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648" r:id="rId2"/>
  </p:sldMasterIdLst>
  <p:notesMasterIdLst>
    <p:notesMasterId r:id="rId16"/>
  </p:notesMasterIdLst>
  <p:handoutMasterIdLst>
    <p:handoutMasterId r:id="rId17"/>
  </p:handoutMasterIdLst>
  <p:sldIdLst>
    <p:sldId id="360" r:id="rId3"/>
    <p:sldId id="361" r:id="rId4"/>
    <p:sldId id="362" r:id="rId5"/>
    <p:sldId id="363" r:id="rId6"/>
    <p:sldId id="364" r:id="rId7"/>
    <p:sldId id="365" r:id="rId8"/>
    <p:sldId id="366" r:id="rId9"/>
    <p:sldId id="367" r:id="rId10"/>
    <p:sldId id="368" r:id="rId11"/>
    <p:sldId id="402" r:id="rId12"/>
    <p:sldId id="403" r:id="rId13"/>
    <p:sldId id="408" r:id="rId14"/>
    <p:sldId id="409" r:id="rId15"/>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7CC"/>
    <a:srgbClr val="52A6BA"/>
    <a:srgbClr val="4BC1BB"/>
    <a:srgbClr val="3EC7CE"/>
    <a:srgbClr val="63A9A1"/>
    <a:srgbClr val="49B4C3"/>
    <a:srgbClr val="57A3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8189" autoAdjust="0"/>
  </p:normalViewPr>
  <p:slideViewPr>
    <p:cSldViewPr>
      <p:cViewPr varScale="1">
        <p:scale>
          <a:sx n="147" d="100"/>
          <a:sy n="147" d="100"/>
        </p:scale>
        <p:origin x="216" y="12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6" cy="496174"/>
          </a:xfrm>
          <a:prstGeom prst="rect">
            <a:avLst/>
          </a:prstGeom>
        </p:spPr>
        <p:txBody>
          <a:bodyPr vert="horz" lIns="91294" tIns="45647" rIns="91294" bIns="45647" rtlCol="0"/>
          <a:lstStyle>
            <a:lvl1pPr algn="l">
              <a:defRPr sz="1200"/>
            </a:lvl1pPr>
          </a:lstStyle>
          <a:p>
            <a:endParaRPr lang="en-GB" dirty="0">
              <a:latin typeface="Roboto Slab Light"/>
            </a:endParaRPr>
          </a:p>
        </p:txBody>
      </p:sp>
      <p:sp>
        <p:nvSpPr>
          <p:cNvPr id="3" name="Date Placeholder 2"/>
          <p:cNvSpPr>
            <a:spLocks noGrp="1"/>
          </p:cNvSpPr>
          <p:nvPr>
            <p:ph type="dt" sz="quarter" idx="1"/>
          </p:nvPr>
        </p:nvSpPr>
        <p:spPr>
          <a:xfrm>
            <a:off x="3849744" y="0"/>
            <a:ext cx="2946345" cy="496174"/>
          </a:xfrm>
          <a:prstGeom prst="rect">
            <a:avLst/>
          </a:prstGeom>
        </p:spPr>
        <p:txBody>
          <a:bodyPr vert="horz" lIns="91294" tIns="45647" rIns="91294" bIns="45647" rtlCol="0"/>
          <a:lstStyle>
            <a:lvl1pPr algn="r">
              <a:defRPr sz="1200"/>
            </a:lvl1pPr>
          </a:lstStyle>
          <a:p>
            <a:fld id="{FAB6C422-590E-9E48-81E4-DE38BE76C08D}" type="datetimeFigureOut">
              <a:rPr lang="en-GB" smtClean="0">
                <a:latin typeface="Roboto Slab Light"/>
              </a:rPr>
              <a:pPr/>
              <a:t>01/06/2022</a:t>
            </a:fld>
            <a:endParaRPr lang="en-GB" dirty="0">
              <a:latin typeface="Roboto Slab Light"/>
            </a:endParaRPr>
          </a:p>
        </p:txBody>
      </p:sp>
      <p:sp>
        <p:nvSpPr>
          <p:cNvPr id="4" name="Footer Placeholder 3"/>
          <p:cNvSpPr>
            <a:spLocks noGrp="1"/>
          </p:cNvSpPr>
          <p:nvPr>
            <p:ph type="ftr" sz="quarter" idx="2"/>
          </p:nvPr>
        </p:nvSpPr>
        <p:spPr>
          <a:xfrm>
            <a:off x="1" y="9428879"/>
            <a:ext cx="2946346" cy="496174"/>
          </a:xfrm>
          <a:prstGeom prst="rect">
            <a:avLst/>
          </a:prstGeom>
        </p:spPr>
        <p:txBody>
          <a:bodyPr vert="horz" lIns="91294" tIns="45647" rIns="91294" bIns="45647" rtlCol="0" anchor="b"/>
          <a:lstStyle>
            <a:lvl1pPr algn="l">
              <a:defRPr sz="1200"/>
            </a:lvl1pPr>
          </a:lstStyle>
          <a:p>
            <a:endParaRPr lang="en-GB" dirty="0">
              <a:latin typeface="Roboto Slab Light"/>
            </a:endParaRPr>
          </a:p>
        </p:txBody>
      </p:sp>
      <p:sp>
        <p:nvSpPr>
          <p:cNvPr id="5" name="Slide Number Placeholder 4"/>
          <p:cNvSpPr>
            <a:spLocks noGrp="1"/>
          </p:cNvSpPr>
          <p:nvPr>
            <p:ph type="sldNum" sz="quarter" idx="3"/>
          </p:nvPr>
        </p:nvSpPr>
        <p:spPr>
          <a:xfrm>
            <a:off x="3849744" y="9428879"/>
            <a:ext cx="2946345" cy="496174"/>
          </a:xfrm>
          <a:prstGeom prst="rect">
            <a:avLst/>
          </a:prstGeom>
        </p:spPr>
        <p:txBody>
          <a:bodyPr vert="horz" lIns="91294" tIns="45647" rIns="91294" bIns="45647" rtlCol="0" anchor="b"/>
          <a:lstStyle>
            <a:lvl1pPr algn="r">
              <a:defRPr sz="1200"/>
            </a:lvl1pPr>
          </a:lstStyle>
          <a:p>
            <a:fld id="{6E2EBEBA-3409-0F4E-B713-CAADD7383708}" type="slidenum">
              <a:rPr lang="en-GB" smtClean="0">
                <a:latin typeface="Roboto Slab Light"/>
              </a:rPr>
              <a:pPr/>
              <a:t>‹#›</a:t>
            </a:fld>
            <a:endParaRPr lang="en-GB" dirty="0">
              <a:latin typeface="Roboto Slab Light"/>
            </a:endParaRPr>
          </a:p>
        </p:txBody>
      </p:sp>
    </p:spTree>
    <p:extLst>
      <p:ext uri="{BB962C8B-B14F-4D97-AF65-F5344CB8AC3E}">
        <p14:creationId xmlns:p14="http://schemas.microsoft.com/office/powerpoint/2010/main" val="144188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atin typeface="Roboto Slab Light"/>
              </a:defRPr>
            </a:lvl1pPr>
          </a:lstStyle>
          <a:p>
            <a:endParaRPr lang="en-IE" dirty="0"/>
          </a:p>
        </p:txBody>
      </p:sp>
      <p:sp>
        <p:nvSpPr>
          <p:cNvPr id="3" name="Date Placeholder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atin typeface="Roboto Slab Light"/>
              </a:defRPr>
            </a:lvl1pPr>
          </a:lstStyle>
          <a:p>
            <a:fld id="{5EB32EF4-9F0D-4B18-BFD1-268924FFDE11}" type="datetimeFigureOut">
              <a:rPr lang="en-IE" smtClean="0"/>
              <a:pPr/>
              <a:t>01/06/2022</a:t>
            </a:fld>
            <a:endParaRPr lang="en-IE"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94" tIns="45647" rIns="91294" bIns="45647" rtlCol="0" anchor="ctr"/>
          <a:lstStyle/>
          <a:p>
            <a:endParaRPr lang="en-IE"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94" tIns="45647" rIns="91294" bIns="4564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atin typeface="Roboto Slab Light"/>
              </a:defRPr>
            </a:lvl1pPr>
          </a:lstStyle>
          <a:p>
            <a:endParaRPr lang="en-IE"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atin typeface="Roboto Slab Light"/>
              </a:defRPr>
            </a:lvl1pPr>
          </a:lstStyle>
          <a:p>
            <a:fld id="{5641690F-5CE8-4B96-9588-F78D757180BA}" type="slidenum">
              <a:rPr lang="en-IE" smtClean="0"/>
              <a:pPr/>
              <a:t>‹#›</a:t>
            </a:fld>
            <a:endParaRPr lang="en-IE" dirty="0"/>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Slab Light"/>
        <a:ea typeface="+mn-ea"/>
        <a:cs typeface="+mn-cs"/>
      </a:defRPr>
    </a:lvl1pPr>
    <a:lvl2pPr marL="457200" algn="l" defTabSz="914400" rtl="0" eaLnBrk="1" latinLnBrk="0" hangingPunct="1">
      <a:defRPr sz="1200" kern="1200">
        <a:solidFill>
          <a:schemeClr val="tx1"/>
        </a:solidFill>
        <a:latin typeface="Roboto Slab Light"/>
        <a:ea typeface="+mn-ea"/>
        <a:cs typeface="+mn-cs"/>
      </a:defRPr>
    </a:lvl2pPr>
    <a:lvl3pPr marL="914400" algn="l" defTabSz="914400" rtl="0" eaLnBrk="1" latinLnBrk="0" hangingPunct="1">
      <a:defRPr sz="1200" kern="1200">
        <a:solidFill>
          <a:schemeClr val="tx1"/>
        </a:solidFill>
        <a:latin typeface="Roboto Slab Light"/>
        <a:ea typeface="+mn-ea"/>
        <a:cs typeface="+mn-cs"/>
      </a:defRPr>
    </a:lvl3pPr>
    <a:lvl4pPr marL="1371600" algn="l" defTabSz="914400" rtl="0" eaLnBrk="1" latinLnBrk="0" hangingPunct="1">
      <a:defRPr sz="1200" kern="1200">
        <a:solidFill>
          <a:schemeClr val="tx1"/>
        </a:solidFill>
        <a:latin typeface="Roboto Slab Light"/>
        <a:ea typeface="+mn-ea"/>
        <a:cs typeface="+mn-cs"/>
      </a:defRPr>
    </a:lvl4pPr>
    <a:lvl5pPr marL="1828800" algn="l" defTabSz="914400" rtl="0" eaLnBrk="1" latinLnBrk="0" hangingPunct="1">
      <a:defRPr sz="1200" kern="1200">
        <a:solidFill>
          <a:schemeClr val="tx1"/>
        </a:solidFill>
        <a:latin typeface="Roboto Slab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BE5E79B-B387-0F49-9C13-3150E6D34DBC}" type="slidenum">
              <a:rPr lang="en-IE" smtClean="0"/>
              <a:t>1</a:t>
            </a:fld>
            <a:endParaRPr lang="en-IE" dirty="0"/>
          </a:p>
        </p:txBody>
      </p:sp>
    </p:spTree>
    <p:extLst>
      <p:ext uri="{BB962C8B-B14F-4D97-AF65-F5344CB8AC3E}">
        <p14:creationId xmlns:p14="http://schemas.microsoft.com/office/powerpoint/2010/main" val="181121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E5E79B-B387-0F49-9C13-3150E6D34DBC}" type="slidenum">
              <a:rPr lang="en-IE" smtClean="0"/>
              <a:t>2</a:t>
            </a:fld>
            <a:endParaRPr lang="en-IE" dirty="0"/>
          </a:p>
        </p:txBody>
      </p:sp>
    </p:spTree>
    <p:extLst>
      <p:ext uri="{BB962C8B-B14F-4D97-AF65-F5344CB8AC3E}">
        <p14:creationId xmlns:p14="http://schemas.microsoft.com/office/powerpoint/2010/main" val="2930749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BE5E79B-B387-0F49-9C13-3150E6D34DBC}" type="slidenum">
              <a:rPr lang="en-IE" smtClean="0"/>
              <a:t>3</a:t>
            </a:fld>
            <a:endParaRPr lang="en-IE" dirty="0"/>
          </a:p>
        </p:txBody>
      </p:sp>
    </p:spTree>
    <p:extLst>
      <p:ext uri="{BB962C8B-B14F-4D97-AF65-F5344CB8AC3E}">
        <p14:creationId xmlns:p14="http://schemas.microsoft.com/office/powerpoint/2010/main" val="955308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E5E79B-B387-0F49-9C13-3150E6D34DBC}" type="slidenum">
              <a:rPr lang="en-IE" smtClean="0"/>
              <a:t>4</a:t>
            </a:fld>
            <a:endParaRPr lang="en-IE" dirty="0"/>
          </a:p>
        </p:txBody>
      </p:sp>
    </p:spTree>
    <p:extLst>
      <p:ext uri="{BB962C8B-B14F-4D97-AF65-F5344CB8AC3E}">
        <p14:creationId xmlns:p14="http://schemas.microsoft.com/office/powerpoint/2010/main" val="54004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IE" baseline="0" dirty="0"/>
          </a:p>
        </p:txBody>
      </p:sp>
      <p:sp>
        <p:nvSpPr>
          <p:cNvPr id="4" name="Slide Number Placeholder 3"/>
          <p:cNvSpPr>
            <a:spLocks noGrp="1"/>
          </p:cNvSpPr>
          <p:nvPr>
            <p:ph type="sldNum" sz="quarter" idx="10"/>
          </p:nvPr>
        </p:nvSpPr>
        <p:spPr/>
        <p:txBody>
          <a:bodyPr/>
          <a:lstStyle/>
          <a:p>
            <a:fld id="{6BE5E79B-B387-0F49-9C13-3150E6D34DBC}" type="slidenum">
              <a:rPr lang="en-IE" smtClean="0"/>
              <a:t>5</a:t>
            </a:fld>
            <a:endParaRPr lang="en-IE" dirty="0"/>
          </a:p>
        </p:txBody>
      </p:sp>
    </p:spTree>
    <p:extLst>
      <p:ext uri="{BB962C8B-B14F-4D97-AF65-F5344CB8AC3E}">
        <p14:creationId xmlns:p14="http://schemas.microsoft.com/office/powerpoint/2010/main" val="115251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E" baseline="0" dirty="0"/>
              <a:t>Data &amp; Policy</a:t>
            </a:r>
          </a:p>
          <a:p>
            <a:pPr marL="228600" indent="-228600">
              <a:buAutoNum type="arabicPeriod"/>
            </a:pPr>
            <a:r>
              <a:rPr lang="en-IE" baseline="0" dirty="0"/>
              <a:t>Project Dion &amp; HFA</a:t>
            </a:r>
          </a:p>
          <a:p>
            <a:pPr marL="228600" indent="-228600">
              <a:buAutoNum type="arabicPeriod"/>
            </a:pPr>
            <a:r>
              <a:rPr lang="en-IE" baseline="0" dirty="0" err="1"/>
              <a:t>Workstreams</a:t>
            </a:r>
            <a:endParaRPr lang="en-IE" baseline="0" dirty="0"/>
          </a:p>
        </p:txBody>
      </p:sp>
      <p:sp>
        <p:nvSpPr>
          <p:cNvPr id="4" name="Slide Number Placeholder 3"/>
          <p:cNvSpPr>
            <a:spLocks noGrp="1"/>
          </p:cNvSpPr>
          <p:nvPr>
            <p:ph type="sldNum" sz="quarter" idx="10"/>
          </p:nvPr>
        </p:nvSpPr>
        <p:spPr/>
        <p:txBody>
          <a:bodyPr/>
          <a:lstStyle/>
          <a:p>
            <a:fld id="{6BE5E79B-B387-0F49-9C13-3150E6D34DBC}" type="slidenum">
              <a:rPr lang="en-IE" smtClean="0"/>
              <a:t>6</a:t>
            </a:fld>
            <a:endParaRPr lang="en-IE" dirty="0"/>
          </a:p>
        </p:txBody>
      </p:sp>
    </p:spTree>
    <p:extLst>
      <p:ext uri="{BB962C8B-B14F-4D97-AF65-F5344CB8AC3E}">
        <p14:creationId xmlns:p14="http://schemas.microsoft.com/office/powerpoint/2010/main" val="2774132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E5E79B-B387-0F49-9C13-3150E6D34DBC}" type="slidenum">
              <a:rPr lang="en-IE" smtClean="0"/>
              <a:t>7</a:t>
            </a:fld>
            <a:endParaRPr lang="en-IE" dirty="0"/>
          </a:p>
        </p:txBody>
      </p:sp>
    </p:spTree>
    <p:extLst>
      <p:ext uri="{BB962C8B-B14F-4D97-AF65-F5344CB8AC3E}">
        <p14:creationId xmlns:p14="http://schemas.microsoft.com/office/powerpoint/2010/main" val="766730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E5E79B-B387-0F49-9C13-3150E6D34DBC}" type="slidenum">
              <a:rPr lang="en-IE" smtClean="0"/>
              <a:t>8</a:t>
            </a:fld>
            <a:endParaRPr lang="en-IE" dirty="0"/>
          </a:p>
        </p:txBody>
      </p:sp>
    </p:spTree>
    <p:extLst>
      <p:ext uri="{BB962C8B-B14F-4D97-AF65-F5344CB8AC3E}">
        <p14:creationId xmlns:p14="http://schemas.microsoft.com/office/powerpoint/2010/main" val="77320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BE5E79B-B387-0F49-9C13-3150E6D34DBC}" type="slidenum">
              <a:rPr lang="en-IE" smtClean="0"/>
              <a:t>9</a:t>
            </a:fld>
            <a:endParaRPr lang="en-IE" dirty="0"/>
          </a:p>
        </p:txBody>
      </p:sp>
    </p:spTree>
    <p:extLst>
      <p:ext uri="{BB962C8B-B14F-4D97-AF65-F5344CB8AC3E}">
        <p14:creationId xmlns:p14="http://schemas.microsoft.com/office/powerpoint/2010/main" val="1030775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hapter Slide - Whit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1276350" y="3033712"/>
            <a:ext cx="7867650" cy="2109788"/>
          </a:xfrm>
          <a:prstGeom prst="rect">
            <a:avLst/>
          </a:prstGeom>
        </p:spPr>
      </p:pic>
      <p:pic>
        <p:nvPicPr>
          <p:cNvPr id="11" name="Picture 10"/>
          <p:cNvPicPr>
            <a:picLocks noChangeAspect="1"/>
          </p:cNvPicPr>
          <p:nvPr userDrawn="1"/>
        </p:nvPicPr>
        <p:blipFill>
          <a:blip r:embed="rId3"/>
          <a:stretch>
            <a:fillRect/>
          </a:stretch>
        </p:blipFill>
        <p:spPr>
          <a:xfrm>
            <a:off x="0" y="3838575"/>
            <a:ext cx="4876800" cy="1304925"/>
          </a:xfrm>
          <a:prstGeom prst="rect">
            <a:avLst/>
          </a:prstGeom>
        </p:spPr>
      </p:pic>
      <p:sp>
        <p:nvSpPr>
          <p:cNvPr id="13" name="Title Text"/>
          <p:cNvSpPr txBox="1">
            <a:spLocks noGrp="1"/>
          </p:cNvSpPr>
          <p:nvPr>
            <p:ph type="title"/>
          </p:nvPr>
        </p:nvSpPr>
        <p:spPr>
          <a:xfrm>
            <a:off x="2193641" y="1502443"/>
            <a:ext cx="6290096" cy="3054518"/>
          </a:xfrm>
          <a:prstGeom prst="rect">
            <a:avLst/>
          </a:prstGeom>
        </p:spPr>
        <p:txBody>
          <a:bodyPr anchor="t" anchorCtr="0"/>
          <a:lstStyle>
            <a:lvl1pPr algn="l">
              <a:lnSpc>
                <a:spcPct val="80000"/>
              </a:lnSpc>
              <a:defRPr sz="6750" b="0" i="0" cap="none" spc="-113">
                <a:solidFill>
                  <a:srgbClr val="004D44"/>
                </a:solidFill>
                <a:latin typeface="+mn-lt"/>
                <a:ea typeface="Calibri Light" charset="0"/>
                <a:cs typeface="Calibri Light" charset="0"/>
                <a:sym typeface="Open Sans Light"/>
              </a:defRPr>
            </a:lvl1pPr>
          </a:lstStyle>
          <a:p>
            <a:r>
              <a:rPr lang="en-US" dirty="0"/>
              <a:t>Click to edit Master title style</a:t>
            </a:r>
            <a:endParaRPr dirty="0"/>
          </a:p>
        </p:txBody>
      </p:sp>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39363" y="356437"/>
            <a:ext cx="552956" cy="753478"/>
          </a:xfrm>
          <a:prstGeom prst="rect">
            <a:avLst/>
          </a:prstGeom>
        </p:spPr>
      </p:pic>
      <p:sp>
        <p:nvSpPr>
          <p:cNvPr id="10" name="Text Placeholder 9"/>
          <p:cNvSpPr>
            <a:spLocks noGrp="1"/>
          </p:cNvSpPr>
          <p:nvPr>
            <p:ph type="body" sz="quarter" idx="11" hasCustomPrompt="1"/>
          </p:nvPr>
        </p:nvSpPr>
        <p:spPr>
          <a:xfrm>
            <a:off x="2221444" y="603284"/>
            <a:ext cx="5703356" cy="280637"/>
          </a:xfrm>
          <a:prstGeom prst="rect">
            <a:avLst/>
          </a:prstGeom>
        </p:spPr>
        <p:txBody>
          <a:bodyPr/>
          <a:lstStyle>
            <a:lvl1pPr algn="l">
              <a:defRPr sz="1050" b="0" i="0" spc="-4" baseline="0">
                <a:solidFill>
                  <a:srgbClr val="004D44"/>
                </a:solidFill>
                <a:latin typeface="+mn-lt"/>
                <a:ea typeface="Calibri Light" charset="0"/>
                <a:cs typeface="Calibri Light" charset="0"/>
              </a:defRPr>
            </a:lvl1pPr>
          </a:lstStyle>
          <a:p>
            <a:pPr marL="0" marR="0" lvl="0" indent="0" algn="l" defTabSz="309563" eaLnBrk="1" fontAlgn="auto" latinLnBrk="0" hangingPunct="1">
              <a:lnSpc>
                <a:spcPct val="110000"/>
              </a:lnSpc>
              <a:spcBef>
                <a:spcPts val="0"/>
              </a:spcBef>
              <a:spcAft>
                <a:spcPts val="0"/>
              </a:spcAft>
              <a:buClrTx/>
              <a:buSzTx/>
              <a:buFontTx/>
              <a:buNone/>
              <a:tabLst/>
              <a:defRPr/>
            </a:pPr>
            <a:r>
              <a:rPr lang="en-US" dirty="0"/>
              <a:t>Running heading</a:t>
            </a:r>
          </a:p>
        </p:txBody>
      </p:sp>
      <p:sp>
        <p:nvSpPr>
          <p:cNvPr id="3" name="Text Placeholder 2"/>
          <p:cNvSpPr>
            <a:spLocks noGrp="1"/>
          </p:cNvSpPr>
          <p:nvPr>
            <p:ph type="body" sz="quarter" idx="12" hasCustomPrompt="1"/>
          </p:nvPr>
        </p:nvSpPr>
        <p:spPr>
          <a:xfrm>
            <a:off x="433388" y="1014889"/>
            <a:ext cx="1390650" cy="3427772"/>
          </a:xfrm>
          <a:prstGeom prst="rect">
            <a:avLst/>
          </a:prstGeom>
        </p:spPr>
        <p:txBody>
          <a:bodyPr anchor="t"/>
          <a:lstStyle>
            <a:lvl1pPr>
              <a:defRPr sz="15375">
                <a:solidFill>
                  <a:srgbClr val="A39161"/>
                </a:solidFill>
                <a:latin typeface="+mn-lt"/>
              </a:defRPr>
            </a:lvl1pPr>
          </a:lstStyle>
          <a:p>
            <a:pPr lvl="0"/>
            <a:r>
              <a:rPr lang="en-US" dirty="0"/>
              <a:t>#</a:t>
            </a:r>
          </a:p>
        </p:txBody>
      </p:sp>
      <p:sp>
        <p:nvSpPr>
          <p:cNvPr id="12" name="Rialtas na hÉireann | Government of Ireland"/>
          <p:cNvSpPr txBox="1"/>
          <p:nvPr userDrawn="1"/>
        </p:nvSpPr>
        <p:spPr>
          <a:xfrm>
            <a:off x="2221444" y="4729427"/>
            <a:ext cx="4013118" cy="142347"/>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algn="l">
              <a:defRPr sz="1800">
                <a:solidFill>
                  <a:srgbClr val="929292"/>
                </a:solidFill>
              </a:defRPr>
            </a:lvl1pPr>
          </a:lstStyle>
          <a:p>
            <a:r>
              <a:rPr lang="en-GB" sz="675" b="1" dirty="0">
                <a:latin typeface="+mn-lt"/>
              </a:rPr>
              <a:t>An Roinn Tithíochta,</a:t>
            </a:r>
            <a:r>
              <a:rPr lang="en-GB" sz="675" b="1" baseline="0" dirty="0">
                <a:latin typeface="+mn-lt"/>
              </a:rPr>
              <a:t> Rialtais Áitiúil agus Oidhreachta </a:t>
            </a:r>
            <a:r>
              <a:rPr sz="675" dirty="0">
                <a:latin typeface="+mn-lt"/>
              </a:rPr>
              <a:t>| </a:t>
            </a:r>
            <a:r>
              <a:rPr lang="en-US" sz="675" dirty="0">
                <a:latin typeface="+mn-lt"/>
              </a:rPr>
              <a:t>Department of Housing, Local</a:t>
            </a:r>
            <a:r>
              <a:rPr lang="en-US" sz="675" baseline="0" dirty="0">
                <a:latin typeface="+mn-lt"/>
              </a:rPr>
              <a:t> Government and Heritage</a:t>
            </a:r>
            <a:endParaRPr sz="675" dirty="0">
              <a:latin typeface="+mn-lt"/>
            </a:endParaRPr>
          </a:p>
        </p:txBody>
      </p:sp>
    </p:spTree>
    <p:extLst>
      <p:ext uri="{BB962C8B-B14F-4D97-AF65-F5344CB8AC3E}">
        <p14:creationId xmlns:p14="http://schemas.microsoft.com/office/powerpoint/2010/main" val="395652500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40CC4BE-A81C-4391-9DE7-2A59CF5DB0BB}" type="datetimeFigureOut">
              <a:rPr lang="en-IE" smtClean="0"/>
              <a:t>01/06/2022</a:t>
            </a:fld>
            <a:endParaRPr lang="en-IE"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IE"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A2A786E-7558-4B7A-8490-0E044CB332BE}" type="slidenum">
              <a:rPr lang="en-IE" smtClean="0"/>
              <a:t>‹#›</a:t>
            </a:fld>
            <a:endParaRPr lang="en-IE" dirty="0"/>
          </a:p>
        </p:txBody>
      </p:sp>
    </p:spTree>
    <p:extLst>
      <p:ext uri="{BB962C8B-B14F-4D97-AF65-F5344CB8AC3E}">
        <p14:creationId xmlns:p14="http://schemas.microsoft.com/office/powerpoint/2010/main" val="406387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1675" y="1285280"/>
            <a:ext cx="6543675" cy="2258021"/>
          </a:xfrm>
        </p:spPr>
        <p:txBody>
          <a:bodyPr anchor="ctr">
            <a:normAutofit/>
          </a:bodyPr>
          <a:lstStyle>
            <a:lvl1pPr marL="0" indent="0">
              <a:buNone/>
              <a:defRPr sz="6750">
                <a:solidFill>
                  <a:srgbClr val="004D44"/>
                </a:solidFill>
                <a:latin typeface="Arial" panose="020B0604020202020204" pitchFamily="34" charset="0"/>
                <a:cs typeface="Arial" panose="020B0604020202020204" pitchFamily="34" charset="0"/>
              </a:defRPr>
            </a:lvl1pPr>
            <a:lvl2pPr>
              <a:defRPr sz="1950">
                <a:solidFill>
                  <a:srgbClr val="565152"/>
                </a:solidFill>
                <a:latin typeface="Arial" panose="020B0604020202020204" pitchFamily="34" charset="0"/>
                <a:cs typeface="Arial" panose="020B0604020202020204" pitchFamily="34" charset="0"/>
              </a:defRPr>
            </a:lvl2pPr>
            <a:lvl3pPr>
              <a:defRPr sz="1650">
                <a:solidFill>
                  <a:srgbClr val="565152"/>
                </a:solidFill>
                <a:latin typeface="Arial" panose="020B0604020202020204" pitchFamily="34" charset="0"/>
                <a:cs typeface="Arial" panose="020B0604020202020204" pitchFamily="34" charset="0"/>
              </a:defRPr>
            </a:lvl3pPr>
            <a:lvl4pPr>
              <a:defRPr sz="1500">
                <a:solidFill>
                  <a:srgbClr val="565152"/>
                </a:solidFill>
                <a:latin typeface="Arial" panose="020B0604020202020204" pitchFamily="34" charset="0"/>
                <a:cs typeface="Arial" panose="020B0604020202020204" pitchFamily="34" charset="0"/>
              </a:defRPr>
            </a:lvl4pPr>
            <a:lvl5pPr>
              <a:defRPr sz="1200">
                <a:solidFill>
                  <a:srgbClr val="56515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A153E33-2190-4104-A99C-7C60FFEC6841}" type="datetime1">
              <a:rPr lang="en-IE" smtClean="0">
                <a:solidFill>
                  <a:prstClr val="black">
                    <a:tint val="75000"/>
                  </a:prstClr>
                </a:solidFill>
              </a:rPr>
              <a:pPr/>
              <a:t>01/06/2022</a:t>
            </a:fld>
            <a:endParaRPr lang="en-IE" dirty="0">
              <a:solidFill>
                <a:prstClr val="black">
                  <a:tint val="75000"/>
                </a:prstClr>
              </a:solidFill>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3C70843A-2D2A-4E95-A5EC-D184D1BA2EBB}" type="slidenum">
              <a:rPr lang="en-IE" smtClean="0">
                <a:solidFill>
                  <a:prstClr val="black">
                    <a:tint val="75000"/>
                  </a:prstClr>
                </a:solidFill>
              </a:rPr>
              <a:pPr/>
              <a:t>‹#›</a:t>
            </a:fld>
            <a:endParaRPr lang="en-IE" dirty="0">
              <a:solidFill>
                <a:prstClr val="black">
                  <a:tint val="75000"/>
                </a:prstClr>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7962394" y="394190"/>
            <a:ext cx="552956" cy="753478"/>
          </a:xfrm>
          <a:prstGeom prst="rect">
            <a:avLst/>
          </a:prstGeom>
        </p:spPr>
      </p:pic>
      <p:sp>
        <p:nvSpPr>
          <p:cNvPr id="9" name="Text Placeholder 8"/>
          <p:cNvSpPr>
            <a:spLocks noGrp="1"/>
          </p:cNvSpPr>
          <p:nvPr>
            <p:ph type="body" sz="quarter" idx="13" hasCustomPrompt="1"/>
          </p:nvPr>
        </p:nvSpPr>
        <p:spPr>
          <a:xfrm>
            <a:off x="628650" y="1285280"/>
            <a:ext cx="1028700" cy="2258021"/>
          </a:xfrm>
        </p:spPr>
        <p:txBody>
          <a:bodyPr anchor="ctr">
            <a:normAutofit/>
          </a:bodyPr>
          <a:lstStyle>
            <a:lvl1pPr marL="0" indent="0">
              <a:buNone/>
              <a:defRPr sz="15000">
                <a:solidFill>
                  <a:srgbClr val="A39161"/>
                </a:solidFill>
                <a:latin typeface="Arial" panose="020B0604020202020204" pitchFamily="34" charset="0"/>
                <a:cs typeface="Arial" panose="020B0604020202020204" pitchFamily="34" charset="0"/>
              </a:defRPr>
            </a:lvl1pPr>
          </a:lstStyle>
          <a:p>
            <a:pPr lvl="0"/>
            <a:r>
              <a:rPr lang="en-US" dirty="0"/>
              <a:t>M</a:t>
            </a:r>
            <a:endParaRPr lang="en-IE" dirty="0"/>
          </a:p>
        </p:txBody>
      </p:sp>
      <p:pic>
        <p:nvPicPr>
          <p:cNvPr id="10" name="Picture 9"/>
          <p:cNvPicPr>
            <a:picLocks noChangeAspect="1"/>
          </p:cNvPicPr>
          <p:nvPr userDrawn="1"/>
        </p:nvPicPr>
        <p:blipFill>
          <a:blip r:embed="rId3"/>
          <a:stretch>
            <a:fillRect/>
          </a:stretch>
        </p:blipFill>
        <p:spPr>
          <a:xfrm>
            <a:off x="1276350" y="3033712"/>
            <a:ext cx="7867650" cy="2109788"/>
          </a:xfrm>
          <a:prstGeom prst="rect">
            <a:avLst/>
          </a:prstGeom>
        </p:spPr>
      </p:pic>
      <p:pic>
        <p:nvPicPr>
          <p:cNvPr id="11" name="Picture 10"/>
          <p:cNvPicPr>
            <a:picLocks noChangeAspect="1"/>
          </p:cNvPicPr>
          <p:nvPr userDrawn="1"/>
        </p:nvPicPr>
        <p:blipFill>
          <a:blip r:embed="rId4"/>
          <a:stretch>
            <a:fillRect/>
          </a:stretch>
        </p:blipFill>
        <p:spPr>
          <a:xfrm>
            <a:off x="0" y="3838575"/>
            <a:ext cx="4876800" cy="1304925"/>
          </a:xfrm>
          <a:prstGeom prst="rect">
            <a:avLst/>
          </a:prstGeom>
        </p:spPr>
      </p:pic>
    </p:spTree>
    <p:extLst>
      <p:ext uri="{BB962C8B-B14F-4D97-AF65-F5344CB8AC3E}">
        <p14:creationId xmlns:p14="http://schemas.microsoft.com/office/powerpoint/2010/main" val="760827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36F2-D78E-B141-8519-80A5C035FB3E}"/>
              </a:ext>
            </a:extLst>
          </p:cNvPr>
          <p:cNvSpPr>
            <a:spLocks noGrp="1"/>
          </p:cNvSpPr>
          <p:nvPr>
            <p:ph type="title"/>
          </p:nvPr>
        </p:nvSpPr>
        <p:spPr/>
        <p:txBody>
          <a:bodyPr/>
          <a:lstStyle>
            <a:lvl1pPr>
              <a:defRPr>
                <a:solidFill>
                  <a:srgbClr val="00B0F0"/>
                </a:solidFill>
                <a:latin typeface="Gotham Rounded Light" pitchFamily="2" charset="0"/>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5CC72945-EAC7-2E4C-AFB9-8046E09BE4BB}"/>
              </a:ext>
            </a:extLst>
          </p:cNvPr>
          <p:cNvSpPr>
            <a:spLocks noGrp="1"/>
          </p:cNvSpPr>
          <p:nvPr>
            <p:ph idx="1"/>
          </p:nvPr>
        </p:nvSpPr>
        <p:spPr/>
        <p:txBody>
          <a:bodyPr/>
          <a:lstStyle>
            <a:lvl1pPr>
              <a:defRPr>
                <a:solidFill>
                  <a:srgbClr val="7030A0"/>
                </a:solidFill>
                <a:latin typeface="Gotham Rounded Light" pitchFamily="2" charset="0"/>
              </a:defRPr>
            </a:lvl1pPr>
            <a:lvl2pPr>
              <a:defRPr>
                <a:solidFill>
                  <a:srgbClr val="7030A0"/>
                </a:solidFill>
                <a:latin typeface="Gotham Rounded Light" pitchFamily="2" charset="0"/>
              </a:defRPr>
            </a:lvl2pPr>
            <a:lvl3pPr>
              <a:defRPr>
                <a:solidFill>
                  <a:srgbClr val="7030A0"/>
                </a:solidFill>
                <a:latin typeface="Gotham Rounded Light" pitchFamily="2" charset="0"/>
              </a:defRPr>
            </a:lvl3pPr>
            <a:lvl4pPr>
              <a:defRPr>
                <a:solidFill>
                  <a:srgbClr val="7030A0"/>
                </a:solidFill>
                <a:latin typeface="Gotham Rounded Light" pitchFamily="2" charset="0"/>
              </a:defRPr>
            </a:lvl4pPr>
            <a:lvl5pPr>
              <a:defRPr>
                <a:solidFill>
                  <a:srgbClr val="7030A0"/>
                </a:solidFill>
                <a:latin typeface="Gotham Rounded Light"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a:extLst>
              <a:ext uri="{FF2B5EF4-FFF2-40B4-BE49-F238E27FC236}">
                <a16:creationId xmlns:a16="http://schemas.microsoft.com/office/drawing/2014/main" id="{F3CD1DD1-629E-324B-AF41-87C7F7E61F1B}"/>
              </a:ext>
            </a:extLst>
          </p:cNvPr>
          <p:cNvSpPr>
            <a:spLocks noGrp="1"/>
          </p:cNvSpPr>
          <p:nvPr>
            <p:ph type="dt" sz="half" idx="10"/>
          </p:nvPr>
        </p:nvSpPr>
        <p:spPr>
          <a:xfrm>
            <a:off x="628650" y="4767263"/>
            <a:ext cx="2057400" cy="273844"/>
          </a:xfrm>
          <a:prstGeom prst="rect">
            <a:avLst/>
          </a:prstGeom>
        </p:spPr>
        <p:txBody>
          <a:bodyPr/>
          <a:lstStyle/>
          <a:p>
            <a:fld id="{2090D9F0-CEA3-F546-BEDA-32A42A3AD5F2}" type="datetimeFigureOut">
              <a:rPr lang="en-IE" smtClean="0"/>
              <a:t>01/06/2022</a:t>
            </a:fld>
            <a:endParaRPr lang="en-IE" dirty="0"/>
          </a:p>
        </p:txBody>
      </p:sp>
      <p:sp>
        <p:nvSpPr>
          <p:cNvPr id="5" name="Footer Placeholder 4">
            <a:extLst>
              <a:ext uri="{FF2B5EF4-FFF2-40B4-BE49-F238E27FC236}">
                <a16:creationId xmlns:a16="http://schemas.microsoft.com/office/drawing/2014/main" id="{0AEB786B-07D9-A14C-BA31-97B3D07B2385}"/>
              </a:ext>
            </a:extLst>
          </p:cNvPr>
          <p:cNvSpPr>
            <a:spLocks noGrp="1"/>
          </p:cNvSpPr>
          <p:nvPr>
            <p:ph type="ftr" sz="quarter" idx="11"/>
          </p:nvPr>
        </p:nvSpPr>
        <p:spPr>
          <a:xfrm>
            <a:off x="3028950" y="4767263"/>
            <a:ext cx="3086100" cy="273844"/>
          </a:xfrm>
          <a:prstGeom prst="rect">
            <a:avLst/>
          </a:prstGeom>
        </p:spPr>
        <p:txBody>
          <a:bodyPr/>
          <a:lstStyle/>
          <a:p>
            <a:endParaRPr lang="en-IE" dirty="0"/>
          </a:p>
        </p:txBody>
      </p:sp>
      <p:sp>
        <p:nvSpPr>
          <p:cNvPr id="6" name="Slide Number Placeholder 5">
            <a:extLst>
              <a:ext uri="{FF2B5EF4-FFF2-40B4-BE49-F238E27FC236}">
                <a16:creationId xmlns:a16="http://schemas.microsoft.com/office/drawing/2014/main" id="{3A5BD22D-3E7B-1C41-A3E0-1D4BEC0CE06B}"/>
              </a:ext>
            </a:extLst>
          </p:cNvPr>
          <p:cNvSpPr>
            <a:spLocks noGrp="1"/>
          </p:cNvSpPr>
          <p:nvPr>
            <p:ph type="sldNum" sz="quarter" idx="12"/>
          </p:nvPr>
        </p:nvSpPr>
        <p:spPr>
          <a:xfrm>
            <a:off x="6457950" y="4767263"/>
            <a:ext cx="2057400" cy="273844"/>
          </a:xfrm>
          <a:prstGeom prst="rect">
            <a:avLst/>
          </a:prstGeom>
        </p:spPr>
        <p:txBody>
          <a:bodyPr/>
          <a:lstStyle/>
          <a:p>
            <a:fld id="{9F0044FE-25F1-7C43-9248-5B6F667E1018}" type="slidenum">
              <a:rPr lang="en-IE" smtClean="0"/>
              <a:t>‹#›</a:t>
            </a:fld>
            <a:endParaRPr lang="en-IE"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7962394" y="394190"/>
            <a:ext cx="552956" cy="753478"/>
          </a:xfrm>
          <a:prstGeom prst="rect">
            <a:avLst/>
          </a:prstGeom>
        </p:spPr>
      </p:pic>
    </p:spTree>
    <p:extLst>
      <p:ext uri="{BB962C8B-B14F-4D97-AF65-F5344CB8AC3E}">
        <p14:creationId xmlns:p14="http://schemas.microsoft.com/office/powerpoint/2010/main" val="183360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amp; Subtitl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276350" y="3033712"/>
            <a:ext cx="7867650" cy="2109788"/>
          </a:xfrm>
          <a:prstGeom prst="rect">
            <a:avLst/>
          </a:prstGeom>
        </p:spPr>
      </p:pic>
      <p:pic>
        <p:nvPicPr>
          <p:cNvPr id="3" name="Picture 2"/>
          <p:cNvPicPr>
            <a:picLocks noChangeAspect="1"/>
          </p:cNvPicPr>
          <p:nvPr userDrawn="1"/>
        </p:nvPicPr>
        <p:blipFill>
          <a:blip r:embed="rId3"/>
          <a:stretch>
            <a:fillRect/>
          </a:stretch>
        </p:blipFill>
        <p:spPr>
          <a:xfrm>
            <a:off x="0" y="3838575"/>
            <a:ext cx="4876800" cy="1304925"/>
          </a:xfrm>
          <a:prstGeom prst="rect">
            <a:avLst/>
          </a:prstGeom>
        </p:spPr>
      </p:pic>
      <p:sp>
        <p:nvSpPr>
          <p:cNvPr id="13" name="Title Text"/>
          <p:cNvSpPr txBox="1">
            <a:spLocks noGrp="1"/>
          </p:cNvSpPr>
          <p:nvPr>
            <p:ph type="title"/>
          </p:nvPr>
        </p:nvSpPr>
        <p:spPr>
          <a:xfrm>
            <a:off x="1390864" y="1430255"/>
            <a:ext cx="7086386" cy="1964678"/>
          </a:xfrm>
          <a:prstGeom prst="rect">
            <a:avLst/>
          </a:prstGeom>
        </p:spPr>
        <p:txBody>
          <a:bodyPr anchor="b">
            <a:normAutofit/>
          </a:bodyPr>
          <a:lstStyle>
            <a:lvl1pPr algn="l">
              <a:lnSpc>
                <a:spcPct val="80000"/>
              </a:lnSpc>
              <a:defRPr sz="6000" b="0" i="0" cap="none" spc="-102">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sp>
        <p:nvSpPr>
          <p:cNvPr id="14" name="Body Level One…"/>
          <p:cNvSpPr txBox="1">
            <a:spLocks noGrp="1"/>
          </p:cNvSpPr>
          <p:nvPr>
            <p:ph type="body" sz="quarter" idx="1"/>
          </p:nvPr>
        </p:nvSpPr>
        <p:spPr>
          <a:xfrm>
            <a:off x="1390864" y="3555872"/>
            <a:ext cx="7086386" cy="1127550"/>
          </a:xfrm>
          <a:prstGeom prst="rect">
            <a:avLst/>
          </a:prstGeom>
        </p:spPr>
        <p:txBody>
          <a:bodyPr/>
          <a:lstStyle>
            <a:lvl1pPr algn="l">
              <a:lnSpc>
                <a:spcPct val="120000"/>
              </a:lnSpc>
              <a:buClr>
                <a:srgbClr val="A39161"/>
              </a:buClr>
              <a:defRPr sz="1200" b="0" i="0" spc="0">
                <a:solidFill>
                  <a:srgbClr val="A39161"/>
                </a:solidFill>
                <a:latin typeface="+mn-lt"/>
                <a:ea typeface="Calibri Light" charset="0"/>
                <a:cs typeface="Calibri Light" charset="0"/>
              </a:defRPr>
            </a:lvl1pPr>
            <a:lvl2pPr indent="0" algn="l">
              <a:lnSpc>
                <a:spcPct val="120000"/>
              </a:lnSpc>
              <a:buClr>
                <a:srgbClr val="A39161"/>
              </a:buClr>
              <a:defRPr sz="1200" b="0" spc="0">
                <a:solidFill>
                  <a:srgbClr val="A39161"/>
                </a:solidFill>
                <a:latin typeface="+mn-lt"/>
                <a:ea typeface="Calibri" charset="0"/>
                <a:cs typeface="Calibri" charset="0"/>
                <a:sym typeface="Georgia"/>
              </a:defRPr>
            </a:lvl2pPr>
            <a:lvl3pPr algn="l">
              <a:lnSpc>
                <a:spcPct val="120000"/>
              </a:lnSpc>
              <a:buClr>
                <a:srgbClr val="A39161"/>
              </a:buClr>
              <a:defRPr sz="900" b="0" i="1" spc="0">
                <a:solidFill>
                  <a:srgbClr val="A39161"/>
                </a:solidFill>
                <a:latin typeface="+mn-lt"/>
                <a:ea typeface="Calibri Light" charset="0"/>
                <a:cs typeface="Calibri Light" charset="0"/>
              </a:defRPr>
            </a:lvl3pPr>
            <a:lvl4pPr algn="l">
              <a:lnSpc>
                <a:spcPct val="120000"/>
              </a:lnSpc>
              <a:buClr>
                <a:srgbClr val="A39161"/>
              </a:buClr>
              <a:defRPr sz="900" spc="0">
                <a:solidFill>
                  <a:srgbClr val="A39161"/>
                </a:solidFill>
                <a:latin typeface="+mn-lt"/>
                <a:ea typeface="Georgia"/>
                <a:cs typeface="Georgia"/>
                <a:sym typeface="Georgia"/>
              </a:defRPr>
            </a:lvl4pPr>
            <a:lvl5pPr algn="l">
              <a:lnSpc>
                <a:spcPct val="120000"/>
              </a:lnSpc>
              <a:buClr>
                <a:srgbClr val="A39161"/>
              </a:buClr>
              <a:defRPr sz="900" b="0" i="1" spc="0">
                <a:solidFill>
                  <a:srgbClr val="A39161"/>
                </a:solidFill>
                <a:latin typeface="+mn-lt"/>
                <a:ea typeface="Calibri Light" charset="0"/>
                <a:cs typeface="Calibri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00500" y="2338388"/>
            <a:ext cx="0" cy="0"/>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4583" y="424939"/>
            <a:ext cx="3279056" cy="1090473"/>
          </a:xfrm>
          <a:prstGeom prst="rect">
            <a:avLst/>
          </a:prstGeom>
        </p:spPr>
      </p:pic>
    </p:spTree>
    <p:extLst>
      <p:ext uri="{BB962C8B-B14F-4D97-AF65-F5344CB8AC3E}">
        <p14:creationId xmlns:p14="http://schemas.microsoft.com/office/powerpoint/2010/main" val="400299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amp; Image">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540544" y="354806"/>
            <a:ext cx="7246896" cy="857250"/>
          </a:xfrm>
          <a:prstGeom prst="rect">
            <a:avLst/>
          </a:prstGeom>
        </p:spPr>
        <p:txBody>
          <a:bodyPr anchor="t">
            <a:normAutofit/>
          </a:bodyPr>
          <a:lstStyle>
            <a:lvl1pPr algn="l">
              <a:lnSpc>
                <a:spcPct val="80000"/>
              </a:lnSpc>
              <a:defRPr sz="3600" b="1" cap="none" spc="-68" baseline="0">
                <a:solidFill>
                  <a:srgbClr val="004E46"/>
                </a:solidFill>
                <a:latin typeface="+mn-lt"/>
                <a:ea typeface="Calibri" charset="0"/>
                <a:cs typeface="Calibri" charset="0"/>
              </a:defRPr>
            </a:lvl1pPr>
          </a:lstStyle>
          <a:p>
            <a:r>
              <a:rPr lang="en-US" dirty="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139363" y="356436"/>
            <a:ext cx="552956" cy="753478"/>
          </a:xfrm>
          <a:prstGeom prst="rect">
            <a:avLst/>
          </a:prstGeom>
        </p:spPr>
      </p:pic>
      <p:sp>
        <p:nvSpPr>
          <p:cNvPr id="6" name="Picture Placeholder 5"/>
          <p:cNvSpPr>
            <a:spLocks noGrp="1"/>
          </p:cNvSpPr>
          <p:nvPr>
            <p:ph type="pic" sz="quarter" idx="10"/>
          </p:nvPr>
        </p:nvSpPr>
        <p:spPr>
          <a:xfrm>
            <a:off x="4502944" y="1333500"/>
            <a:ext cx="4212431" cy="3241508"/>
          </a:xfrm>
          <a:prstGeom prst="rect">
            <a:avLst/>
          </a:prstGeom>
        </p:spPr>
        <p:txBody>
          <a:bodyPr/>
          <a:lstStyle>
            <a:lvl1pPr>
              <a:defRPr sz="2250">
                <a:latin typeface="+mn-lt"/>
              </a:defRPr>
            </a:lvl1pPr>
          </a:lstStyle>
          <a:p>
            <a:r>
              <a:rPr lang="en-US" dirty="0"/>
              <a:t>Click icon to add picture</a:t>
            </a:r>
          </a:p>
        </p:txBody>
      </p:sp>
      <p:sp>
        <p:nvSpPr>
          <p:cNvPr id="8" name="Text Placeholder 4"/>
          <p:cNvSpPr>
            <a:spLocks noGrp="1"/>
          </p:cNvSpPr>
          <p:nvPr>
            <p:ph type="body" sz="quarter" idx="12"/>
          </p:nvPr>
        </p:nvSpPr>
        <p:spPr>
          <a:xfrm>
            <a:off x="548362" y="1333500"/>
            <a:ext cx="3696295" cy="3241508"/>
          </a:xfrm>
          <a:prstGeom prst="rect">
            <a:avLst/>
          </a:prstGeom>
        </p:spPr>
        <p:txBody>
          <a:bodyPr/>
          <a:lstStyle>
            <a:lvl1pPr algn="l">
              <a:defRPr sz="2250" spc="-60" baseline="0">
                <a:solidFill>
                  <a:srgbClr val="5E5E5E"/>
                </a:solidFill>
                <a:latin typeface="+mn-lt"/>
              </a:defRPr>
            </a:lvl1pPr>
            <a:lvl2pPr marL="0" indent="-321469" algn="l">
              <a:buClr>
                <a:srgbClr val="83BE41"/>
              </a:buClr>
              <a:buFont typeface=".AppleSystemUIFont" charset="-120"/>
              <a:buChar char="—"/>
              <a:defRPr sz="2250" spc="-60" baseline="0">
                <a:solidFill>
                  <a:srgbClr val="5E5E5E"/>
                </a:solidFill>
                <a:latin typeface="+mn-lt"/>
              </a:defRPr>
            </a:lvl2pPr>
            <a:lvl3pPr marL="540000" indent="-321469" algn="l">
              <a:buClr>
                <a:srgbClr val="83BE41"/>
              </a:buClr>
              <a:buFont typeface=".AppleSystemUIFont" charset="-120"/>
              <a:buChar char="—"/>
              <a:defRPr sz="2250" i="1" spc="-60" baseline="0">
                <a:solidFill>
                  <a:srgbClr val="5E5E5E"/>
                </a:solidFill>
                <a:latin typeface="+mn-lt"/>
              </a:defRPr>
            </a:lvl3pPr>
            <a:lvl4pPr marL="810000" indent="-257175" algn="l">
              <a:buClr>
                <a:srgbClr val="83BE41"/>
              </a:buClr>
              <a:buFont typeface=".AppleSystemUIFont" charset="-120"/>
              <a:buChar char="—"/>
              <a:defRPr sz="1800" spc="-60" baseline="0">
                <a:solidFill>
                  <a:srgbClr val="5E5E5E"/>
                </a:solidFill>
                <a:latin typeface="+mn-lt"/>
              </a:defRPr>
            </a:lvl4pPr>
            <a:lvl5pPr marL="1147500" indent="-257175" algn="l">
              <a:buClr>
                <a:srgbClr val="83BE41"/>
              </a:buClr>
              <a:buFont typeface=".AppleSystemUIFont" charset="-120"/>
              <a:buChar char="–"/>
              <a:defRPr sz="1800" i="1" spc="-60" baseline="0">
                <a:solidFill>
                  <a:srgbClr val="5E5E5E"/>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ialtas na hÉireann | Government of Ireland"/>
          <p:cNvSpPr txBox="1"/>
          <p:nvPr userDrawn="1"/>
        </p:nvSpPr>
        <p:spPr>
          <a:xfrm>
            <a:off x="540544" y="4729427"/>
            <a:ext cx="4624463" cy="142347"/>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algn="l">
              <a:defRPr sz="1800">
                <a:solidFill>
                  <a:srgbClr val="929292"/>
                </a:solidFill>
              </a:defRPr>
            </a:lvl1pPr>
          </a:lstStyle>
          <a:p>
            <a:fld id="{93D0CC9E-ED4E-524D-8BB9-8829151DFDE7}" type="slidenum">
              <a:rPr lang="uk-UA" sz="675" b="1" smtClean="0">
                <a:latin typeface="+mn-lt"/>
              </a:rPr>
              <a:t>‹#›</a:t>
            </a:fld>
            <a:r>
              <a:rPr lang="en-GB" sz="675" b="1" dirty="0">
                <a:latin typeface="+mn-lt"/>
              </a:rPr>
              <a:t>  An Roinn Tithíochta,</a:t>
            </a:r>
            <a:r>
              <a:rPr lang="en-GB" sz="675" b="1" baseline="0" dirty="0">
                <a:latin typeface="+mn-lt"/>
              </a:rPr>
              <a:t> Rialtais Áitiúil agus Oidhreachta</a:t>
            </a:r>
            <a:r>
              <a:rPr lang="en-GB" sz="675" b="1" dirty="0">
                <a:latin typeface="+mn-lt"/>
              </a:rPr>
              <a:t> </a:t>
            </a:r>
            <a:r>
              <a:rPr sz="675" dirty="0">
                <a:latin typeface="+mn-lt"/>
              </a:rPr>
              <a:t>| </a:t>
            </a:r>
            <a:r>
              <a:rPr lang="en-US" sz="675" dirty="0">
                <a:latin typeface="+mn-lt"/>
              </a:rPr>
              <a:t>Department of Housing, Local</a:t>
            </a:r>
            <a:r>
              <a:rPr lang="en-US" sz="675" baseline="0" dirty="0">
                <a:latin typeface="+mn-lt"/>
              </a:rPr>
              <a:t> Government and Heritage</a:t>
            </a:r>
            <a:endParaRPr sz="675" dirty="0">
              <a:latin typeface="+mn-lt"/>
            </a:endParaRPr>
          </a:p>
        </p:txBody>
      </p:sp>
    </p:spTree>
    <p:extLst>
      <p:ext uri="{BB962C8B-B14F-4D97-AF65-F5344CB8AC3E}">
        <p14:creationId xmlns:p14="http://schemas.microsoft.com/office/powerpoint/2010/main" val="50827598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 Whit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225" y="417067"/>
            <a:ext cx="3326399" cy="110621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6350" y="3033712"/>
            <a:ext cx="7867650" cy="2109788"/>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838575"/>
            <a:ext cx="4876800" cy="1304925"/>
          </a:xfrm>
          <a:prstGeom prst="rect">
            <a:avLst/>
          </a:prstGeom>
        </p:spPr>
      </p:pic>
      <p:sp>
        <p:nvSpPr>
          <p:cNvPr id="3" name="Title Text"/>
          <p:cNvSpPr txBox="1">
            <a:spLocks noGrp="1"/>
          </p:cNvSpPr>
          <p:nvPr>
            <p:ph type="title"/>
          </p:nvPr>
        </p:nvSpPr>
        <p:spPr>
          <a:xfrm>
            <a:off x="1390864" y="1430254"/>
            <a:ext cx="7086386" cy="1964678"/>
          </a:xfrm>
          <a:prstGeom prst="rect">
            <a:avLst/>
          </a:prstGeom>
        </p:spPr>
        <p:txBody>
          <a:bodyPr anchor="b">
            <a:normAutofit/>
          </a:bodyPr>
          <a:lstStyle>
            <a:lvl1pPr algn="l">
              <a:lnSpc>
                <a:spcPct val="80000"/>
              </a:lnSpc>
              <a:defRPr sz="6000" b="0" i="0" cap="none" spc="-102">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sp>
        <p:nvSpPr>
          <p:cNvPr id="4" name="Body Level One…"/>
          <p:cNvSpPr txBox="1">
            <a:spLocks noGrp="1"/>
          </p:cNvSpPr>
          <p:nvPr>
            <p:ph type="body" sz="quarter" idx="1"/>
          </p:nvPr>
        </p:nvSpPr>
        <p:spPr>
          <a:xfrm>
            <a:off x="1390864" y="3555871"/>
            <a:ext cx="7086386" cy="1127550"/>
          </a:xfrm>
          <a:prstGeom prst="rect">
            <a:avLst/>
          </a:prstGeom>
        </p:spPr>
        <p:txBody>
          <a:bodyPr/>
          <a:lstStyle>
            <a:lvl1pPr algn="l">
              <a:lnSpc>
                <a:spcPct val="120000"/>
              </a:lnSpc>
              <a:buClr>
                <a:srgbClr val="A39161"/>
              </a:buClr>
              <a:defRPr sz="1200" b="0" i="0" spc="0">
                <a:solidFill>
                  <a:srgbClr val="A39161"/>
                </a:solidFill>
                <a:latin typeface="+mn-lt"/>
                <a:ea typeface="Calibri Light" charset="0"/>
                <a:cs typeface="Calibri Light" charset="0"/>
              </a:defRPr>
            </a:lvl1pPr>
            <a:lvl2pPr indent="0" algn="l">
              <a:lnSpc>
                <a:spcPct val="120000"/>
              </a:lnSpc>
              <a:buClr>
                <a:srgbClr val="A39161"/>
              </a:buClr>
              <a:defRPr sz="1200" b="0" spc="0">
                <a:solidFill>
                  <a:srgbClr val="A39161"/>
                </a:solidFill>
                <a:latin typeface="+mn-lt"/>
                <a:ea typeface="Calibri" charset="0"/>
                <a:cs typeface="Calibri" charset="0"/>
                <a:sym typeface="Georgia"/>
              </a:defRPr>
            </a:lvl2pPr>
            <a:lvl3pPr algn="l">
              <a:lnSpc>
                <a:spcPct val="120000"/>
              </a:lnSpc>
              <a:buClr>
                <a:srgbClr val="A39161"/>
              </a:buClr>
              <a:defRPr sz="900" b="0" i="1" spc="0">
                <a:solidFill>
                  <a:srgbClr val="A39161"/>
                </a:solidFill>
                <a:latin typeface="+mn-lt"/>
                <a:ea typeface="Calibri Light" charset="0"/>
                <a:cs typeface="Calibri Light" charset="0"/>
              </a:defRPr>
            </a:lvl3pPr>
            <a:lvl4pPr algn="l">
              <a:lnSpc>
                <a:spcPct val="120000"/>
              </a:lnSpc>
              <a:buClr>
                <a:srgbClr val="A39161"/>
              </a:buClr>
              <a:defRPr sz="900" spc="0">
                <a:solidFill>
                  <a:srgbClr val="A39161"/>
                </a:solidFill>
                <a:latin typeface="+mn-lt"/>
                <a:ea typeface="Georgia"/>
                <a:cs typeface="Georgia"/>
                <a:sym typeface="Georgia"/>
              </a:defRPr>
            </a:lvl4pPr>
            <a:lvl5pPr algn="l">
              <a:lnSpc>
                <a:spcPct val="120000"/>
              </a:lnSpc>
              <a:buClr>
                <a:srgbClr val="A39161"/>
              </a:buClr>
              <a:defRPr sz="900" b="0" i="1" spc="0">
                <a:solidFill>
                  <a:srgbClr val="A39161"/>
                </a:solidFill>
                <a:latin typeface="+mn-lt"/>
                <a:ea typeface="Calibri Light" charset="0"/>
                <a:cs typeface="Calibri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52148250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E93DA1-FEC2-F84E-9D7A-AB987B4F6EF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en-US" dirty="0"/>
              <a:t>Title style</a:t>
            </a:r>
            <a:endParaRPr lang="en-IE" dirty="0"/>
          </a:p>
        </p:txBody>
      </p:sp>
      <p:sp>
        <p:nvSpPr>
          <p:cNvPr id="3" name="Text Placeholder 2">
            <a:extLst>
              <a:ext uri="{FF2B5EF4-FFF2-40B4-BE49-F238E27FC236}">
                <a16:creationId xmlns:a16="http://schemas.microsoft.com/office/drawing/2014/main" id="{60121154-CA6D-8041-AF71-AE670307925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2" name="Rialtas na hÉireann | Government of Ireland"/>
          <p:cNvSpPr txBox="1"/>
          <p:nvPr userDrawn="1"/>
        </p:nvSpPr>
        <p:spPr>
          <a:xfrm>
            <a:off x="628650" y="4699196"/>
            <a:ext cx="6451142" cy="238527"/>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lvl1pPr algn="l">
              <a:defRPr sz="1800">
                <a:solidFill>
                  <a:srgbClr val="929292"/>
                </a:solidFill>
              </a:defRPr>
            </a:lvl1pPr>
          </a:lstStyle>
          <a:p>
            <a:fld id="{93D0CC9E-ED4E-524D-8BB9-8829151DFDE7}" type="slidenum">
              <a:rPr lang="uk-UA" sz="1050" b="1" smtClean="0">
                <a:latin typeface="+mn-lt"/>
              </a:rPr>
              <a:t>‹#›</a:t>
            </a:fld>
            <a:r>
              <a:rPr lang="en-GB" sz="1050" b="1" dirty="0">
                <a:latin typeface="+mn-lt"/>
              </a:rPr>
              <a:t>  An Roinn Tithíochta,</a:t>
            </a:r>
            <a:r>
              <a:rPr lang="en-GB" sz="1050" b="1" baseline="0" dirty="0">
                <a:latin typeface="+mn-lt"/>
              </a:rPr>
              <a:t> Rialtais Áitiúil agus Oidhreachta</a:t>
            </a:r>
            <a:r>
              <a:rPr lang="en-GB" sz="1050" b="1" dirty="0">
                <a:latin typeface="+mn-lt"/>
              </a:rPr>
              <a:t> </a:t>
            </a:r>
            <a:r>
              <a:rPr sz="1050" dirty="0">
                <a:latin typeface="+mn-lt"/>
              </a:rPr>
              <a:t>| </a:t>
            </a:r>
            <a:r>
              <a:rPr lang="en-US" sz="1050" dirty="0">
                <a:latin typeface="+mn-lt"/>
              </a:rPr>
              <a:t>Department of Housing, Local Government and Heritage</a:t>
            </a:r>
            <a:endParaRPr sz="1050" dirty="0">
              <a:latin typeface="+mn-lt"/>
            </a:endParaRPr>
          </a:p>
        </p:txBody>
      </p:sp>
    </p:spTree>
    <p:extLst>
      <p:ext uri="{BB962C8B-B14F-4D97-AF65-F5344CB8AC3E}">
        <p14:creationId xmlns:p14="http://schemas.microsoft.com/office/powerpoint/2010/main" val="173983072"/>
      </p:ext>
    </p:extLst>
  </p:cSld>
  <p:clrMap bg1="lt1" tx1="dk1" bg2="lt2" tx2="dk2" accent1="accent1" accent2="accent2" accent3="accent3" accent4="accent4" accent5="accent5" accent6="accent6" hlink="hlink" folHlink="folHlink"/>
  <p:sldLayoutIdLst>
    <p:sldLayoutId id="2147483682" r:id="rId1"/>
    <p:sldLayoutId id="2147483658" r:id="rId2"/>
    <p:sldLayoutId id="2147483655" r:id="rId3"/>
    <p:sldLayoutId id="2147483672" r:id="rId4"/>
    <p:sldLayoutId id="2147483656" r:id="rId5"/>
  </p:sldLayoutIdLst>
  <p:txStyles>
    <p:titleStyle>
      <a:lvl1pPr algn="l" defTabSz="914400" rtl="0" eaLnBrk="1" latinLnBrk="0" hangingPunct="1">
        <a:lnSpc>
          <a:spcPct val="90000"/>
        </a:lnSpc>
        <a:spcBef>
          <a:spcPct val="0"/>
        </a:spcBef>
        <a:buNone/>
        <a:defRPr sz="9600" b="1" kern="1200">
          <a:solidFill>
            <a:srgbClr val="004D4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p:nvPr/>
        </p:nvSpPr>
        <p:spPr>
          <a:xfrm>
            <a:off x="1390864" y="3555871"/>
            <a:ext cx="7086386" cy="11275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ormAutofit/>
          </a:bodyPr>
          <a:lstStyle>
            <a:lvl1pPr algn="l" defTabSz="800735">
              <a:lnSpc>
                <a:spcPct val="120000"/>
              </a:lnSpc>
              <a:defRPr sz="3104">
                <a:solidFill>
                  <a:srgbClr val="FFFFFF"/>
                </a:solidFill>
              </a:defRPr>
            </a:lvl1pPr>
            <a:lvl2pPr indent="0" algn="l" defTabSz="800735">
              <a:lnSpc>
                <a:spcPct val="120000"/>
              </a:lnSpc>
              <a:buClr>
                <a:srgbClr val="FFFFFF"/>
              </a:buClr>
              <a:defRPr sz="3104">
                <a:solidFill>
                  <a:srgbClr val="FFFFFF"/>
                </a:solidFill>
                <a:latin typeface="Georgia"/>
                <a:ea typeface="Georgia"/>
                <a:cs typeface="Georgia"/>
                <a:sym typeface="Georgia"/>
              </a:defRPr>
            </a:lvl2pPr>
            <a:lvl3pPr indent="443484" algn="l" defTabSz="800735">
              <a:lnSpc>
                <a:spcPct val="120000"/>
              </a:lnSpc>
              <a:defRPr sz="3104" i="1">
                <a:solidFill>
                  <a:srgbClr val="FFFFFF"/>
                </a:solidFill>
              </a:defRPr>
            </a:lvl3pPr>
            <a:lvl4pPr indent="665226" algn="l" defTabSz="800735">
              <a:lnSpc>
                <a:spcPct val="120000"/>
              </a:lnSpc>
              <a:defRPr sz="3104" i="1">
                <a:solidFill>
                  <a:srgbClr val="FFFFFF"/>
                </a:solidFill>
                <a:latin typeface="Georgia"/>
                <a:ea typeface="Georgia"/>
                <a:cs typeface="Georgia"/>
                <a:sym typeface="Georgia"/>
              </a:defRPr>
            </a:lvl4pPr>
            <a:lvl5pPr indent="886968" algn="l" defTabSz="800735">
              <a:lnSpc>
                <a:spcPct val="120000"/>
              </a:lnSpc>
              <a:defRPr sz="3104" i="1">
                <a:solidFill>
                  <a:srgbClr val="FFFFFF"/>
                </a:solidFill>
              </a:defRPr>
            </a:lvl5pPr>
          </a:lstStyle>
          <a:p>
            <a:r>
              <a:rPr sz="1164" dirty="0"/>
              <a:t>Body Level One</a:t>
            </a:r>
          </a:p>
          <a:p>
            <a:pPr lvl="1"/>
            <a:r>
              <a:rPr sz="1164" dirty="0"/>
              <a:t>Body Level Two</a:t>
            </a:r>
          </a:p>
          <a:p>
            <a:pPr lvl="2"/>
            <a:r>
              <a:rPr sz="1164" dirty="0"/>
              <a:t>Body Level Three</a:t>
            </a:r>
          </a:p>
          <a:p>
            <a:pPr lvl="3"/>
            <a:r>
              <a:rPr sz="1164" dirty="0"/>
              <a:t>Body Level Four</a:t>
            </a:r>
          </a:p>
          <a:p>
            <a:pPr lvl="4"/>
            <a:r>
              <a:rPr sz="1164" dirty="0"/>
              <a:t>Body Level Five</a:t>
            </a:r>
          </a:p>
        </p:txBody>
      </p:sp>
      <p:sp>
        <p:nvSpPr>
          <p:cNvPr id="6" name="Rialtas na hÉireann | Government of Ireland"/>
          <p:cNvSpPr txBox="1"/>
          <p:nvPr/>
        </p:nvSpPr>
        <p:spPr>
          <a:xfrm>
            <a:off x="540544" y="4729427"/>
            <a:ext cx="4624463" cy="142347"/>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algn="l">
              <a:defRPr sz="1800">
                <a:solidFill>
                  <a:srgbClr val="929292"/>
                </a:solidFill>
              </a:defRPr>
            </a:lvl1pPr>
          </a:lstStyle>
          <a:p>
            <a:fld id="{93D0CC9E-ED4E-524D-8BB9-8829151DFDE7}" type="slidenum">
              <a:rPr lang="uk-UA" sz="675" b="1" smtClean="0">
                <a:latin typeface="+mn-lt"/>
              </a:rPr>
              <a:t>‹#›</a:t>
            </a:fld>
            <a:r>
              <a:rPr lang="en-GB" sz="675" b="1" dirty="0">
                <a:latin typeface="+mn-lt"/>
              </a:rPr>
              <a:t>  An Roinn Tithíochta,</a:t>
            </a:r>
            <a:r>
              <a:rPr lang="en-GB" sz="675" b="1" baseline="0" dirty="0">
                <a:latin typeface="+mn-lt"/>
              </a:rPr>
              <a:t> Rialtais Áitiúil agus Oidhreachta</a:t>
            </a:r>
            <a:r>
              <a:rPr lang="en-GB" sz="675" b="1" dirty="0">
                <a:latin typeface="+mn-lt"/>
              </a:rPr>
              <a:t> </a:t>
            </a:r>
            <a:r>
              <a:rPr sz="675" dirty="0">
                <a:latin typeface="+mn-lt"/>
              </a:rPr>
              <a:t>| </a:t>
            </a:r>
            <a:r>
              <a:rPr lang="en-US" sz="675" dirty="0">
                <a:latin typeface="+mn-lt"/>
              </a:rPr>
              <a:t>Department of Housing, Local Government and Heritage</a:t>
            </a:r>
            <a:endParaRPr sz="675" dirty="0">
              <a:latin typeface="+mn-lt"/>
            </a:endParaRP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139363" y="356436"/>
            <a:ext cx="552956" cy="753478"/>
          </a:xfrm>
          <a:prstGeom prst="rect">
            <a:avLst/>
          </a:prstGeom>
        </p:spPr>
      </p:pic>
      <p:sp>
        <p:nvSpPr>
          <p:cNvPr id="3" name="Text Placeholder 2"/>
          <p:cNvSpPr>
            <a:spLocks noGrp="1"/>
          </p:cNvSpPr>
          <p:nvPr>
            <p:ph type="body" idx="1"/>
          </p:nvPr>
        </p:nvSpPr>
        <p:spPr>
          <a:xfrm>
            <a:off x="540544" y="1369219"/>
            <a:ext cx="7219825" cy="32635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4" name="Title Placeholder 3"/>
          <p:cNvSpPr>
            <a:spLocks noGrp="1"/>
          </p:cNvSpPr>
          <p:nvPr>
            <p:ph type="title"/>
          </p:nvPr>
        </p:nvSpPr>
        <p:spPr>
          <a:xfrm>
            <a:off x="529141" y="278342"/>
            <a:ext cx="7231228" cy="857250"/>
          </a:xfrm>
          <a:prstGeom prst="rect">
            <a:avLst/>
          </a:prstGeom>
        </p:spPr>
        <p:txBody>
          <a:bodyPr vert="horz" lIns="91440" tIns="45720" rIns="91440" bIns="45720" rtlCol="0" anchor="t">
            <a:normAutofit/>
          </a:bodyPr>
          <a:lstStyle/>
          <a:p>
            <a:r>
              <a:rPr lang="en-US" dirty="0"/>
              <a:t>Title Text</a:t>
            </a:r>
          </a:p>
        </p:txBody>
      </p:sp>
    </p:spTree>
  </p:cSld>
  <p:clrMap bg1="lt1" tx1="dk1" bg2="lt2" tx2="dk2" accent1="accent1" accent2="accent2" accent3="accent3" accent4="accent4" accent5="accent5" accent6="accent6" hlink="hlink" folHlink="folHlink"/>
  <p:sldLayoutIdLst>
    <p:sldLayoutId id="2147483660" r:id="rId1"/>
    <p:sldLayoutId id="2147483662" r:id="rId2"/>
  </p:sldLayoutIdLst>
  <p:transition spd="med"/>
  <p:txStyles>
    <p:titleStyle>
      <a:lvl1pPr marL="0" marR="0" indent="0" algn="l" defTabSz="825500" eaLnBrk="1" latinLnBrk="0" hangingPunct="1">
        <a:lnSpc>
          <a:spcPct val="100000"/>
        </a:lnSpc>
        <a:spcBef>
          <a:spcPts val="0"/>
        </a:spcBef>
        <a:spcAft>
          <a:spcPts val="0"/>
        </a:spcAft>
        <a:buClrTx/>
        <a:buSzTx/>
        <a:buFontTx/>
        <a:buNone/>
        <a:tabLst/>
        <a:defRPr sz="9600" b="1" i="0" u="none" strike="noStrike" cap="none" spc="-180" baseline="0">
          <a:ln>
            <a:noFill/>
          </a:ln>
          <a:solidFill>
            <a:srgbClr val="004D44"/>
          </a:solidFill>
          <a:uFillTx/>
          <a:latin typeface="+mn-lt"/>
          <a:ea typeface="Open Sans"/>
          <a:cs typeface="Open Sans"/>
          <a:sym typeface="Open Sans"/>
        </a:defRPr>
      </a:lvl1pPr>
      <a:lvl2pPr marL="0" marR="0" indent="228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2pPr>
      <a:lvl3pPr marL="0" marR="0" indent="457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3pPr>
      <a:lvl4pPr marL="0" marR="0" indent="685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4pPr>
      <a:lvl5pPr marL="0" marR="0" indent="9144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5pPr>
      <a:lvl6pPr marL="0" marR="0" indent="11430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6pPr>
      <a:lvl7pPr marL="0" marR="0" indent="1371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7pPr>
      <a:lvl8pPr marL="0" marR="0" indent="1600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8pPr>
      <a:lvl9pPr marL="0" marR="0" indent="1828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9pPr>
    </p:titleStyle>
    <p:bodyStyle>
      <a:lvl1pPr marL="0" marR="0" indent="0" algn="l" defTabSz="825500" eaLnBrk="1" fontAlgn="auto" latinLnBrk="0" hangingPunct="1">
        <a:lnSpc>
          <a:spcPct val="110000"/>
        </a:lnSpc>
        <a:spcBef>
          <a:spcPts val="0"/>
        </a:spcBef>
        <a:spcAft>
          <a:spcPts val="0"/>
        </a:spcAft>
        <a:buClrTx/>
        <a:buSzTx/>
        <a:buFontTx/>
        <a:buNone/>
        <a:tabLst/>
        <a:defRPr sz="8800" b="0" i="0" u="none" strike="noStrike" cap="none" spc="-150" baseline="0">
          <a:ln>
            <a:noFill/>
          </a:ln>
          <a:solidFill>
            <a:srgbClr val="5E5E5E"/>
          </a:solidFill>
          <a:uFillTx/>
          <a:latin typeface="+mn-lt"/>
          <a:ea typeface="Open Sans"/>
          <a:cs typeface="Open Sans"/>
          <a:sym typeface="Open Sans"/>
        </a:defRPr>
      </a:lvl1pPr>
      <a:lvl2pPr marL="0" marR="0" indent="228600" algn="l" defTabSz="825500" eaLnBrk="1" fontAlgn="auto" latinLnBrk="0" hangingPunct="1">
        <a:lnSpc>
          <a:spcPct val="110000"/>
        </a:lnSpc>
        <a:spcBef>
          <a:spcPts val="0"/>
        </a:spcBef>
        <a:spcAft>
          <a:spcPts val="0"/>
        </a:spcAft>
        <a:buClrTx/>
        <a:buSzTx/>
        <a:buFontTx/>
        <a:buNone/>
        <a:tabLst/>
        <a:defRPr sz="6000" b="0" i="0" u="none" strike="noStrike" cap="none" spc="-150" baseline="0">
          <a:ln>
            <a:noFill/>
          </a:ln>
          <a:solidFill>
            <a:srgbClr val="5E5E5E"/>
          </a:solidFill>
          <a:uFillTx/>
          <a:latin typeface="+mn-lt"/>
          <a:ea typeface="Open Sans"/>
          <a:cs typeface="Open Sans"/>
          <a:sym typeface="Open Sans"/>
        </a:defRPr>
      </a:lvl2pPr>
      <a:lvl3pPr marL="1440000" marR="0" indent="-857250" algn="l" defTabSz="825500" eaLnBrk="1" fontAlgn="auto" latinLnBrk="0" hangingPunct="1">
        <a:lnSpc>
          <a:spcPct val="110000"/>
        </a:lnSpc>
        <a:spcBef>
          <a:spcPts val="0"/>
        </a:spcBef>
        <a:spcAft>
          <a:spcPts val="0"/>
        </a:spcAft>
        <a:buClr>
          <a:srgbClr val="83BE41"/>
        </a:buClr>
        <a:buSzTx/>
        <a:buFont typeface=".AppleSystemUIFont" charset="-120"/>
        <a:buChar char="—"/>
        <a:tabLst/>
        <a:defRPr sz="6000" b="0" i="1" u="none" strike="noStrike" cap="none" spc="-150" baseline="0">
          <a:ln>
            <a:noFill/>
          </a:ln>
          <a:solidFill>
            <a:srgbClr val="5E5E5E"/>
          </a:solidFill>
          <a:uFillTx/>
          <a:latin typeface="+mn-lt"/>
          <a:ea typeface="Open Sans"/>
          <a:cs typeface="Open Sans"/>
          <a:sym typeface="Open Sans"/>
        </a:defRPr>
      </a:lvl3pPr>
      <a:lvl4pPr marL="216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0" u="none" strike="noStrike" cap="none" spc="-150" baseline="0">
          <a:ln>
            <a:noFill/>
          </a:ln>
          <a:solidFill>
            <a:srgbClr val="5E5E5E"/>
          </a:solidFill>
          <a:uFillTx/>
          <a:latin typeface="+mn-lt"/>
          <a:ea typeface="Open Sans"/>
          <a:cs typeface="Open Sans"/>
          <a:sym typeface="Open Sans"/>
        </a:defRPr>
      </a:lvl4pPr>
      <a:lvl5pPr marL="288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1" u="none" strike="noStrike" cap="none" spc="-150" baseline="0">
          <a:ln>
            <a:noFill/>
          </a:ln>
          <a:solidFill>
            <a:srgbClr val="5E5E5E"/>
          </a:solidFill>
          <a:uFillTx/>
          <a:latin typeface="+mn-lt"/>
          <a:ea typeface="Open Sans"/>
          <a:cs typeface="Open Sans"/>
          <a:sym typeface="Open Sans"/>
        </a:defRPr>
      </a:lvl5pPr>
      <a:lvl6pPr marL="0" marR="0" indent="11430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6pPr>
      <a:lvl7pPr marL="0" marR="0" indent="13716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7pPr>
      <a:lvl8pPr marL="0" marR="0" indent="16002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8pPr>
      <a:lvl9pPr marL="0" marR="0" indent="18288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9pPr>
    </p:bodyStyle>
    <p:otherStyle>
      <a:lvl1pPr marL="0" marR="0" indent="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1pPr>
      <a:lvl2pPr marL="0" marR="0" indent="228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2pPr>
      <a:lvl3pPr marL="0" marR="0" indent="457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3pPr>
      <a:lvl4pPr marL="0" marR="0" indent="685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4pPr>
      <a:lvl5pPr marL="0" marR="0" indent="9144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5pPr>
      <a:lvl6pPr marL="0" marR="0" indent="11430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6pPr>
      <a:lvl7pPr marL="0" marR="0" indent="1371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7pPr>
      <a:lvl8pPr marL="0" marR="0" indent="1600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8pPr>
      <a:lvl9pPr marL="0" marR="0" indent="1828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512" y="2157763"/>
            <a:ext cx="8717466" cy="2134091"/>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br>
              <a:rPr lang="en-IE" sz="5400" b="1" dirty="0"/>
            </a:br>
            <a:br>
              <a:rPr lang="en-IE" sz="5400" b="1" dirty="0"/>
            </a:br>
            <a:br>
              <a:rPr lang="en-IE" sz="5400" b="1" dirty="0"/>
            </a:br>
            <a:br>
              <a:rPr lang="en-IE" sz="5400" b="1" dirty="0"/>
            </a:br>
            <a:br>
              <a:rPr lang="en-IE" sz="5400" b="1" dirty="0"/>
            </a:br>
            <a:r>
              <a:rPr lang="en-IE" sz="2400" dirty="0"/>
              <a:t>Digital Transformation towards 2030</a:t>
            </a:r>
            <a:br>
              <a:rPr lang="en-IE" sz="5400" b="1" dirty="0"/>
            </a:br>
            <a:r>
              <a:rPr lang="en-IE" sz="5400" dirty="0"/>
              <a:t>Data Strategy - Draft</a:t>
            </a:r>
            <a:br>
              <a:rPr lang="en-IE" sz="5400" dirty="0"/>
            </a:br>
            <a:r>
              <a:rPr lang="en-IE" sz="5400" b="1" dirty="0"/>
              <a:t>Foundations Sprint </a:t>
            </a:r>
            <a:r>
              <a:rPr lang="en-IE" sz="4050" b="1" dirty="0"/>
              <a:t>2021- 2024</a:t>
            </a:r>
            <a:br>
              <a:rPr lang="en-IE" sz="5400" b="1" dirty="0"/>
            </a:br>
            <a:endParaRPr lang="en-IE" sz="5400" b="1" dirty="0"/>
          </a:p>
        </p:txBody>
      </p:sp>
      <p:sp>
        <p:nvSpPr>
          <p:cNvPr id="3" name="Subtitle 2"/>
          <p:cNvSpPr>
            <a:spLocks noGrp="1"/>
          </p:cNvSpPr>
          <p:nvPr>
            <p:ph type="body" sz="quarter" idx="1"/>
          </p:nvPr>
        </p:nvSpPr>
        <p:spPr>
          <a:xfrm>
            <a:off x="1254513" y="3551768"/>
            <a:ext cx="7086386" cy="1127550"/>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nSpc>
                <a:spcPct val="100000"/>
              </a:lnSpc>
              <a:buNone/>
            </a:pPr>
            <a:r>
              <a:rPr lang="en-IE" sz="1800" dirty="0"/>
              <a:t>Mr. Martin Tully – Head Of Data &amp; Analytics - MSc Data Analytics</a:t>
            </a:r>
          </a:p>
          <a:p>
            <a:pPr marL="0" indent="0">
              <a:lnSpc>
                <a:spcPct val="100000"/>
              </a:lnSpc>
              <a:buNone/>
            </a:pPr>
            <a:r>
              <a:rPr lang="en-IE" sz="1800" dirty="0"/>
              <a:t>CSO Housing Statistical Working Group</a:t>
            </a:r>
          </a:p>
          <a:p>
            <a:pPr marL="0" indent="0">
              <a:lnSpc>
                <a:spcPct val="100000"/>
              </a:lnSpc>
              <a:buNone/>
            </a:pPr>
            <a:r>
              <a:rPr lang="en-IE" sz="1350" dirty="0"/>
              <a:t>4</a:t>
            </a:r>
            <a:r>
              <a:rPr lang="en-IE" sz="1350" baseline="30000" dirty="0"/>
              <a:t>th</a:t>
            </a:r>
            <a:r>
              <a:rPr lang="en-IE" sz="1350" dirty="0"/>
              <a:t> May 2022</a:t>
            </a:r>
          </a:p>
        </p:txBody>
      </p:sp>
    </p:spTree>
    <p:extLst>
      <p:ext uri="{BB962C8B-B14F-4D97-AF65-F5344CB8AC3E}">
        <p14:creationId xmlns:p14="http://schemas.microsoft.com/office/powerpoint/2010/main" val="2368675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179" y="1965168"/>
            <a:ext cx="7629525" cy="788670"/>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IE" sz="4050" dirty="0">
                <a:latin typeface="Gotham Rounded Light"/>
              </a:rPr>
              <a:t>Appendix Slide</a:t>
            </a:r>
          </a:p>
        </p:txBody>
      </p:sp>
    </p:spTree>
    <p:extLst>
      <p:ext uri="{BB962C8B-B14F-4D97-AF65-F5344CB8AC3E}">
        <p14:creationId xmlns:p14="http://schemas.microsoft.com/office/powerpoint/2010/main" val="80944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4BFCE5-FFF1-5B4A-B885-0DEDDF9D2356}"/>
              </a:ext>
            </a:extLst>
          </p:cNvPr>
          <p:cNvPicPr>
            <a:picLocks noChangeAspect="1"/>
          </p:cNvPicPr>
          <p:nvPr/>
        </p:nvPicPr>
        <p:blipFill>
          <a:blip r:embed="rId3">
            <a:alphaModFix amt="90000"/>
          </a:blip>
          <a:stretch>
            <a:fillRect/>
          </a:stretch>
        </p:blipFill>
        <p:spPr>
          <a:xfrm flipH="1">
            <a:off x="0" y="0"/>
            <a:ext cx="9144000" cy="5143500"/>
          </a:xfrm>
          <a:prstGeom prst="rect">
            <a:avLst/>
          </a:prstGeom>
        </p:spPr>
      </p:pic>
      <p:sp>
        <p:nvSpPr>
          <p:cNvPr id="4" name="Title 3"/>
          <p:cNvSpPr>
            <a:spLocks noGrp="1"/>
          </p:cNvSpPr>
          <p:nvPr>
            <p:ph type="title"/>
          </p:nvPr>
        </p:nvSpPr>
        <p:spPr>
          <a:xfrm>
            <a:off x="628650" y="34412"/>
            <a:ext cx="7886700" cy="47886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IE" sz="2400" dirty="0">
                <a:latin typeface="Gotham Rounded Light"/>
              </a:rPr>
              <a:t>One Page Data Strategy</a:t>
            </a:r>
            <a:endParaRPr lang="en-IE" sz="2400" b="0" dirty="0">
              <a:latin typeface="Gotham Rounded Light"/>
            </a:endParaRPr>
          </a:p>
        </p:txBody>
      </p:sp>
      <p:pic>
        <p:nvPicPr>
          <p:cNvPr id="9" name="Picture 8"/>
          <p:cNvPicPr>
            <a:picLocks noChangeAspect="1"/>
          </p:cNvPicPr>
          <p:nvPr/>
        </p:nvPicPr>
        <p:blipFill>
          <a:blip r:embed="rId4"/>
          <a:stretch>
            <a:fillRect/>
          </a:stretch>
        </p:blipFill>
        <p:spPr>
          <a:xfrm>
            <a:off x="1212695" y="547687"/>
            <a:ext cx="6749276" cy="4321969"/>
          </a:xfrm>
          <a:prstGeom prst="rect">
            <a:avLst/>
          </a:prstGeom>
        </p:spPr>
      </p:pic>
    </p:spTree>
    <p:extLst>
      <p:ext uri="{BB962C8B-B14F-4D97-AF65-F5344CB8AC3E}">
        <p14:creationId xmlns:p14="http://schemas.microsoft.com/office/powerpoint/2010/main" val="2758079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1pPr>
            <a:lvl2pPr marL="0" marR="0" indent="85725"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2pPr>
            <a:lvl3pPr marL="0" marR="0" indent="171450"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3pPr>
            <a:lvl4pPr marL="0" marR="0" indent="257175"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4pPr>
            <a:lvl5pPr marL="0" marR="0" indent="342900"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5pPr>
            <a:lvl6pPr marL="0" marR="0" indent="428625"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6pPr>
            <a:lvl7pPr marL="0" marR="0" indent="514350"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7pPr>
            <a:lvl8pPr marL="0" marR="0" indent="600075"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8pPr>
            <a:lvl9pPr marL="0" marR="0" indent="685800"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9pPr>
          </a:lstStyle>
          <a:p>
            <a:r>
              <a:rPr lang="en-IE" dirty="0"/>
              <a:t>Sample Current outputs</a:t>
            </a:r>
          </a:p>
        </p:txBody>
      </p:sp>
      <p:graphicFrame>
        <p:nvGraphicFramePr>
          <p:cNvPr id="5" name="Table 4"/>
          <p:cNvGraphicFramePr>
            <a:graphicFrameLocks noGrp="1"/>
          </p:cNvGraphicFramePr>
          <p:nvPr/>
        </p:nvGraphicFramePr>
        <p:xfrm>
          <a:off x="540545" y="1316736"/>
          <a:ext cx="7246896" cy="3314644"/>
        </p:xfrm>
        <a:graphic>
          <a:graphicData uri="http://schemas.openxmlformats.org/drawingml/2006/table">
            <a:tbl>
              <a:tblPr firstRow="1" bandRow="1"/>
              <a:tblGrid>
                <a:gridCol w="3601688">
                  <a:extLst>
                    <a:ext uri="{9D8B030D-6E8A-4147-A177-3AD203B41FA5}">
                      <a16:colId xmlns:a16="http://schemas.microsoft.com/office/drawing/2014/main" val="2898515296"/>
                    </a:ext>
                  </a:extLst>
                </a:gridCol>
                <a:gridCol w="2036826">
                  <a:extLst>
                    <a:ext uri="{9D8B030D-6E8A-4147-A177-3AD203B41FA5}">
                      <a16:colId xmlns:a16="http://schemas.microsoft.com/office/drawing/2014/main" val="2657907214"/>
                    </a:ext>
                  </a:extLst>
                </a:gridCol>
                <a:gridCol w="1608382">
                  <a:extLst>
                    <a:ext uri="{9D8B030D-6E8A-4147-A177-3AD203B41FA5}">
                      <a16:colId xmlns:a16="http://schemas.microsoft.com/office/drawing/2014/main" val="3934381658"/>
                    </a:ext>
                  </a:extLst>
                </a:gridCol>
              </a:tblGrid>
              <a:tr h="342900">
                <a:tc>
                  <a:txBody>
                    <a:bodyPr/>
                    <a:lstStyle/>
                    <a:p>
                      <a:pPr algn="ctr"/>
                      <a:r>
                        <a:rPr lang="en-IE" sz="2000" b="1" dirty="0"/>
                        <a:t>Report</a:t>
                      </a:r>
                    </a:p>
                  </a:txBody>
                  <a:tcPr marL="34290" marR="34290" marT="17145" marB="17145" anchor="ctr"/>
                </a:tc>
                <a:tc>
                  <a:txBody>
                    <a:bodyPr/>
                    <a:lstStyle/>
                    <a:p>
                      <a:pPr algn="ctr"/>
                      <a:r>
                        <a:rPr lang="en-IE" sz="2000" b="1" dirty="0"/>
                        <a:t>Data</a:t>
                      </a:r>
                      <a:r>
                        <a:rPr lang="en-IE" sz="2000" b="1" baseline="0" dirty="0"/>
                        <a:t> source</a:t>
                      </a:r>
                      <a:endParaRPr lang="en-IE" sz="2000" b="1" dirty="0"/>
                    </a:p>
                  </a:txBody>
                  <a:tcPr marL="34290" marR="34290" marT="17145" marB="17145" anchor="ctr"/>
                </a:tc>
                <a:tc>
                  <a:txBody>
                    <a:bodyPr/>
                    <a:lstStyle/>
                    <a:p>
                      <a:pPr algn="ctr"/>
                      <a:r>
                        <a:rPr lang="en-IE" sz="2000" b="1" dirty="0"/>
                        <a:t>Frequency</a:t>
                      </a:r>
                    </a:p>
                  </a:txBody>
                  <a:tcPr marL="34290" marR="34290" marT="17145" marB="17145" anchor="ctr"/>
                </a:tc>
                <a:extLst>
                  <a:ext uri="{0D108BD9-81ED-4DB2-BD59-A6C34878D82A}">
                    <a16:rowId xmlns:a16="http://schemas.microsoft.com/office/drawing/2014/main" val="3055136546"/>
                  </a:ext>
                </a:extLst>
              </a:tr>
              <a:tr h="371468">
                <a:tc>
                  <a:txBody>
                    <a:bodyPr/>
                    <a:lstStyle/>
                    <a:p>
                      <a:pPr algn="ctr"/>
                      <a:r>
                        <a:rPr lang="en-IE" sz="2000" dirty="0"/>
                        <a:t>Commencement Notices</a:t>
                      </a:r>
                    </a:p>
                  </a:txBody>
                  <a:tcPr marL="34290" marR="34290" marT="17145" marB="17145" anchor="ctr"/>
                </a:tc>
                <a:tc>
                  <a:txBody>
                    <a:bodyPr/>
                    <a:lstStyle/>
                    <a:p>
                      <a:pPr algn="ctr"/>
                      <a:r>
                        <a:rPr lang="en-IE" sz="2000" dirty="0"/>
                        <a:t>BCMS</a:t>
                      </a:r>
                    </a:p>
                  </a:txBody>
                  <a:tcPr marL="34290" marR="34290" marT="17145" marB="17145" anchor="ctr"/>
                </a:tc>
                <a:tc>
                  <a:txBody>
                    <a:bodyPr/>
                    <a:lstStyle/>
                    <a:p>
                      <a:pPr algn="ctr"/>
                      <a:r>
                        <a:rPr lang="en-IE" sz="2000" dirty="0"/>
                        <a:t>Monthly</a:t>
                      </a:r>
                    </a:p>
                  </a:txBody>
                  <a:tcPr marL="34290" marR="34290" marT="17145" marB="17145" anchor="ctr"/>
                </a:tc>
                <a:extLst>
                  <a:ext uri="{0D108BD9-81ED-4DB2-BD59-A6C34878D82A}">
                    <a16:rowId xmlns:a16="http://schemas.microsoft.com/office/drawing/2014/main" val="2003143509"/>
                  </a:ext>
                </a:extLst>
              </a:tr>
              <a:tr h="371468">
                <a:tc>
                  <a:txBody>
                    <a:bodyPr/>
                    <a:lstStyle/>
                    <a:p>
                      <a:pPr algn="ctr"/>
                      <a:r>
                        <a:rPr lang="en-IE" sz="2000" dirty="0"/>
                        <a:t>Registrations</a:t>
                      </a:r>
                    </a:p>
                  </a:txBody>
                  <a:tcPr marL="34290" marR="34290" marT="17145" marB="17145" anchor="ctr"/>
                </a:tc>
                <a:tc>
                  <a:txBody>
                    <a:bodyPr/>
                    <a:lstStyle/>
                    <a:p>
                      <a:pPr algn="ctr"/>
                      <a:r>
                        <a:rPr lang="en-IE" sz="2000" dirty="0"/>
                        <a:t>Homebond</a:t>
                      </a:r>
                    </a:p>
                  </a:txBody>
                  <a:tcPr marL="34290" marR="34290" marT="17145" marB="17145" anchor="ctr"/>
                </a:tc>
                <a:tc>
                  <a:txBody>
                    <a:bodyPr/>
                    <a:lstStyle/>
                    <a:p>
                      <a:pPr algn="ctr"/>
                      <a:r>
                        <a:rPr lang="en-IE" sz="2000" dirty="0"/>
                        <a:t>Monthly</a:t>
                      </a:r>
                    </a:p>
                  </a:txBody>
                  <a:tcPr marL="34290" marR="34290" marT="17145" marB="17145" anchor="ctr"/>
                </a:tc>
                <a:extLst>
                  <a:ext uri="{0D108BD9-81ED-4DB2-BD59-A6C34878D82A}">
                    <a16:rowId xmlns:a16="http://schemas.microsoft.com/office/drawing/2014/main" val="427849172"/>
                  </a:ext>
                </a:extLst>
              </a:tr>
              <a:tr h="371468">
                <a:tc>
                  <a:txBody>
                    <a:bodyPr/>
                    <a:lstStyle/>
                    <a:p>
                      <a:pPr algn="ctr"/>
                      <a:r>
                        <a:rPr lang="en-IE" sz="2000" dirty="0"/>
                        <a:t>House prices</a:t>
                      </a:r>
                    </a:p>
                  </a:txBody>
                  <a:tcPr marL="34290" marR="34290" marT="17145" marB="17145" anchor="ctr"/>
                </a:tc>
                <a:tc>
                  <a:txBody>
                    <a:bodyPr/>
                    <a:lstStyle/>
                    <a:p>
                      <a:pPr algn="ctr"/>
                      <a:r>
                        <a:rPr lang="en-IE" sz="2000" dirty="0"/>
                        <a:t>CSO</a:t>
                      </a:r>
                    </a:p>
                  </a:txBody>
                  <a:tcPr marL="34290" marR="34290" marT="17145" marB="17145" anchor="ctr"/>
                </a:tc>
                <a:tc>
                  <a:txBody>
                    <a:bodyPr/>
                    <a:lstStyle/>
                    <a:p>
                      <a:pPr algn="ctr"/>
                      <a:r>
                        <a:rPr lang="en-IE" sz="2000" dirty="0"/>
                        <a:t>Monthly</a:t>
                      </a:r>
                    </a:p>
                  </a:txBody>
                  <a:tcPr marL="34290" marR="34290" marT="17145" marB="17145" anchor="ctr"/>
                </a:tc>
                <a:extLst>
                  <a:ext uri="{0D108BD9-81ED-4DB2-BD59-A6C34878D82A}">
                    <a16:rowId xmlns:a16="http://schemas.microsoft.com/office/drawing/2014/main" val="3774820214"/>
                  </a:ext>
                </a:extLst>
              </a:tr>
              <a:tr h="371468">
                <a:tc>
                  <a:txBody>
                    <a:bodyPr/>
                    <a:lstStyle/>
                    <a:p>
                      <a:pPr algn="ctr"/>
                      <a:r>
                        <a:rPr lang="en-IE" sz="2000" dirty="0"/>
                        <a:t>Planning Permissions</a:t>
                      </a:r>
                    </a:p>
                  </a:txBody>
                  <a:tcPr marL="34290" marR="34290" marT="17145" marB="17145" anchor="ctr"/>
                </a:tc>
                <a:tc>
                  <a:txBody>
                    <a:bodyPr/>
                    <a:lstStyle/>
                    <a:p>
                      <a:pPr algn="ctr"/>
                      <a:r>
                        <a:rPr lang="en-IE" sz="2000" dirty="0"/>
                        <a:t>CSO</a:t>
                      </a:r>
                    </a:p>
                  </a:txBody>
                  <a:tcPr marL="34290" marR="34290" marT="17145" marB="17145" anchor="ctr"/>
                </a:tc>
                <a:tc>
                  <a:txBody>
                    <a:bodyPr/>
                    <a:lstStyle/>
                    <a:p>
                      <a:pPr algn="ctr"/>
                      <a:r>
                        <a:rPr lang="en-IE" sz="2000" dirty="0"/>
                        <a:t>Quarterly</a:t>
                      </a:r>
                    </a:p>
                  </a:txBody>
                  <a:tcPr marL="34290" marR="34290" marT="17145" marB="17145" anchor="ctr"/>
                </a:tc>
                <a:extLst>
                  <a:ext uri="{0D108BD9-81ED-4DB2-BD59-A6C34878D82A}">
                    <a16:rowId xmlns:a16="http://schemas.microsoft.com/office/drawing/2014/main" val="3769167050"/>
                  </a:ext>
                </a:extLst>
              </a:tr>
              <a:tr h="371468">
                <a:tc>
                  <a:txBody>
                    <a:bodyPr/>
                    <a:lstStyle/>
                    <a:p>
                      <a:pPr algn="ctr"/>
                      <a:r>
                        <a:rPr lang="en-IE" sz="2000" dirty="0"/>
                        <a:t>New</a:t>
                      </a:r>
                      <a:r>
                        <a:rPr lang="en-IE" sz="2000" baseline="0" dirty="0"/>
                        <a:t> dwelling c</a:t>
                      </a:r>
                      <a:r>
                        <a:rPr lang="en-IE" sz="2000" dirty="0"/>
                        <a:t>ompletions</a:t>
                      </a:r>
                    </a:p>
                  </a:txBody>
                  <a:tcPr marL="34290" marR="34290" marT="17145" marB="17145" anchor="ctr"/>
                </a:tc>
                <a:tc>
                  <a:txBody>
                    <a:bodyPr/>
                    <a:lstStyle/>
                    <a:p>
                      <a:pPr algn="ctr"/>
                      <a:r>
                        <a:rPr lang="en-IE" sz="2000" dirty="0"/>
                        <a:t>CSO</a:t>
                      </a:r>
                    </a:p>
                  </a:txBody>
                  <a:tcPr marL="34290" marR="34290" marT="17145" marB="17145" anchor="ctr"/>
                </a:tc>
                <a:tc>
                  <a:txBody>
                    <a:bodyPr/>
                    <a:lstStyle/>
                    <a:p>
                      <a:pPr algn="ctr"/>
                      <a:r>
                        <a:rPr lang="en-IE" sz="2000" dirty="0"/>
                        <a:t>Quarterly</a:t>
                      </a:r>
                    </a:p>
                  </a:txBody>
                  <a:tcPr marL="34290" marR="34290" marT="17145" marB="17145" anchor="ctr"/>
                </a:tc>
                <a:extLst>
                  <a:ext uri="{0D108BD9-81ED-4DB2-BD59-A6C34878D82A}">
                    <a16:rowId xmlns:a16="http://schemas.microsoft.com/office/drawing/2014/main" val="1996287322"/>
                  </a:ext>
                </a:extLst>
              </a:tr>
              <a:tr h="371468">
                <a:tc>
                  <a:txBody>
                    <a:bodyPr/>
                    <a:lstStyle/>
                    <a:p>
                      <a:pPr algn="ctr"/>
                      <a:r>
                        <a:rPr lang="en-IE" sz="2000" dirty="0"/>
                        <a:t>Social Housing - Schedules</a:t>
                      </a:r>
                    </a:p>
                  </a:txBody>
                  <a:tcPr marL="34290" marR="34290" marT="17145" marB="17145" anchor="ctr"/>
                </a:tc>
                <a:tc>
                  <a:txBody>
                    <a:bodyPr/>
                    <a:lstStyle/>
                    <a:p>
                      <a:pPr algn="ctr"/>
                      <a:r>
                        <a:rPr lang="en-IE" sz="2000" dirty="0"/>
                        <a:t>Local authorities</a:t>
                      </a:r>
                    </a:p>
                  </a:txBody>
                  <a:tcPr marL="34290" marR="34290" marT="17145" marB="17145" anchor="ctr"/>
                </a:tc>
                <a:tc>
                  <a:txBody>
                    <a:bodyPr/>
                    <a:lstStyle/>
                    <a:p>
                      <a:pPr algn="ctr"/>
                      <a:r>
                        <a:rPr lang="en-IE" sz="2000" dirty="0"/>
                        <a:t>Quarterly</a:t>
                      </a:r>
                    </a:p>
                  </a:txBody>
                  <a:tcPr marL="34290" marR="34290" marT="17145" marB="17145" anchor="ctr"/>
                </a:tc>
                <a:extLst>
                  <a:ext uri="{0D108BD9-81ED-4DB2-BD59-A6C34878D82A}">
                    <a16:rowId xmlns:a16="http://schemas.microsoft.com/office/drawing/2014/main" val="1226109028"/>
                  </a:ext>
                </a:extLst>
              </a:tr>
              <a:tr h="371468">
                <a:tc>
                  <a:txBody>
                    <a:bodyPr/>
                    <a:lstStyle/>
                    <a:p>
                      <a:pPr algn="ctr"/>
                      <a:r>
                        <a:rPr lang="en-IE" sz="2000" dirty="0"/>
                        <a:t>Housing</a:t>
                      </a:r>
                      <a:r>
                        <a:rPr lang="en-IE" sz="2000" baseline="0" dirty="0"/>
                        <a:t> Activity &amp; LA Reports</a:t>
                      </a:r>
                      <a:endParaRPr lang="en-IE" sz="2000" dirty="0"/>
                    </a:p>
                  </a:txBody>
                  <a:tcPr marL="34290" marR="34290" marT="17145" marB="17145" anchor="ctr"/>
                </a:tc>
                <a:tc>
                  <a:txBody>
                    <a:bodyPr/>
                    <a:lstStyle/>
                    <a:p>
                      <a:pPr algn="ctr"/>
                      <a:r>
                        <a:rPr lang="en-IE" sz="2000" dirty="0"/>
                        <a:t>Various</a:t>
                      </a:r>
                    </a:p>
                  </a:txBody>
                  <a:tcPr marL="34290" marR="34290" marT="17145" marB="17145" anchor="ctr"/>
                </a:tc>
                <a:tc>
                  <a:txBody>
                    <a:bodyPr/>
                    <a:lstStyle/>
                    <a:p>
                      <a:pPr algn="ctr"/>
                      <a:r>
                        <a:rPr lang="en-IE" sz="2000" dirty="0"/>
                        <a:t>Monthly</a:t>
                      </a:r>
                    </a:p>
                  </a:txBody>
                  <a:tcPr marL="34290" marR="34290" marT="17145" marB="17145" anchor="ctr"/>
                </a:tc>
                <a:extLst>
                  <a:ext uri="{0D108BD9-81ED-4DB2-BD59-A6C34878D82A}">
                    <a16:rowId xmlns:a16="http://schemas.microsoft.com/office/drawing/2014/main" val="132761091"/>
                  </a:ext>
                </a:extLst>
              </a:tr>
              <a:tr h="371468">
                <a:tc>
                  <a:txBody>
                    <a:bodyPr/>
                    <a:lstStyle/>
                    <a:p>
                      <a:pPr algn="ctr"/>
                      <a:r>
                        <a:rPr lang="en-IE" sz="2000" dirty="0"/>
                        <a:t>Housing For All - Dashboard</a:t>
                      </a:r>
                    </a:p>
                  </a:txBody>
                  <a:tcPr marL="34290" marR="34290" marT="17145" marB="17145" anchor="ctr"/>
                </a:tc>
                <a:tc>
                  <a:txBody>
                    <a:bodyPr/>
                    <a:lstStyle/>
                    <a:p>
                      <a:pPr algn="ctr"/>
                      <a:r>
                        <a:rPr lang="en-IE" sz="2000" dirty="0"/>
                        <a:t>Various</a:t>
                      </a:r>
                    </a:p>
                  </a:txBody>
                  <a:tcPr marL="34290" marR="34290" marT="17145" marB="17145" anchor="ctr"/>
                </a:tc>
                <a:tc>
                  <a:txBody>
                    <a:bodyPr/>
                    <a:lstStyle/>
                    <a:p>
                      <a:pPr algn="ctr"/>
                      <a:r>
                        <a:rPr lang="en-IE" sz="2000" dirty="0"/>
                        <a:t>Monthly</a:t>
                      </a:r>
                    </a:p>
                  </a:txBody>
                  <a:tcPr marL="34290" marR="34290" marT="17145" marB="17145" anchor="ctr"/>
                </a:tc>
                <a:extLst>
                  <a:ext uri="{0D108BD9-81ED-4DB2-BD59-A6C34878D82A}">
                    <a16:rowId xmlns:a16="http://schemas.microsoft.com/office/drawing/2014/main" val="2293295392"/>
                  </a:ext>
                </a:extLst>
              </a:tr>
            </a:tbl>
          </a:graphicData>
        </a:graphic>
      </p:graphicFrame>
    </p:spTree>
    <p:extLst>
      <p:ext uri="{BB962C8B-B14F-4D97-AF65-F5344CB8AC3E}">
        <p14:creationId xmlns:p14="http://schemas.microsoft.com/office/powerpoint/2010/main" val="246153694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44" y="354806"/>
            <a:ext cx="7874222" cy="857250"/>
          </a:xfrm>
        </p:spPr>
        <p:txBody>
          <a:bodyPr>
            <a:normAutofit/>
          </a:bodyPr>
          <a:ls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1pPr>
            <a:lvl2pPr marL="0" marR="0" indent="85725"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2pPr>
            <a:lvl3pPr marL="0" marR="0" indent="171450"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3pPr>
            <a:lvl4pPr marL="0" marR="0" indent="257175"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4pPr>
            <a:lvl5pPr marL="0" marR="0" indent="342900"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5pPr>
            <a:lvl6pPr marL="0" marR="0" indent="428625"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6pPr>
            <a:lvl7pPr marL="0" marR="0" indent="514350"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7pPr>
            <a:lvl8pPr marL="0" marR="0" indent="600075"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8pPr>
            <a:lvl9pPr marL="0" marR="0" indent="685800"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9pPr>
          </a:lstStyle>
          <a:p>
            <a:r>
              <a:rPr lang="en-IE" dirty="0"/>
              <a:t>GIS - Ukraine</a:t>
            </a:r>
            <a:br>
              <a:rPr lang="en-IE" dirty="0"/>
            </a:br>
            <a:r>
              <a:rPr lang="en-IE" dirty="0"/>
              <a:t>Humanitarian Aid Data Management</a:t>
            </a:r>
          </a:p>
        </p:txBody>
      </p:sp>
      <p:graphicFrame>
        <p:nvGraphicFramePr>
          <p:cNvPr id="4" name="Table 3"/>
          <p:cNvGraphicFramePr>
            <a:graphicFrameLocks noGrp="1"/>
          </p:cNvGraphicFramePr>
          <p:nvPr/>
        </p:nvGraphicFramePr>
        <p:xfrm>
          <a:off x="540544" y="1433322"/>
          <a:ext cx="5638514" cy="1457304"/>
        </p:xfrm>
        <a:graphic>
          <a:graphicData uri="http://schemas.openxmlformats.org/drawingml/2006/table">
            <a:tbl>
              <a:tblPr firstRow="1" bandRow="1"/>
              <a:tblGrid>
                <a:gridCol w="3601688">
                  <a:extLst>
                    <a:ext uri="{9D8B030D-6E8A-4147-A177-3AD203B41FA5}">
                      <a16:colId xmlns:a16="http://schemas.microsoft.com/office/drawing/2014/main" val="2898515296"/>
                    </a:ext>
                  </a:extLst>
                </a:gridCol>
                <a:gridCol w="2036826">
                  <a:extLst>
                    <a:ext uri="{9D8B030D-6E8A-4147-A177-3AD203B41FA5}">
                      <a16:colId xmlns:a16="http://schemas.microsoft.com/office/drawing/2014/main" val="2657907214"/>
                    </a:ext>
                  </a:extLst>
                </a:gridCol>
              </a:tblGrid>
              <a:tr h="342900">
                <a:tc>
                  <a:txBody>
                    <a:bodyPr/>
                    <a:lstStyle/>
                    <a:p>
                      <a:pPr algn="ctr"/>
                      <a:r>
                        <a:rPr lang="en-IE" sz="2000" b="1" dirty="0"/>
                        <a:t>Data Collections Apps</a:t>
                      </a:r>
                    </a:p>
                  </a:txBody>
                  <a:tcPr marL="34290" marR="34290" marT="17145" marB="17145" anchor="ctr"/>
                </a:tc>
                <a:tc>
                  <a:txBody>
                    <a:bodyPr/>
                    <a:lstStyle/>
                    <a:p>
                      <a:pPr algn="ctr"/>
                      <a:r>
                        <a:rPr lang="en-IE" sz="2000" b="1" dirty="0"/>
                        <a:t>Users</a:t>
                      </a:r>
                    </a:p>
                  </a:txBody>
                  <a:tcPr marL="34290" marR="34290" marT="17145" marB="17145" anchor="ctr"/>
                </a:tc>
                <a:extLst>
                  <a:ext uri="{0D108BD9-81ED-4DB2-BD59-A6C34878D82A}">
                    <a16:rowId xmlns:a16="http://schemas.microsoft.com/office/drawing/2014/main" val="3055136546"/>
                  </a:ext>
                </a:extLst>
              </a:tr>
              <a:tr h="371468">
                <a:tc>
                  <a:txBody>
                    <a:bodyPr/>
                    <a:lstStyle/>
                    <a:p>
                      <a:pPr algn="ctr"/>
                      <a:r>
                        <a:rPr lang="en-IE" sz="2000" dirty="0"/>
                        <a:t>Lands</a:t>
                      </a:r>
                    </a:p>
                  </a:txBody>
                  <a:tcPr marL="34290" marR="34290" marT="17145" marB="17145" anchor="ctr"/>
                </a:tc>
                <a:tc>
                  <a:txBody>
                    <a:bodyPr/>
                    <a:lstStyle/>
                    <a:p>
                      <a:pPr algn="ctr"/>
                      <a:r>
                        <a:rPr lang="en-IE" sz="900" b="0" i="0" u="none" strike="noStrike" cap="none" spc="0" baseline="0" dirty="0">
                          <a:ln>
                            <a:noFill/>
                          </a:ln>
                          <a:solidFill>
                            <a:srgbClr val="000000"/>
                          </a:solidFill>
                          <a:effectLst/>
                          <a:uFillTx/>
                          <a:latin typeface="Helvetica Neue"/>
                          <a:ea typeface="Helvetica Neue"/>
                          <a:cs typeface="Helvetica Neue"/>
                          <a:sym typeface="Open Sans"/>
                        </a:rPr>
                        <a:t>Department, and the agencies or bodies under their aegis</a:t>
                      </a:r>
                      <a:endParaRPr lang="en-IE" sz="2000" dirty="0"/>
                    </a:p>
                  </a:txBody>
                  <a:tcPr marL="34290" marR="34290" marT="17145" marB="17145" anchor="ctr"/>
                </a:tc>
                <a:extLst>
                  <a:ext uri="{0D108BD9-81ED-4DB2-BD59-A6C34878D82A}">
                    <a16:rowId xmlns:a16="http://schemas.microsoft.com/office/drawing/2014/main" val="2003143509"/>
                  </a:ext>
                </a:extLst>
              </a:tr>
              <a:tr h="371468">
                <a:tc>
                  <a:txBody>
                    <a:bodyPr/>
                    <a:lstStyle/>
                    <a:p>
                      <a:pPr algn="ctr"/>
                      <a:r>
                        <a:rPr lang="en-IE" sz="2000" dirty="0"/>
                        <a:t>Buildings</a:t>
                      </a:r>
                    </a:p>
                  </a:txBody>
                  <a:tcPr marL="34290" marR="34290" marT="17145" marB="17145" anchor="ctr"/>
                </a:tc>
                <a:tc>
                  <a:txBody>
                    <a:bodyPr/>
                    <a:lstStyle/>
                    <a:p>
                      <a:pPr algn="ctr"/>
                      <a:r>
                        <a:rPr lang="en-IE" sz="900" b="0" i="0" u="none" strike="noStrike" cap="none" spc="0" baseline="0" dirty="0">
                          <a:ln>
                            <a:noFill/>
                          </a:ln>
                          <a:solidFill>
                            <a:srgbClr val="000000"/>
                          </a:solidFill>
                          <a:effectLst/>
                          <a:uFillTx/>
                          <a:latin typeface="Helvetica Neue"/>
                          <a:ea typeface="Helvetica Neue"/>
                          <a:cs typeface="Helvetica Neue"/>
                          <a:sym typeface="Open Sans"/>
                        </a:rPr>
                        <a:t>Department, and the agencies or bodies under their aegis</a:t>
                      </a:r>
                      <a:endParaRPr lang="en-IE" sz="2000" dirty="0"/>
                    </a:p>
                  </a:txBody>
                  <a:tcPr marL="34290" marR="34290" marT="17145" marB="17145" anchor="ctr"/>
                </a:tc>
                <a:extLst>
                  <a:ext uri="{0D108BD9-81ED-4DB2-BD59-A6C34878D82A}">
                    <a16:rowId xmlns:a16="http://schemas.microsoft.com/office/drawing/2014/main" val="427849172"/>
                  </a:ext>
                </a:extLst>
              </a:tr>
              <a:tr h="371468">
                <a:tc>
                  <a:txBody>
                    <a:bodyPr/>
                    <a:lstStyle/>
                    <a:p>
                      <a:pPr algn="ctr"/>
                      <a:r>
                        <a:rPr lang="en-IE" sz="2000" dirty="0"/>
                        <a:t>Lands</a:t>
                      </a:r>
                    </a:p>
                  </a:txBody>
                  <a:tcPr marL="34290" marR="34290" marT="17145" marB="17145" anchor="ctr"/>
                </a:tc>
                <a:tc>
                  <a:txBody>
                    <a:bodyPr/>
                    <a:lstStyle/>
                    <a:p>
                      <a:pPr algn="ctr"/>
                      <a:r>
                        <a:rPr lang="en-IE" sz="2000" dirty="0"/>
                        <a:t>Local Authorities</a:t>
                      </a:r>
                    </a:p>
                  </a:txBody>
                  <a:tcPr marL="34290" marR="34290" marT="17145" marB="17145" anchor="ctr"/>
                </a:tc>
                <a:extLst>
                  <a:ext uri="{0D108BD9-81ED-4DB2-BD59-A6C34878D82A}">
                    <a16:rowId xmlns:a16="http://schemas.microsoft.com/office/drawing/2014/main" val="3774820214"/>
                  </a:ext>
                </a:extLst>
              </a:tr>
            </a:tbl>
          </a:graphicData>
        </a:graphic>
      </p:graphicFrame>
      <p:sp>
        <p:nvSpPr>
          <p:cNvPr id="6" name="Text Placeholder 2"/>
          <p:cNvSpPr>
            <a:spLocks noGrp="1"/>
          </p:cNvSpPr>
          <p:nvPr>
            <p:ph type="body" sz="quarter" idx="12"/>
          </p:nvPr>
        </p:nvSpPr>
        <p:spPr>
          <a:xfrm>
            <a:off x="540544" y="3111892"/>
            <a:ext cx="7300522" cy="1463116"/>
          </a:xfrm>
        </p:spPr>
        <p:txBody>
          <a:bodyPr>
            <a:normAutofit/>
          </a:bodyPr>
          <a:ls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1pPr>
            <a:lvl2pPr marL="0" marR="0" indent="85725"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2pPr>
            <a:lvl3pPr marL="0" marR="0" indent="171450"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3pPr>
            <a:lvl4pPr marL="0" marR="0" indent="257175"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4pPr>
            <a:lvl5pPr marL="0" marR="0" indent="342900"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5pPr>
            <a:lvl6pPr marL="0" marR="0" indent="428625"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6pPr>
            <a:lvl7pPr marL="0" marR="0" indent="514350"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7pPr>
            <a:lvl8pPr marL="0" marR="0" indent="600075"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8pPr>
            <a:lvl9pPr marL="0" marR="0" indent="685800" algn="ctr" defTabSz="30956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Open Sans"/>
                <a:ea typeface="Open Sans"/>
                <a:cs typeface="Open Sans"/>
                <a:sym typeface="Open Sans"/>
              </a:defRPr>
            </a:lvl9pPr>
          </a:lstStyle>
          <a:p>
            <a:r>
              <a:rPr lang="en-US" dirty="0"/>
              <a:t>In addition on going work and assistance on;</a:t>
            </a:r>
          </a:p>
          <a:p>
            <a:pPr marL="321469" indent="-321469" algn="l">
              <a:buFont typeface="Arial" panose="020B0604020202020204" pitchFamily="34" charset="0"/>
              <a:buChar char="•"/>
            </a:pPr>
            <a:r>
              <a:rPr lang="en-US" dirty="0"/>
              <a:t>Accommodation Schema </a:t>
            </a:r>
          </a:p>
          <a:p>
            <a:pPr marL="321469" indent="-321469" algn="l">
              <a:buFont typeface="Arial" panose="020B0604020202020204" pitchFamily="34" charset="0"/>
              <a:buChar char="•"/>
            </a:pPr>
            <a:r>
              <a:rPr lang="en-US" dirty="0"/>
              <a:t>Vacancy</a:t>
            </a:r>
          </a:p>
        </p:txBody>
      </p:sp>
    </p:spTree>
    <p:extLst>
      <p:ext uri="{BB962C8B-B14F-4D97-AF65-F5344CB8AC3E}">
        <p14:creationId xmlns:p14="http://schemas.microsoft.com/office/powerpoint/2010/main" val="31162818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99823F-0BE0-D14F-ADED-08F351422CEA}"/>
              </a:ext>
            </a:extLst>
          </p:cNvPr>
          <p:cNvPicPr>
            <a:picLocks noChangeAspect="1"/>
          </p:cNvPicPr>
          <p:nvPr/>
        </p:nvPicPr>
        <p:blipFill>
          <a:blip r:embed="rId3">
            <a:alphaModFix amt="70000"/>
          </a:blip>
          <a:stretch>
            <a:fillRect/>
          </a:stretch>
        </p:blipFill>
        <p:spPr>
          <a:xfrm>
            <a:off x="2250" y="0"/>
            <a:ext cx="9144000" cy="5143500"/>
          </a:xfrm>
          <a:prstGeom prst="rect">
            <a:avLst/>
          </a:prstGeom>
        </p:spPr>
      </p:pic>
      <p:sp>
        <p:nvSpPr>
          <p:cNvPr id="2" name="Title 1">
            <a:extLst>
              <a:ext uri="{FF2B5EF4-FFF2-40B4-BE49-F238E27FC236}">
                <a16:creationId xmlns:a16="http://schemas.microsoft.com/office/drawing/2014/main" id="{8F535E5F-896A-4F40-8A09-D15A065C68A2}"/>
              </a:ext>
            </a:extLst>
          </p:cNvPr>
          <p:cNvSpPr>
            <a:spLocks noGrp="1"/>
          </p:cNvSpPr>
          <p:nvPr>
            <p:ph type="title"/>
          </p:nvPr>
        </p:nvSpPr>
        <p:spPr>
          <a:xfrm>
            <a:off x="628650" y="468351"/>
            <a:ext cx="4355946" cy="1865041"/>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r>
              <a:rPr lang="en-IE" sz="3300" dirty="0">
                <a:solidFill>
                  <a:schemeClr val="bg1"/>
                </a:solidFill>
                <a:latin typeface="Gotham Rounded Light"/>
              </a:rPr>
            </a:br>
            <a:endParaRPr lang="en-IE" sz="2700" b="0" dirty="0">
              <a:solidFill>
                <a:schemeClr val="bg1"/>
              </a:solidFill>
              <a:latin typeface="Gotham Rounded Light"/>
            </a:endParaRPr>
          </a:p>
        </p:txBody>
      </p:sp>
      <p:sp>
        <p:nvSpPr>
          <p:cNvPr id="14" name="TextBox 13">
            <a:extLst>
              <a:ext uri="{FF2B5EF4-FFF2-40B4-BE49-F238E27FC236}">
                <a16:creationId xmlns:a16="http://schemas.microsoft.com/office/drawing/2014/main" id="{02CA6B04-CBB4-1042-98E9-024DBB447BFB}"/>
              </a:ext>
            </a:extLst>
          </p:cNvPr>
          <p:cNvSpPr txBox="1"/>
          <p:nvPr/>
        </p:nvSpPr>
        <p:spPr>
          <a:xfrm>
            <a:off x="6095250" y="3429000"/>
            <a:ext cx="3051000" cy="1714500"/>
          </a:xfrm>
          <a:prstGeom prst="rect">
            <a:avLst/>
          </a:prstGeom>
          <a:solidFill>
            <a:schemeClr val="tx1">
              <a:alpha val="37000"/>
            </a:schemeClr>
          </a:solidFill>
          <a:ln>
            <a:solidFill>
              <a:schemeClr val="bg1"/>
            </a:solidFill>
            <a:prstDash val="dash"/>
          </a:ln>
        </p:spPr>
        <p:txBody>
          <a:bodyPr wrap="square" lIns="27000" tIns="27000" rIns="27000" bIns="2700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750"/>
              </a:spcBef>
            </a:pPr>
            <a:r>
              <a:rPr lang="en-IE" sz="2100" dirty="0">
                <a:solidFill>
                  <a:schemeClr val="bg1"/>
                </a:solidFill>
                <a:latin typeface="Gotham Rounded Light"/>
              </a:rPr>
              <a:t>The Information &amp; Experience Age</a:t>
            </a:r>
            <a:endParaRPr lang="en-IE" sz="2100" dirty="0">
              <a:solidFill>
                <a:schemeClr val="bg1"/>
              </a:solidFill>
              <a:latin typeface="Gotham Rounded Light" pitchFamily="2" charset="0"/>
            </a:endParaRPr>
          </a:p>
        </p:txBody>
      </p:sp>
      <p:sp>
        <p:nvSpPr>
          <p:cNvPr id="3" name="Rectangle 2"/>
          <p:cNvSpPr/>
          <p:nvPr/>
        </p:nvSpPr>
        <p:spPr>
          <a:xfrm>
            <a:off x="275993" y="2713592"/>
            <a:ext cx="5611852" cy="2031325"/>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57175" indent="-257175">
              <a:buFont typeface="Arial" panose="020B0604020202020204" pitchFamily="34" charset="0"/>
              <a:buChar char="•"/>
            </a:pPr>
            <a:r>
              <a:rPr lang="en-IE" sz="1800" dirty="0">
                <a:solidFill>
                  <a:schemeClr val="bg1"/>
                </a:solidFill>
                <a:latin typeface="Gotham Rounded Light"/>
              </a:rPr>
              <a:t>In Dublin only 14% of houses are constructed within walking distance of a train station – EY</a:t>
            </a:r>
          </a:p>
          <a:p>
            <a:pPr marL="257175" indent="-257175">
              <a:buFont typeface="Arial" panose="020B0604020202020204" pitchFamily="34" charset="0"/>
              <a:buChar char="•"/>
            </a:pPr>
            <a:endParaRPr lang="en-IE" sz="1800" dirty="0">
              <a:solidFill>
                <a:schemeClr val="bg1"/>
              </a:solidFill>
              <a:latin typeface="Gotham Rounded Light" pitchFamily="2" charset="0"/>
            </a:endParaRPr>
          </a:p>
          <a:p>
            <a:r>
              <a:rPr lang="en-IE" sz="1800" i="1" dirty="0">
                <a:solidFill>
                  <a:schemeClr val="bg1"/>
                </a:solidFill>
                <a:latin typeface="Gotham Rounded Light" pitchFamily="2" charset="0"/>
              </a:rPr>
              <a:t>‘Good decisions made on bad data are just bad decisions you don’t know about yet’ – Scott Taylor</a:t>
            </a:r>
            <a:endParaRPr lang="en-IE" sz="1500" i="1" dirty="0">
              <a:solidFill>
                <a:schemeClr val="bg1"/>
              </a:solidFill>
              <a:latin typeface="Gotham Rounded Light" pitchFamily="2" charset="0"/>
            </a:endParaRPr>
          </a:p>
          <a:p>
            <a:endParaRPr lang="en-IE" sz="1800" b="1" dirty="0">
              <a:solidFill>
                <a:schemeClr val="bg1"/>
              </a:solidFill>
              <a:latin typeface="Gotham Rounded Light"/>
            </a:endParaRPr>
          </a:p>
          <a:p>
            <a:pPr marL="257175" indent="-257175">
              <a:buFont typeface="Arial" panose="020B0604020202020204" pitchFamily="34" charset="0"/>
              <a:buChar char="•"/>
            </a:pPr>
            <a:endParaRPr lang="en-IE" sz="1800" b="1" dirty="0">
              <a:solidFill>
                <a:schemeClr val="bg1"/>
              </a:solidFill>
              <a:latin typeface="Gotham Rounded Light"/>
            </a:endParaRPr>
          </a:p>
        </p:txBody>
      </p:sp>
      <p:sp>
        <p:nvSpPr>
          <p:cNvPr id="9" name="TextBox 8">
            <a:extLst>
              <a:ext uri="{FF2B5EF4-FFF2-40B4-BE49-F238E27FC236}">
                <a16:creationId xmlns:a16="http://schemas.microsoft.com/office/drawing/2014/main" id="{02CA6B04-CBB4-1042-98E9-024DBB447BFB}"/>
              </a:ext>
            </a:extLst>
          </p:cNvPr>
          <p:cNvSpPr txBox="1"/>
          <p:nvPr/>
        </p:nvSpPr>
        <p:spPr>
          <a:xfrm>
            <a:off x="6095250" y="1726856"/>
            <a:ext cx="3051000" cy="1714500"/>
          </a:xfrm>
          <a:prstGeom prst="rect">
            <a:avLst/>
          </a:prstGeom>
          <a:solidFill>
            <a:schemeClr val="tx1">
              <a:alpha val="37000"/>
            </a:schemeClr>
          </a:solidFill>
          <a:ln>
            <a:solidFill>
              <a:schemeClr val="bg1"/>
            </a:solidFill>
            <a:prstDash val="dash"/>
          </a:ln>
        </p:spPr>
        <p:txBody>
          <a:bodyPr wrap="square" lIns="27000" tIns="27000" rIns="27000" bIns="2700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750"/>
              </a:spcBef>
            </a:pPr>
            <a:r>
              <a:rPr lang="en-IE" sz="2100" dirty="0">
                <a:solidFill>
                  <a:schemeClr val="bg1"/>
                </a:solidFill>
                <a:latin typeface="Gotham Rounded Light" pitchFamily="2" charset="0"/>
              </a:rPr>
              <a:t>IoT</a:t>
            </a:r>
          </a:p>
          <a:p>
            <a:pPr algn="ctr">
              <a:spcBef>
                <a:spcPts val="750"/>
              </a:spcBef>
            </a:pPr>
            <a:r>
              <a:rPr lang="en-IE" sz="2100" dirty="0">
                <a:solidFill>
                  <a:schemeClr val="bg1"/>
                </a:solidFill>
                <a:latin typeface="Gotham Rounded Light" pitchFamily="2" charset="0"/>
              </a:rPr>
              <a:t>Mobile Apps</a:t>
            </a:r>
          </a:p>
          <a:p>
            <a:pPr algn="ctr">
              <a:spcBef>
                <a:spcPts val="750"/>
              </a:spcBef>
            </a:pPr>
            <a:r>
              <a:rPr lang="en-IE" sz="2100" dirty="0">
                <a:solidFill>
                  <a:schemeClr val="bg1"/>
                </a:solidFill>
                <a:latin typeface="Gotham Rounded Light" pitchFamily="2" charset="0"/>
              </a:rPr>
              <a:t>Wearables</a:t>
            </a:r>
          </a:p>
          <a:p>
            <a:pPr algn="ctr">
              <a:spcBef>
                <a:spcPts val="750"/>
              </a:spcBef>
            </a:pPr>
            <a:r>
              <a:rPr lang="en-IE" sz="2100" dirty="0">
                <a:solidFill>
                  <a:schemeClr val="bg1"/>
                </a:solidFill>
                <a:latin typeface="Gotham Rounded Light" pitchFamily="2" charset="0"/>
              </a:rPr>
              <a:t>Social Messaging</a:t>
            </a:r>
          </a:p>
        </p:txBody>
      </p:sp>
      <p:sp>
        <p:nvSpPr>
          <p:cNvPr id="10" name="TextBox 9">
            <a:extLst>
              <a:ext uri="{FF2B5EF4-FFF2-40B4-BE49-F238E27FC236}">
                <a16:creationId xmlns:a16="http://schemas.microsoft.com/office/drawing/2014/main" id="{02CA6B04-CBB4-1042-98E9-024DBB447BFB}"/>
              </a:ext>
            </a:extLst>
          </p:cNvPr>
          <p:cNvSpPr txBox="1"/>
          <p:nvPr/>
        </p:nvSpPr>
        <p:spPr>
          <a:xfrm>
            <a:off x="6095250" y="0"/>
            <a:ext cx="3051000" cy="1714500"/>
          </a:xfrm>
          <a:prstGeom prst="rect">
            <a:avLst/>
          </a:prstGeom>
          <a:solidFill>
            <a:schemeClr val="tx1">
              <a:alpha val="37000"/>
            </a:schemeClr>
          </a:solidFill>
          <a:ln>
            <a:solidFill>
              <a:schemeClr val="bg1"/>
            </a:solidFill>
            <a:prstDash val="dash"/>
          </a:ln>
        </p:spPr>
        <p:txBody>
          <a:bodyPr wrap="square" lIns="27000" tIns="27000" rIns="27000" bIns="2700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750"/>
              </a:spcBef>
            </a:pPr>
            <a:r>
              <a:rPr lang="en-IE" sz="2100" dirty="0">
                <a:solidFill>
                  <a:schemeClr val="bg1"/>
                </a:solidFill>
                <a:latin typeface="Gotham Rounded Light" pitchFamily="2" charset="0"/>
              </a:rPr>
              <a:t>Artificial Intelligence</a:t>
            </a:r>
          </a:p>
          <a:p>
            <a:pPr algn="ctr">
              <a:spcBef>
                <a:spcPts val="750"/>
              </a:spcBef>
            </a:pPr>
            <a:r>
              <a:rPr lang="en-IE" sz="2100" dirty="0">
                <a:solidFill>
                  <a:schemeClr val="bg1"/>
                </a:solidFill>
                <a:latin typeface="Gotham Rounded Light" pitchFamily="2" charset="0"/>
              </a:rPr>
              <a:t>Virtual Reality</a:t>
            </a:r>
          </a:p>
          <a:p>
            <a:pPr algn="ctr">
              <a:spcBef>
                <a:spcPts val="750"/>
              </a:spcBef>
            </a:pPr>
            <a:r>
              <a:rPr lang="en-IE" sz="2100" dirty="0">
                <a:solidFill>
                  <a:schemeClr val="bg1"/>
                </a:solidFill>
                <a:latin typeface="Gotham Rounded Light" pitchFamily="2" charset="0"/>
              </a:rPr>
              <a:t>Machine Learning </a:t>
            </a:r>
          </a:p>
        </p:txBody>
      </p:sp>
      <p:sp>
        <p:nvSpPr>
          <p:cNvPr id="11" name="Rectangle 10"/>
          <p:cNvSpPr/>
          <p:nvPr/>
        </p:nvSpPr>
        <p:spPr>
          <a:xfrm>
            <a:off x="465059" y="468352"/>
            <a:ext cx="4400243" cy="2123658"/>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IE" sz="3300" b="1" dirty="0">
                <a:solidFill>
                  <a:schemeClr val="bg1"/>
                </a:solidFill>
                <a:latin typeface="Gotham Rounded Light"/>
                <a:cs typeface="Calibri Light" panose="020F0302020204030204" pitchFamily="34" charset="0"/>
              </a:rPr>
              <a:t>Data for Enabling Sustainable Communities &amp; Delivery of Homes</a:t>
            </a:r>
          </a:p>
        </p:txBody>
      </p:sp>
    </p:spTree>
    <p:extLst>
      <p:ext uri="{BB962C8B-B14F-4D97-AF65-F5344CB8AC3E}">
        <p14:creationId xmlns:p14="http://schemas.microsoft.com/office/powerpoint/2010/main" val="220580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FF3B72F-683C-ED4F-A8E2-B1C93BA0E39F}"/>
              </a:ext>
            </a:extLst>
          </p:cNvPr>
          <p:cNvPicPr>
            <a:picLocks noChangeAspect="1"/>
          </p:cNvPicPr>
          <p:nvPr/>
        </p:nvPicPr>
        <p:blipFill>
          <a:blip r:embed="rId3">
            <a:alphaModFix amt="70000"/>
          </a:blip>
          <a:stretch>
            <a:fillRect/>
          </a:stretch>
        </p:blipFill>
        <p:spPr>
          <a:xfrm>
            <a:off x="0" y="-9111"/>
            <a:ext cx="9144000" cy="5150987"/>
          </a:xfrm>
          <a:prstGeom prst="rect">
            <a:avLst/>
          </a:prstGeom>
        </p:spPr>
      </p:pic>
      <p:sp>
        <p:nvSpPr>
          <p:cNvPr id="16" name="Oval Callout 15"/>
          <p:cNvSpPr/>
          <p:nvPr/>
        </p:nvSpPr>
        <p:spPr>
          <a:xfrm>
            <a:off x="281494" y="621271"/>
            <a:ext cx="2906870" cy="1149851"/>
          </a:xfrm>
          <a:prstGeom prst="wedgeEllipseCallout">
            <a:avLst>
              <a:gd name="adj1" fmla="val -35578"/>
              <a:gd name="adj2" fmla="val 74429"/>
            </a:avLst>
          </a:prstGeom>
          <a:solidFill>
            <a:srgbClr val="004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IE" sz="1050" dirty="0"/>
              <a:t>Is there evidence that the policy is working?</a:t>
            </a:r>
          </a:p>
          <a:p>
            <a:r>
              <a:rPr lang="en-IE" sz="1050" dirty="0"/>
              <a:t>Can I access evidential data?</a:t>
            </a:r>
          </a:p>
          <a:p>
            <a:r>
              <a:rPr lang="en-IE" sz="1050" dirty="0"/>
              <a:t>How fast can I implement change?</a:t>
            </a:r>
          </a:p>
        </p:txBody>
      </p:sp>
      <p:sp>
        <p:nvSpPr>
          <p:cNvPr id="5" name="TextBox 4"/>
          <p:cNvSpPr txBox="1"/>
          <p:nvPr/>
        </p:nvSpPr>
        <p:spPr>
          <a:xfrm>
            <a:off x="163078" y="2965095"/>
            <a:ext cx="2575398" cy="349030"/>
          </a:xfrm>
          <a:prstGeom prst="wedgeEllipseCallout">
            <a:avLst>
              <a:gd name="adj1" fmla="val 32738"/>
              <a:gd name="adj2" fmla="val 54598"/>
            </a:avLst>
          </a:prstGeom>
          <a:solidFill>
            <a:srgbClr val="004D44"/>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IE" sz="1013" dirty="0">
                <a:solidFill>
                  <a:schemeClr val="bg1"/>
                </a:solidFill>
              </a:rPr>
              <a:t>How can we plan ahead?</a:t>
            </a:r>
          </a:p>
        </p:txBody>
      </p:sp>
      <p:sp>
        <p:nvSpPr>
          <p:cNvPr id="6" name="TextBox 5"/>
          <p:cNvSpPr txBox="1"/>
          <p:nvPr/>
        </p:nvSpPr>
        <p:spPr>
          <a:xfrm>
            <a:off x="2738476" y="2094918"/>
            <a:ext cx="2505386" cy="787412"/>
          </a:xfrm>
          <a:prstGeom prst="wedgeEllipseCallout">
            <a:avLst>
              <a:gd name="adj1" fmla="val 21174"/>
              <a:gd name="adj2" fmla="val 76434"/>
            </a:avLst>
          </a:prstGeom>
          <a:solidFill>
            <a:srgbClr val="A3916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IE" sz="1013" dirty="0">
                <a:solidFill>
                  <a:schemeClr val="bg1"/>
                </a:solidFill>
              </a:rPr>
              <a:t>Does this data from A mean the same thing as data from B? </a:t>
            </a:r>
          </a:p>
        </p:txBody>
      </p:sp>
      <p:sp>
        <p:nvSpPr>
          <p:cNvPr id="9" name="TextBox 8"/>
          <p:cNvSpPr txBox="1"/>
          <p:nvPr/>
        </p:nvSpPr>
        <p:spPr>
          <a:xfrm>
            <a:off x="5947272" y="0"/>
            <a:ext cx="2232498" cy="1006242"/>
          </a:xfrm>
          <a:prstGeom prst="wedgeEllipseCallout">
            <a:avLst>
              <a:gd name="adj1" fmla="val -20908"/>
              <a:gd name="adj2" fmla="val 58203"/>
            </a:avLst>
          </a:prstGeom>
          <a:solidFill>
            <a:srgbClr val="004D44"/>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IE" sz="1350" b="0" i="1" u="none" strike="noStrike" kern="1200" cap="none" spc="0" normalizeH="0" baseline="0" noProof="0" dirty="0">
                <a:ln>
                  <a:noFill/>
                </a:ln>
                <a:solidFill>
                  <a:prstClr val="white"/>
                </a:solidFill>
                <a:effectLst/>
                <a:uLnTx/>
                <a:uFillTx/>
                <a:latin typeface="Calibri" panose="020F0502020204030204"/>
                <a:ea typeface="+mn-ea"/>
                <a:cs typeface="+mn-cs"/>
              </a:rPr>
              <a:t>Why do we not have a portal and mobile apps</a:t>
            </a:r>
            <a:r>
              <a:rPr lang="en-IE" sz="1013" i="1" dirty="0">
                <a:solidFill>
                  <a:prstClr val="white"/>
                </a:solidFill>
                <a:latin typeface="Calibri" panose="020F0502020204030204"/>
              </a:rPr>
              <a:t>?</a:t>
            </a:r>
            <a:endParaRPr kumimoji="0" lang="en-IE" sz="135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4198206" y="834339"/>
            <a:ext cx="2621929" cy="349030"/>
          </a:xfrm>
          <a:prstGeom prst="wedgeEllipseCallout">
            <a:avLst>
              <a:gd name="adj1" fmla="val 14680"/>
              <a:gd name="adj2" fmla="val 103378"/>
            </a:avLst>
          </a:prstGeom>
          <a:solidFill>
            <a:srgbClr val="004D44"/>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IE" sz="1013" dirty="0">
                <a:solidFill>
                  <a:schemeClr val="bg1"/>
                </a:solidFill>
              </a:rPr>
              <a:t>Is this data the only truth?</a:t>
            </a:r>
          </a:p>
        </p:txBody>
      </p:sp>
      <p:sp>
        <p:nvSpPr>
          <p:cNvPr id="12" name="TextBox 11"/>
          <p:cNvSpPr txBox="1"/>
          <p:nvPr/>
        </p:nvSpPr>
        <p:spPr>
          <a:xfrm>
            <a:off x="7184542" y="1343337"/>
            <a:ext cx="1595590" cy="787412"/>
          </a:xfrm>
          <a:prstGeom prst="wedgeEllipseCallout">
            <a:avLst>
              <a:gd name="adj1" fmla="val 13702"/>
              <a:gd name="adj2" fmla="val 68490"/>
            </a:avLst>
          </a:prstGeom>
          <a:solidFill>
            <a:srgbClr val="A3916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defRPr/>
            </a:pPr>
            <a:r>
              <a:rPr lang="en-IE" sz="1013" dirty="0">
                <a:solidFill>
                  <a:schemeClr val="bg1"/>
                </a:solidFill>
              </a:rPr>
              <a:t>Excel spreadsheets again? Seriously?</a:t>
            </a:r>
            <a:endParaRPr kumimoji="0" lang="en-IE" sz="1350" b="0" i="0" u="none" strike="noStrike" kern="1200" cap="none" spc="0" normalizeH="0" baseline="0" noProof="0" dirty="0">
              <a:ln>
                <a:noFill/>
              </a:ln>
              <a:solidFill>
                <a:schemeClr val="bg1"/>
              </a:solidFill>
              <a:effectLst/>
              <a:uLnTx/>
              <a:uFillTx/>
              <a:latin typeface="Calibri" panose="020F0502020204030204"/>
            </a:endParaRPr>
          </a:p>
        </p:txBody>
      </p:sp>
      <p:sp>
        <p:nvSpPr>
          <p:cNvPr id="10" name="TextBox 9"/>
          <p:cNvSpPr txBox="1"/>
          <p:nvPr/>
        </p:nvSpPr>
        <p:spPr>
          <a:xfrm>
            <a:off x="6024167" y="3702522"/>
            <a:ext cx="2989773" cy="568220"/>
          </a:xfrm>
          <a:prstGeom prst="wedgeEllipseCallout">
            <a:avLst>
              <a:gd name="adj1" fmla="val -39497"/>
              <a:gd name="adj2" fmla="val -67121"/>
            </a:avLst>
          </a:prstGeom>
          <a:solidFill>
            <a:srgbClr val="A3916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IE" sz="1013" dirty="0">
                <a:solidFill>
                  <a:schemeClr val="bg1"/>
                </a:solidFill>
              </a:rPr>
              <a:t>Why is data disconnected?</a:t>
            </a:r>
          </a:p>
          <a:p>
            <a:r>
              <a:rPr lang="en-IE" sz="1013" dirty="0">
                <a:solidFill>
                  <a:schemeClr val="bg1"/>
                </a:solidFill>
              </a:rPr>
              <a:t>Why is it so hard to find the data?</a:t>
            </a:r>
          </a:p>
        </p:txBody>
      </p:sp>
      <p:sp>
        <p:nvSpPr>
          <p:cNvPr id="2" name="Rectangle 1"/>
          <p:cNvSpPr/>
          <p:nvPr/>
        </p:nvSpPr>
        <p:spPr>
          <a:xfrm>
            <a:off x="1802452" y="-9112"/>
            <a:ext cx="4043414" cy="600164"/>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IE" sz="3300" b="1" dirty="0">
                <a:solidFill>
                  <a:schemeClr val="bg1"/>
                </a:solidFill>
                <a:latin typeface="Gotham Rounded Light"/>
                <a:cs typeface="Calibri Light" panose="020F0302020204030204" pitchFamily="34" charset="0"/>
              </a:rPr>
              <a:t>Current Challenges</a:t>
            </a:r>
          </a:p>
        </p:txBody>
      </p:sp>
      <p:sp>
        <p:nvSpPr>
          <p:cNvPr id="13" name="Rectangle 12"/>
          <p:cNvSpPr/>
          <p:nvPr/>
        </p:nvSpPr>
        <p:spPr>
          <a:xfrm>
            <a:off x="346764" y="4504639"/>
            <a:ext cx="4158831" cy="507831"/>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IE" sz="2700" b="1" dirty="0">
                <a:solidFill>
                  <a:schemeClr val="bg1"/>
                </a:solidFill>
                <a:latin typeface="Gotham Rounded Light"/>
                <a:cs typeface="Calibri Light" panose="020F0302020204030204" pitchFamily="34" charset="0"/>
              </a:rPr>
              <a:t>Getting the Basics Right</a:t>
            </a:r>
          </a:p>
        </p:txBody>
      </p:sp>
    </p:spTree>
    <p:extLst>
      <p:ext uri="{BB962C8B-B14F-4D97-AF65-F5344CB8AC3E}">
        <p14:creationId xmlns:p14="http://schemas.microsoft.com/office/powerpoint/2010/main" val="326338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animBg="1"/>
      <p:bldP spid="9" grpId="0" animBg="1"/>
      <p:bldP spid="11" grpId="0" animBg="1"/>
      <p:bldP spid="12"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B07F0CB-A3B2-F549-9D92-E49CB0FA2661}"/>
              </a:ext>
            </a:extLst>
          </p:cNvPr>
          <p:cNvPicPr>
            <a:picLocks noChangeAspect="1"/>
          </p:cNvPicPr>
          <p:nvPr/>
        </p:nvPicPr>
        <p:blipFill>
          <a:blip r:embed="rId3">
            <a:alphaModFix amt="68000"/>
          </a:blip>
          <a:stretch>
            <a:fillRect/>
          </a:stretch>
        </p:blipFill>
        <p:spPr>
          <a:xfrm>
            <a:off x="0" y="49452"/>
            <a:ext cx="9144000" cy="5143500"/>
          </a:xfrm>
          <a:prstGeom prst="rect">
            <a:avLst/>
          </a:prstGeom>
          <a:effectLst>
            <a:outerShdw dist="50800" sx="1000" sy="1000" algn="ctr" rotWithShape="0">
              <a:srgbClr val="000000"/>
            </a:outerShdw>
          </a:effectLst>
        </p:spPr>
      </p:pic>
      <p:sp>
        <p:nvSpPr>
          <p:cNvPr id="2" name="Title 1">
            <a:extLst>
              <a:ext uri="{FF2B5EF4-FFF2-40B4-BE49-F238E27FC236}">
                <a16:creationId xmlns:a16="http://schemas.microsoft.com/office/drawing/2014/main" id="{8F535E5F-896A-4F40-8A09-D15A065C68A2}"/>
              </a:ext>
            </a:extLst>
          </p:cNvPr>
          <p:cNvSpPr>
            <a:spLocks noGrp="1"/>
          </p:cNvSpPr>
          <p:nvPr>
            <p:ph type="title"/>
          </p:nvPr>
        </p:nvSpPr>
        <p:spPr>
          <a:xfrm>
            <a:off x="328362" y="436696"/>
            <a:ext cx="6227957" cy="1771549"/>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br>
              <a:rPr lang="en-IE" sz="2700" b="1" dirty="0">
                <a:solidFill>
                  <a:schemeClr val="bg1"/>
                </a:solidFill>
                <a:latin typeface="+mn-lt"/>
              </a:rPr>
            </a:br>
            <a:br>
              <a:rPr lang="en-IE" sz="2700" b="1" dirty="0">
                <a:solidFill>
                  <a:schemeClr val="bg1"/>
                </a:solidFill>
                <a:latin typeface="+mn-lt"/>
              </a:rPr>
            </a:br>
            <a:r>
              <a:rPr lang="en-IE" sz="1800" dirty="0">
                <a:solidFill>
                  <a:schemeClr val="bg1"/>
                </a:solidFill>
                <a:latin typeface="+mn-lt"/>
              </a:rPr>
              <a:t>Data is the power that we unleash, manage, open, and embrace in our culture.  It must be deployed in an integrated, standardised platform to empower us, our partners and citizens with accurate information at the right time to enable the co-development of sustainable smart cities, regions and communities</a:t>
            </a:r>
          </a:p>
        </p:txBody>
      </p:sp>
      <p:sp>
        <p:nvSpPr>
          <p:cNvPr id="3" name="Rectangle 2"/>
          <p:cNvSpPr/>
          <p:nvPr/>
        </p:nvSpPr>
        <p:spPr>
          <a:xfrm>
            <a:off x="328362" y="2630840"/>
            <a:ext cx="5797241" cy="1938992"/>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IE" sz="3600" b="1" dirty="0">
                <a:solidFill>
                  <a:schemeClr val="bg1"/>
                </a:solidFill>
                <a:latin typeface="Gotham Rounded Light"/>
              </a:rPr>
              <a:t>Mission</a:t>
            </a:r>
            <a:endParaRPr lang="en-IE" sz="3600" i="1" dirty="0">
              <a:latin typeface="Gotham Rounded Light"/>
            </a:endParaRPr>
          </a:p>
          <a:p>
            <a:endParaRPr lang="en-IE" sz="1013" i="1" dirty="0"/>
          </a:p>
          <a:p>
            <a:r>
              <a:rPr lang="en-IE" sz="1800" b="1" dirty="0">
                <a:solidFill>
                  <a:schemeClr val="bg1"/>
                </a:solidFill>
              </a:rPr>
              <a:t>To revolutionise how we, our partners and citizens access the trusted data we need, when we need it, and use it to make better smarter decisions today, to build a more sustainable future tomorrow. </a:t>
            </a:r>
          </a:p>
        </p:txBody>
      </p:sp>
      <p:sp>
        <p:nvSpPr>
          <p:cNvPr id="4" name="TextBox 3"/>
          <p:cNvSpPr txBox="1"/>
          <p:nvPr/>
        </p:nvSpPr>
        <p:spPr>
          <a:xfrm>
            <a:off x="2492976" y="213155"/>
            <a:ext cx="3011960" cy="646331"/>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IE" sz="3600" b="1" dirty="0">
                <a:solidFill>
                  <a:schemeClr val="bg1"/>
                </a:solidFill>
                <a:latin typeface="Gotham Rounded Light"/>
              </a:rPr>
              <a:t>Vision</a:t>
            </a:r>
          </a:p>
        </p:txBody>
      </p:sp>
    </p:spTree>
    <p:extLst>
      <p:ext uri="{BB962C8B-B14F-4D97-AF65-F5344CB8AC3E}">
        <p14:creationId xmlns:p14="http://schemas.microsoft.com/office/powerpoint/2010/main" val="83006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4BFCE5-FFF1-5B4A-B885-0DEDDF9D2356}"/>
              </a:ext>
            </a:extLst>
          </p:cNvPr>
          <p:cNvPicPr>
            <a:picLocks noChangeAspect="1"/>
          </p:cNvPicPr>
          <p:nvPr/>
        </p:nvPicPr>
        <p:blipFill>
          <a:blip r:embed="rId3">
            <a:alphaModFix amt="90000"/>
          </a:blip>
          <a:stretch>
            <a:fillRect/>
          </a:stretch>
        </p:blipFill>
        <p:spPr>
          <a:xfrm flipH="1">
            <a:off x="0" y="0"/>
            <a:ext cx="9144000" cy="5143500"/>
          </a:xfrm>
          <a:prstGeom prst="rect">
            <a:avLst/>
          </a:prstGeom>
        </p:spPr>
      </p:pic>
      <p:sp>
        <p:nvSpPr>
          <p:cNvPr id="39" name="Rectangle 38"/>
          <p:cNvSpPr/>
          <p:nvPr/>
        </p:nvSpPr>
        <p:spPr>
          <a:xfrm>
            <a:off x="1859096" y="937509"/>
            <a:ext cx="5188945" cy="3507796"/>
          </a:xfrm>
          <a:prstGeom prst="rect">
            <a:avLst/>
          </a:prstGeom>
          <a:noFill/>
        </p:spPr>
      </p:sp>
      <p:sp>
        <p:nvSpPr>
          <p:cNvPr id="40" name="Block Arc 39"/>
          <p:cNvSpPr/>
          <p:nvPr/>
        </p:nvSpPr>
        <p:spPr>
          <a:xfrm>
            <a:off x="3008837" y="1369219"/>
            <a:ext cx="2889461" cy="2889461"/>
          </a:xfrm>
          <a:prstGeom prst="blockArc">
            <a:avLst>
              <a:gd name="adj1" fmla="val 11880000"/>
              <a:gd name="adj2" fmla="val 16200000"/>
              <a:gd name="adj3" fmla="val 4636"/>
            </a:avLst>
          </a:prstGeom>
          <a:solidFill>
            <a:srgbClr val="5B9BD5">
              <a:tint val="60000"/>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41" name="Block Arc 40"/>
          <p:cNvSpPr/>
          <p:nvPr/>
        </p:nvSpPr>
        <p:spPr>
          <a:xfrm>
            <a:off x="3008837" y="1369219"/>
            <a:ext cx="2889461" cy="2889461"/>
          </a:xfrm>
          <a:prstGeom prst="blockArc">
            <a:avLst>
              <a:gd name="adj1" fmla="val 7560000"/>
              <a:gd name="adj2" fmla="val 11880000"/>
              <a:gd name="adj3" fmla="val 4636"/>
            </a:avLst>
          </a:prstGeom>
          <a:solidFill>
            <a:srgbClr val="5B9BD5">
              <a:tint val="60000"/>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42" name="Block Arc 41"/>
          <p:cNvSpPr/>
          <p:nvPr/>
        </p:nvSpPr>
        <p:spPr>
          <a:xfrm>
            <a:off x="3008837" y="1369219"/>
            <a:ext cx="2889461" cy="2889461"/>
          </a:xfrm>
          <a:prstGeom prst="blockArc">
            <a:avLst>
              <a:gd name="adj1" fmla="val 3240000"/>
              <a:gd name="adj2" fmla="val 7560000"/>
              <a:gd name="adj3" fmla="val 4636"/>
            </a:avLst>
          </a:prstGeom>
          <a:solidFill>
            <a:srgbClr val="5B9BD5">
              <a:tint val="60000"/>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43" name="Block Arc 42"/>
          <p:cNvSpPr/>
          <p:nvPr/>
        </p:nvSpPr>
        <p:spPr>
          <a:xfrm>
            <a:off x="3008837" y="1369219"/>
            <a:ext cx="2889461" cy="2889461"/>
          </a:xfrm>
          <a:prstGeom prst="blockArc">
            <a:avLst>
              <a:gd name="adj1" fmla="val 20520000"/>
              <a:gd name="adj2" fmla="val 3240000"/>
              <a:gd name="adj3" fmla="val 4636"/>
            </a:avLst>
          </a:prstGeom>
          <a:solidFill>
            <a:srgbClr val="5B9BD5">
              <a:tint val="60000"/>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44" name="Block Arc 43"/>
          <p:cNvSpPr/>
          <p:nvPr/>
        </p:nvSpPr>
        <p:spPr>
          <a:xfrm>
            <a:off x="3008837" y="1369219"/>
            <a:ext cx="2889461" cy="2889461"/>
          </a:xfrm>
          <a:prstGeom prst="blockArc">
            <a:avLst>
              <a:gd name="adj1" fmla="val 16200000"/>
              <a:gd name="adj2" fmla="val 20520000"/>
              <a:gd name="adj3" fmla="val 4636"/>
            </a:avLst>
          </a:prstGeom>
          <a:solidFill>
            <a:srgbClr val="5B9BD5">
              <a:tint val="60000"/>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45" name="Freeform 44"/>
          <p:cNvSpPr/>
          <p:nvPr/>
        </p:nvSpPr>
        <p:spPr>
          <a:xfrm>
            <a:off x="3789748" y="2150128"/>
            <a:ext cx="1327640" cy="1327640"/>
          </a:xfrm>
          <a:custGeom>
            <a:avLst/>
            <a:gdLst>
              <a:gd name="connsiteX0" fmla="*/ 0 w 1770186"/>
              <a:gd name="connsiteY0" fmla="*/ 885093 h 1770186"/>
              <a:gd name="connsiteX1" fmla="*/ 885093 w 1770186"/>
              <a:gd name="connsiteY1" fmla="*/ 0 h 1770186"/>
              <a:gd name="connsiteX2" fmla="*/ 1770186 w 1770186"/>
              <a:gd name="connsiteY2" fmla="*/ 885093 h 1770186"/>
              <a:gd name="connsiteX3" fmla="*/ 885093 w 1770186"/>
              <a:gd name="connsiteY3" fmla="*/ 1770186 h 1770186"/>
              <a:gd name="connsiteX4" fmla="*/ 0 w 1770186"/>
              <a:gd name="connsiteY4" fmla="*/ 885093 h 1770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186" h="1770186">
                <a:moveTo>
                  <a:pt x="0" y="885093"/>
                </a:moveTo>
                <a:cubicBezTo>
                  <a:pt x="0" y="396270"/>
                  <a:pt x="396270" y="0"/>
                  <a:pt x="885093" y="0"/>
                </a:cubicBezTo>
                <a:cubicBezTo>
                  <a:pt x="1373916" y="0"/>
                  <a:pt x="1770186" y="396270"/>
                  <a:pt x="1770186" y="885093"/>
                </a:cubicBezTo>
                <a:cubicBezTo>
                  <a:pt x="1770186" y="1373916"/>
                  <a:pt x="1373916" y="1770186"/>
                  <a:pt x="885093" y="1770186"/>
                </a:cubicBezTo>
                <a:cubicBezTo>
                  <a:pt x="396270" y="1770186"/>
                  <a:pt x="0" y="1373916"/>
                  <a:pt x="0" y="885093"/>
                </a:cubicBezTo>
                <a:close/>
              </a:path>
            </a:pathLst>
          </a:custGeom>
          <a:solidFill>
            <a:srgbClr val="FF9D01"/>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10621" tIns="210621" rIns="210621" bIns="210621" numCol="1" spcCol="127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defTabSz="566738">
              <a:lnSpc>
                <a:spcPct val="90000"/>
              </a:lnSpc>
              <a:spcBef>
                <a:spcPct val="0"/>
              </a:spcBef>
              <a:spcAft>
                <a:spcPct val="35000"/>
              </a:spcAft>
            </a:pPr>
            <a:r>
              <a:rPr lang="en-US" sz="1275" kern="1200" dirty="0">
                <a:solidFill>
                  <a:sysClr val="window" lastClr="FFFFFF"/>
                </a:solidFill>
                <a:latin typeface="Calibri" panose="020F0502020204030204"/>
                <a:ea typeface="+mn-ea"/>
                <a:cs typeface="+mn-cs"/>
              </a:rPr>
              <a:t>Sustainable Communities &amp; Delivery of Homes</a:t>
            </a:r>
          </a:p>
        </p:txBody>
      </p:sp>
      <p:sp>
        <p:nvSpPr>
          <p:cNvPr id="46" name="Freeform 45"/>
          <p:cNvSpPr/>
          <p:nvPr/>
        </p:nvSpPr>
        <p:spPr>
          <a:xfrm>
            <a:off x="3988894" y="938000"/>
            <a:ext cx="929348" cy="929348"/>
          </a:xfrm>
          <a:custGeom>
            <a:avLst/>
            <a:gdLst>
              <a:gd name="connsiteX0" fmla="*/ 0 w 1239130"/>
              <a:gd name="connsiteY0" fmla="*/ 619565 h 1239130"/>
              <a:gd name="connsiteX1" fmla="*/ 619565 w 1239130"/>
              <a:gd name="connsiteY1" fmla="*/ 0 h 1239130"/>
              <a:gd name="connsiteX2" fmla="*/ 1239130 w 1239130"/>
              <a:gd name="connsiteY2" fmla="*/ 619565 h 1239130"/>
              <a:gd name="connsiteX3" fmla="*/ 619565 w 1239130"/>
              <a:gd name="connsiteY3" fmla="*/ 1239130 h 1239130"/>
              <a:gd name="connsiteX4" fmla="*/ 0 w 1239130"/>
              <a:gd name="connsiteY4" fmla="*/ 619565 h 1239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30" h="1239130">
                <a:moveTo>
                  <a:pt x="0" y="619565"/>
                </a:moveTo>
                <a:cubicBezTo>
                  <a:pt x="0" y="277389"/>
                  <a:pt x="277389" y="0"/>
                  <a:pt x="619565" y="0"/>
                </a:cubicBezTo>
                <a:cubicBezTo>
                  <a:pt x="961741" y="0"/>
                  <a:pt x="1239130" y="277389"/>
                  <a:pt x="1239130" y="619565"/>
                </a:cubicBezTo>
                <a:cubicBezTo>
                  <a:pt x="1239130" y="961741"/>
                  <a:pt x="961741" y="1239130"/>
                  <a:pt x="619565" y="1239130"/>
                </a:cubicBezTo>
                <a:cubicBezTo>
                  <a:pt x="277389" y="1239130"/>
                  <a:pt x="0" y="961741"/>
                  <a:pt x="0" y="619565"/>
                </a:cubicBezTo>
                <a:close/>
              </a:path>
            </a:pathLst>
          </a:custGeom>
          <a:solidFill>
            <a:srgbClr val="3FD0C9"/>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46577" tIns="146577" rIns="146577" bIns="146577" numCol="1" spcCol="127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defTabSz="366713">
              <a:lnSpc>
                <a:spcPct val="90000"/>
              </a:lnSpc>
              <a:spcBef>
                <a:spcPct val="0"/>
              </a:spcBef>
              <a:spcAft>
                <a:spcPct val="35000"/>
              </a:spcAft>
            </a:pPr>
            <a:r>
              <a:rPr lang="en-IE" sz="825" b="1" kern="1200" dirty="0">
                <a:solidFill>
                  <a:sysClr val="window" lastClr="FFFFFF"/>
                </a:solidFill>
                <a:latin typeface="Calibri" panose="020F0502020204030204"/>
                <a:ea typeface="+mn-ea"/>
                <a:cs typeface="+mn-cs"/>
              </a:rPr>
              <a:t>Governance Classifications  &amp; Standards</a:t>
            </a:r>
            <a:endParaRPr lang="en-US" sz="825" kern="1200" dirty="0">
              <a:solidFill>
                <a:sysClr val="window" lastClr="FFFFFF"/>
              </a:solidFill>
              <a:latin typeface="Calibri" panose="020F0502020204030204"/>
              <a:ea typeface="+mn-ea"/>
              <a:cs typeface="+mn-cs"/>
            </a:endParaRPr>
          </a:p>
        </p:txBody>
      </p:sp>
      <p:sp>
        <p:nvSpPr>
          <p:cNvPr id="47" name="Freeform 46"/>
          <p:cNvSpPr/>
          <p:nvPr/>
        </p:nvSpPr>
        <p:spPr>
          <a:xfrm>
            <a:off x="5331095" y="1913167"/>
            <a:ext cx="929348" cy="929348"/>
          </a:xfrm>
          <a:custGeom>
            <a:avLst/>
            <a:gdLst>
              <a:gd name="connsiteX0" fmla="*/ 0 w 1239130"/>
              <a:gd name="connsiteY0" fmla="*/ 619565 h 1239130"/>
              <a:gd name="connsiteX1" fmla="*/ 619565 w 1239130"/>
              <a:gd name="connsiteY1" fmla="*/ 0 h 1239130"/>
              <a:gd name="connsiteX2" fmla="*/ 1239130 w 1239130"/>
              <a:gd name="connsiteY2" fmla="*/ 619565 h 1239130"/>
              <a:gd name="connsiteX3" fmla="*/ 619565 w 1239130"/>
              <a:gd name="connsiteY3" fmla="*/ 1239130 h 1239130"/>
              <a:gd name="connsiteX4" fmla="*/ 0 w 1239130"/>
              <a:gd name="connsiteY4" fmla="*/ 619565 h 1239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30" h="1239130">
                <a:moveTo>
                  <a:pt x="0" y="619565"/>
                </a:moveTo>
                <a:cubicBezTo>
                  <a:pt x="0" y="277389"/>
                  <a:pt x="277389" y="0"/>
                  <a:pt x="619565" y="0"/>
                </a:cubicBezTo>
                <a:cubicBezTo>
                  <a:pt x="961741" y="0"/>
                  <a:pt x="1239130" y="277389"/>
                  <a:pt x="1239130" y="619565"/>
                </a:cubicBezTo>
                <a:cubicBezTo>
                  <a:pt x="1239130" y="961741"/>
                  <a:pt x="961741" y="1239130"/>
                  <a:pt x="619565" y="1239130"/>
                </a:cubicBezTo>
                <a:cubicBezTo>
                  <a:pt x="277389" y="1239130"/>
                  <a:pt x="0" y="961741"/>
                  <a:pt x="0" y="619565"/>
                </a:cubicBezTo>
                <a:close/>
              </a:path>
            </a:pathLst>
          </a:custGeom>
          <a:solidFill>
            <a:srgbClr val="44934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46577" tIns="146577" rIns="146577" bIns="146577" numCol="1" spcCol="127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defTabSz="366713">
              <a:lnSpc>
                <a:spcPct val="90000"/>
              </a:lnSpc>
              <a:spcBef>
                <a:spcPct val="0"/>
              </a:spcBef>
              <a:spcAft>
                <a:spcPct val="35000"/>
              </a:spcAft>
            </a:pPr>
            <a:r>
              <a:rPr lang="en-IE" sz="825" b="1" kern="1200" dirty="0">
                <a:solidFill>
                  <a:sysClr val="window" lastClr="FFFFFF"/>
                </a:solidFill>
                <a:latin typeface="Calibri" panose="020F0502020204030204"/>
                <a:ea typeface="+mn-ea"/>
                <a:cs typeface="+mn-cs"/>
              </a:rPr>
              <a:t> Data Management Practices</a:t>
            </a:r>
            <a:endParaRPr lang="en-US" sz="825" kern="1200" dirty="0">
              <a:solidFill>
                <a:sysClr val="window" lastClr="FFFFFF"/>
              </a:solidFill>
              <a:latin typeface="Calibri" panose="020F0502020204030204"/>
              <a:ea typeface="+mn-ea"/>
              <a:cs typeface="+mn-cs"/>
            </a:endParaRPr>
          </a:p>
        </p:txBody>
      </p:sp>
      <p:sp>
        <p:nvSpPr>
          <p:cNvPr id="48" name="Freeform 47"/>
          <p:cNvSpPr/>
          <p:nvPr/>
        </p:nvSpPr>
        <p:spPr>
          <a:xfrm>
            <a:off x="4818419" y="3491020"/>
            <a:ext cx="929348" cy="929348"/>
          </a:xfrm>
          <a:custGeom>
            <a:avLst/>
            <a:gdLst>
              <a:gd name="connsiteX0" fmla="*/ 0 w 1239130"/>
              <a:gd name="connsiteY0" fmla="*/ 619565 h 1239130"/>
              <a:gd name="connsiteX1" fmla="*/ 619565 w 1239130"/>
              <a:gd name="connsiteY1" fmla="*/ 0 h 1239130"/>
              <a:gd name="connsiteX2" fmla="*/ 1239130 w 1239130"/>
              <a:gd name="connsiteY2" fmla="*/ 619565 h 1239130"/>
              <a:gd name="connsiteX3" fmla="*/ 619565 w 1239130"/>
              <a:gd name="connsiteY3" fmla="*/ 1239130 h 1239130"/>
              <a:gd name="connsiteX4" fmla="*/ 0 w 1239130"/>
              <a:gd name="connsiteY4" fmla="*/ 619565 h 1239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30" h="1239130">
                <a:moveTo>
                  <a:pt x="0" y="619565"/>
                </a:moveTo>
                <a:cubicBezTo>
                  <a:pt x="0" y="277389"/>
                  <a:pt x="277389" y="0"/>
                  <a:pt x="619565" y="0"/>
                </a:cubicBezTo>
                <a:cubicBezTo>
                  <a:pt x="961741" y="0"/>
                  <a:pt x="1239130" y="277389"/>
                  <a:pt x="1239130" y="619565"/>
                </a:cubicBezTo>
                <a:cubicBezTo>
                  <a:pt x="1239130" y="961741"/>
                  <a:pt x="961741" y="1239130"/>
                  <a:pt x="619565" y="1239130"/>
                </a:cubicBezTo>
                <a:cubicBezTo>
                  <a:pt x="277389" y="1239130"/>
                  <a:pt x="0" y="961741"/>
                  <a:pt x="0" y="619565"/>
                </a:cubicBezTo>
                <a:close/>
              </a:path>
            </a:pathLst>
          </a:custGeom>
          <a:solidFill>
            <a:srgbClr val="02353D"/>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46577" tIns="146577" rIns="146577" bIns="146577" numCol="1" spcCol="127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defTabSz="366713">
              <a:lnSpc>
                <a:spcPct val="90000"/>
              </a:lnSpc>
              <a:spcBef>
                <a:spcPct val="0"/>
              </a:spcBef>
              <a:spcAft>
                <a:spcPct val="35000"/>
              </a:spcAft>
            </a:pPr>
            <a:r>
              <a:rPr lang="en-US" sz="825" dirty="0">
                <a:solidFill>
                  <a:sysClr val="window" lastClr="FFFFFF"/>
                </a:solidFill>
                <a:latin typeface="Calibri" panose="020F0502020204030204"/>
              </a:rPr>
              <a:t>I</a:t>
            </a:r>
            <a:r>
              <a:rPr lang="en-US" sz="825" kern="1200" dirty="0">
                <a:solidFill>
                  <a:sysClr val="window" lastClr="FFFFFF"/>
                </a:solidFill>
                <a:latin typeface="Calibri" panose="020F0502020204030204"/>
                <a:ea typeface="+mn-ea"/>
                <a:cs typeface="+mn-cs"/>
              </a:rPr>
              <a:t>ntegrated Data Platform. Open Data</a:t>
            </a:r>
          </a:p>
        </p:txBody>
      </p:sp>
      <p:sp>
        <p:nvSpPr>
          <p:cNvPr id="49" name="Freeform 48"/>
          <p:cNvSpPr/>
          <p:nvPr/>
        </p:nvSpPr>
        <p:spPr>
          <a:xfrm>
            <a:off x="3159367" y="3491020"/>
            <a:ext cx="929348" cy="929348"/>
          </a:xfrm>
          <a:custGeom>
            <a:avLst/>
            <a:gdLst>
              <a:gd name="connsiteX0" fmla="*/ 0 w 1239130"/>
              <a:gd name="connsiteY0" fmla="*/ 619565 h 1239130"/>
              <a:gd name="connsiteX1" fmla="*/ 619565 w 1239130"/>
              <a:gd name="connsiteY1" fmla="*/ 0 h 1239130"/>
              <a:gd name="connsiteX2" fmla="*/ 1239130 w 1239130"/>
              <a:gd name="connsiteY2" fmla="*/ 619565 h 1239130"/>
              <a:gd name="connsiteX3" fmla="*/ 619565 w 1239130"/>
              <a:gd name="connsiteY3" fmla="*/ 1239130 h 1239130"/>
              <a:gd name="connsiteX4" fmla="*/ 0 w 1239130"/>
              <a:gd name="connsiteY4" fmla="*/ 619565 h 1239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30" h="1239130">
                <a:moveTo>
                  <a:pt x="0" y="619565"/>
                </a:moveTo>
                <a:cubicBezTo>
                  <a:pt x="0" y="277389"/>
                  <a:pt x="277389" y="0"/>
                  <a:pt x="619565" y="0"/>
                </a:cubicBezTo>
                <a:cubicBezTo>
                  <a:pt x="961741" y="0"/>
                  <a:pt x="1239130" y="277389"/>
                  <a:pt x="1239130" y="619565"/>
                </a:cubicBezTo>
                <a:cubicBezTo>
                  <a:pt x="1239130" y="961741"/>
                  <a:pt x="961741" y="1239130"/>
                  <a:pt x="619565" y="1239130"/>
                </a:cubicBezTo>
                <a:cubicBezTo>
                  <a:pt x="277389" y="1239130"/>
                  <a:pt x="0" y="961741"/>
                  <a:pt x="0" y="619565"/>
                </a:cubicBezTo>
                <a:close/>
              </a:path>
            </a:pathLst>
          </a:custGeom>
          <a:solidFill>
            <a:srgbClr val="2EAF7D"/>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46577" tIns="146577" rIns="146577" bIns="146577" numCol="1" spcCol="127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defTabSz="366713">
              <a:lnSpc>
                <a:spcPct val="90000"/>
              </a:lnSpc>
              <a:spcBef>
                <a:spcPct val="0"/>
              </a:spcBef>
              <a:spcAft>
                <a:spcPct val="35000"/>
              </a:spcAft>
            </a:pPr>
            <a:r>
              <a:rPr lang="en-IE" sz="825" b="1" kern="1200" dirty="0">
                <a:solidFill>
                  <a:sysClr val="window" lastClr="FFFFFF"/>
                </a:solidFill>
                <a:latin typeface="Calibri" panose="020F0502020204030204"/>
                <a:ea typeface="+mn-ea"/>
                <a:cs typeface="+mn-cs"/>
              </a:rPr>
              <a:t>Live Data, Analytics &amp; Reporting</a:t>
            </a:r>
            <a:endParaRPr lang="en-US" sz="825" kern="1200" dirty="0">
              <a:solidFill>
                <a:sysClr val="window" lastClr="FFFFFF"/>
              </a:solidFill>
              <a:latin typeface="Calibri" panose="020F0502020204030204"/>
              <a:ea typeface="+mn-ea"/>
              <a:cs typeface="+mn-cs"/>
            </a:endParaRPr>
          </a:p>
        </p:txBody>
      </p:sp>
      <p:sp>
        <p:nvSpPr>
          <p:cNvPr id="50" name="Freeform 49"/>
          <p:cNvSpPr/>
          <p:nvPr/>
        </p:nvSpPr>
        <p:spPr>
          <a:xfrm>
            <a:off x="2646692" y="1913167"/>
            <a:ext cx="929348" cy="929348"/>
          </a:xfrm>
          <a:custGeom>
            <a:avLst/>
            <a:gdLst>
              <a:gd name="connsiteX0" fmla="*/ 0 w 1239130"/>
              <a:gd name="connsiteY0" fmla="*/ 619565 h 1239130"/>
              <a:gd name="connsiteX1" fmla="*/ 619565 w 1239130"/>
              <a:gd name="connsiteY1" fmla="*/ 0 h 1239130"/>
              <a:gd name="connsiteX2" fmla="*/ 1239130 w 1239130"/>
              <a:gd name="connsiteY2" fmla="*/ 619565 h 1239130"/>
              <a:gd name="connsiteX3" fmla="*/ 619565 w 1239130"/>
              <a:gd name="connsiteY3" fmla="*/ 1239130 h 1239130"/>
              <a:gd name="connsiteX4" fmla="*/ 0 w 1239130"/>
              <a:gd name="connsiteY4" fmla="*/ 619565 h 1239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30" h="1239130">
                <a:moveTo>
                  <a:pt x="0" y="619565"/>
                </a:moveTo>
                <a:cubicBezTo>
                  <a:pt x="0" y="277389"/>
                  <a:pt x="277389" y="0"/>
                  <a:pt x="619565" y="0"/>
                </a:cubicBezTo>
                <a:cubicBezTo>
                  <a:pt x="961741" y="0"/>
                  <a:pt x="1239130" y="277389"/>
                  <a:pt x="1239130" y="619565"/>
                </a:cubicBezTo>
                <a:cubicBezTo>
                  <a:pt x="1239130" y="961741"/>
                  <a:pt x="961741" y="1239130"/>
                  <a:pt x="619565" y="1239130"/>
                </a:cubicBezTo>
                <a:cubicBezTo>
                  <a:pt x="277389" y="1239130"/>
                  <a:pt x="0" y="961741"/>
                  <a:pt x="0" y="619565"/>
                </a:cubicBezTo>
                <a:close/>
              </a:path>
            </a:pathLst>
          </a:custGeom>
          <a:solidFill>
            <a:srgbClr val="00B0F0"/>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46577" tIns="146577" rIns="146577" bIns="146577" numCol="1" spcCol="127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defTabSz="366713">
              <a:lnSpc>
                <a:spcPct val="90000"/>
              </a:lnSpc>
              <a:spcBef>
                <a:spcPct val="0"/>
              </a:spcBef>
              <a:spcAft>
                <a:spcPct val="35000"/>
              </a:spcAft>
            </a:pPr>
            <a:r>
              <a:rPr lang="en-US" sz="825" kern="1200" dirty="0">
                <a:solidFill>
                  <a:sysClr val="window" lastClr="FFFFFF"/>
                </a:solidFill>
                <a:latin typeface="Calibri" panose="020F0502020204030204"/>
                <a:ea typeface="+mn-ea"/>
                <a:cs typeface="+mn-cs"/>
              </a:rPr>
              <a:t>Skills, Awareness &amp; Culture</a:t>
            </a:r>
          </a:p>
        </p:txBody>
      </p:sp>
      <p:sp>
        <p:nvSpPr>
          <p:cNvPr id="9" name="Title 3"/>
          <p:cNvSpPr>
            <a:spLocks noGrp="1"/>
          </p:cNvSpPr>
          <p:nvPr>
            <p:ph type="title"/>
          </p:nvPr>
        </p:nvSpPr>
        <p:spPr>
          <a:xfrm>
            <a:off x="430346" y="31454"/>
            <a:ext cx="7886700" cy="994172"/>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IE" sz="3600" dirty="0">
                <a:latin typeface="Gotham Rounded Light"/>
              </a:rPr>
              <a:t>Our Goals</a:t>
            </a:r>
            <a:endParaRPr lang="en-IE" sz="3600" b="0" dirty="0">
              <a:latin typeface="Gotham Rounded Light"/>
            </a:endParaRPr>
          </a:p>
        </p:txBody>
      </p:sp>
    </p:spTree>
    <p:extLst>
      <p:ext uri="{BB962C8B-B14F-4D97-AF65-F5344CB8AC3E}">
        <p14:creationId xmlns:p14="http://schemas.microsoft.com/office/powerpoint/2010/main" val="47127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ppt_x"/>
                                          </p:val>
                                        </p:tav>
                                        <p:tav tm="100000">
                                          <p:val>
                                            <p:strVal val="#ppt_x"/>
                                          </p:val>
                                        </p:tav>
                                      </p:tavLst>
                                    </p:anim>
                                    <p:anim calcmode="lin" valueType="num">
                                      <p:cBhvr additive="base">
                                        <p:cTn id="3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ppt_x"/>
                                          </p:val>
                                        </p:tav>
                                        <p:tav tm="100000">
                                          <p:val>
                                            <p:strVal val="#ppt_x"/>
                                          </p:val>
                                        </p:tav>
                                      </p:tavLst>
                                    </p:anim>
                                    <p:anim calcmode="lin" valueType="num">
                                      <p:cBhvr additive="base">
                                        <p:cTn id="4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500" fill="hold"/>
                                        <p:tgtEl>
                                          <p:spTgt spid="50"/>
                                        </p:tgtEl>
                                        <p:attrNameLst>
                                          <p:attrName>ppt_x</p:attrName>
                                        </p:attrNameLst>
                                      </p:cBhvr>
                                      <p:tavLst>
                                        <p:tav tm="0">
                                          <p:val>
                                            <p:strVal val="#ppt_x"/>
                                          </p:val>
                                        </p:tav>
                                        <p:tav tm="100000">
                                          <p:val>
                                            <p:strVal val="#ppt_x"/>
                                          </p:val>
                                        </p:tav>
                                      </p:tavLst>
                                    </p:anim>
                                    <p:anim calcmode="lin" valueType="num">
                                      <p:cBhvr additive="base">
                                        <p:cTn id="5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ppt_x"/>
                                          </p:val>
                                        </p:tav>
                                        <p:tav tm="100000">
                                          <p:val>
                                            <p:strVal val="#ppt_x"/>
                                          </p:val>
                                        </p:tav>
                                      </p:tavLst>
                                    </p:anim>
                                    <p:anim calcmode="lin" valueType="num">
                                      <p:cBhvr additive="base">
                                        <p:cTn id="6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2577946" y="115679"/>
            <a:ext cx="3502676" cy="206565"/>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IE" sz="2100" dirty="0"/>
              <a:t>Roadmap to 2024</a:t>
            </a:r>
            <a:endParaRPr lang="en-IE" sz="2100" b="0" dirty="0"/>
          </a:p>
        </p:txBody>
      </p:sp>
      <p:pic>
        <p:nvPicPr>
          <p:cNvPr id="13" name="Picture 12"/>
          <p:cNvPicPr>
            <a:picLocks noChangeAspect="1"/>
          </p:cNvPicPr>
          <p:nvPr/>
        </p:nvPicPr>
        <p:blipFill>
          <a:blip r:embed="rId3"/>
          <a:stretch>
            <a:fillRect/>
          </a:stretch>
        </p:blipFill>
        <p:spPr>
          <a:xfrm>
            <a:off x="326779" y="972170"/>
            <a:ext cx="2391634" cy="1285940"/>
          </a:xfrm>
          <a:prstGeom prst="rect">
            <a:avLst/>
          </a:prstGeom>
        </p:spPr>
      </p:pic>
      <p:pic>
        <p:nvPicPr>
          <p:cNvPr id="14" name="Picture 13"/>
          <p:cNvPicPr>
            <a:picLocks noChangeAspect="1"/>
          </p:cNvPicPr>
          <p:nvPr/>
        </p:nvPicPr>
        <p:blipFill>
          <a:blip r:embed="rId4"/>
          <a:stretch>
            <a:fillRect/>
          </a:stretch>
        </p:blipFill>
        <p:spPr>
          <a:xfrm>
            <a:off x="3435027" y="972170"/>
            <a:ext cx="2469008" cy="1285941"/>
          </a:xfrm>
          <a:prstGeom prst="rect">
            <a:avLst/>
          </a:prstGeom>
        </p:spPr>
      </p:pic>
      <p:pic>
        <p:nvPicPr>
          <p:cNvPr id="15" name="Picture 14"/>
          <p:cNvPicPr>
            <a:picLocks noChangeAspect="1"/>
          </p:cNvPicPr>
          <p:nvPr/>
        </p:nvPicPr>
        <p:blipFill>
          <a:blip r:embed="rId5"/>
          <a:stretch>
            <a:fillRect/>
          </a:stretch>
        </p:blipFill>
        <p:spPr>
          <a:xfrm>
            <a:off x="6427598" y="972169"/>
            <a:ext cx="2231660" cy="1285941"/>
          </a:xfrm>
          <a:prstGeom prst="rect">
            <a:avLst/>
          </a:prstGeom>
        </p:spPr>
      </p:pic>
      <p:sp>
        <p:nvSpPr>
          <p:cNvPr id="16" name="Rounded Rectangle 15"/>
          <p:cNvSpPr/>
          <p:nvPr/>
        </p:nvSpPr>
        <p:spPr>
          <a:xfrm>
            <a:off x="1584879" y="2883588"/>
            <a:ext cx="2397719" cy="1322179"/>
          </a:xfrm>
          <a:prstGeom prst="roundRect">
            <a:avLst/>
          </a:prstGeom>
          <a:solidFill>
            <a:srgbClr val="2EAF7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Aft>
                <a:spcPts val="0"/>
              </a:spcAft>
            </a:pPr>
            <a:r>
              <a:rPr lang="en-IE" sz="750" b="1" dirty="0">
                <a:effectLst/>
                <a:ea typeface="Calibri" panose="020F0502020204030204" pitchFamily="34" charset="0"/>
                <a:cs typeface="Times New Roman" panose="02020603050405020304" pitchFamily="18" charset="0"/>
              </a:rPr>
              <a:t>Main Activities: </a:t>
            </a:r>
            <a:endParaRPr lang="en-IE" sz="750" dirty="0">
              <a:effectLst/>
              <a:latin typeface="Calibri Light" panose="020F0302020204030204" pitchFamily="34" charset="0"/>
              <a:ea typeface="Calibri" panose="020F0502020204030204" pitchFamily="34" charset="0"/>
              <a:cs typeface="Times New Roman" panose="02020603050405020304" pitchFamily="18" charset="0"/>
            </a:endParaRPr>
          </a:p>
          <a:p>
            <a:pPr marL="128588" lvl="0" indent="-128588">
              <a:spcAft>
                <a:spcPts val="0"/>
              </a:spcAft>
              <a:buFont typeface="Arial" panose="020B0604020202020204" pitchFamily="34" charset="0"/>
              <a:buChar char="•"/>
            </a:pPr>
            <a:r>
              <a:rPr lang="en-IE" sz="75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Develop timely reports and Dashboards</a:t>
            </a:r>
            <a:endParaRPr lang="en-IE" sz="750" dirty="0">
              <a:effectLst/>
              <a:latin typeface="Calibri Light" panose="020F0302020204030204" pitchFamily="34" charset="0"/>
              <a:ea typeface="Calibri" panose="020F0502020204030204" pitchFamily="34" charset="0"/>
              <a:cs typeface="Times New Roman" panose="02020603050405020304" pitchFamily="18" charset="0"/>
            </a:endParaRPr>
          </a:p>
          <a:p>
            <a:pPr marL="128588" lvl="0" indent="-128588">
              <a:spcAft>
                <a:spcPts val="0"/>
              </a:spcAft>
              <a:buFont typeface="Arial" panose="020B0604020202020204" pitchFamily="34" charset="0"/>
              <a:buChar char="•"/>
            </a:pPr>
            <a:r>
              <a:rPr lang="en-IE" sz="75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Develop Data Analytics and Data Modelling tools and capability</a:t>
            </a:r>
            <a:endParaRPr lang="en-IE" sz="750" dirty="0">
              <a:effectLst/>
              <a:latin typeface="Calibri Light" panose="020F0302020204030204" pitchFamily="34" charset="0"/>
              <a:ea typeface="Calibri" panose="020F0502020204030204" pitchFamily="34" charset="0"/>
              <a:cs typeface="Times New Roman" panose="02020603050405020304" pitchFamily="18" charset="0"/>
            </a:endParaRPr>
          </a:p>
          <a:p>
            <a:pPr marL="128588" lvl="0" indent="-128588">
              <a:spcAft>
                <a:spcPts val="0"/>
              </a:spcAft>
              <a:buFont typeface="Arial" panose="020B0604020202020204" pitchFamily="34" charset="0"/>
              <a:buChar char="•"/>
            </a:pPr>
            <a:r>
              <a:rPr lang="en-IE" sz="75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Streamline and Update the Social Housing Schedules data collection and processes</a:t>
            </a:r>
            <a:endParaRPr lang="en-IE" sz="750" dirty="0">
              <a:effectLst/>
              <a:latin typeface="Calibri Light" panose="020F0302020204030204" pitchFamily="34" charset="0"/>
              <a:ea typeface="Calibri" panose="020F0502020204030204" pitchFamily="34" charset="0"/>
              <a:cs typeface="Times New Roman" panose="02020603050405020304" pitchFamily="18" charset="0"/>
            </a:endParaRPr>
          </a:p>
          <a:p>
            <a:pPr marL="128588" lvl="0" indent="-128588">
              <a:spcAft>
                <a:spcPts val="0"/>
              </a:spcAft>
              <a:buFont typeface="Arial" panose="020B0604020202020204" pitchFamily="34" charset="0"/>
              <a:buChar char="•"/>
            </a:pPr>
            <a:r>
              <a:rPr lang="en-IE" sz="75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Update the HNDA toolkit</a:t>
            </a:r>
            <a:endParaRPr lang="en-IE" sz="750" dirty="0">
              <a:effectLst/>
              <a:latin typeface="Calibri Light" panose="020F03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239617" y="586625"/>
            <a:ext cx="4081750" cy="229807"/>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R="486251" lvl="1">
              <a:lnSpc>
                <a:spcPct val="115000"/>
              </a:lnSpc>
              <a:spcBef>
                <a:spcPts val="900"/>
              </a:spcBef>
              <a:spcAft>
                <a:spcPts val="225"/>
              </a:spcAft>
            </a:pPr>
            <a:r>
              <a:rPr lang="en-IE" sz="825" b="1" i="1" dirty="0">
                <a:latin typeface="Gotham Rounded Light"/>
                <a:ea typeface="Times New Roman" panose="02020603050405020304" pitchFamily="18" charset="0"/>
                <a:cs typeface="Times New Roman" panose="02020603050405020304" pitchFamily="18" charset="0"/>
              </a:rPr>
              <a:t>Programme 1: Governance, Classifications and Standards</a:t>
            </a:r>
            <a:endParaRPr lang="en-IE" sz="825" b="1" i="1" dirty="0">
              <a:effectLst/>
              <a:latin typeface="Gotham Rounded Light"/>
              <a:ea typeface="Times New Roman" panose="02020603050405020304" pitchFamily="18" charset="0"/>
              <a:cs typeface="Times New Roman" panose="02020603050405020304" pitchFamily="18" charset="0"/>
            </a:endParaRPr>
          </a:p>
        </p:txBody>
      </p:sp>
      <p:sp>
        <p:nvSpPr>
          <p:cNvPr id="20" name="Rectangle 19"/>
          <p:cNvSpPr/>
          <p:nvPr/>
        </p:nvSpPr>
        <p:spPr>
          <a:xfrm>
            <a:off x="6263365" y="623850"/>
            <a:ext cx="3231773" cy="219291"/>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IE" sz="825" b="1" i="1" dirty="0">
                <a:latin typeface="Gotham Rounded Light"/>
              </a:rPr>
              <a:t>Programme 3: Integrated Data Platform. Open Data </a:t>
            </a:r>
          </a:p>
        </p:txBody>
      </p:sp>
      <p:sp>
        <p:nvSpPr>
          <p:cNvPr id="21" name="Rectangle 20"/>
          <p:cNvSpPr/>
          <p:nvPr/>
        </p:nvSpPr>
        <p:spPr>
          <a:xfrm>
            <a:off x="3524922" y="601801"/>
            <a:ext cx="2702599" cy="219291"/>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IE" sz="825" b="1" i="1" dirty="0">
                <a:latin typeface="Gotham Rounded Light"/>
                <a:ea typeface="Calibri" panose="020F0502020204030204" pitchFamily="34" charset="0"/>
                <a:cs typeface="Times New Roman" panose="02020603050405020304" pitchFamily="18" charset="0"/>
              </a:rPr>
              <a:t>Programme 2: Data Management Practices</a:t>
            </a:r>
            <a:endParaRPr lang="en-IE" sz="825" b="1" i="1" dirty="0">
              <a:latin typeface="Gotham Rounded Light"/>
            </a:endParaRPr>
          </a:p>
        </p:txBody>
      </p:sp>
      <p:sp>
        <p:nvSpPr>
          <p:cNvPr id="22" name="Rectangle 21"/>
          <p:cNvSpPr/>
          <p:nvPr/>
        </p:nvSpPr>
        <p:spPr>
          <a:xfrm>
            <a:off x="1178065" y="2488069"/>
            <a:ext cx="4513925" cy="229807"/>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R="838200" lvl="1">
              <a:lnSpc>
                <a:spcPct val="115000"/>
              </a:lnSpc>
              <a:spcBef>
                <a:spcPts val="900"/>
              </a:spcBef>
              <a:spcAft>
                <a:spcPts val="225"/>
              </a:spcAft>
            </a:pPr>
            <a:r>
              <a:rPr lang="en-IE" sz="825" b="1" i="1" dirty="0">
                <a:latin typeface="Gotham Rounded Light"/>
                <a:ea typeface="Times New Roman" panose="02020603050405020304" pitchFamily="18" charset="0"/>
                <a:cs typeface="Times New Roman" panose="02020603050405020304" pitchFamily="18" charset="0"/>
              </a:rPr>
              <a:t>Programme 4: Live Data, Analytics &amp; Reporting</a:t>
            </a:r>
            <a:endParaRPr lang="en-IE" sz="825" b="1" i="1" dirty="0">
              <a:effectLst/>
              <a:latin typeface="Gotham Rounded Light"/>
              <a:ea typeface="Times New Roman" panose="02020603050405020304" pitchFamily="18" charset="0"/>
              <a:cs typeface="Times New Roman" panose="02020603050405020304" pitchFamily="18" charset="0"/>
            </a:endParaRPr>
          </a:p>
        </p:txBody>
      </p:sp>
      <p:sp>
        <p:nvSpPr>
          <p:cNvPr id="23" name="Rectangle 22"/>
          <p:cNvSpPr/>
          <p:nvPr/>
        </p:nvSpPr>
        <p:spPr>
          <a:xfrm>
            <a:off x="5193094" y="2491079"/>
            <a:ext cx="2729438" cy="219291"/>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IE" sz="825" b="1" i="1" dirty="0">
                <a:latin typeface="Gotham Rounded Light"/>
              </a:rPr>
              <a:t>Programme 5: Skills, Awareness &amp; Culture </a:t>
            </a:r>
          </a:p>
        </p:txBody>
      </p:sp>
      <p:sp>
        <p:nvSpPr>
          <p:cNvPr id="24" name="Rounded Rectangle 23"/>
          <p:cNvSpPr/>
          <p:nvPr/>
        </p:nvSpPr>
        <p:spPr>
          <a:xfrm>
            <a:off x="5231569" y="2906287"/>
            <a:ext cx="2403121" cy="129947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Aft>
                <a:spcPts val="0"/>
              </a:spcAft>
            </a:pPr>
            <a:r>
              <a:rPr lang="en-IE" sz="750" b="1" dirty="0">
                <a:effectLst/>
                <a:ea typeface="Calibri" panose="020F0502020204030204" pitchFamily="34" charset="0"/>
                <a:cs typeface="Times New Roman" panose="02020603050405020304" pitchFamily="18" charset="0"/>
              </a:rPr>
              <a:t>Main Activities:  </a:t>
            </a:r>
            <a:endParaRPr lang="en-IE" sz="750" dirty="0">
              <a:effectLst/>
              <a:latin typeface="Calibri Light" panose="020F0302020204030204" pitchFamily="34" charset="0"/>
              <a:ea typeface="Calibri" panose="020F0502020204030204" pitchFamily="34" charset="0"/>
              <a:cs typeface="Times New Roman" panose="02020603050405020304" pitchFamily="18" charset="0"/>
            </a:endParaRPr>
          </a:p>
          <a:p>
            <a:pPr marL="128588" lvl="0" indent="-128588">
              <a:spcAft>
                <a:spcPts val="0"/>
              </a:spcAft>
              <a:buFont typeface="Arial" panose="020B0604020202020204" pitchFamily="34" charset="0"/>
              <a:buChar char="•"/>
            </a:pPr>
            <a:r>
              <a:rPr lang="en-IE" sz="750" dirty="0">
                <a:effectLst/>
                <a:latin typeface="Calibri Light" panose="020F0302020204030204" pitchFamily="34" charset="0"/>
                <a:ea typeface="Calibri" panose="020F0502020204030204" pitchFamily="34" charset="0"/>
                <a:cs typeface="Times New Roman" panose="02020603050405020304" pitchFamily="18" charset="0"/>
              </a:rPr>
              <a:t>Draft and Coordinate Departmental Data Skills Assessment </a:t>
            </a:r>
          </a:p>
          <a:p>
            <a:pPr marL="128588" lvl="0" indent="-128588">
              <a:spcAft>
                <a:spcPts val="0"/>
              </a:spcAft>
              <a:buFont typeface="Arial" panose="020B0604020202020204" pitchFamily="34" charset="0"/>
              <a:buChar char="•"/>
            </a:pPr>
            <a:r>
              <a:rPr lang="en-IE" sz="750" dirty="0">
                <a:effectLst/>
                <a:latin typeface="Calibri Light" panose="020F0302020204030204" pitchFamily="34" charset="0"/>
                <a:ea typeface="Calibri" panose="020F0502020204030204" pitchFamily="34" charset="0"/>
                <a:cs typeface="Times New Roman" panose="02020603050405020304" pitchFamily="18" charset="0"/>
              </a:rPr>
              <a:t>Develop Training Materials</a:t>
            </a:r>
          </a:p>
          <a:p>
            <a:pPr marL="128588" lvl="0" indent="-128588">
              <a:spcAft>
                <a:spcPts val="0"/>
              </a:spcAft>
              <a:buFont typeface="Arial" panose="020B0604020202020204" pitchFamily="34" charset="0"/>
              <a:buChar char="•"/>
            </a:pPr>
            <a:r>
              <a:rPr lang="en-IE" sz="750" dirty="0">
                <a:effectLst/>
                <a:latin typeface="Calibri Light" panose="020F0302020204030204" pitchFamily="34" charset="0"/>
                <a:ea typeface="Calibri" panose="020F0502020204030204" pitchFamily="34" charset="0"/>
                <a:cs typeface="Times New Roman" panose="02020603050405020304" pitchFamily="18" charset="0"/>
              </a:rPr>
              <a:t>Deliver Stewardship Training</a:t>
            </a:r>
          </a:p>
          <a:p>
            <a:pPr marL="128588" lvl="0" indent="-128588">
              <a:spcAft>
                <a:spcPts val="0"/>
              </a:spcAft>
              <a:buFont typeface="Arial" panose="020B0604020202020204" pitchFamily="34" charset="0"/>
              <a:buChar char="•"/>
            </a:pPr>
            <a:r>
              <a:rPr lang="en-IE" sz="750" dirty="0">
                <a:effectLst/>
                <a:latin typeface="Calibri Light" panose="020F0302020204030204" pitchFamily="34" charset="0"/>
                <a:ea typeface="Calibri" panose="020F0502020204030204" pitchFamily="34" charset="0"/>
                <a:cs typeface="Times New Roman" panose="02020603050405020304" pitchFamily="18" charset="0"/>
              </a:rPr>
              <a:t>Develop Communities of Practice</a:t>
            </a:r>
          </a:p>
          <a:p>
            <a:pPr marL="128588" lvl="0" indent="-128588">
              <a:spcAft>
                <a:spcPts val="0"/>
              </a:spcAft>
              <a:buFont typeface="Arial" panose="020B0604020202020204" pitchFamily="34" charset="0"/>
              <a:buChar char="•"/>
            </a:pPr>
            <a:r>
              <a:rPr lang="en-IE" sz="750" dirty="0">
                <a:effectLst/>
                <a:latin typeface="Calibri Light" panose="020F0302020204030204" pitchFamily="34" charset="0"/>
                <a:ea typeface="Calibri" panose="020F0502020204030204" pitchFamily="34" charset="0"/>
                <a:cs typeface="Times New Roman" panose="02020603050405020304" pitchFamily="18" charset="0"/>
              </a:rPr>
              <a:t>Develop and Rollout Lunch n Learn Programme.</a:t>
            </a:r>
          </a:p>
          <a:p>
            <a:pPr marL="128588" lvl="0" indent="-128588">
              <a:spcAft>
                <a:spcPts val="0"/>
              </a:spcAft>
              <a:buFont typeface="Arial" panose="020B0604020202020204" pitchFamily="34" charset="0"/>
              <a:buChar char="•"/>
            </a:pPr>
            <a:r>
              <a:rPr lang="en-IE" sz="750" dirty="0">
                <a:effectLst/>
                <a:latin typeface="Calibri Light" panose="020F0302020204030204" pitchFamily="34" charset="0"/>
                <a:ea typeface="Calibri" panose="020F0502020204030204" pitchFamily="34" charset="0"/>
                <a:cs typeface="Times New Roman" panose="02020603050405020304" pitchFamily="18" charset="0"/>
              </a:rPr>
              <a:t>Gain Accreditation</a:t>
            </a:r>
          </a:p>
        </p:txBody>
      </p:sp>
    </p:spTree>
    <p:extLst>
      <p:ext uri="{BB962C8B-B14F-4D97-AF65-F5344CB8AC3E}">
        <p14:creationId xmlns:p14="http://schemas.microsoft.com/office/powerpoint/2010/main" val="383179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4B8BC16-4C0C-DD41-9B31-029C6605478B}"/>
              </a:ext>
            </a:extLst>
          </p:cNvPr>
          <p:cNvPicPr>
            <a:picLocks noChangeAspect="1"/>
          </p:cNvPicPr>
          <p:nvPr/>
        </p:nvPicPr>
        <p:blipFill>
          <a:blip r:embed="rId3">
            <a:alphaModFix amt="66000"/>
          </a:blip>
          <a:stretch>
            <a:fillRect/>
          </a:stretch>
        </p:blipFill>
        <p:spPr>
          <a:xfrm>
            <a:off x="0" y="0"/>
            <a:ext cx="9144000" cy="5128592"/>
          </a:xfrm>
          <a:prstGeom prst="rect">
            <a:avLst/>
          </a:prstGeom>
        </p:spPr>
      </p:pic>
      <p:sp>
        <p:nvSpPr>
          <p:cNvPr id="12" name="Oval 11">
            <a:extLst>
              <a:ext uri="{FF2B5EF4-FFF2-40B4-BE49-F238E27FC236}">
                <a16:creationId xmlns:a16="http://schemas.microsoft.com/office/drawing/2014/main" id="{19EB5663-BEBD-0A48-A5D4-0AF41217893C}"/>
              </a:ext>
            </a:extLst>
          </p:cNvPr>
          <p:cNvSpPr/>
          <p:nvPr/>
        </p:nvSpPr>
        <p:spPr>
          <a:xfrm>
            <a:off x="3491204" y="517127"/>
            <a:ext cx="1971428" cy="1930400"/>
          </a:xfrm>
          <a:prstGeom prst="ellipse">
            <a:avLst/>
          </a:prstGeom>
          <a:solidFill>
            <a:srgbClr val="009E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IE" sz="1500" dirty="0">
                <a:solidFill>
                  <a:schemeClr val="bg1"/>
                </a:solidFill>
                <a:latin typeface="Gotham Rounded Light" pitchFamily="2" charset="0"/>
              </a:rPr>
              <a:t>FOR CITIZENS</a:t>
            </a:r>
            <a:endParaRPr lang="en-IE" sz="1500" dirty="0"/>
          </a:p>
        </p:txBody>
      </p:sp>
      <p:sp>
        <p:nvSpPr>
          <p:cNvPr id="17" name="TextBox 16">
            <a:extLst>
              <a:ext uri="{FF2B5EF4-FFF2-40B4-BE49-F238E27FC236}">
                <a16:creationId xmlns:a16="http://schemas.microsoft.com/office/drawing/2014/main" id="{7403D1A2-3FFA-CF41-A6FD-CC97E08C19D7}"/>
              </a:ext>
            </a:extLst>
          </p:cNvPr>
          <p:cNvSpPr txBox="1"/>
          <p:nvPr/>
        </p:nvSpPr>
        <p:spPr>
          <a:xfrm>
            <a:off x="170951" y="4364140"/>
            <a:ext cx="2618999" cy="698500"/>
          </a:xfrm>
          <a:prstGeom prst="rect">
            <a:avLst/>
          </a:prstGeom>
          <a:solidFill>
            <a:srgbClr val="33B1BD"/>
          </a:solidFill>
          <a:ln>
            <a:solidFill>
              <a:schemeClr val="bg1"/>
            </a:solidFill>
            <a:prstDash val="solid"/>
          </a:ln>
        </p:spPr>
        <p:txBody>
          <a:bodyPr wrap="square" lIns="27000" tIns="27000" rIns="27000" bIns="2700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750"/>
              </a:spcBef>
            </a:pPr>
            <a:r>
              <a:rPr lang="en-IE" sz="1800" dirty="0">
                <a:solidFill>
                  <a:schemeClr val="bg1"/>
                </a:solidFill>
                <a:latin typeface="Gotham Rounded Light" pitchFamily="2" charset="0"/>
              </a:rPr>
              <a:t>DATA MANAGEMENT</a:t>
            </a:r>
          </a:p>
        </p:txBody>
      </p:sp>
      <p:sp>
        <p:nvSpPr>
          <p:cNvPr id="18" name="TextBox 17">
            <a:extLst>
              <a:ext uri="{FF2B5EF4-FFF2-40B4-BE49-F238E27FC236}">
                <a16:creationId xmlns:a16="http://schemas.microsoft.com/office/drawing/2014/main" id="{C175374E-BACB-A941-B64F-002FFC23BD80}"/>
              </a:ext>
            </a:extLst>
          </p:cNvPr>
          <p:cNvSpPr txBox="1"/>
          <p:nvPr/>
        </p:nvSpPr>
        <p:spPr>
          <a:xfrm>
            <a:off x="3262501" y="4364140"/>
            <a:ext cx="2618999" cy="698500"/>
          </a:xfrm>
          <a:prstGeom prst="rect">
            <a:avLst/>
          </a:prstGeom>
          <a:solidFill>
            <a:srgbClr val="33B1BD"/>
          </a:solidFill>
          <a:ln>
            <a:solidFill>
              <a:schemeClr val="bg1"/>
            </a:solidFill>
            <a:prstDash val="solid"/>
          </a:ln>
        </p:spPr>
        <p:txBody>
          <a:bodyPr wrap="square" lIns="27000" tIns="27000" rIns="27000" bIns="2700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750"/>
              </a:spcBef>
            </a:pPr>
            <a:r>
              <a:rPr lang="en-IE" sz="1800" dirty="0">
                <a:solidFill>
                  <a:schemeClr val="bg1"/>
                </a:solidFill>
                <a:latin typeface="Gotham Rounded Light" pitchFamily="2" charset="0"/>
              </a:rPr>
              <a:t>DATA OPENNESS</a:t>
            </a:r>
          </a:p>
        </p:txBody>
      </p:sp>
      <p:sp>
        <p:nvSpPr>
          <p:cNvPr id="19" name="TextBox 18">
            <a:extLst>
              <a:ext uri="{FF2B5EF4-FFF2-40B4-BE49-F238E27FC236}">
                <a16:creationId xmlns:a16="http://schemas.microsoft.com/office/drawing/2014/main" id="{6F434F8A-3505-0746-9562-EC0A15047D77}"/>
              </a:ext>
            </a:extLst>
          </p:cNvPr>
          <p:cNvSpPr txBox="1"/>
          <p:nvPr/>
        </p:nvSpPr>
        <p:spPr>
          <a:xfrm>
            <a:off x="6389722" y="4364140"/>
            <a:ext cx="2618999" cy="698500"/>
          </a:xfrm>
          <a:prstGeom prst="rect">
            <a:avLst/>
          </a:prstGeom>
          <a:solidFill>
            <a:srgbClr val="33B1BD"/>
          </a:solidFill>
          <a:ln>
            <a:solidFill>
              <a:schemeClr val="bg1"/>
            </a:solidFill>
            <a:prstDash val="solid"/>
          </a:ln>
        </p:spPr>
        <p:txBody>
          <a:bodyPr wrap="square" lIns="27000" tIns="27000" rIns="27000" bIns="2700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750"/>
              </a:spcBef>
            </a:pPr>
            <a:r>
              <a:rPr lang="en-IE" sz="1800" dirty="0">
                <a:solidFill>
                  <a:schemeClr val="bg1"/>
                </a:solidFill>
                <a:latin typeface="Gotham Rounded Light" pitchFamily="2" charset="0"/>
              </a:rPr>
              <a:t>DATA IS FOR LIFE</a:t>
            </a:r>
          </a:p>
        </p:txBody>
      </p:sp>
      <p:sp>
        <p:nvSpPr>
          <p:cNvPr id="2" name="Rectangle 1">
            <a:extLst>
              <a:ext uri="{FF2B5EF4-FFF2-40B4-BE49-F238E27FC236}">
                <a16:creationId xmlns:a16="http://schemas.microsoft.com/office/drawing/2014/main" id="{367CF6C6-8105-114E-9550-4CF1DAB551B6}"/>
              </a:ext>
            </a:extLst>
          </p:cNvPr>
          <p:cNvSpPr/>
          <p:nvPr/>
        </p:nvSpPr>
        <p:spPr>
          <a:xfrm>
            <a:off x="2303237" y="0"/>
            <a:ext cx="4537541" cy="553998"/>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IE" sz="3000" dirty="0">
                <a:solidFill>
                  <a:schemeClr val="bg1"/>
                </a:solidFill>
                <a:latin typeface="Gotham Rounded Light" pitchFamily="2" charset="0"/>
              </a:rPr>
              <a:t>EXPECTED OUTCOMES</a:t>
            </a:r>
          </a:p>
        </p:txBody>
      </p:sp>
      <p:sp>
        <p:nvSpPr>
          <p:cNvPr id="20" name="TextBox 19">
            <a:extLst>
              <a:ext uri="{FF2B5EF4-FFF2-40B4-BE49-F238E27FC236}">
                <a16:creationId xmlns:a16="http://schemas.microsoft.com/office/drawing/2014/main" id="{FCB34273-BCB1-BA48-8650-B3C7287DDEDA}"/>
              </a:ext>
            </a:extLst>
          </p:cNvPr>
          <p:cNvSpPr txBox="1"/>
          <p:nvPr/>
        </p:nvSpPr>
        <p:spPr>
          <a:xfrm>
            <a:off x="170951" y="2556256"/>
            <a:ext cx="2019600" cy="1714500"/>
          </a:xfrm>
          <a:prstGeom prst="rect">
            <a:avLst/>
          </a:prstGeom>
          <a:solidFill>
            <a:schemeClr val="tx1">
              <a:alpha val="37000"/>
            </a:schemeClr>
          </a:solidFill>
          <a:ln>
            <a:solidFill>
              <a:schemeClr val="bg1"/>
            </a:solidFill>
            <a:prstDash val="dash"/>
          </a:ln>
        </p:spPr>
        <p:txBody>
          <a:bodyPr wrap="square" lIns="27000" tIns="27000" rIns="27000" bIns="2700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750"/>
              </a:spcBef>
            </a:pPr>
            <a:r>
              <a:rPr lang="en-IE" sz="1500" dirty="0">
                <a:solidFill>
                  <a:schemeClr val="bg1"/>
                </a:solidFill>
                <a:latin typeface="Gotham Rounded Light" pitchFamily="2" charset="0"/>
              </a:rPr>
              <a:t>IMPROVED CITIZEN DIGITAL EXPERIENCE</a:t>
            </a:r>
          </a:p>
        </p:txBody>
      </p:sp>
      <p:sp>
        <p:nvSpPr>
          <p:cNvPr id="21" name="TextBox 20">
            <a:extLst>
              <a:ext uri="{FF2B5EF4-FFF2-40B4-BE49-F238E27FC236}">
                <a16:creationId xmlns:a16="http://schemas.microsoft.com/office/drawing/2014/main" id="{FCB34273-BCB1-BA48-8650-B3C7287DDEDA}"/>
              </a:ext>
            </a:extLst>
          </p:cNvPr>
          <p:cNvSpPr txBox="1"/>
          <p:nvPr/>
        </p:nvSpPr>
        <p:spPr>
          <a:xfrm>
            <a:off x="3562199" y="2577951"/>
            <a:ext cx="2019600" cy="1714500"/>
          </a:xfrm>
          <a:prstGeom prst="rect">
            <a:avLst/>
          </a:prstGeom>
          <a:solidFill>
            <a:schemeClr val="tx1">
              <a:alpha val="37000"/>
            </a:schemeClr>
          </a:solidFill>
          <a:ln>
            <a:solidFill>
              <a:schemeClr val="bg1"/>
            </a:solidFill>
            <a:prstDash val="dash"/>
          </a:ln>
        </p:spPr>
        <p:txBody>
          <a:bodyPr wrap="square" lIns="27000" tIns="27000" rIns="27000" bIns="2700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750"/>
              </a:spcBef>
            </a:pPr>
            <a:r>
              <a:rPr lang="en-IE" sz="1500">
                <a:solidFill>
                  <a:schemeClr val="bg1"/>
                </a:solidFill>
                <a:latin typeface="Gotham Rounded Light" pitchFamily="2" charset="0"/>
              </a:rPr>
              <a:t>INCREASED TRANSPARENCY </a:t>
            </a:r>
            <a:r>
              <a:rPr lang="en-IE" sz="1500" dirty="0">
                <a:solidFill>
                  <a:schemeClr val="bg1"/>
                </a:solidFill>
                <a:latin typeface="Gotham Rounded Light" pitchFamily="2" charset="0"/>
              </a:rPr>
              <a:t>&amp; TRUST IN DATA</a:t>
            </a:r>
          </a:p>
          <a:p>
            <a:pPr algn="ctr">
              <a:spcBef>
                <a:spcPts val="750"/>
              </a:spcBef>
            </a:pPr>
            <a:r>
              <a:rPr lang="en-IE" sz="1500" dirty="0">
                <a:solidFill>
                  <a:schemeClr val="bg1"/>
                </a:solidFill>
                <a:latin typeface="Gotham Rounded Light" pitchFamily="2" charset="0"/>
              </a:rPr>
              <a:t> OPEN DATA</a:t>
            </a:r>
          </a:p>
        </p:txBody>
      </p:sp>
      <p:sp>
        <p:nvSpPr>
          <p:cNvPr id="22" name="TextBox 21">
            <a:extLst>
              <a:ext uri="{FF2B5EF4-FFF2-40B4-BE49-F238E27FC236}">
                <a16:creationId xmlns:a16="http://schemas.microsoft.com/office/drawing/2014/main" id="{FCB34273-BCB1-BA48-8650-B3C7287DDEDA}"/>
              </a:ext>
            </a:extLst>
          </p:cNvPr>
          <p:cNvSpPr txBox="1"/>
          <p:nvPr/>
        </p:nvSpPr>
        <p:spPr>
          <a:xfrm>
            <a:off x="6689420" y="2577951"/>
            <a:ext cx="2019600" cy="1714500"/>
          </a:xfrm>
          <a:prstGeom prst="rect">
            <a:avLst/>
          </a:prstGeom>
          <a:solidFill>
            <a:schemeClr val="tx1">
              <a:alpha val="37000"/>
            </a:schemeClr>
          </a:solidFill>
          <a:ln>
            <a:solidFill>
              <a:schemeClr val="bg1"/>
            </a:solidFill>
            <a:prstDash val="dash"/>
          </a:ln>
        </p:spPr>
        <p:txBody>
          <a:bodyPr wrap="square" lIns="27000" tIns="27000" rIns="27000" bIns="2700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750"/>
              </a:spcBef>
            </a:pPr>
            <a:r>
              <a:rPr lang="en-IE" sz="1500" dirty="0">
                <a:solidFill>
                  <a:schemeClr val="bg1"/>
                </a:solidFill>
                <a:latin typeface="Gotham Rounded Light" pitchFamily="2" charset="0"/>
              </a:rPr>
              <a:t>IMPROVED DIGITAL SERVICES</a:t>
            </a:r>
          </a:p>
        </p:txBody>
      </p:sp>
    </p:spTree>
    <p:extLst>
      <p:ext uri="{BB962C8B-B14F-4D97-AF65-F5344CB8AC3E}">
        <p14:creationId xmlns:p14="http://schemas.microsoft.com/office/powerpoint/2010/main" val="7430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4B8BC16-4C0C-DD41-9B31-029C6605478B}"/>
              </a:ext>
            </a:extLst>
          </p:cNvPr>
          <p:cNvPicPr>
            <a:picLocks noChangeAspect="1"/>
          </p:cNvPicPr>
          <p:nvPr/>
        </p:nvPicPr>
        <p:blipFill>
          <a:blip r:embed="rId3">
            <a:alphaModFix amt="66000"/>
          </a:blip>
          <a:stretch>
            <a:fillRect/>
          </a:stretch>
        </p:blipFill>
        <p:spPr>
          <a:xfrm>
            <a:off x="0" y="0"/>
            <a:ext cx="9144000" cy="5128592"/>
          </a:xfrm>
          <a:prstGeom prst="rect">
            <a:avLst/>
          </a:prstGeom>
        </p:spPr>
      </p:pic>
      <p:sp>
        <p:nvSpPr>
          <p:cNvPr id="8" name="TextBox 7">
            <a:extLst>
              <a:ext uri="{FF2B5EF4-FFF2-40B4-BE49-F238E27FC236}">
                <a16:creationId xmlns:a16="http://schemas.microsoft.com/office/drawing/2014/main" id="{B2100E4A-6027-904A-913C-2DDBC1FDA2BF}"/>
              </a:ext>
            </a:extLst>
          </p:cNvPr>
          <p:cNvSpPr txBox="1"/>
          <p:nvPr/>
        </p:nvSpPr>
        <p:spPr>
          <a:xfrm>
            <a:off x="2432896" y="2556256"/>
            <a:ext cx="2020589" cy="1714500"/>
          </a:xfrm>
          <a:prstGeom prst="rect">
            <a:avLst/>
          </a:prstGeom>
          <a:solidFill>
            <a:schemeClr val="tx1">
              <a:alpha val="37000"/>
            </a:schemeClr>
          </a:solidFill>
          <a:ln>
            <a:solidFill>
              <a:schemeClr val="bg1"/>
            </a:solidFill>
            <a:prstDash val="dash"/>
          </a:ln>
        </p:spPr>
        <p:txBody>
          <a:bodyPr wrap="square" lIns="27000" tIns="27000" rIns="27000" bIns="2700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750"/>
              </a:spcBef>
            </a:pPr>
            <a:r>
              <a:rPr lang="en-IE" sz="1500" dirty="0">
                <a:solidFill>
                  <a:schemeClr val="bg1"/>
                </a:solidFill>
                <a:latin typeface="Gotham Rounded Light" pitchFamily="2" charset="0"/>
              </a:rPr>
              <a:t>DATA  GOVERNANCE REGISTRY</a:t>
            </a:r>
          </a:p>
          <a:p>
            <a:pPr algn="ctr">
              <a:spcBef>
                <a:spcPts val="750"/>
              </a:spcBef>
            </a:pPr>
            <a:r>
              <a:rPr lang="en-IE" sz="1500" dirty="0">
                <a:solidFill>
                  <a:schemeClr val="bg1"/>
                </a:solidFill>
                <a:latin typeface="Gotham Rounded Light" pitchFamily="2" charset="0"/>
              </a:rPr>
              <a:t>DATA GOVERNANCE</a:t>
            </a:r>
          </a:p>
          <a:p>
            <a:pPr algn="ctr">
              <a:spcBef>
                <a:spcPts val="750"/>
              </a:spcBef>
            </a:pPr>
            <a:r>
              <a:rPr lang="en-IE" sz="1500" dirty="0">
                <a:solidFill>
                  <a:schemeClr val="bg1"/>
                </a:solidFill>
                <a:latin typeface="Gotham Rounded Light" pitchFamily="2" charset="0"/>
              </a:rPr>
              <a:t>DATA DISCOVERY</a:t>
            </a:r>
          </a:p>
        </p:txBody>
      </p:sp>
      <p:sp>
        <p:nvSpPr>
          <p:cNvPr id="13" name="TextBox 12">
            <a:extLst>
              <a:ext uri="{FF2B5EF4-FFF2-40B4-BE49-F238E27FC236}">
                <a16:creationId xmlns:a16="http://schemas.microsoft.com/office/drawing/2014/main" id="{FCB34273-BCB1-BA48-8650-B3C7287DDEDA}"/>
              </a:ext>
            </a:extLst>
          </p:cNvPr>
          <p:cNvSpPr txBox="1"/>
          <p:nvPr/>
        </p:nvSpPr>
        <p:spPr>
          <a:xfrm>
            <a:off x="170951" y="2556256"/>
            <a:ext cx="2019600" cy="1714500"/>
          </a:xfrm>
          <a:prstGeom prst="rect">
            <a:avLst/>
          </a:prstGeom>
          <a:solidFill>
            <a:schemeClr val="tx1">
              <a:alpha val="37000"/>
            </a:schemeClr>
          </a:solidFill>
          <a:ln>
            <a:solidFill>
              <a:schemeClr val="bg1"/>
            </a:solidFill>
            <a:prstDash val="dash"/>
          </a:ln>
        </p:spPr>
        <p:txBody>
          <a:bodyPr wrap="square" lIns="27000" tIns="27000" rIns="27000" bIns="2700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750"/>
              </a:spcBef>
            </a:pPr>
            <a:r>
              <a:rPr lang="en-IE" sz="1500" dirty="0">
                <a:solidFill>
                  <a:schemeClr val="bg1"/>
                </a:solidFill>
                <a:latin typeface="Gotham Rounded Light" pitchFamily="2" charset="0"/>
              </a:rPr>
              <a:t>ACCESSIBLE KPI’s </a:t>
            </a:r>
          </a:p>
          <a:p>
            <a:pPr algn="ctr">
              <a:spcBef>
                <a:spcPts val="750"/>
              </a:spcBef>
            </a:pPr>
            <a:r>
              <a:rPr lang="en-IE" sz="1500" dirty="0">
                <a:solidFill>
                  <a:schemeClr val="bg1"/>
                </a:solidFill>
                <a:latin typeface="Gotham Rounded Light" pitchFamily="2" charset="0"/>
              </a:rPr>
              <a:t>AGILE ANALYTICS</a:t>
            </a:r>
          </a:p>
          <a:p>
            <a:pPr algn="ctr">
              <a:spcBef>
                <a:spcPts val="750"/>
              </a:spcBef>
            </a:pPr>
            <a:r>
              <a:rPr lang="en-IE" sz="1500" dirty="0">
                <a:solidFill>
                  <a:schemeClr val="bg1"/>
                </a:solidFill>
                <a:latin typeface="Gotham Rounded Light" pitchFamily="2" charset="0"/>
              </a:rPr>
              <a:t>ENDORSED DATA DEFINITIONS</a:t>
            </a:r>
          </a:p>
        </p:txBody>
      </p:sp>
      <p:sp>
        <p:nvSpPr>
          <p:cNvPr id="14" name="TextBox 13">
            <a:extLst>
              <a:ext uri="{FF2B5EF4-FFF2-40B4-BE49-F238E27FC236}">
                <a16:creationId xmlns:a16="http://schemas.microsoft.com/office/drawing/2014/main" id="{02CA6B04-CBB4-1042-98E9-024DBB447BFB}"/>
              </a:ext>
            </a:extLst>
          </p:cNvPr>
          <p:cNvSpPr txBox="1"/>
          <p:nvPr/>
        </p:nvSpPr>
        <p:spPr>
          <a:xfrm>
            <a:off x="4695829" y="2556256"/>
            <a:ext cx="2019600" cy="1714500"/>
          </a:xfrm>
          <a:prstGeom prst="rect">
            <a:avLst/>
          </a:prstGeom>
          <a:solidFill>
            <a:schemeClr val="tx1">
              <a:alpha val="37000"/>
            </a:schemeClr>
          </a:solidFill>
          <a:ln>
            <a:solidFill>
              <a:schemeClr val="bg1"/>
            </a:solidFill>
            <a:prstDash val="dash"/>
          </a:ln>
        </p:spPr>
        <p:txBody>
          <a:bodyPr wrap="square" lIns="27000" tIns="27000" rIns="27000" bIns="2700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750"/>
              </a:spcBef>
            </a:pPr>
            <a:r>
              <a:rPr lang="en-IE" sz="1650" dirty="0">
                <a:solidFill>
                  <a:schemeClr val="bg1"/>
                </a:solidFill>
                <a:latin typeface="Gotham Rounded Light" pitchFamily="2" charset="0"/>
              </a:rPr>
              <a:t>IMPROVED DATA</a:t>
            </a:r>
          </a:p>
          <a:p>
            <a:pPr algn="ctr">
              <a:spcBef>
                <a:spcPts val="750"/>
              </a:spcBef>
            </a:pPr>
            <a:r>
              <a:rPr lang="en-IE" sz="1650" dirty="0">
                <a:solidFill>
                  <a:schemeClr val="bg1"/>
                </a:solidFill>
                <a:latin typeface="Gotham Rounded Light" pitchFamily="2" charset="0"/>
              </a:rPr>
              <a:t>DATA DISCOVERY</a:t>
            </a:r>
          </a:p>
          <a:p>
            <a:pPr algn="ctr">
              <a:spcBef>
                <a:spcPts val="750"/>
              </a:spcBef>
            </a:pPr>
            <a:r>
              <a:rPr lang="en-IE" sz="1650" dirty="0">
                <a:solidFill>
                  <a:schemeClr val="bg1"/>
                </a:solidFill>
                <a:latin typeface="Gotham Rounded Light" pitchFamily="2" charset="0"/>
              </a:rPr>
              <a:t>DATA SPECIFICATIONS </a:t>
            </a:r>
          </a:p>
        </p:txBody>
      </p:sp>
      <p:sp>
        <p:nvSpPr>
          <p:cNvPr id="5" name="Oval 4">
            <a:extLst>
              <a:ext uri="{FF2B5EF4-FFF2-40B4-BE49-F238E27FC236}">
                <a16:creationId xmlns:a16="http://schemas.microsoft.com/office/drawing/2014/main" id="{E0F9B9B7-7742-C74E-9105-071D41806156}"/>
              </a:ext>
            </a:extLst>
          </p:cNvPr>
          <p:cNvSpPr/>
          <p:nvPr/>
        </p:nvSpPr>
        <p:spPr>
          <a:xfrm>
            <a:off x="170950" y="595885"/>
            <a:ext cx="1971428" cy="1930400"/>
          </a:xfrm>
          <a:prstGeom prst="ellipse">
            <a:avLst/>
          </a:prstGeom>
          <a:solidFill>
            <a:srgbClr val="EA6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IE" sz="1500" dirty="0">
                <a:solidFill>
                  <a:schemeClr val="bg1"/>
                </a:solidFill>
              </a:rPr>
              <a:t>FOR MANAGEMENT BOARD</a:t>
            </a:r>
          </a:p>
        </p:txBody>
      </p:sp>
      <p:sp>
        <p:nvSpPr>
          <p:cNvPr id="10" name="Oval 9">
            <a:extLst>
              <a:ext uri="{FF2B5EF4-FFF2-40B4-BE49-F238E27FC236}">
                <a16:creationId xmlns:a16="http://schemas.microsoft.com/office/drawing/2014/main" id="{46D56620-8B5D-594C-9B9E-874BCF56E35E}"/>
              </a:ext>
            </a:extLst>
          </p:cNvPr>
          <p:cNvSpPr/>
          <p:nvPr/>
        </p:nvSpPr>
        <p:spPr>
          <a:xfrm>
            <a:off x="2459731" y="595885"/>
            <a:ext cx="1971428" cy="1930400"/>
          </a:xfrm>
          <a:prstGeom prst="ellipse">
            <a:avLst/>
          </a:prstGeom>
          <a:solidFill>
            <a:srgbClr val="8051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IE" sz="1500" dirty="0"/>
              <a:t>FOR SENIOR MANAGERS FORUM</a:t>
            </a:r>
          </a:p>
        </p:txBody>
      </p:sp>
      <p:sp>
        <p:nvSpPr>
          <p:cNvPr id="11" name="Oval 10">
            <a:extLst>
              <a:ext uri="{FF2B5EF4-FFF2-40B4-BE49-F238E27FC236}">
                <a16:creationId xmlns:a16="http://schemas.microsoft.com/office/drawing/2014/main" id="{1B75FD6F-33AD-3D44-83F3-46B2EAAB4412}"/>
              </a:ext>
            </a:extLst>
          </p:cNvPr>
          <p:cNvSpPr/>
          <p:nvPr/>
        </p:nvSpPr>
        <p:spPr>
          <a:xfrm>
            <a:off x="4748511" y="595885"/>
            <a:ext cx="1971428" cy="1930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IE" sz="1800" dirty="0"/>
              <a:t>FOR OPERATIONS</a:t>
            </a:r>
          </a:p>
        </p:txBody>
      </p:sp>
      <p:sp>
        <p:nvSpPr>
          <p:cNvPr id="12" name="Oval 11">
            <a:extLst>
              <a:ext uri="{FF2B5EF4-FFF2-40B4-BE49-F238E27FC236}">
                <a16:creationId xmlns:a16="http://schemas.microsoft.com/office/drawing/2014/main" id="{19EB5663-BEBD-0A48-A5D4-0AF41217893C}"/>
              </a:ext>
            </a:extLst>
          </p:cNvPr>
          <p:cNvSpPr/>
          <p:nvPr/>
        </p:nvSpPr>
        <p:spPr>
          <a:xfrm>
            <a:off x="7037292" y="595885"/>
            <a:ext cx="1971428" cy="1930400"/>
          </a:xfrm>
          <a:prstGeom prst="ellipse">
            <a:avLst/>
          </a:prstGeom>
          <a:solidFill>
            <a:srgbClr val="009E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IE" sz="1500" dirty="0"/>
              <a:t>FOR PARTNERS, LA’s AGENCIES</a:t>
            </a:r>
          </a:p>
        </p:txBody>
      </p:sp>
      <p:sp>
        <p:nvSpPr>
          <p:cNvPr id="16" name="TextBox 15">
            <a:extLst>
              <a:ext uri="{FF2B5EF4-FFF2-40B4-BE49-F238E27FC236}">
                <a16:creationId xmlns:a16="http://schemas.microsoft.com/office/drawing/2014/main" id="{C713B9DB-97A7-484B-B299-C82924177A0D}"/>
              </a:ext>
            </a:extLst>
          </p:cNvPr>
          <p:cNvSpPr txBox="1"/>
          <p:nvPr/>
        </p:nvSpPr>
        <p:spPr>
          <a:xfrm>
            <a:off x="6989120" y="2556256"/>
            <a:ext cx="2019600" cy="1714500"/>
          </a:xfrm>
          <a:prstGeom prst="rect">
            <a:avLst/>
          </a:prstGeom>
          <a:solidFill>
            <a:schemeClr val="tx1">
              <a:alpha val="37000"/>
            </a:schemeClr>
          </a:solidFill>
          <a:ln>
            <a:solidFill>
              <a:schemeClr val="bg1"/>
            </a:solidFill>
            <a:prstDash val="dash"/>
          </a:ln>
        </p:spPr>
        <p:txBody>
          <a:bodyPr wrap="square" lIns="27000" tIns="27000" rIns="27000" bIns="2700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750"/>
              </a:spcBef>
            </a:pPr>
            <a:r>
              <a:rPr lang="en-IE" sz="1650" dirty="0">
                <a:solidFill>
                  <a:schemeClr val="bg1"/>
                </a:solidFill>
                <a:latin typeface="Gotham Rounded Light" pitchFamily="2" charset="0"/>
              </a:rPr>
              <a:t>STREAMLINED DATA COLLECTION</a:t>
            </a:r>
          </a:p>
          <a:p>
            <a:pPr algn="ctr">
              <a:spcBef>
                <a:spcPts val="750"/>
              </a:spcBef>
            </a:pPr>
            <a:r>
              <a:rPr lang="en-IE" sz="1650" dirty="0">
                <a:solidFill>
                  <a:schemeClr val="bg1"/>
                </a:solidFill>
                <a:latin typeface="Gotham Rounded Light" pitchFamily="2" charset="0"/>
              </a:rPr>
              <a:t>DATA STANDARDS</a:t>
            </a:r>
          </a:p>
          <a:p>
            <a:pPr algn="ctr">
              <a:spcBef>
                <a:spcPts val="750"/>
              </a:spcBef>
            </a:pPr>
            <a:r>
              <a:rPr lang="en-IE" sz="1650" dirty="0">
                <a:solidFill>
                  <a:schemeClr val="bg1"/>
                </a:solidFill>
                <a:latin typeface="Gotham Rounded Light" pitchFamily="2" charset="0"/>
              </a:rPr>
              <a:t>PARTNERSHIP</a:t>
            </a:r>
          </a:p>
        </p:txBody>
      </p:sp>
      <p:sp>
        <p:nvSpPr>
          <p:cNvPr id="17" name="TextBox 16">
            <a:extLst>
              <a:ext uri="{FF2B5EF4-FFF2-40B4-BE49-F238E27FC236}">
                <a16:creationId xmlns:a16="http://schemas.microsoft.com/office/drawing/2014/main" id="{7403D1A2-3FFA-CF41-A6FD-CC97E08C19D7}"/>
              </a:ext>
            </a:extLst>
          </p:cNvPr>
          <p:cNvSpPr txBox="1"/>
          <p:nvPr/>
        </p:nvSpPr>
        <p:spPr>
          <a:xfrm>
            <a:off x="170951" y="4364140"/>
            <a:ext cx="2618999" cy="698500"/>
          </a:xfrm>
          <a:prstGeom prst="rect">
            <a:avLst/>
          </a:prstGeom>
          <a:solidFill>
            <a:srgbClr val="33B1BD"/>
          </a:solidFill>
          <a:ln>
            <a:solidFill>
              <a:schemeClr val="bg1"/>
            </a:solidFill>
            <a:prstDash val="solid"/>
          </a:ln>
        </p:spPr>
        <p:txBody>
          <a:bodyPr wrap="square" lIns="27000" tIns="27000" rIns="27000" bIns="2700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750"/>
              </a:spcBef>
            </a:pPr>
            <a:r>
              <a:rPr lang="en-IE" sz="1800" dirty="0">
                <a:solidFill>
                  <a:schemeClr val="bg1"/>
                </a:solidFill>
                <a:latin typeface="Gotham Rounded Light" pitchFamily="2" charset="0"/>
              </a:rPr>
              <a:t>DATA MANAGEMENT</a:t>
            </a:r>
          </a:p>
        </p:txBody>
      </p:sp>
      <p:sp>
        <p:nvSpPr>
          <p:cNvPr id="18" name="TextBox 17">
            <a:extLst>
              <a:ext uri="{FF2B5EF4-FFF2-40B4-BE49-F238E27FC236}">
                <a16:creationId xmlns:a16="http://schemas.microsoft.com/office/drawing/2014/main" id="{C175374E-BACB-A941-B64F-002FFC23BD80}"/>
              </a:ext>
            </a:extLst>
          </p:cNvPr>
          <p:cNvSpPr txBox="1"/>
          <p:nvPr/>
        </p:nvSpPr>
        <p:spPr>
          <a:xfrm>
            <a:off x="3262501" y="4364140"/>
            <a:ext cx="2618999" cy="698500"/>
          </a:xfrm>
          <a:prstGeom prst="rect">
            <a:avLst/>
          </a:prstGeom>
          <a:solidFill>
            <a:srgbClr val="33B1BD"/>
          </a:solidFill>
          <a:ln>
            <a:solidFill>
              <a:schemeClr val="bg1"/>
            </a:solidFill>
            <a:prstDash val="solid"/>
          </a:ln>
        </p:spPr>
        <p:txBody>
          <a:bodyPr wrap="square" lIns="27000" tIns="27000" rIns="27000" bIns="2700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750"/>
              </a:spcBef>
            </a:pPr>
            <a:r>
              <a:rPr lang="en-IE" sz="1800" dirty="0">
                <a:solidFill>
                  <a:schemeClr val="bg1"/>
                </a:solidFill>
                <a:latin typeface="Gotham Rounded Light" pitchFamily="2" charset="0"/>
              </a:rPr>
              <a:t>DATA OPENNESS</a:t>
            </a:r>
          </a:p>
        </p:txBody>
      </p:sp>
      <p:sp>
        <p:nvSpPr>
          <p:cNvPr id="19" name="TextBox 18">
            <a:extLst>
              <a:ext uri="{FF2B5EF4-FFF2-40B4-BE49-F238E27FC236}">
                <a16:creationId xmlns:a16="http://schemas.microsoft.com/office/drawing/2014/main" id="{6F434F8A-3505-0746-9562-EC0A15047D77}"/>
              </a:ext>
            </a:extLst>
          </p:cNvPr>
          <p:cNvSpPr txBox="1"/>
          <p:nvPr/>
        </p:nvSpPr>
        <p:spPr>
          <a:xfrm>
            <a:off x="6389722" y="4364140"/>
            <a:ext cx="2618999" cy="698500"/>
          </a:xfrm>
          <a:prstGeom prst="rect">
            <a:avLst/>
          </a:prstGeom>
          <a:solidFill>
            <a:srgbClr val="33B1BD"/>
          </a:solidFill>
          <a:ln>
            <a:solidFill>
              <a:schemeClr val="bg1"/>
            </a:solidFill>
            <a:prstDash val="solid"/>
          </a:ln>
        </p:spPr>
        <p:txBody>
          <a:bodyPr wrap="square" lIns="27000" tIns="27000" rIns="27000" bIns="2700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750"/>
              </a:spcBef>
            </a:pPr>
            <a:r>
              <a:rPr lang="en-IE" sz="1800" dirty="0">
                <a:solidFill>
                  <a:schemeClr val="bg1"/>
                </a:solidFill>
                <a:latin typeface="Gotham Rounded Light" pitchFamily="2" charset="0"/>
              </a:rPr>
              <a:t>DATA IS FOR LIFE</a:t>
            </a:r>
          </a:p>
        </p:txBody>
      </p:sp>
      <p:sp>
        <p:nvSpPr>
          <p:cNvPr id="2" name="Rectangle 1">
            <a:extLst>
              <a:ext uri="{FF2B5EF4-FFF2-40B4-BE49-F238E27FC236}">
                <a16:creationId xmlns:a16="http://schemas.microsoft.com/office/drawing/2014/main" id="{367CF6C6-8105-114E-9550-4CF1DAB551B6}"/>
              </a:ext>
            </a:extLst>
          </p:cNvPr>
          <p:cNvSpPr/>
          <p:nvPr/>
        </p:nvSpPr>
        <p:spPr>
          <a:xfrm>
            <a:off x="2303235" y="0"/>
            <a:ext cx="4537541" cy="553998"/>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IE" sz="3000" dirty="0">
                <a:solidFill>
                  <a:schemeClr val="bg1"/>
                </a:solidFill>
                <a:latin typeface="Gotham Rounded Light" pitchFamily="2" charset="0"/>
              </a:rPr>
              <a:t>EXPECTED OUTCOMES</a:t>
            </a:r>
          </a:p>
        </p:txBody>
      </p:sp>
    </p:spTree>
    <p:extLst>
      <p:ext uri="{BB962C8B-B14F-4D97-AF65-F5344CB8AC3E}">
        <p14:creationId xmlns:p14="http://schemas.microsoft.com/office/powerpoint/2010/main" val="405869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up)">
                                      <p:cBhvr>
                                        <p:cTn id="51" dur="500"/>
                                        <p:tgtEl>
                                          <p:spTgt spid="17"/>
                                        </p:tgtEl>
                                      </p:cBhvr>
                                    </p:animEffec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par>
                          <p:cTn id="56" fill="hold">
                            <p:stCondLst>
                              <p:cond delay="100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5" grpId="0" animBg="1"/>
      <p:bldP spid="10" grpId="0" animBg="1"/>
      <p:bldP spid="11" grpId="0" animBg="1"/>
      <p:bldP spid="12"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43287" y="2445819"/>
            <a:ext cx="7086386" cy="1964678"/>
          </a:xfrm>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br>
              <a:rPr lang="en-IE" sz="3675" b="1" dirty="0">
                <a:solidFill>
                  <a:schemeClr val="bg1"/>
                </a:solidFill>
              </a:rPr>
            </a:br>
            <a:r>
              <a:rPr lang="en-IE" sz="2700" dirty="0">
                <a:solidFill>
                  <a:schemeClr val="bg1"/>
                </a:solidFill>
                <a:latin typeface="Gotham Rounded Light"/>
              </a:rPr>
              <a:t>Data for Enabling Sustainable Communities and Delivery of Homes </a:t>
            </a:r>
            <a:br>
              <a:rPr lang="en-IE" sz="3675" dirty="0">
                <a:solidFill>
                  <a:schemeClr val="bg1"/>
                </a:solidFill>
              </a:rPr>
            </a:br>
            <a:r>
              <a:rPr lang="en-IE" sz="3675" b="1" dirty="0">
                <a:solidFill>
                  <a:schemeClr val="bg1"/>
                </a:solidFill>
              </a:rPr>
              <a:t> </a:t>
            </a:r>
            <a:br>
              <a:rPr lang="en-IE" sz="3675" b="1" dirty="0">
                <a:solidFill>
                  <a:schemeClr val="bg1"/>
                </a:solidFill>
              </a:rPr>
            </a:br>
            <a:r>
              <a:rPr lang="en-IE" dirty="0">
                <a:solidFill>
                  <a:schemeClr val="bg1"/>
                </a:solidFill>
                <a:latin typeface="Gotham Rounded Light"/>
              </a:rPr>
              <a:t>Thank you</a:t>
            </a:r>
            <a:br>
              <a:rPr lang="en-IE" dirty="0"/>
            </a:br>
            <a:endParaRPr lang="en-IE" dirty="0"/>
          </a:p>
        </p:txBody>
      </p:sp>
    </p:spTree>
    <p:extLst>
      <p:ext uri="{BB962C8B-B14F-4D97-AF65-F5344CB8AC3E}">
        <p14:creationId xmlns:p14="http://schemas.microsoft.com/office/powerpoint/2010/main" val="2440896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griculture_Dept_PPT-Template" id="{215E2A18-DB6B-BC45-98E6-71B34A36A4CB}" vid="{CBA9D65E-4347-D84A-8303-32483E302F0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30840</TotalTime>
  <Words>644</Words>
  <Application>Microsoft Office PowerPoint</Application>
  <PresentationFormat>On-screen Show (16:9)</PresentationFormat>
  <Paragraphs>143</Paragraphs>
  <Slides>13</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.AppleSystemUIFont</vt:lpstr>
      <vt:lpstr>Arial</vt:lpstr>
      <vt:lpstr>Calibri</vt:lpstr>
      <vt:lpstr>Calibri Light</vt:lpstr>
      <vt:lpstr>Georgia</vt:lpstr>
      <vt:lpstr>Gotham Rounded Light</vt:lpstr>
      <vt:lpstr>Helvetica Neue</vt:lpstr>
      <vt:lpstr>Open Sans</vt:lpstr>
      <vt:lpstr>Roboto Slab Light</vt:lpstr>
      <vt:lpstr>Office Theme</vt:lpstr>
      <vt:lpstr>Standard</vt:lpstr>
      <vt:lpstr>     Digital Transformation towards 2030 Data Strategy - Draft Foundations Sprint 2021- 2024 </vt:lpstr>
      <vt:lpstr> </vt:lpstr>
      <vt:lpstr>PowerPoint Presentation</vt:lpstr>
      <vt:lpstr>  Data is the power that we unleash, manage, open, and embrace in our culture.  It must be deployed in an integrated, standardised platform to empower us, our partners and citizens with accurate information at the right time to enable the co-development of sustainable smart cities, regions and communities</vt:lpstr>
      <vt:lpstr>Our Goals</vt:lpstr>
      <vt:lpstr>Roadmap to 2024</vt:lpstr>
      <vt:lpstr>PowerPoint Presentation</vt:lpstr>
      <vt:lpstr>PowerPoint Presentation</vt:lpstr>
      <vt:lpstr> Data for Enabling Sustainable Communities and Delivery of Homes    Thank you </vt:lpstr>
      <vt:lpstr>Appendix Slide</vt:lpstr>
      <vt:lpstr>One Page Data Strategy</vt:lpstr>
      <vt:lpstr>Sample Current outputs</vt:lpstr>
      <vt:lpstr>GIS - Ukraine Humanitarian Aid Data Management</vt:lpstr>
    </vt:vector>
  </TitlesOfParts>
  <Company>Central Statistics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Lester</dc:creator>
  <cp:lastModifiedBy>Justin Anderson</cp:lastModifiedBy>
  <cp:revision>415</cp:revision>
  <cp:lastPrinted>2022-04-28T08:25:22Z</cp:lastPrinted>
  <dcterms:created xsi:type="dcterms:W3CDTF">2017-12-13T09:54:14Z</dcterms:created>
  <dcterms:modified xsi:type="dcterms:W3CDTF">2022-06-01T08:48:02Z</dcterms:modified>
</cp:coreProperties>
</file>