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324" r:id="rId3"/>
    <p:sldId id="293" r:id="rId4"/>
    <p:sldId id="323" r:id="rId5"/>
    <p:sldId id="259" r:id="rId6"/>
    <p:sldId id="298" r:id="rId7"/>
    <p:sldId id="313" r:id="rId8"/>
    <p:sldId id="306" r:id="rId9"/>
    <p:sldId id="318" r:id="rId10"/>
    <p:sldId id="333" r:id="rId11"/>
    <p:sldId id="328" r:id="rId12"/>
    <p:sldId id="327" r:id="rId13"/>
    <p:sldId id="329" r:id="rId14"/>
    <p:sldId id="330" r:id="rId15"/>
    <p:sldId id="332" r:id="rId16"/>
    <p:sldId id="337" r:id="rId17"/>
    <p:sldId id="336" r:id="rId18"/>
    <p:sldId id="319" r:id="rId19"/>
    <p:sldId id="320" r:id="rId20"/>
    <p:sldId id="322" r:id="rId21"/>
    <p:sldId id="326" r:id="rId22"/>
    <p:sldId id="325" r:id="rId23"/>
    <p:sldId id="263" r:id="rId24"/>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6BA"/>
    <a:srgbClr val="40A7CC"/>
    <a:srgbClr val="4BC1BB"/>
    <a:srgbClr val="3EC7CE"/>
    <a:srgbClr val="63A9A1"/>
    <a:srgbClr val="49B4C3"/>
    <a:srgbClr val="57A3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33" autoAdjust="0"/>
    <p:restoredTop sz="94660"/>
  </p:normalViewPr>
  <p:slideViewPr>
    <p:cSldViewPr>
      <p:cViewPr varScale="1">
        <p:scale>
          <a:sx n="150" d="100"/>
          <a:sy n="150" d="100"/>
        </p:scale>
        <p:origin x="444" y="12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dirty="0">
              <a:latin typeface="Roboto Slab Light"/>
            </a:endParaRPr>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FAB6C422-590E-9E48-81E4-DE38BE76C08D}" type="datetimeFigureOut">
              <a:rPr lang="en-GB" smtClean="0">
                <a:latin typeface="Roboto Slab Light"/>
              </a:rPr>
              <a:pPr/>
              <a:t>17/08/2018</a:t>
            </a:fld>
            <a:endParaRPr lang="en-GB" dirty="0">
              <a:latin typeface="Roboto Slab Light"/>
            </a:endParaRPr>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dirty="0">
              <a:latin typeface="Roboto Slab Light"/>
            </a:endParaRPr>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6E2EBEBA-3409-0F4E-B713-CAADD7383708}" type="slidenum">
              <a:rPr lang="en-GB" smtClean="0">
                <a:latin typeface="Roboto Slab Light"/>
              </a:rPr>
              <a:pPr/>
              <a:t>‹#›</a:t>
            </a:fld>
            <a:endParaRPr lang="en-GB" dirty="0">
              <a:latin typeface="Roboto Slab Light"/>
            </a:endParaRPr>
          </a:p>
        </p:txBody>
      </p:sp>
    </p:spTree>
    <p:extLst>
      <p:ext uri="{BB962C8B-B14F-4D97-AF65-F5344CB8AC3E}">
        <p14:creationId xmlns:p14="http://schemas.microsoft.com/office/powerpoint/2010/main" val="144188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atin typeface="Roboto Slab Light"/>
              </a:defRPr>
            </a:lvl1pPr>
          </a:lstStyle>
          <a:p>
            <a:endParaRPr lang="en-IE"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atin typeface="Roboto Slab Light"/>
              </a:defRPr>
            </a:lvl1pPr>
          </a:lstStyle>
          <a:p>
            <a:fld id="{5EB32EF4-9F0D-4B18-BFD1-268924FFDE11}" type="datetimeFigureOut">
              <a:rPr lang="en-IE" smtClean="0"/>
              <a:pPr/>
              <a:t>17/08/2018</a:t>
            </a:fld>
            <a:endParaRPr lang="en-IE" dirty="0"/>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atin typeface="Roboto Slab Light"/>
              </a:defRPr>
            </a:lvl1pPr>
          </a:lstStyle>
          <a:p>
            <a:endParaRPr lang="en-IE"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atin typeface="Roboto Slab Light"/>
              </a:defRPr>
            </a:lvl1pPr>
          </a:lstStyle>
          <a:p>
            <a:fld id="{5641690F-5CE8-4B96-9588-F78D757180BA}" type="slidenum">
              <a:rPr lang="en-IE" smtClean="0"/>
              <a:pPr/>
              <a:t>‹#›</a:t>
            </a:fld>
            <a:endParaRPr lang="en-IE" dirty="0"/>
          </a:p>
        </p:txBody>
      </p:sp>
    </p:spTree>
    <p:extLst>
      <p:ext uri="{BB962C8B-B14F-4D97-AF65-F5344CB8AC3E}">
        <p14:creationId xmlns:p14="http://schemas.microsoft.com/office/powerpoint/2010/main" val="10222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Slab Light"/>
        <a:ea typeface="+mn-ea"/>
        <a:cs typeface="+mn-cs"/>
      </a:defRPr>
    </a:lvl1pPr>
    <a:lvl2pPr marL="457200" algn="l" defTabSz="914400" rtl="0" eaLnBrk="1" latinLnBrk="0" hangingPunct="1">
      <a:defRPr sz="1200" kern="1200">
        <a:solidFill>
          <a:schemeClr val="tx1"/>
        </a:solidFill>
        <a:latin typeface="Roboto Slab Light"/>
        <a:ea typeface="+mn-ea"/>
        <a:cs typeface="+mn-cs"/>
      </a:defRPr>
    </a:lvl2pPr>
    <a:lvl3pPr marL="914400" algn="l" defTabSz="914400" rtl="0" eaLnBrk="1" latinLnBrk="0" hangingPunct="1">
      <a:defRPr sz="1200" kern="1200">
        <a:solidFill>
          <a:schemeClr val="tx1"/>
        </a:solidFill>
        <a:latin typeface="Roboto Slab Light"/>
        <a:ea typeface="+mn-ea"/>
        <a:cs typeface="+mn-cs"/>
      </a:defRPr>
    </a:lvl3pPr>
    <a:lvl4pPr marL="1371600" algn="l" defTabSz="914400" rtl="0" eaLnBrk="1" latinLnBrk="0" hangingPunct="1">
      <a:defRPr sz="1200" kern="1200">
        <a:solidFill>
          <a:schemeClr val="tx1"/>
        </a:solidFill>
        <a:latin typeface="Roboto Slab Light"/>
        <a:ea typeface="+mn-ea"/>
        <a:cs typeface="+mn-cs"/>
      </a:defRPr>
    </a:lvl4pPr>
    <a:lvl5pPr marL="1828800" algn="l" defTabSz="914400" rtl="0" eaLnBrk="1" latinLnBrk="0" hangingPunct="1">
      <a:defRPr sz="1200" kern="1200">
        <a:solidFill>
          <a:schemeClr val="tx1"/>
        </a:solidFill>
        <a:latin typeface="Roboto Slab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2126057"/>
          </a:xfrm>
        </p:spPr>
        <p:txBody>
          <a:bodyPr tIns="0" bIns="0" anchor="t" anchorCtr="0">
            <a:normAutofit/>
          </a:bodyPr>
          <a:lstStyle>
            <a:lvl1pPr>
              <a:lnSpc>
                <a:spcPts val="4600"/>
              </a:lnSpc>
              <a:defRPr sz="4400" b="0" i="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Click to edit Master title style</a:t>
            </a:r>
            <a:endParaRPr lang="en-IE" dirty="0"/>
          </a:p>
        </p:txBody>
      </p:sp>
      <p:sp>
        <p:nvSpPr>
          <p:cNvPr id="3" name="Subtitle 2"/>
          <p:cNvSpPr>
            <a:spLocks noGrp="1"/>
          </p:cNvSpPr>
          <p:nvPr>
            <p:ph type="subTitle" idx="1"/>
          </p:nvPr>
        </p:nvSpPr>
        <p:spPr>
          <a:xfrm>
            <a:off x="539552" y="3795886"/>
            <a:ext cx="4032448" cy="1098426"/>
          </a:xfrm>
        </p:spPr>
        <p:txBody>
          <a:bodyPr>
            <a:normAutofit/>
          </a:bodyPr>
          <a:lstStyle>
            <a:lvl1pPr marL="0" indent="0" algn="l">
              <a:lnSpc>
                <a:spcPts val="2200"/>
              </a:lnSpc>
              <a:buNone/>
              <a:defRPr sz="2000" b="1" i="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E" dirty="0"/>
          </a:p>
        </p:txBody>
      </p:sp>
    </p:spTree>
    <p:extLst>
      <p:ext uri="{BB962C8B-B14F-4D97-AF65-F5344CB8AC3E}">
        <p14:creationId xmlns:p14="http://schemas.microsoft.com/office/powerpoint/2010/main" val="41137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76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48000"/>
          </a:xfrm>
        </p:spPr>
        <p:txBody>
          <a:bodyPr/>
          <a:lstStyle/>
          <a:p>
            <a:endParaRPr lang="en-US" dirty="0"/>
          </a:p>
        </p:txBody>
      </p:sp>
    </p:spTree>
    <p:extLst>
      <p:ext uri="{BB962C8B-B14F-4D97-AF65-F5344CB8AC3E}">
        <p14:creationId xmlns:p14="http://schemas.microsoft.com/office/powerpoint/2010/main" val="354214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99942"/>
          </a:xfrm>
        </p:spPr>
        <p:txBody>
          <a:bodyPr/>
          <a:lstStyle/>
          <a:p>
            <a:endParaRPr lang="en-US" dirty="0"/>
          </a:p>
        </p:txBody>
      </p:sp>
    </p:spTree>
    <p:extLst>
      <p:ext uri="{BB962C8B-B14F-4D97-AF65-F5344CB8AC3E}">
        <p14:creationId xmlns:p14="http://schemas.microsoft.com/office/powerpoint/2010/main" val="39956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2834406" cy="871538"/>
          </a:xfrm>
        </p:spPr>
        <p:txBody>
          <a:bodyPr anchor="t" anchorCtr="0"/>
          <a:lstStyle>
            <a:lvl1pPr algn="l">
              <a:defRPr sz="2000" b="1">
                <a:solidFill>
                  <a:schemeClr val="accent5"/>
                </a:solidFill>
                <a:latin typeface="Roboto Slab"/>
              </a:defRPr>
            </a:lvl1pPr>
          </a:lstStyle>
          <a:p>
            <a:r>
              <a:rPr lang="en-US" dirty="0"/>
              <a:t>Click to edit Master title style</a:t>
            </a:r>
            <a:endParaRPr lang="en-IE" dirty="0"/>
          </a:p>
        </p:txBody>
      </p:sp>
      <p:sp>
        <p:nvSpPr>
          <p:cNvPr id="3" name="Content Placeholder 2"/>
          <p:cNvSpPr>
            <a:spLocks noGrp="1"/>
          </p:cNvSpPr>
          <p:nvPr>
            <p:ph idx="1"/>
          </p:nvPr>
        </p:nvSpPr>
        <p:spPr>
          <a:xfrm>
            <a:off x="3575050" y="204791"/>
            <a:ext cx="5111750" cy="3879128"/>
          </a:xfrm>
        </p:spPr>
        <p:txBody>
          <a:bodyPr/>
          <a:lstStyle>
            <a:lvl1pPr marL="0" indent="0" algn="l">
              <a:buNone/>
              <a:defRPr sz="3200" b="1">
                <a:solidFill>
                  <a:srgbClr val="45C1C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Text Placeholder 3"/>
          <p:cNvSpPr>
            <a:spLocks noGrp="1"/>
          </p:cNvSpPr>
          <p:nvPr>
            <p:ph type="body" sz="half" idx="2"/>
          </p:nvPr>
        </p:nvSpPr>
        <p:spPr>
          <a:xfrm>
            <a:off x="467544" y="1067027"/>
            <a:ext cx="2834406" cy="3007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231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9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23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907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2385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19103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4705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Content Placeholder 2"/>
          <p:cNvSpPr>
            <a:spLocks noGrp="1"/>
          </p:cNvSpPr>
          <p:nvPr>
            <p:ph sz="half" idx="1"/>
          </p:nvPr>
        </p:nvSpPr>
        <p:spPr>
          <a:xfrm>
            <a:off x="457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p:cNvSpPr>
            <a:spLocks noGrp="1"/>
          </p:cNvSpPr>
          <p:nvPr>
            <p:ph sz="half" idx="2"/>
          </p:nvPr>
        </p:nvSpPr>
        <p:spPr>
          <a:xfrm>
            <a:off x="4648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6251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Text Placeholder 2"/>
          <p:cNvSpPr>
            <a:spLocks noGrp="1"/>
          </p:cNvSpPr>
          <p:nvPr>
            <p:ph type="body" idx="1"/>
          </p:nvPr>
        </p:nvSpPr>
        <p:spPr>
          <a:xfrm>
            <a:off x="457200" y="1151335"/>
            <a:ext cx="4040188" cy="479822"/>
          </a:xfrm>
        </p:spPr>
        <p:txBody>
          <a:bodyPr anchor="t" anchorCtr="0">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p:cNvSpPr>
            <a:spLocks noGrp="1"/>
          </p:cNvSpPr>
          <p:nvPr>
            <p:ph type="body" sz="quarter" idx="3"/>
          </p:nvPr>
        </p:nvSpPr>
        <p:spPr>
          <a:xfrm>
            <a:off x="4645030" y="1151335"/>
            <a:ext cx="4041775" cy="479822"/>
          </a:xfrm>
        </p:spPr>
        <p:txBody>
          <a:bodyPr anchor="t" anchorCtr="0">
            <a:normAutofit/>
          </a:bodyPr>
          <a:lstStyle>
            <a:lvl1pPr marL="0" indent="0">
              <a:buNone/>
              <a:defRPr sz="2000" b="1">
                <a:solidFill>
                  <a:srgbClr val="639F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631156"/>
            <a:ext cx="4041775"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8559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endParaRPr lang="en-IE" dirty="0"/>
          </a:p>
        </p:txBody>
      </p:sp>
      <p:sp>
        <p:nvSpPr>
          <p:cNvPr id="4" name="Picture Placeholder 3"/>
          <p:cNvSpPr>
            <a:spLocks noGrp="1"/>
          </p:cNvSpPr>
          <p:nvPr>
            <p:ph type="pic" sz="quarter" idx="10"/>
          </p:nvPr>
        </p:nvSpPr>
        <p:spPr>
          <a:xfrm>
            <a:off x="468313" y="1276350"/>
            <a:ext cx="8207375" cy="2663825"/>
          </a:xfrm>
        </p:spPr>
        <p:txBody>
          <a:bodyPr/>
          <a:lstStyle/>
          <a:p>
            <a:endParaRPr lang="en-US" dirty="0"/>
          </a:p>
        </p:txBody>
      </p:sp>
    </p:spTree>
    <p:extLst>
      <p:ext uri="{BB962C8B-B14F-4D97-AF65-F5344CB8AC3E}">
        <p14:creationId xmlns:p14="http://schemas.microsoft.com/office/powerpoint/2010/main" val="58153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57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1"/>
            <a:ext cx="8229600" cy="28117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32422107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p:txStyles>
    <p:titleStyle>
      <a:lvl1pPr algn="l" defTabSz="914400" rtl="0" eaLnBrk="1" latinLnBrk="0" hangingPunct="1">
        <a:spcBef>
          <a:spcPct val="0"/>
        </a:spcBef>
        <a:buNone/>
        <a:defRPr sz="3200" b="1" i="0" kern="120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p:titleStyle>
    <p:body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Light" panose="02000000000000000000" pitchFamily="2" charset="0"/>
          <a:ea typeface="Roboto Light" panose="02000000000000000000" pitchFamily="2" charset="0"/>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320480" cy="1766017"/>
          </a:xfrm>
        </p:spPr>
        <p:txBody>
          <a:bodyPr>
            <a:noAutofit/>
          </a:bodyPr>
          <a:lstStyle/>
          <a:p>
            <a:pPr>
              <a:lnSpc>
                <a:spcPts val="3400"/>
              </a:lnSpc>
            </a:pPr>
            <a:r>
              <a:rPr lang="pt-BR" sz="2400" b="1" dirty="0">
                <a:solidFill>
                  <a:srgbClr val="FFC000"/>
                </a:solidFill>
              </a:rPr>
              <a:t>CSO / Met Éireann</a:t>
            </a:r>
            <a:br>
              <a:rPr lang="pt-BR" sz="2400" b="1" dirty="0">
                <a:solidFill>
                  <a:srgbClr val="FFC000"/>
                </a:solidFill>
              </a:rPr>
            </a:br>
            <a:r>
              <a:rPr lang="pt-BR" sz="2400" b="1" dirty="0">
                <a:solidFill>
                  <a:srgbClr val="FFC000"/>
                </a:solidFill>
              </a:rPr>
              <a:t>Climate Data Rescue Project</a:t>
            </a:r>
            <a:br>
              <a:rPr lang="pt-BR" sz="2400" b="1" dirty="0">
                <a:solidFill>
                  <a:srgbClr val="FFC000"/>
                </a:solidFill>
              </a:rPr>
            </a:br>
            <a:r>
              <a:rPr lang="pt-BR" sz="2400" b="1" dirty="0">
                <a:solidFill>
                  <a:srgbClr val="FFC000"/>
                </a:solidFill>
              </a:rPr>
              <a:t>Progress Update</a:t>
            </a:r>
            <a:br>
              <a:rPr lang="pt-BR" sz="2400" b="1" dirty="0">
                <a:solidFill>
                  <a:srgbClr val="FFC000"/>
                </a:solidFill>
              </a:rPr>
            </a:br>
            <a:r>
              <a:rPr lang="pt-BR" sz="2400" b="1" dirty="0">
                <a:solidFill>
                  <a:srgbClr val="FFC000"/>
                </a:solidFill>
              </a:rPr>
              <a:t>August 2018</a:t>
            </a:r>
            <a:endParaRPr lang="en-US" sz="2400" dirty="0">
              <a:solidFill>
                <a:srgbClr val="FFC000"/>
              </a:solidFill>
            </a:endParaRPr>
          </a:p>
        </p:txBody>
      </p:sp>
      <p:sp>
        <p:nvSpPr>
          <p:cNvPr id="3" name="Subtitle 2"/>
          <p:cNvSpPr>
            <a:spLocks noGrp="1"/>
          </p:cNvSpPr>
          <p:nvPr>
            <p:ph type="subTitle" idx="1"/>
          </p:nvPr>
        </p:nvSpPr>
        <p:spPr>
          <a:xfrm>
            <a:off x="539552" y="3795886"/>
            <a:ext cx="4392488" cy="1098426"/>
          </a:xfrm>
        </p:spPr>
        <p:txBody>
          <a:bodyPr>
            <a:normAutofit/>
          </a:bodyPr>
          <a:lstStyle/>
          <a:p>
            <a:r>
              <a:rPr lang="en-IE" dirty="0">
                <a:solidFill>
                  <a:schemeClr val="bg1">
                    <a:lumMod val="40000"/>
                    <a:lumOff val="60000"/>
                  </a:schemeClr>
                </a:solidFill>
              </a:rPr>
              <a:t>Environment and Climate Division</a:t>
            </a:r>
          </a:p>
        </p:txBody>
      </p:sp>
    </p:spTree>
    <p:extLst>
      <p:ext uri="{BB962C8B-B14F-4D97-AF65-F5344CB8AC3E}">
        <p14:creationId xmlns:p14="http://schemas.microsoft.com/office/powerpoint/2010/main" val="421182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DB588-E251-45E7-83DD-105E7702F5A1}"/>
              </a:ext>
            </a:extLst>
          </p:cNvPr>
          <p:cNvSpPr>
            <a:spLocks noGrp="1"/>
          </p:cNvSpPr>
          <p:nvPr>
            <p:ph type="title"/>
          </p:nvPr>
        </p:nvSpPr>
        <p:spPr/>
        <p:txBody>
          <a:bodyPr/>
          <a:lstStyle/>
          <a:p>
            <a:r>
              <a:rPr lang="en-IE" dirty="0">
                <a:solidFill>
                  <a:schemeClr val="bg1"/>
                </a:solidFill>
              </a:rPr>
              <a:t>Phoenix Park Droughts</a:t>
            </a:r>
          </a:p>
        </p:txBody>
      </p:sp>
      <p:sp>
        <p:nvSpPr>
          <p:cNvPr id="3" name="Content Placeholder 2">
            <a:extLst>
              <a:ext uri="{FF2B5EF4-FFF2-40B4-BE49-F238E27FC236}">
                <a16:creationId xmlns:a16="http://schemas.microsoft.com/office/drawing/2014/main" id="{10BC5693-9EAC-4EA6-8A2A-EC0FE2DF27F0}"/>
              </a:ext>
            </a:extLst>
          </p:cNvPr>
          <p:cNvSpPr>
            <a:spLocks noGrp="1"/>
          </p:cNvSpPr>
          <p:nvPr>
            <p:ph idx="1"/>
          </p:nvPr>
        </p:nvSpPr>
        <p:spPr/>
        <p:txBody>
          <a:bodyPr>
            <a:normAutofit fontScale="62500" lnSpcReduction="20000"/>
          </a:bodyPr>
          <a:lstStyle/>
          <a:p>
            <a:r>
              <a:rPr lang="en-IE" dirty="0"/>
              <a:t>There are many climate indicators that can be derived from rainfall data such as wet days (&gt;1 mm) and very wet days (&gt;20 mm). Rainfall data can also be used to identify historical floods and droughts that may have impacted on human settlements, non-residential premises, agriculture, and water ecosystems.</a:t>
            </a:r>
          </a:p>
          <a:p>
            <a:r>
              <a:rPr lang="en-IE" dirty="0"/>
              <a:t>A </a:t>
            </a:r>
            <a:r>
              <a:rPr lang="en-IE" b="1" dirty="0"/>
              <a:t>drought</a:t>
            </a:r>
            <a:r>
              <a:rPr lang="en-IE" dirty="0"/>
              <a:t> is defined as a consecutive period of at least 15 days where the daily rainfall was less than 0.2 millimetres.</a:t>
            </a:r>
          </a:p>
          <a:p>
            <a:r>
              <a:rPr lang="en-IE" dirty="0"/>
              <a:t>There were 10 droughts recorded at the Phoenix Park during 1931-1959.</a:t>
            </a:r>
          </a:p>
          <a:p>
            <a:r>
              <a:rPr lang="en-IE" dirty="0"/>
              <a:t>Analysing drought periods in conjunction with other weather data adds important context</a:t>
            </a:r>
          </a:p>
          <a:p>
            <a:r>
              <a:rPr lang="en-IE" dirty="0"/>
              <a:t>The longest drought was in 1947 and lasted for 32 days. It occurred in conjunction with a mean maximum temperature during that period of 72.8</a:t>
            </a:r>
            <a:r>
              <a:rPr lang="en-IE" dirty="0">
                <a:latin typeface="Times New Roman" panose="02020603050405020304" pitchFamily="18" charset="0"/>
                <a:cs typeface="Times New Roman" panose="02020603050405020304" pitchFamily="18" charset="0"/>
              </a:rPr>
              <a:t>°</a:t>
            </a:r>
            <a:r>
              <a:rPr lang="en-IE" dirty="0"/>
              <a:t> F. In contrast the 1932 drought was in February/March and had a mean maximum temperature of 45.7</a:t>
            </a:r>
            <a:r>
              <a:rPr lang="en-IE" dirty="0">
                <a:latin typeface="Times New Roman" panose="02020603050405020304" pitchFamily="18" charset="0"/>
                <a:cs typeface="Times New Roman" panose="02020603050405020304" pitchFamily="18" charset="0"/>
              </a:rPr>
              <a:t>°</a:t>
            </a:r>
            <a:r>
              <a:rPr lang="en-IE" dirty="0"/>
              <a:t> F.</a:t>
            </a:r>
          </a:p>
          <a:p>
            <a:endParaRPr lang="en-IE" dirty="0"/>
          </a:p>
          <a:p>
            <a:endParaRPr lang="en-IE" dirty="0"/>
          </a:p>
        </p:txBody>
      </p:sp>
    </p:spTree>
    <p:extLst>
      <p:ext uri="{BB962C8B-B14F-4D97-AF65-F5344CB8AC3E}">
        <p14:creationId xmlns:p14="http://schemas.microsoft.com/office/powerpoint/2010/main" val="1911756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828B058-9A0A-46BF-BA41-2275E0D6DEE1}"/>
              </a:ext>
            </a:extLst>
          </p:cNvPr>
          <p:cNvGraphicFramePr>
            <a:graphicFrameLocks noGrp="1"/>
          </p:cNvGraphicFramePr>
          <p:nvPr>
            <p:extLst>
              <p:ext uri="{D42A27DB-BD31-4B8C-83A1-F6EECF244321}">
                <p14:modId xmlns:p14="http://schemas.microsoft.com/office/powerpoint/2010/main" val="478963471"/>
              </p:ext>
            </p:extLst>
          </p:nvPr>
        </p:nvGraphicFramePr>
        <p:xfrm>
          <a:off x="179512" y="287139"/>
          <a:ext cx="8424936" cy="4569222"/>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1478860473"/>
                    </a:ext>
                  </a:extLst>
                </a:gridCol>
                <a:gridCol w="936104">
                  <a:extLst>
                    <a:ext uri="{9D8B030D-6E8A-4147-A177-3AD203B41FA5}">
                      <a16:colId xmlns:a16="http://schemas.microsoft.com/office/drawing/2014/main" val="3627138564"/>
                    </a:ext>
                  </a:extLst>
                </a:gridCol>
                <a:gridCol w="936104">
                  <a:extLst>
                    <a:ext uri="{9D8B030D-6E8A-4147-A177-3AD203B41FA5}">
                      <a16:colId xmlns:a16="http://schemas.microsoft.com/office/drawing/2014/main" val="1285599619"/>
                    </a:ext>
                  </a:extLst>
                </a:gridCol>
                <a:gridCol w="864096">
                  <a:extLst>
                    <a:ext uri="{9D8B030D-6E8A-4147-A177-3AD203B41FA5}">
                      <a16:colId xmlns:a16="http://schemas.microsoft.com/office/drawing/2014/main" val="3008149953"/>
                    </a:ext>
                  </a:extLst>
                </a:gridCol>
                <a:gridCol w="2088232">
                  <a:extLst>
                    <a:ext uri="{9D8B030D-6E8A-4147-A177-3AD203B41FA5}">
                      <a16:colId xmlns:a16="http://schemas.microsoft.com/office/drawing/2014/main" val="3437958685"/>
                    </a:ext>
                  </a:extLst>
                </a:gridCol>
                <a:gridCol w="2880320">
                  <a:extLst>
                    <a:ext uri="{9D8B030D-6E8A-4147-A177-3AD203B41FA5}">
                      <a16:colId xmlns:a16="http://schemas.microsoft.com/office/drawing/2014/main" val="1265714102"/>
                    </a:ext>
                  </a:extLst>
                </a:gridCol>
              </a:tblGrid>
              <a:tr h="672572">
                <a:tc>
                  <a:txBody>
                    <a:bodyPr/>
                    <a:lstStyle/>
                    <a:p>
                      <a:r>
                        <a:rPr lang="en-IE" sz="1200" dirty="0"/>
                        <a:t>Drought</a:t>
                      </a:r>
                    </a:p>
                  </a:txBody>
                  <a:tcPr/>
                </a:tc>
                <a:tc>
                  <a:txBody>
                    <a:bodyPr/>
                    <a:lstStyle/>
                    <a:p>
                      <a:r>
                        <a:rPr lang="en-IE" sz="1200" dirty="0"/>
                        <a:t>Start</a:t>
                      </a:r>
                    </a:p>
                  </a:txBody>
                  <a:tcPr/>
                </a:tc>
                <a:tc>
                  <a:txBody>
                    <a:bodyPr/>
                    <a:lstStyle/>
                    <a:p>
                      <a:r>
                        <a:rPr lang="en-IE" sz="1200" dirty="0"/>
                        <a:t>End</a:t>
                      </a:r>
                    </a:p>
                  </a:txBody>
                  <a:tcPr/>
                </a:tc>
                <a:tc>
                  <a:txBody>
                    <a:bodyPr/>
                    <a:lstStyle/>
                    <a:p>
                      <a:r>
                        <a:rPr lang="en-IE" sz="1200" dirty="0"/>
                        <a:t>Duration</a:t>
                      </a:r>
                    </a:p>
                  </a:txBody>
                  <a:tcPr/>
                </a:tc>
                <a:tc>
                  <a:txBody>
                    <a:bodyPr/>
                    <a:lstStyle/>
                    <a:p>
                      <a:r>
                        <a:rPr lang="en-IE" sz="1200" dirty="0"/>
                        <a:t>Mean maximum temperature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Mean minimum temperature</a:t>
                      </a:r>
                    </a:p>
                    <a:p>
                      <a:endParaRPr lang="en-IE" sz="1200" dirty="0"/>
                    </a:p>
                  </a:txBody>
                  <a:tcPr/>
                </a:tc>
                <a:extLst>
                  <a:ext uri="{0D108BD9-81ED-4DB2-BD59-A6C34878D82A}">
                    <a16:rowId xmlns:a16="http://schemas.microsoft.com/office/drawing/2014/main" val="2787692961"/>
                  </a:ext>
                </a:extLst>
              </a:tr>
              <a:tr h="389665">
                <a:tc>
                  <a:txBody>
                    <a:bodyPr/>
                    <a:lstStyle/>
                    <a:p>
                      <a:pPr algn="ctr"/>
                      <a:r>
                        <a:rPr lang="en-IE" sz="1200" dirty="0"/>
                        <a:t>1</a:t>
                      </a:r>
                    </a:p>
                  </a:txBody>
                  <a:tcPr/>
                </a:tc>
                <a:tc>
                  <a:txBody>
                    <a:bodyPr/>
                    <a:lstStyle/>
                    <a:p>
                      <a:pPr algn="ctr"/>
                      <a:r>
                        <a:rPr lang="en-IE" sz="1200" dirty="0"/>
                        <a:t>13/02/1932</a:t>
                      </a:r>
                    </a:p>
                  </a:txBody>
                  <a:tcPr/>
                </a:tc>
                <a:tc>
                  <a:txBody>
                    <a:bodyPr/>
                    <a:lstStyle/>
                    <a:p>
                      <a:pPr algn="ctr"/>
                      <a:r>
                        <a:rPr lang="en-IE" sz="1200" dirty="0"/>
                        <a:t>04/03/1932</a:t>
                      </a:r>
                    </a:p>
                  </a:txBody>
                  <a:tcPr/>
                </a:tc>
                <a:tc>
                  <a:txBody>
                    <a:bodyPr/>
                    <a:lstStyle/>
                    <a:p>
                      <a:pPr algn="ctr"/>
                      <a:r>
                        <a:rPr lang="en-IE" sz="1200" dirty="0"/>
                        <a:t>21 days</a:t>
                      </a:r>
                    </a:p>
                  </a:txBody>
                  <a:tcPr/>
                </a:tc>
                <a:tc>
                  <a:txBody>
                    <a:bodyPr/>
                    <a:lstStyle/>
                    <a:p>
                      <a:pPr algn="ctr"/>
                      <a:r>
                        <a:rPr lang="en-IE" sz="1200" dirty="0"/>
                        <a:t>45.7 </a:t>
                      </a:r>
                      <a:r>
                        <a:rPr lang="en-IE" sz="1200" dirty="0">
                          <a:latin typeface="Times New Roman" panose="02020603050405020304" pitchFamily="18" charset="0"/>
                          <a:cs typeface="Times New Roman" panose="02020603050405020304" pitchFamily="18" charset="0"/>
                        </a:rPr>
                        <a:t>°F</a:t>
                      </a:r>
                      <a:endParaRPr lang="en-IE" sz="1200" dirty="0"/>
                    </a:p>
                  </a:txBody>
                  <a:tcPr/>
                </a:tc>
                <a:tc>
                  <a:txBody>
                    <a:bodyPr/>
                    <a:lstStyle/>
                    <a:p>
                      <a:pPr algn="ctr"/>
                      <a:r>
                        <a:rPr lang="en-IE" sz="1200" dirty="0"/>
                        <a:t>32.9 </a:t>
                      </a:r>
                      <a:r>
                        <a:rPr lang="en-IE" sz="1200" dirty="0">
                          <a:latin typeface="Times New Roman" panose="02020603050405020304" pitchFamily="18" charset="0"/>
                          <a:cs typeface="Times New Roman" panose="02020603050405020304" pitchFamily="18" charset="0"/>
                        </a:rPr>
                        <a:t>°F</a:t>
                      </a:r>
                      <a:endParaRPr lang="en-IE" sz="1200" dirty="0"/>
                    </a:p>
                  </a:txBody>
                  <a:tcPr/>
                </a:tc>
                <a:extLst>
                  <a:ext uri="{0D108BD9-81ED-4DB2-BD59-A6C34878D82A}">
                    <a16:rowId xmlns:a16="http://schemas.microsoft.com/office/drawing/2014/main" val="2284236694"/>
                  </a:ext>
                </a:extLst>
              </a:tr>
              <a:tr h="389665">
                <a:tc>
                  <a:txBody>
                    <a:bodyPr/>
                    <a:lstStyle/>
                    <a:p>
                      <a:pPr algn="ctr"/>
                      <a:r>
                        <a:rPr lang="en-IE" sz="1200" dirty="0"/>
                        <a:t>2</a:t>
                      </a:r>
                    </a:p>
                  </a:txBody>
                  <a:tcPr/>
                </a:tc>
                <a:tc>
                  <a:txBody>
                    <a:bodyPr/>
                    <a:lstStyle/>
                    <a:p>
                      <a:pPr algn="ctr"/>
                      <a:r>
                        <a:rPr lang="en-IE" sz="1200" dirty="0"/>
                        <a:t>02/09/1933</a:t>
                      </a:r>
                    </a:p>
                  </a:txBody>
                  <a:tcPr/>
                </a:tc>
                <a:tc>
                  <a:txBody>
                    <a:bodyPr/>
                    <a:lstStyle/>
                    <a:p>
                      <a:pPr algn="ctr"/>
                      <a:r>
                        <a:rPr lang="en-IE" sz="1200" dirty="0"/>
                        <a:t>16/09/1933</a:t>
                      </a:r>
                    </a:p>
                  </a:txBody>
                  <a:tcPr/>
                </a:tc>
                <a:tc>
                  <a:txBody>
                    <a:bodyPr/>
                    <a:lstStyle/>
                    <a:p>
                      <a:pPr algn="ctr"/>
                      <a:r>
                        <a:rPr lang="en-IE" sz="1200" dirty="0"/>
                        <a:t>15 days</a:t>
                      </a:r>
                    </a:p>
                  </a:txBody>
                  <a:tcPr/>
                </a:tc>
                <a:tc>
                  <a:txBody>
                    <a:bodyPr/>
                    <a:lstStyle/>
                    <a:p>
                      <a:pPr algn="ctr"/>
                      <a:r>
                        <a:rPr lang="en-IE" sz="1200" dirty="0"/>
                        <a:t>69.0 </a:t>
                      </a:r>
                      <a:r>
                        <a:rPr lang="en-IE" sz="1200" dirty="0">
                          <a:latin typeface="Times New Roman" panose="02020603050405020304" pitchFamily="18" charset="0"/>
                          <a:cs typeface="Times New Roman" panose="02020603050405020304" pitchFamily="18" charset="0"/>
                        </a:rPr>
                        <a:t>°F</a:t>
                      </a:r>
                      <a:endParaRPr lang="en-IE" sz="1200" dirty="0"/>
                    </a:p>
                  </a:txBody>
                  <a:tcPr/>
                </a:tc>
                <a:tc>
                  <a:txBody>
                    <a:bodyPr/>
                    <a:lstStyle/>
                    <a:p>
                      <a:pPr algn="ctr"/>
                      <a:r>
                        <a:rPr lang="en-IE" sz="1200" dirty="0"/>
                        <a:t>48.6 </a:t>
                      </a:r>
                      <a:r>
                        <a:rPr lang="en-IE" sz="1200" dirty="0">
                          <a:latin typeface="Times New Roman" panose="02020603050405020304" pitchFamily="18" charset="0"/>
                          <a:cs typeface="Times New Roman" panose="02020603050405020304" pitchFamily="18" charset="0"/>
                        </a:rPr>
                        <a:t>°F</a:t>
                      </a:r>
                      <a:endParaRPr lang="en-IE" sz="1200" dirty="0"/>
                    </a:p>
                  </a:txBody>
                  <a:tcPr/>
                </a:tc>
                <a:extLst>
                  <a:ext uri="{0D108BD9-81ED-4DB2-BD59-A6C34878D82A}">
                    <a16:rowId xmlns:a16="http://schemas.microsoft.com/office/drawing/2014/main" val="1258800449"/>
                  </a:ext>
                </a:extLst>
              </a:tr>
              <a:tr h="389665">
                <a:tc>
                  <a:txBody>
                    <a:bodyPr/>
                    <a:lstStyle/>
                    <a:p>
                      <a:pPr algn="ctr"/>
                      <a:r>
                        <a:rPr lang="en-IE" sz="1200" dirty="0"/>
                        <a:t>3</a:t>
                      </a:r>
                    </a:p>
                  </a:txBody>
                  <a:tcPr/>
                </a:tc>
                <a:tc>
                  <a:txBody>
                    <a:bodyPr/>
                    <a:lstStyle/>
                    <a:p>
                      <a:pPr algn="ctr"/>
                      <a:r>
                        <a:rPr lang="en-IE" sz="1200" dirty="0"/>
                        <a:t>03/04/1938</a:t>
                      </a:r>
                    </a:p>
                  </a:txBody>
                  <a:tcPr/>
                </a:tc>
                <a:tc>
                  <a:txBody>
                    <a:bodyPr/>
                    <a:lstStyle/>
                    <a:p>
                      <a:pPr algn="ctr"/>
                      <a:r>
                        <a:rPr lang="en-IE" sz="1200" dirty="0"/>
                        <a:t>01/05/1938</a:t>
                      </a:r>
                    </a:p>
                  </a:txBody>
                  <a:tcPr/>
                </a:tc>
                <a:tc>
                  <a:txBody>
                    <a:bodyPr/>
                    <a:lstStyle/>
                    <a:p>
                      <a:pPr algn="ctr"/>
                      <a:r>
                        <a:rPr lang="en-IE" sz="1200" dirty="0"/>
                        <a:t>29 days</a:t>
                      </a:r>
                    </a:p>
                  </a:txBody>
                  <a:tcPr/>
                </a:tc>
                <a:tc>
                  <a:txBody>
                    <a:bodyPr/>
                    <a:lstStyle/>
                    <a:p>
                      <a:pPr algn="ctr"/>
                      <a:r>
                        <a:rPr lang="en-IE" sz="1200" dirty="0"/>
                        <a:t>55.3 </a:t>
                      </a:r>
                      <a:r>
                        <a:rPr lang="en-IE" sz="1200" dirty="0">
                          <a:latin typeface="Times New Roman" panose="02020603050405020304" pitchFamily="18" charset="0"/>
                          <a:cs typeface="Times New Roman" panose="02020603050405020304" pitchFamily="18" charset="0"/>
                        </a:rPr>
                        <a:t>°F</a:t>
                      </a:r>
                      <a:endParaRPr lang="en-IE" sz="1200" dirty="0"/>
                    </a:p>
                  </a:txBody>
                  <a:tcPr/>
                </a:tc>
                <a:tc>
                  <a:txBody>
                    <a:bodyPr/>
                    <a:lstStyle/>
                    <a:p>
                      <a:pPr algn="ctr"/>
                      <a:r>
                        <a:rPr lang="en-IE" sz="1200" dirty="0"/>
                        <a:t>33.6 </a:t>
                      </a:r>
                      <a:r>
                        <a:rPr lang="en-IE" sz="1200" dirty="0">
                          <a:latin typeface="Times New Roman" panose="02020603050405020304" pitchFamily="18" charset="0"/>
                          <a:cs typeface="Times New Roman" panose="02020603050405020304" pitchFamily="18" charset="0"/>
                        </a:rPr>
                        <a:t>°F</a:t>
                      </a:r>
                      <a:endParaRPr lang="en-IE" sz="1200" dirty="0"/>
                    </a:p>
                  </a:txBody>
                  <a:tcPr/>
                </a:tc>
                <a:extLst>
                  <a:ext uri="{0D108BD9-81ED-4DB2-BD59-A6C34878D82A}">
                    <a16:rowId xmlns:a16="http://schemas.microsoft.com/office/drawing/2014/main" val="321748825"/>
                  </a:ext>
                </a:extLst>
              </a:tr>
              <a:tr h="389665">
                <a:tc>
                  <a:txBody>
                    <a:bodyPr/>
                    <a:lstStyle/>
                    <a:p>
                      <a:pPr algn="ctr"/>
                      <a:r>
                        <a:rPr lang="en-IE" sz="1200" dirty="0"/>
                        <a:t>4</a:t>
                      </a:r>
                    </a:p>
                  </a:txBody>
                  <a:tcPr/>
                </a:tc>
                <a:tc>
                  <a:txBody>
                    <a:bodyPr/>
                    <a:lstStyle/>
                    <a:p>
                      <a:pPr algn="ctr"/>
                      <a:r>
                        <a:rPr lang="en-IE" sz="1200" dirty="0"/>
                        <a:t>22/05/1939</a:t>
                      </a:r>
                    </a:p>
                  </a:txBody>
                  <a:tcPr/>
                </a:tc>
                <a:tc>
                  <a:txBody>
                    <a:bodyPr/>
                    <a:lstStyle/>
                    <a:p>
                      <a:pPr algn="ctr"/>
                      <a:r>
                        <a:rPr lang="en-IE" sz="1200" dirty="0"/>
                        <a:t>09/06/1939</a:t>
                      </a:r>
                    </a:p>
                  </a:txBody>
                  <a:tcPr/>
                </a:tc>
                <a:tc>
                  <a:txBody>
                    <a:bodyPr/>
                    <a:lstStyle/>
                    <a:p>
                      <a:pPr algn="ctr"/>
                      <a:r>
                        <a:rPr lang="en-IE" sz="1200" dirty="0"/>
                        <a:t>19 days</a:t>
                      </a:r>
                    </a:p>
                  </a:txBody>
                  <a:tcPr/>
                </a:tc>
                <a:tc>
                  <a:txBody>
                    <a:bodyPr/>
                    <a:lstStyle/>
                    <a:p>
                      <a:pPr algn="ctr"/>
                      <a:r>
                        <a:rPr lang="en-IE" sz="1200" dirty="0"/>
                        <a:t>68.7 </a:t>
                      </a:r>
                      <a:r>
                        <a:rPr lang="en-IE" sz="1200" dirty="0">
                          <a:latin typeface="Times New Roman" panose="02020603050405020304" pitchFamily="18" charset="0"/>
                          <a:cs typeface="Times New Roman" panose="02020603050405020304" pitchFamily="18" charset="0"/>
                        </a:rPr>
                        <a:t>°F</a:t>
                      </a:r>
                      <a:endParaRPr lang="en-IE" sz="1200" dirty="0"/>
                    </a:p>
                  </a:txBody>
                  <a:tcPr/>
                </a:tc>
                <a:tc>
                  <a:txBody>
                    <a:bodyPr/>
                    <a:lstStyle/>
                    <a:p>
                      <a:pPr algn="ctr"/>
                      <a:r>
                        <a:rPr lang="en-IE" sz="1200" dirty="0"/>
                        <a:t>44.1 </a:t>
                      </a:r>
                      <a:r>
                        <a:rPr lang="en-IE" sz="1200" dirty="0">
                          <a:latin typeface="Times New Roman" panose="02020603050405020304" pitchFamily="18" charset="0"/>
                          <a:cs typeface="Times New Roman" panose="02020603050405020304" pitchFamily="18" charset="0"/>
                        </a:rPr>
                        <a:t>°F</a:t>
                      </a:r>
                      <a:endParaRPr lang="en-IE" sz="1200" dirty="0"/>
                    </a:p>
                  </a:txBody>
                  <a:tcPr/>
                </a:tc>
                <a:extLst>
                  <a:ext uri="{0D108BD9-81ED-4DB2-BD59-A6C34878D82A}">
                    <a16:rowId xmlns:a16="http://schemas.microsoft.com/office/drawing/2014/main" val="2283536132"/>
                  </a:ext>
                </a:extLst>
              </a:tr>
              <a:tr h="389665">
                <a:tc>
                  <a:txBody>
                    <a:bodyPr/>
                    <a:lstStyle/>
                    <a:p>
                      <a:pPr algn="ctr"/>
                      <a:r>
                        <a:rPr lang="en-IE" sz="1200" dirty="0"/>
                        <a:t>5</a:t>
                      </a:r>
                    </a:p>
                  </a:txBody>
                  <a:tcPr/>
                </a:tc>
                <a:tc>
                  <a:txBody>
                    <a:bodyPr/>
                    <a:lstStyle/>
                    <a:p>
                      <a:pPr algn="ctr"/>
                      <a:r>
                        <a:rPr lang="en-IE" sz="1200" dirty="0"/>
                        <a:t>01/03/1945</a:t>
                      </a:r>
                    </a:p>
                  </a:txBody>
                  <a:tcPr/>
                </a:tc>
                <a:tc>
                  <a:txBody>
                    <a:bodyPr/>
                    <a:lstStyle/>
                    <a:p>
                      <a:pPr algn="ctr"/>
                      <a:r>
                        <a:rPr lang="en-IE" sz="1200" dirty="0"/>
                        <a:t>17/03/1945</a:t>
                      </a:r>
                    </a:p>
                  </a:txBody>
                  <a:tcPr/>
                </a:tc>
                <a:tc>
                  <a:txBody>
                    <a:bodyPr/>
                    <a:lstStyle/>
                    <a:p>
                      <a:pPr algn="ctr"/>
                      <a:r>
                        <a:rPr lang="en-IE" sz="1200" dirty="0"/>
                        <a:t>17 days</a:t>
                      </a:r>
                    </a:p>
                  </a:txBody>
                  <a:tcPr/>
                </a:tc>
                <a:tc>
                  <a:txBody>
                    <a:bodyPr/>
                    <a:lstStyle/>
                    <a:p>
                      <a:pPr algn="ctr"/>
                      <a:r>
                        <a:rPr lang="en-IE" sz="1200" dirty="0"/>
                        <a:t>53.5 </a:t>
                      </a:r>
                      <a:r>
                        <a:rPr lang="en-IE" sz="1200" dirty="0">
                          <a:latin typeface="Times New Roman" panose="02020603050405020304" pitchFamily="18" charset="0"/>
                          <a:cs typeface="Times New Roman" panose="02020603050405020304" pitchFamily="18" charset="0"/>
                        </a:rPr>
                        <a:t>°F</a:t>
                      </a:r>
                      <a:endParaRPr lang="en-IE" sz="1200" dirty="0"/>
                    </a:p>
                  </a:txBody>
                  <a:tcPr/>
                </a:tc>
                <a:tc>
                  <a:txBody>
                    <a:bodyPr/>
                    <a:lstStyle/>
                    <a:p>
                      <a:pPr algn="ctr"/>
                      <a:r>
                        <a:rPr lang="en-IE" sz="1200" dirty="0"/>
                        <a:t>38.7 </a:t>
                      </a:r>
                      <a:r>
                        <a:rPr lang="en-IE" sz="1200" dirty="0">
                          <a:latin typeface="Times New Roman" panose="02020603050405020304" pitchFamily="18" charset="0"/>
                          <a:cs typeface="Times New Roman" panose="02020603050405020304" pitchFamily="18" charset="0"/>
                        </a:rPr>
                        <a:t>°F</a:t>
                      </a:r>
                      <a:endParaRPr lang="en-IE" sz="1200" dirty="0"/>
                    </a:p>
                  </a:txBody>
                  <a:tcPr/>
                </a:tc>
                <a:extLst>
                  <a:ext uri="{0D108BD9-81ED-4DB2-BD59-A6C34878D82A}">
                    <a16:rowId xmlns:a16="http://schemas.microsoft.com/office/drawing/2014/main" val="135320888"/>
                  </a:ext>
                </a:extLst>
              </a:tr>
              <a:tr h="389665">
                <a:tc>
                  <a:txBody>
                    <a:bodyPr/>
                    <a:lstStyle/>
                    <a:p>
                      <a:pPr algn="ctr"/>
                      <a:r>
                        <a:rPr lang="en-IE" sz="1200" dirty="0"/>
                        <a:t>6</a:t>
                      </a:r>
                    </a:p>
                  </a:txBody>
                  <a:tcPr/>
                </a:tc>
                <a:tc>
                  <a:txBody>
                    <a:bodyPr/>
                    <a:lstStyle/>
                    <a:p>
                      <a:pPr algn="ctr"/>
                      <a:r>
                        <a:rPr lang="en-IE" sz="1200" dirty="0"/>
                        <a:t>01/05/1946</a:t>
                      </a:r>
                    </a:p>
                  </a:txBody>
                  <a:tcPr/>
                </a:tc>
                <a:tc>
                  <a:txBody>
                    <a:bodyPr/>
                    <a:lstStyle/>
                    <a:p>
                      <a:pPr algn="ctr"/>
                      <a:r>
                        <a:rPr lang="en-IE" sz="1200" dirty="0"/>
                        <a:t>15/05/1946</a:t>
                      </a:r>
                    </a:p>
                  </a:txBody>
                  <a:tcPr/>
                </a:tc>
                <a:tc>
                  <a:txBody>
                    <a:bodyPr/>
                    <a:lstStyle/>
                    <a:p>
                      <a:pPr algn="ctr"/>
                      <a:r>
                        <a:rPr lang="en-IE" sz="1200" dirty="0"/>
                        <a:t>15 days</a:t>
                      </a:r>
                    </a:p>
                  </a:txBody>
                  <a:tcPr/>
                </a:tc>
                <a:tc>
                  <a:txBody>
                    <a:bodyPr/>
                    <a:lstStyle/>
                    <a:p>
                      <a:pPr algn="ctr"/>
                      <a:r>
                        <a:rPr lang="en-IE" sz="1200" dirty="0"/>
                        <a:t>56.7 </a:t>
                      </a:r>
                      <a:r>
                        <a:rPr lang="en-IE" sz="1200" dirty="0">
                          <a:latin typeface="Times New Roman" panose="02020603050405020304" pitchFamily="18" charset="0"/>
                          <a:cs typeface="Times New Roman" panose="02020603050405020304" pitchFamily="18" charset="0"/>
                        </a:rPr>
                        <a:t>°F</a:t>
                      </a:r>
                      <a:endParaRPr lang="en-IE" sz="1200" dirty="0"/>
                    </a:p>
                  </a:txBody>
                  <a:tcPr/>
                </a:tc>
                <a:tc>
                  <a:txBody>
                    <a:bodyPr/>
                    <a:lstStyle/>
                    <a:p>
                      <a:pPr algn="ctr"/>
                      <a:r>
                        <a:rPr lang="en-IE" sz="1200" dirty="0"/>
                        <a:t>38.5 </a:t>
                      </a:r>
                      <a:r>
                        <a:rPr lang="en-IE" sz="1200" dirty="0">
                          <a:latin typeface="Times New Roman" panose="02020603050405020304" pitchFamily="18" charset="0"/>
                          <a:cs typeface="Times New Roman" panose="02020603050405020304" pitchFamily="18" charset="0"/>
                        </a:rPr>
                        <a:t>°F</a:t>
                      </a:r>
                      <a:endParaRPr lang="en-IE" sz="1200" dirty="0"/>
                    </a:p>
                  </a:txBody>
                  <a:tcPr/>
                </a:tc>
                <a:extLst>
                  <a:ext uri="{0D108BD9-81ED-4DB2-BD59-A6C34878D82A}">
                    <a16:rowId xmlns:a16="http://schemas.microsoft.com/office/drawing/2014/main" val="497019921"/>
                  </a:ext>
                </a:extLst>
              </a:tr>
              <a:tr h="389665">
                <a:tc>
                  <a:txBody>
                    <a:bodyPr/>
                    <a:lstStyle/>
                    <a:p>
                      <a:pPr algn="ctr"/>
                      <a:r>
                        <a:rPr lang="en-IE" sz="1200" dirty="0"/>
                        <a:t>7</a:t>
                      </a:r>
                    </a:p>
                  </a:txBody>
                  <a:tcPr/>
                </a:tc>
                <a:tc>
                  <a:txBody>
                    <a:bodyPr/>
                    <a:lstStyle/>
                    <a:p>
                      <a:pPr algn="ctr"/>
                      <a:r>
                        <a:rPr lang="en-IE" sz="1200" b="1" dirty="0"/>
                        <a:t>03/08/1947</a:t>
                      </a:r>
                    </a:p>
                  </a:txBody>
                  <a:tcPr/>
                </a:tc>
                <a:tc>
                  <a:txBody>
                    <a:bodyPr/>
                    <a:lstStyle/>
                    <a:p>
                      <a:pPr algn="ctr"/>
                      <a:r>
                        <a:rPr lang="en-IE" sz="1200" b="1" dirty="0"/>
                        <a:t>03/09/1947</a:t>
                      </a:r>
                    </a:p>
                  </a:txBody>
                  <a:tcPr/>
                </a:tc>
                <a:tc>
                  <a:txBody>
                    <a:bodyPr/>
                    <a:lstStyle/>
                    <a:p>
                      <a:pPr algn="ctr"/>
                      <a:r>
                        <a:rPr lang="en-IE" sz="1200" b="1" dirty="0"/>
                        <a:t>32 days</a:t>
                      </a:r>
                    </a:p>
                  </a:txBody>
                  <a:tcPr/>
                </a:tc>
                <a:tc>
                  <a:txBody>
                    <a:bodyPr/>
                    <a:lstStyle/>
                    <a:p>
                      <a:pPr algn="ctr"/>
                      <a:r>
                        <a:rPr lang="en-IE" sz="1200" b="1" dirty="0"/>
                        <a:t>72.8 </a:t>
                      </a:r>
                      <a:r>
                        <a:rPr lang="en-IE" sz="1200" b="1" dirty="0">
                          <a:latin typeface="Times New Roman" panose="02020603050405020304" pitchFamily="18" charset="0"/>
                          <a:cs typeface="Times New Roman" panose="02020603050405020304" pitchFamily="18" charset="0"/>
                        </a:rPr>
                        <a:t>°F</a:t>
                      </a:r>
                      <a:endParaRPr lang="en-IE" sz="1200" b="1" dirty="0"/>
                    </a:p>
                  </a:txBody>
                  <a:tcPr/>
                </a:tc>
                <a:tc>
                  <a:txBody>
                    <a:bodyPr/>
                    <a:lstStyle/>
                    <a:p>
                      <a:pPr algn="ctr"/>
                      <a:r>
                        <a:rPr lang="en-IE" sz="1200" b="1" dirty="0"/>
                        <a:t>50.6 </a:t>
                      </a:r>
                      <a:r>
                        <a:rPr lang="en-IE" sz="1200" b="1" dirty="0">
                          <a:latin typeface="Times New Roman" panose="02020603050405020304" pitchFamily="18" charset="0"/>
                          <a:cs typeface="Times New Roman" panose="02020603050405020304" pitchFamily="18" charset="0"/>
                        </a:rPr>
                        <a:t>°F</a:t>
                      </a:r>
                      <a:endParaRPr lang="en-IE" sz="1200" b="1" dirty="0"/>
                    </a:p>
                  </a:txBody>
                  <a:tcPr/>
                </a:tc>
                <a:extLst>
                  <a:ext uri="{0D108BD9-81ED-4DB2-BD59-A6C34878D82A}">
                    <a16:rowId xmlns:a16="http://schemas.microsoft.com/office/drawing/2014/main" val="3042992903"/>
                  </a:ext>
                </a:extLst>
              </a:tr>
              <a:tr h="389665">
                <a:tc>
                  <a:txBody>
                    <a:bodyPr/>
                    <a:lstStyle/>
                    <a:p>
                      <a:pPr algn="ctr"/>
                      <a:r>
                        <a:rPr lang="en-IE" sz="1200" dirty="0"/>
                        <a:t>8</a:t>
                      </a:r>
                    </a:p>
                  </a:txBody>
                  <a:tcPr/>
                </a:tc>
                <a:tc>
                  <a:txBody>
                    <a:bodyPr/>
                    <a:lstStyle/>
                    <a:p>
                      <a:pPr algn="ctr"/>
                      <a:r>
                        <a:rPr lang="en-IE" sz="1200" dirty="0"/>
                        <a:t>03/03/1953</a:t>
                      </a:r>
                    </a:p>
                  </a:txBody>
                  <a:tcPr/>
                </a:tc>
                <a:tc>
                  <a:txBody>
                    <a:bodyPr/>
                    <a:lstStyle/>
                    <a:p>
                      <a:pPr algn="ctr"/>
                      <a:r>
                        <a:rPr lang="en-IE" sz="1200" dirty="0"/>
                        <a:t>24/03/1953</a:t>
                      </a:r>
                    </a:p>
                  </a:txBody>
                  <a:tcPr/>
                </a:tc>
                <a:tc>
                  <a:txBody>
                    <a:bodyPr/>
                    <a:lstStyle/>
                    <a:p>
                      <a:pPr algn="ctr"/>
                      <a:r>
                        <a:rPr lang="en-IE" sz="1200" dirty="0"/>
                        <a:t>22 days</a:t>
                      </a:r>
                    </a:p>
                  </a:txBody>
                  <a:tcPr/>
                </a:tc>
                <a:tc>
                  <a:txBody>
                    <a:bodyPr/>
                    <a:lstStyle/>
                    <a:p>
                      <a:pPr algn="ctr"/>
                      <a:r>
                        <a:rPr lang="en-IE" sz="1200" dirty="0"/>
                        <a:t>50.6 </a:t>
                      </a:r>
                      <a:r>
                        <a:rPr lang="en-IE" sz="1200" dirty="0">
                          <a:latin typeface="Times New Roman" panose="02020603050405020304" pitchFamily="18" charset="0"/>
                          <a:cs typeface="Times New Roman" panose="02020603050405020304" pitchFamily="18" charset="0"/>
                        </a:rPr>
                        <a:t>°F</a:t>
                      </a:r>
                      <a:endParaRPr lang="en-IE" sz="1200" dirty="0"/>
                    </a:p>
                  </a:txBody>
                  <a:tcPr/>
                </a:tc>
                <a:tc>
                  <a:txBody>
                    <a:bodyPr/>
                    <a:lstStyle/>
                    <a:p>
                      <a:pPr algn="ctr"/>
                      <a:r>
                        <a:rPr lang="en-IE" sz="1200" dirty="0"/>
                        <a:t>32.9 </a:t>
                      </a:r>
                      <a:r>
                        <a:rPr lang="en-IE" sz="1200" dirty="0">
                          <a:latin typeface="Times New Roman" panose="02020603050405020304" pitchFamily="18" charset="0"/>
                          <a:cs typeface="Times New Roman" panose="02020603050405020304" pitchFamily="18" charset="0"/>
                        </a:rPr>
                        <a:t>°F</a:t>
                      </a:r>
                      <a:endParaRPr lang="en-IE" sz="1200" dirty="0"/>
                    </a:p>
                  </a:txBody>
                  <a:tcPr/>
                </a:tc>
                <a:extLst>
                  <a:ext uri="{0D108BD9-81ED-4DB2-BD59-A6C34878D82A}">
                    <a16:rowId xmlns:a16="http://schemas.microsoft.com/office/drawing/2014/main" val="852067701"/>
                  </a:ext>
                </a:extLst>
              </a:tr>
              <a:tr h="389665">
                <a:tc>
                  <a:txBody>
                    <a:bodyPr/>
                    <a:lstStyle/>
                    <a:p>
                      <a:pPr algn="ctr"/>
                      <a:r>
                        <a:rPr lang="en-IE" sz="1200" dirty="0"/>
                        <a:t>9</a:t>
                      </a:r>
                    </a:p>
                  </a:txBody>
                  <a:tcPr/>
                </a:tc>
                <a:tc>
                  <a:txBody>
                    <a:bodyPr/>
                    <a:lstStyle/>
                    <a:p>
                      <a:pPr algn="ctr"/>
                      <a:r>
                        <a:rPr lang="en-IE" sz="1200" dirty="0"/>
                        <a:t>12/04/1954</a:t>
                      </a:r>
                    </a:p>
                  </a:txBody>
                  <a:tcPr/>
                </a:tc>
                <a:tc>
                  <a:txBody>
                    <a:bodyPr/>
                    <a:lstStyle/>
                    <a:p>
                      <a:pPr algn="ctr"/>
                      <a:r>
                        <a:rPr lang="en-IE" sz="1200" dirty="0"/>
                        <a:t>29/04/1954</a:t>
                      </a:r>
                    </a:p>
                  </a:txBody>
                  <a:tcPr/>
                </a:tc>
                <a:tc>
                  <a:txBody>
                    <a:bodyPr/>
                    <a:lstStyle/>
                    <a:p>
                      <a:pPr algn="ctr"/>
                      <a:r>
                        <a:rPr lang="en-IE" sz="1200" dirty="0"/>
                        <a:t>18 days</a:t>
                      </a:r>
                    </a:p>
                  </a:txBody>
                  <a:tcPr/>
                </a:tc>
                <a:tc>
                  <a:txBody>
                    <a:bodyPr/>
                    <a:lstStyle/>
                    <a:p>
                      <a:pPr algn="ctr"/>
                      <a:r>
                        <a:rPr lang="en-IE" sz="1200" dirty="0"/>
                        <a:t>55.7 </a:t>
                      </a:r>
                      <a:r>
                        <a:rPr lang="en-IE" sz="1200" dirty="0">
                          <a:latin typeface="Times New Roman" panose="02020603050405020304" pitchFamily="18" charset="0"/>
                          <a:cs typeface="Times New Roman" panose="02020603050405020304" pitchFamily="18" charset="0"/>
                        </a:rPr>
                        <a:t>°F</a:t>
                      </a:r>
                      <a:endParaRPr lang="en-IE" sz="1200" dirty="0"/>
                    </a:p>
                  </a:txBody>
                  <a:tcPr/>
                </a:tc>
                <a:tc>
                  <a:txBody>
                    <a:bodyPr/>
                    <a:lstStyle/>
                    <a:p>
                      <a:pPr algn="ctr"/>
                      <a:r>
                        <a:rPr lang="en-IE" sz="1200" dirty="0"/>
                        <a:t>35.7 </a:t>
                      </a:r>
                      <a:r>
                        <a:rPr lang="en-IE" sz="1200" dirty="0">
                          <a:latin typeface="Times New Roman" panose="02020603050405020304" pitchFamily="18" charset="0"/>
                          <a:cs typeface="Times New Roman" panose="02020603050405020304" pitchFamily="18" charset="0"/>
                        </a:rPr>
                        <a:t>°F</a:t>
                      </a:r>
                      <a:endParaRPr lang="en-IE" sz="1200" dirty="0"/>
                    </a:p>
                  </a:txBody>
                  <a:tcPr/>
                </a:tc>
                <a:extLst>
                  <a:ext uri="{0D108BD9-81ED-4DB2-BD59-A6C34878D82A}">
                    <a16:rowId xmlns:a16="http://schemas.microsoft.com/office/drawing/2014/main" val="4033146768"/>
                  </a:ext>
                </a:extLst>
              </a:tr>
              <a:tr h="389665">
                <a:tc>
                  <a:txBody>
                    <a:bodyPr/>
                    <a:lstStyle/>
                    <a:p>
                      <a:pPr algn="ctr"/>
                      <a:r>
                        <a:rPr lang="en-IE" sz="1200" dirty="0"/>
                        <a:t>10</a:t>
                      </a:r>
                    </a:p>
                  </a:txBody>
                  <a:tcPr/>
                </a:tc>
                <a:tc>
                  <a:txBody>
                    <a:bodyPr/>
                    <a:lstStyle/>
                    <a:p>
                      <a:pPr algn="ctr"/>
                      <a:r>
                        <a:rPr lang="en-IE" sz="1200" dirty="0"/>
                        <a:t>04/07/1955</a:t>
                      </a:r>
                    </a:p>
                  </a:txBody>
                  <a:tcPr/>
                </a:tc>
                <a:tc>
                  <a:txBody>
                    <a:bodyPr/>
                    <a:lstStyle/>
                    <a:p>
                      <a:pPr algn="ctr"/>
                      <a:r>
                        <a:rPr lang="en-IE" sz="1200" dirty="0"/>
                        <a:t>01/08/1955</a:t>
                      </a:r>
                    </a:p>
                  </a:txBody>
                  <a:tcPr/>
                </a:tc>
                <a:tc>
                  <a:txBody>
                    <a:bodyPr/>
                    <a:lstStyle/>
                    <a:p>
                      <a:pPr algn="ctr"/>
                      <a:r>
                        <a:rPr lang="en-IE" sz="1200" dirty="0"/>
                        <a:t>29 days</a:t>
                      </a:r>
                    </a:p>
                  </a:txBody>
                  <a:tcPr/>
                </a:tc>
                <a:tc>
                  <a:txBody>
                    <a:bodyPr/>
                    <a:lstStyle/>
                    <a:p>
                      <a:pPr algn="ctr"/>
                      <a:r>
                        <a:rPr lang="en-IE" sz="1200" dirty="0"/>
                        <a:t>71.7 </a:t>
                      </a:r>
                      <a:r>
                        <a:rPr lang="en-IE" sz="1200" dirty="0">
                          <a:latin typeface="Times New Roman" panose="02020603050405020304" pitchFamily="18" charset="0"/>
                          <a:cs typeface="Times New Roman" panose="02020603050405020304" pitchFamily="18" charset="0"/>
                        </a:rPr>
                        <a:t>°F</a:t>
                      </a:r>
                      <a:endParaRPr lang="en-IE" sz="1200" dirty="0"/>
                    </a:p>
                  </a:txBody>
                  <a:tcPr/>
                </a:tc>
                <a:tc>
                  <a:txBody>
                    <a:bodyPr/>
                    <a:lstStyle/>
                    <a:p>
                      <a:pPr algn="ctr"/>
                      <a:r>
                        <a:rPr lang="en-IE" sz="1200" dirty="0"/>
                        <a:t>51.5 </a:t>
                      </a:r>
                      <a:r>
                        <a:rPr lang="en-IE" sz="1200" dirty="0">
                          <a:latin typeface="Times New Roman" panose="02020603050405020304" pitchFamily="18" charset="0"/>
                          <a:cs typeface="Times New Roman" panose="02020603050405020304" pitchFamily="18" charset="0"/>
                        </a:rPr>
                        <a:t>°F</a:t>
                      </a:r>
                      <a:endParaRPr lang="en-IE" sz="1200" dirty="0"/>
                    </a:p>
                  </a:txBody>
                  <a:tcPr/>
                </a:tc>
                <a:extLst>
                  <a:ext uri="{0D108BD9-81ED-4DB2-BD59-A6C34878D82A}">
                    <a16:rowId xmlns:a16="http://schemas.microsoft.com/office/drawing/2014/main" val="1090510735"/>
                  </a:ext>
                </a:extLst>
              </a:tr>
            </a:tbl>
          </a:graphicData>
        </a:graphic>
      </p:graphicFrame>
    </p:spTree>
    <p:extLst>
      <p:ext uri="{BB962C8B-B14F-4D97-AF65-F5344CB8AC3E}">
        <p14:creationId xmlns:p14="http://schemas.microsoft.com/office/powerpoint/2010/main" val="3465160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FD52-76B0-4D14-8048-1CDF56383E43}"/>
              </a:ext>
            </a:extLst>
          </p:cNvPr>
          <p:cNvSpPr>
            <a:spLocks noGrp="1"/>
          </p:cNvSpPr>
          <p:nvPr>
            <p:ph type="title"/>
          </p:nvPr>
        </p:nvSpPr>
        <p:spPr/>
        <p:txBody>
          <a:bodyPr/>
          <a:lstStyle/>
          <a:p>
            <a:pPr algn="ctr"/>
            <a:r>
              <a:rPr lang="en-IE" dirty="0">
                <a:solidFill>
                  <a:schemeClr val="bg1"/>
                </a:solidFill>
              </a:rPr>
              <a:t>Other Example Climate Indicators</a:t>
            </a:r>
          </a:p>
        </p:txBody>
      </p:sp>
      <p:sp>
        <p:nvSpPr>
          <p:cNvPr id="3" name="Content Placeholder 2">
            <a:extLst>
              <a:ext uri="{FF2B5EF4-FFF2-40B4-BE49-F238E27FC236}">
                <a16:creationId xmlns:a16="http://schemas.microsoft.com/office/drawing/2014/main" id="{71990778-0E17-4F15-BD0E-090E25D22BA8}"/>
              </a:ext>
            </a:extLst>
          </p:cNvPr>
          <p:cNvSpPr>
            <a:spLocks noGrp="1"/>
          </p:cNvSpPr>
          <p:nvPr>
            <p:ph idx="1"/>
          </p:nvPr>
        </p:nvSpPr>
        <p:spPr/>
        <p:txBody>
          <a:bodyPr>
            <a:normAutofit fontScale="55000" lnSpcReduction="20000"/>
          </a:bodyPr>
          <a:lstStyle/>
          <a:p>
            <a:r>
              <a:rPr lang="en-IE" dirty="0"/>
              <a:t>A </a:t>
            </a:r>
            <a:r>
              <a:rPr lang="en-IE" b="1" dirty="0"/>
              <a:t>heatwave</a:t>
            </a:r>
            <a:r>
              <a:rPr lang="en-IE" dirty="0"/>
              <a:t> is five consecutive days of 25</a:t>
            </a:r>
            <a:r>
              <a:rPr lang="en-IE" dirty="0">
                <a:latin typeface="Times New Roman" panose="02020603050405020304" pitchFamily="18" charset="0"/>
                <a:cs typeface="Times New Roman" panose="02020603050405020304" pitchFamily="18" charset="0"/>
              </a:rPr>
              <a:t>°</a:t>
            </a:r>
            <a:r>
              <a:rPr lang="en-IE" dirty="0"/>
              <a:t> C or above. There was one heatwave in June 1949 which lasted for six days.</a:t>
            </a:r>
          </a:p>
          <a:p>
            <a:r>
              <a:rPr lang="en-IE" dirty="0"/>
              <a:t>Another example is a cross-classification of the number of sunshine hours with the extent of cloud cover. </a:t>
            </a:r>
            <a:r>
              <a:rPr lang="en-US" dirty="0"/>
              <a:t>An </a:t>
            </a:r>
            <a:r>
              <a:rPr lang="en-US" b="1" dirty="0"/>
              <a:t>okta</a:t>
            </a:r>
            <a:r>
              <a:rPr lang="en-US" dirty="0"/>
              <a:t> is used to describe the amount of cloud cover at any given location. A value of zero indicates a completely clear sky, a value of 1-5 is scattered clouds (1-5), broken clouds (6-9), and 10 means it was overcast. In general there is a strong correlation between cloud cover and sunshine hours in Ireland.</a:t>
            </a:r>
            <a:endParaRPr lang="en-IE" dirty="0"/>
          </a:p>
          <a:p>
            <a:r>
              <a:rPr lang="en-IE" dirty="0"/>
              <a:t>The </a:t>
            </a:r>
            <a:r>
              <a:rPr lang="en-IE" b="1" dirty="0"/>
              <a:t>daily temperature range </a:t>
            </a:r>
            <a:r>
              <a:rPr lang="en-IE" dirty="0"/>
              <a:t>is the difference between the daily maximum and minimum temperatures. It varies substantially by month with the highest differences occurring in May and June and the least variation in November to February.</a:t>
            </a:r>
          </a:p>
          <a:p>
            <a:r>
              <a:rPr lang="en-IE" dirty="0"/>
              <a:t>Other example indicators (not examined in this presentation) include: cold wave duration index; extreme precipitation; thermal growing season; stormy periods; and heating degree days.</a:t>
            </a:r>
          </a:p>
          <a:p>
            <a:r>
              <a:rPr lang="en-IE" dirty="0"/>
              <a:t>Access to a long period of daily data can enable statisticians to use the data to identify, compile, and eventually cost a representative time series of extreme weather events.</a:t>
            </a:r>
          </a:p>
        </p:txBody>
      </p:sp>
    </p:spTree>
    <p:extLst>
      <p:ext uri="{BB962C8B-B14F-4D97-AF65-F5344CB8AC3E}">
        <p14:creationId xmlns:p14="http://schemas.microsoft.com/office/powerpoint/2010/main" val="970188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828B058-9A0A-46BF-BA41-2275E0D6DEE1}"/>
              </a:ext>
            </a:extLst>
          </p:cNvPr>
          <p:cNvGraphicFramePr>
            <a:graphicFrameLocks noGrp="1"/>
          </p:cNvGraphicFramePr>
          <p:nvPr>
            <p:extLst>
              <p:ext uri="{D42A27DB-BD31-4B8C-83A1-F6EECF244321}">
                <p14:modId xmlns:p14="http://schemas.microsoft.com/office/powerpoint/2010/main" val="808646977"/>
              </p:ext>
            </p:extLst>
          </p:nvPr>
        </p:nvGraphicFramePr>
        <p:xfrm>
          <a:off x="179512" y="522805"/>
          <a:ext cx="8280920" cy="3522478"/>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1478860473"/>
                    </a:ext>
                  </a:extLst>
                </a:gridCol>
                <a:gridCol w="1296144">
                  <a:extLst>
                    <a:ext uri="{9D8B030D-6E8A-4147-A177-3AD203B41FA5}">
                      <a16:colId xmlns:a16="http://schemas.microsoft.com/office/drawing/2014/main" val="3627138564"/>
                    </a:ext>
                  </a:extLst>
                </a:gridCol>
                <a:gridCol w="1512168">
                  <a:extLst>
                    <a:ext uri="{9D8B030D-6E8A-4147-A177-3AD203B41FA5}">
                      <a16:colId xmlns:a16="http://schemas.microsoft.com/office/drawing/2014/main" val="1285599619"/>
                    </a:ext>
                  </a:extLst>
                </a:gridCol>
                <a:gridCol w="2088232">
                  <a:extLst>
                    <a:ext uri="{9D8B030D-6E8A-4147-A177-3AD203B41FA5}">
                      <a16:colId xmlns:a16="http://schemas.microsoft.com/office/drawing/2014/main" val="3008149953"/>
                    </a:ext>
                  </a:extLst>
                </a:gridCol>
                <a:gridCol w="2160240">
                  <a:extLst>
                    <a:ext uri="{9D8B030D-6E8A-4147-A177-3AD203B41FA5}">
                      <a16:colId xmlns:a16="http://schemas.microsoft.com/office/drawing/2014/main" val="3437958685"/>
                    </a:ext>
                  </a:extLst>
                </a:gridCol>
              </a:tblGrid>
              <a:tr h="624405">
                <a:tc>
                  <a:txBody>
                    <a:bodyPr/>
                    <a:lstStyle/>
                    <a:p>
                      <a:r>
                        <a:rPr lang="en-IE" sz="1200" dirty="0"/>
                        <a:t>Heatwave</a:t>
                      </a:r>
                    </a:p>
                  </a:txBody>
                  <a:tcPr/>
                </a:tc>
                <a:tc>
                  <a:txBody>
                    <a:bodyPr/>
                    <a:lstStyle/>
                    <a:p>
                      <a:r>
                        <a:rPr lang="en-IE" sz="1200" dirty="0"/>
                        <a:t>Maximum temperature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Minimum temperature</a:t>
                      </a:r>
                    </a:p>
                  </a:txBody>
                  <a:tcPr/>
                </a:tc>
                <a:tc>
                  <a:txBody>
                    <a:bodyPr/>
                    <a:lstStyle/>
                    <a:p>
                      <a:r>
                        <a:rPr lang="en-IE" sz="1200" dirty="0"/>
                        <a:t>Humidity period ending 9am</a:t>
                      </a:r>
                    </a:p>
                  </a:txBody>
                  <a:tcPr/>
                </a:tc>
                <a:tc>
                  <a:txBody>
                    <a:bodyPr/>
                    <a:lstStyle/>
                    <a:p>
                      <a:r>
                        <a:rPr lang="en-IE" sz="1200" dirty="0"/>
                        <a:t>Humidity period ending 9pm</a:t>
                      </a:r>
                    </a:p>
                  </a:txBody>
                  <a:tcPr/>
                </a:tc>
                <a:extLst>
                  <a:ext uri="{0D108BD9-81ED-4DB2-BD59-A6C34878D82A}">
                    <a16:rowId xmlns:a16="http://schemas.microsoft.com/office/drawing/2014/main" val="2787692961"/>
                  </a:ext>
                </a:extLst>
              </a:tr>
              <a:tr h="361759">
                <a:tc>
                  <a:txBody>
                    <a:bodyPr/>
                    <a:lstStyle/>
                    <a:p>
                      <a:pPr algn="ctr"/>
                      <a:r>
                        <a:rPr lang="en-IE" sz="1200" b="1" dirty="0"/>
                        <a:t>Overall</a:t>
                      </a:r>
                    </a:p>
                  </a:txBody>
                  <a:tcPr/>
                </a:tc>
                <a:tc>
                  <a:txBody>
                    <a:bodyPr/>
                    <a:lstStyle/>
                    <a:p>
                      <a:pPr algn="ctr"/>
                      <a:r>
                        <a:rPr lang="en-IE" sz="1200" b="1" dirty="0"/>
                        <a:t>80 </a:t>
                      </a:r>
                      <a:r>
                        <a:rPr lang="en-IE" sz="1200" b="1" dirty="0">
                          <a:latin typeface="Times New Roman" panose="02020603050405020304" pitchFamily="18" charset="0"/>
                          <a:cs typeface="Times New Roman" panose="02020603050405020304" pitchFamily="18" charset="0"/>
                        </a:rPr>
                        <a:t>°F</a:t>
                      </a:r>
                      <a:endParaRPr lang="en-IE" sz="1200" b="1" dirty="0"/>
                    </a:p>
                  </a:txBody>
                  <a:tcPr/>
                </a:tc>
                <a:tc>
                  <a:txBody>
                    <a:bodyPr/>
                    <a:lstStyle/>
                    <a:p>
                      <a:pPr algn="ctr"/>
                      <a:r>
                        <a:rPr lang="en-IE" sz="1200" b="1" dirty="0"/>
                        <a:t>51 </a:t>
                      </a:r>
                      <a:r>
                        <a:rPr lang="en-IE" sz="1200" b="1" dirty="0">
                          <a:latin typeface="Times New Roman" panose="02020603050405020304" pitchFamily="18" charset="0"/>
                          <a:cs typeface="Times New Roman" panose="02020603050405020304" pitchFamily="18" charset="0"/>
                        </a:rPr>
                        <a:t>°F</a:t>
                      </a:r>
                      <a:endParaRPr lang="en-IE" sz="1200" b="1" dirty="0"/>
                    </a:p>
                  </a:txBody>
                  <a:tcPr/>
                </a:tc>
                <a:tc>
                  <a:txBody>
                    <a:bodyPr/>
                    <a:lstStyle/>
                    <a:p>
                      <a:pPr algn="ctr"/>
                      <a:r>
                        <a:rPr lang="en-IE" sz="1200" b="1" dirty="0"/>
                        <a:t>65%</a:t>
                      </a:r>
                    </a:p>
                  </a:txBody>
                  <a:tcPr/>
                </a:tc>
                <a:tc>
                  <a:txBody>
                    <a:bodyPr/>
                    <a:lstStyle/>
                    <a:p>
                      <a:pPr algn="ctr"/>
                      <a:r>
                        <a:rPr lang="en-IE" sz="1200" b="1" dirty="0"/>
                        <a:t>88%</a:t>
                      </a:r>
                    </a:p>
                  </a:txBody>
                  <a:tcPr/>
                </a:tc>
                <a:extLst>
                  <a:ext uri="{0D108BD9-81ED-4DB2-BD59-A6C34878D82A}">
                    <a16:rowId xmlns:a16="http://schemas.microsoft.com/office/drawing/2014/main" val="2284236694"/>
                  </a:ext>
                </a:extLst>
              </a:tr>
              <a:tr h="361759">
                <a:tc>
                  <a:txBody>
                    <a:bodyPr/>
                    <a:lstStyle/>
                    <a:p>
                      <a:pPr algn="ctr"/>
                      <a:endParaRPr lang="en-IE" sz="1200"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258800449"/>
                  </a:ext>
                </a:extLst>
              </a:tr>
              <a:tr h="361759">
                <a:tc>
                  <a:txBody>
                    <a:bodyPr/>
                    <a:lstStyle/>
                    <a:p>
                      <a:pPr algn="ctr"/>
                      <a:r>
                        <a:rPr lang="en-IE" sz="1200" dirty="0"/>
                        <a:t>22/06/1949</a:t>
                      </a:r>
                    </a:p>
                  </a:txBody>
                  <a:tcPr/>
                </a:tc>
                <a:tc>
                  <a:txBody>
                    <a:bodyPr/>
                    <a:lstStyle/>
                    <a:p>
                      <a:pPr algn="ctr"/>
                      <a:r>
                        <a:rPr lang="en-IE" sz="1200" dirty="0"/>
                        <a:t>77 </a:t>
                      </a:r>
                      <a:r>
                        <a:rPr lang="en-IE" sz="1200" dirty="0">
                          <a:latin typeface="Times New Roman" panose="02020603050405020304" pitchFamily="18" charset="0"/>
                          <a:cs typeface="Times New Roman" panose="02020603050405020304" pitchFamily="18" charset="0"/>
                        </a:rPr>
                        <a:t>°F</a:t>
                      </a:r>
                      <a:endParaRPr lang="en-IE" sz="1200" dirty="0"/>
                    </a:p>
                  </a:txBody>
                  <a:tcPr/>
                </a:tc>
                <a:tc>
                  <a:txBody>
                    <a:bodyPr/>
                    <a:lstStyle/>
                    <a:p>
                      <a:pPr algn="ctr"/>
                      <a:r>
                        <a:rPr lang="en-IE" sz="1200" dirty="0"/>
                        <a:t>45 </a:t>
                      </a:r>
                      <a:r>
                        <a:rPr lang="en-IE" sz="1200" dirty="0">
                          <a:latin typeface="Times New Roman" panose="02020603050405020304" pitchFamily="18" charset="0"/>
                          <a:cs typeface="Times New Roman" panose="02020603050405020304" pitchFamily="18" charset="0"/>
                        </a:rPr>
                        <a:t>°F</a:t>
                      </a:r>
                      <a:endParaRPr lang="en-IE" sz="1200" dirty="0"/>
                    </a:p>
                  </a:txBody>
                  <a:tcPr/>
                </a:tc>
                <a:tc>
                  <a:txBody>
                    <a:bodyPr/>
                    <a:lstStyle/>
                    <a:p>
                      <a:pPr algn="ctr"/>
                      <a:r>
                        <a:rPr lang="en-IE" sz="1200" dirty="0"/>
                        <a:t>66%</a:t>
                      </a:r>
                    </a:p>
                  </a:txBody>
                  <a:tcPr/>
                </a:tc>
                <a:tc>
                  <a:txBody>
                    <a:bodyPr/>
                    <a:lstStyle/>
                    <a:p>
                      <a:pPr algn="ctr"/>
                      <a:r>
                        <a:rPr lang="en-IE" sz="1200" dirty="0"/>
                        <a:t>91%</a:t>
                      </a:r>
                    </a:p>
                  </a:txBody>
                  <a:tcPr/>
                </a:tc>
                <a:extLst>
                  <a:ext uri="{0D108BD9-81ED-4DB2-BD59-A6C34878D82A}">
                    <a16:rowId xmlns:a16="http://schemas.microsoft.com/office/drawing/2014/main" val="321748825"/>
                  </a:ext>
                </a:extLst>
              </a:tr>
              <a:tr h="361759">
                <a:tc>
                  <a:txBody>
                    <a:bodyPr/>
                    <a:lstStyle/>
                    <a:p>
                      <a:pPr algn="ctr"/>
                      <a:r>
                        <a:rPr lang="en-IE" sz="1200" dirty="0"/>
                        <a:t>23/06/1949</a:t>
                      </a:r>
                    </a:p>
                  </a:txBody>
                  <a:tcPr/>
                </a:tc>
                <a:tc>
                  <a:txBody>
                    <a:bodyPr/>
                    <a:lstStyle/>
                    <a:p>
                      <a:pPr algn="ctr"/>
                      <a:r>
                        <a:rPr lang="en-IE" sz="1200" dirty="0"/>
                        <a:t>83 </a:t>
                      </a:r>
                      <a:r>
                        <a:rPr lang="en-IE" sz="1200" dirty="0">
                          <a:latin typeface="Times New Roman" panose="02020603050405020304" pitchFamily="18" charset="0"/>
                          <a:cs typeface="Times New Roman" panose="02020603050405020304" pitchFamily="18" charset="0"/>
                        </a:rPr>
                        <a:t>°F</a:t>
                      </a:r>
                      <a:endParaRPr lang="en-IE" sz="1200" dirty="0"/>
                    </a:p>
                  </a:txBody>
                  <a:tcPr/>
                </a:tc>
                <a:tc>
                  <a:txBody>
                    <a:bodyPr/>
                    <a:lstStyle/>
                    <a:p>
                      <a:pPr algn="ctr"/>
                      <a:r>
                        <a:rPr lang="en-IE" sz="1200" dirty="0"/>
                        <a:t>45 </a:t>
                      </a:r>
                      <a:r>
                        <a:rPr lang="en-IE" sz="1200" dirty="0">
                          <a:latin typeface="Times New Roman" panose="02020603050405020304" pitchFamily="18" charset="0"/>
                          <a:cs typeface="Times New Roman" panose="02020603050405020304" pitchFamily="18" charset="0"/>
                        </a:rPr>
                        <a:t>°F</a:t>
                      </a:r>
                      <a:endParaRPr lang="en-IE" sz="1200" dirty="0"/>
                    </a:p>
                  </a:txBody>
                  <a:tcPr/>
                </a:tc>
                <a:tc>
                  <a:txBody>
                    <a:bodyPr/>
                    <a:lstStyle/>
                    <a:p>
                      <a:pPr algn="ctr"/>
                      <a:r>
                        <a:rPr lang="en-IE" sz="1200" dirty="0"/>
                        <a:t>60%</a:t>
                      </a:r>
                    </a:p>
                  </a:txBody>
                  <a:tcPr/>
                </a:tc>
                <a:tc>
                  <a:txBody>
                    <a:bodyPr/>
                    <a:lstStyle/>
                    <a:p>
                      <a:pPr algn="ctr"/>
                      <a:r>
                        <a:rPr lang="en-IE" sz="1200" dirty="0"/>
                        <a:t>87%</a:t>
                      </a:r>
                    </a:p>
                  </a:txBody>
                  <a:tcPr/>
                </a:tc>
                <a:extLst>
                  <a:ext uri="{0D108BD9-81ED-4DB2-BD59-A6C34878D82A}">
                    <a16:rowId xmlns:a16="http://schemas.microsoft.com/office/drawing/2014/main" val="2283536132"/>
                  </a:ext>
                </a:extLst>
              </a:tr>
              <a:tr h="361759">
                <a:tc>
                  <a:txBody>
                    <a:bodyPr/>
                    <a:lstStyle/>
                    <a:p>
                      <a:pPr algn="ctr"/>
                      <a:r>
                        <a:rPr lang="en-IE" sz="1200" dirty="0"/>
                        <a:t>24/06/1949</a:t>
                      </a:r>
                    </a:p>
                  </a:txBody>
                  <a:tcPr/>
                </a:tc>
                <a:tc>
                  <a:txBody>
                    <a:bodyPr/>
                    <a:lstStyle/>
                    <a:p>
                      <a:pPr algn="ctr"/>
                      <a:r>
                        <a:rPr lang="en-IE" sz="1200" dirty="0"/>
                        <a:t>80 </a:t>
                      </a:r>
                      <a:r>
                        <a:rPr lang="en-IE" sz="1200" dirty="0">
                          <a:latin typeface="Times New Roman" panose="02020603050405020304" pitchFamily="18" charset="0"/>
                          <a:cs typeface="Times New Roman" panose="02020603050405020304" pitchFamily="18" charset="0"/>
                        </a:rPr>
                        <a:t>°F</a:t>
                      </a:r>
                      <a:endParaRPr lang="en-IE" sz="1200" dirty="0"/>
                    </a:p>
                  </a:txBody>
                  <a:tcPr/>
                </a:tc>
                <a:tc>
                  <a:txBody>
                    <a:bodyPr/>
                    <a:lstStyle/>
                    <a:p>
                      <a:pPr algn="ctr"/>
                      <a:r>
                        <a:rPr lang="en-IE" sz="1200" dirty="0"/>
                        <a:t>53 </a:t>
                      </a:r>
                      <a:r>
                        <a:rPr lang="en-IE" sz="1200" dirty="0">
                          <a:latin typeface="Times New Roman" panose="02020603050405020304" pitchFamily="18" charset="0"/>
                          <a:cs typeface="Times New Roman" panose="02020603050405020304" pitchFamily="18" charset="0"/>
                        </a:rPr>
                        <a:t>°F</a:t>
                      </a:r>
                      <a:endParaRPr lang="en-IE" sz="1200" dirty="0"/>
                    </a:p>
                  </a:txBody>
                  <a:tcPr/>
                </a:tc>
                <a:tc>
                  <a:txBody>
                    <a:bodyPr/>
                    <a:lstStyle/>
                    <a:p>
                      <a:pPr algn="ctr"/>
                      <a:r>
                        <a:rPr lang="en-IE" sz="1200" dirty="0"/>
                        <a:t>63%</a:t>
                      </a:r>
                    </a:p>
                  </a:txBody>
                  <a:tcPr/>
                </a:tc>
                <a:tc>
                  <a:txBody>
                    <a:bodyPr/>
                    <a:lstStyle/>
                    <a:p>
                      <a:pPr algn="ctr"/>
                      <a:r>
                        <a:rPr lang="en-IE" sz="1200" dirty="0"/>
                        <a:t>94%</a:t>
                      </a:r>
                    </a:p>
                  </a:txBody>
                  <a:tcPr/>
                </a:tc>
                <a:extLst>
                  <a:ext uri="{0D108BD9-81ED-4DB2-BD59-A6C34878D82A}">
                    <a16:rowId xmlns:a16="http://schemas.microsoft.com/office/drawing/2014/main" val="135320888"/>
                  </a:ext>
                </a:extLst>
              </a:tr>
              <a:tr h="361759">
                <a:tc>
                  <a:txBody>
                    <a:bodyPr/>
                    <a:lstStyle/>
                    <a:p>
                      <a:pPr algn="ctr"/>
                      <a:r>
                        <a:rPr lang="en-IE" sz="1200" dirty="0"/>
                        <a:t>25/06/1949</a:t>
                      </a:r>
                    </a:p>
                  </a:txBody>
                  <a:tcPr/>
                </a:tc>
                <a:tc>
                  <a:txBody>
                    <a:bodyPr/>
                    <a:lstStyle/>
                    <a:p>
                      <a:pPr algn="ctr"/>
                      <a:r>
                        <a:rPr lang="en-IE" sz="1200" dirty="0"/>
                        <a:t>81 </a:t>
                      </a:r>
                      <a:r>
                        <a:rPr lang="en-IE" sz="1200" dirty="0">
                          <a:latin typeface="Times New Roman" panose="02020603050405020304" pitchFamily="18" charset="0"/>
                          <a:cs typeface="Times New Roman" panose="02020603050405020304" pitchFamily="18" charset="0"/>
                        </a:rPr>
                        <a:t>°F</a:t>
                      </a:r>
                      <a:endParaRPr lang="en-IE" sz="1200" dirty="0"/>
                    </a:p>
                  </a:txBody>
                  <a:tcPr/>
                </a:tc>
                <a:tc>
                  <a:txBody>
                    <a:bodyPr/>
                    <a:lstStyle/>
                    <a:p>
                      <a:pPr algn="ctr"/>
                      <a:r>
                        <a:rPr lang="en-IE" sz="1200" dirty="0"/>
                        <a:t>49 </a:t>
                      </a:r>
                      <a:r>
                        <a:rPr lang="en-IE" sz="1200" dirty="0">
                          <a:latin typeface="Times New Roman" panose="02020603050405020304" pitchFamily="18" charset="0"/>
                          <a:cs typeface="Times New Roman" panose="02020603050405020304" pitchFamily="18" charset="0"/>
                        </a:rPr>
                        <a:t>°F</a:t>
                      </a:r>
                      <a:endParaRPr lang="en-IE" sz="1200" dirty="0"/>
                    </a:p>
                  </a:txBody>
                  <a:tcPr/>
                </a:tc>
                <a:tc>
                  <a:txBody>
                    <a:bodyPr/>
                    <a:lstStyle/>
                    <a:p>
                      <a:pPr algn="ctr"/>
                      <a:r>
                        <a:rPr lang="en-IE" sz="1200" dirty="0"/>
                        <a:t>64%</a:t>
                      </a:r>
                    </a:p>
                  </a:txBody>
                  <a:tcPr/>
                </a:tc>
                <a:tc>
                  <a:txBody>
                    <a:bodyPr/>
                    <a:lstStyle/>
                    <a:p>
                      <a:pPr algn="ctr"/>
                      <a:r>
                        <a:rPr lang="en-IE" sz="1200" dirty="0"/>
                        <a:t>93%</a:t>
                      </a:r>
                    </a:p>
                  </a:txBody>
                  <a:tcPr/>
                </a:tc>
                <a:extLst>
                  <a:ext uri="{0D108BD9-81ED-4DB2-BD59-A6C34878D82A}">
                    <a16:rowId xmlns:a16="http://schemas.microsoft.com/office/drawing/2014/main" val="497019921"/>
                  </a:ext>
                </a:extLst>
              </a:tr>
              <a:tr h="361759">
                <a:tc>
                  <a:txBody>
                    <a:bodyPr/>
                    <a:lstStyle/>
                    <a:p>
                      <a:pPr algn="ctr"/>
                      <a:r>
                        <a:rPr lang="en-IE" sz="1200" dirty="0"/>
                        <a:t>26/06/1949</a:t>
                      </a:r>
                    </a:p>
                  </a:txBody>
                  <a:tcPr/>
                </a:tc>
                <a:tc>
                  <a:txBody>
                    <a:bodyPr/>
                    <a:lstStyle/>
                    <a:p>
                      <a:pPr algn="ctr"/>
                      <a:r>
                        <a:rPr lang="en-IE" sz="1200" b="0" dirty="0"/>
                        <a:t>81 </a:t>
                      </a:r>
                      <a:r>
                        <a:rPr lang="en-IE" sz="1200" b="0" dirty="0">
                          <a:latin typeface="Times New Roman" panose="02020603050405020304" pitchFamily="18" charset="0"/>
                          <a:cs typeface="Times New Roman" panose="02020603050405020304" pitchFamily="18" charset="0"/>
                        </a:rPr>
                        <a:t>°F</a:t>
                      </a:r>
                      <a:endParaRPr lang="en-IE" sz="1200" b="0" dirty="0"/>
                    </a:p>
                  </a:txBody>
                  <a:tcPr/>
                </a:tc>
                <a:tc>
                  <a:txBody>
                    <a:bodyPr/>
                    <a:lstStyle/>
                    <a:p>
                      <a:pPr algn="ctr"/>
                      <a:r>
                        <a:rPr lang="en-IE" sz="1200" b="0" dirty="0"/>
                        <a:t>53 </a:t>
                      </a:r>
                      <a:r>
                        <a:rPr lang="en-IE" sz="1200" b="0" dirty="0">
                          <a:latin typeface="Times New Roman" panose="02020603050405020304" pitchFamily="18" charset="0"/>
                          <a:cs typeface="Times New Roman" panose="02020603050405020304" pitchFamily="18" charset="0"/>
                        </a:rPr>
                        <a:t>°F</a:t>
                      </a:r>
                      <a:endParaRPr lang="en-IE" sz="1200" b="0" dirty="0"/>
                    </a:p>
                  </a:txBody>
                  <a:tcPr/>
                </a:tc>
                <a:tc>
                  <a:txBody>
                    <a:bodyPr/>
                    <a:lstStyle/>
                    <a:p>
                      <a:pPr algn="ctr"/>
                      <a:r>
                        <a:rPr lang="en-IE" sz="1200" b="0" dirty="0"/>
                        <a:t>59</a:t>
                      </a:r>
                      <a:r>
                        <a:rPr lang="en-IE" sz="1200" dirty="0"/>
                        <a:t>%</a:t>
                      </a:r>
                      <a:endParaRPr lang="en-IE" sz="1200" b="0" dirty="0"/>
                    </a:p>
                  </a:txBody>
                  <a:tcPr/>
                </a:tc>
                <a:tc>
                  <a:txBody>
                    <a:bodyPr/>
                    <a:lstStyle/>
                    <a:p>
                      <a:pPr algn="ctr"/>
                      <a:r>
                        <a:rPr lang="en-IE" sz="1200" b="0" dirty="0"/>
                        <a:t>79</a:t>
                      </a:r>
                      <a:r>
                        <a:rPr lang="en-IE" sz="1200" dirty="0"/>
                        <a:t>%</a:t>
                      </a:r>
                      <a:endParaRPr lang="en-IE" sz="1200" b="0" dirty="0"/>
                    </a:p>
                  </a:txBody>
                  <a:tcPr/>
                </a:tc>
                <a:extLst>
                  <a:ext uri="{0D108BD9-81ED-4DB2-BD59-A6C34878D82A}">
                    <a16:rowId xmlns:a16="http://schemas.microsoft.com/office/drawing/2014/main" val="3042992903"/>
                  </a:ext>
                </a:extLst>
              </a:tr>
              <a:tr h="361759">
                <a:tc>
                  <a:txBody>
                    <a:bodyPr/>
                    <a:lstStyle/>
                    <a:p>
                      <a:pPr algn="ctr"/>
                      <a:r>
                        <a:rPr lang="en-IE" sz="1200" dirty="0"/>
                        <a:t>27/06/1949</a:t>
                      </a:r>
                    </a:p>
                  </a:txBody>
                  <a:tcPr/>
                </a:tc>
                <a:tc>
                  <a:txBody>
                    <a:bodyPr/>
                    <a:lstStyle/>
                    <a:p>
                      <a:pPr algn="ctr"/>
                      <a:r>
                        <a:rPr lang="en-IE" sz="1200" dirty="0"/>
                        <a:t>77 </a:t>
                      </a:r>
                      <a:r>
                        <a:rPr lang="en-IE" sz="1200" dirty="0">
                          <a:latin typeface="Times New Roman" panose="02020603050405020304" pitchFamily="18" charset="0"/>
                          <a:cs typeface="Times New Roman" panose="02020603050405020304" pitchFamily="18" charset="0"/>
                        </a:rPr>
                        <a:t>°F</a:t>
                      </a:r>
                      <a:endParaRPr lang="en-IE" sz="1200" dirty="0"/>
                    </a:p>
                  </a:txBody>
                  <a:tcPr/>
                </a:tc>
                <a:tc>
                  <a:txBody>
                    <a:bodyPr/>
                    <a:lstStyle/>
                    <a:p>
                      <a:pPr algn="ctr"/>
                      <a:r>
                        <a:rPr lang="en-IE" sz="1200" dirty="0"/>
                        <a:t>61 </a:t>
                      </a:r>
                      <a:r>
                        <a:rPr lang="en-IE" sz="1200" dirty="0">
                          <a:latin typeface="Times New Roman" panose="02020603050405020304" pitchFamily="18" charset="0"/>
                          <a:cs typeface="Times New Roman" panose="02020603050405020304" pitchFamily="18" charset="0"/>
                        </a:rPr>
                        <a:t>°F</a:t>
                      </a:r>
                      <a:endParaRPr lang="en-IE" sz="1200" dirty="0"/>
                    </a:p>
                  </a:txBody>
                  <a:tcPr/>
                </a:tc>
                <a:tc>
                  <a:txBody>
                    <a:bodyPr/>
                    <a:lstStyle/>
                    <a:p>
                      <a:pPr algn="ctr"/>
                      <a:r>
                        <a:rPr lang="en-IE" sz="1200" dirty="0"/>
                        <a:t>75%</a:t>
                      </a:r>
                    </a:p>
                  </a:txBody>
                  <a:tcPr/>
                </a:tc>
                <a:tc>
                  <a:txBody>
                    <a:bodyPr/>
                    <a:lstStyle/>
                    <a:p>
                      <a:pPr algn="ctr"/>
                      <a:r>
                        <a:rPr lang="en-IE" sz="1200" dirty="0"/>
                        <a:t>83%</a:t>
                      </a:r>
                    </a:p>
                  </a:txBody>
                  <a:tcPr/>
                </a:tc>
                <a:extLst>
                  <a:ext uri="{0D108BD9-81ED-4DB2-BD59-A6C34878D82A}">
                    <a16:rowId xmlns:a16="http://schemas.microsoft.com/office/drawing/2014/main" val="852067701"/>
                  </a:ext>
                </a:extLst>
              </a:tr>
            </a:tbl>
          </a:graphicData>
        </a:graphic>
      </p:graphicFrame>
    </p:spTree>
    <p:extLst>
      <p:ext uri="{BB962C8B-B14F-4D97-AF65-F5344CB8AC3E}">
        <p14:creationId xmlns:p14="http://schemas.microsoft.com/office/powerpoint/2010/main" val="3696529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7778C7B-5659-445F-95D3-E974A0A75A1D}"/>
              </a:ext>
            </a:extLst>
          </p:cNvPr>
          <p:cNvGraphicFramePr>
            <a:graphicFrameLocks noGrp="1"/>
          </p:cNvGraphicFramePr>
          <p:nvPr>
            <p:extLst>
              <p:ext uri="{D42A27DB-BD31-4B8C-83A1-F6EECF244321}">
                <p14:modId xmlns:p14="http://schemas.microsoft.com/office/powerpoint/2010/main" val="3974609159"/>
              </p:ext>
            </p:extLst>
          </p:nvPr>
        </p:nvGraphicFramePr>
        <p:xfrm>
          <a:off x="179511" y="123479"/>
          <a:ext cx="8856987" cy="4896544"/>
        </p:xfrm>
        <a:graphic>
          <a:graphicData uri="http://schemas.openxmlformats.org/drawingml/2006/table">
            <a:tbl>
              <a:tblPr firstRow="1" bandRow="1">
                <a:tableStyleId>{5C22544A-7EE6-4342-B048-85BDC9FD1C3A}</a:tableStyleId>
              </a:tblPr>
              <a:tblGrid>
                <a:gridCol w="1656185">
                  <a:extLst>
                    <a:ext uri="{9D8B030D-6E8A-4147-A177-3AD203B41FA5}">
                      <a16:colId xmlns:a16="http://schemas.microsoft.com/office/drawing/2014/main" val="1839155266"/>
                    </a:ext>
                  </a:extLst>
                </a:gridCol>
                <a:gridCol w="1080120">
                  <a:extLst>
                    <a:ext uri="{9D8B030D-6E8A-4147-A177-3AD203B41FA5}">
                      <a16:colId xmlns:a16="http://schemas.microsoft.com/office/drawing/2014/main" val="2081390999"/>
                    </a:ext>
                  </a:extLst>
                </a:gridCol>
                <a:gridCol w="924582">
                  <a:extLst>
                    <a:ext uri="{9D8B030D-6E8A-4147-A177-3AD203B41FA5}">
                      <a16:colId xmlns:a16="http://schemas.microsoft.com/office/drawing/2014/main" val="303877421"/>
                    </a:ext>
                  </a:extLst>
                </a:gridCol>
                <a:gridCol w="1299025">
                  <a:extLst>
                    <a:ext uri="{9D8B030D-6E8A-4147-A177-3AD203B41FA5}">
                      <a16:colId xmlns:a16="http://schemas.microsoft.com/office/drawing/2014/main" val="1075165156"/>
                    </a:ext>
                  </a:extLst>
                </a:gridCol>
                <a:gridCol w="1299025">
                  <a:extLst>
                    <a:ext uri="{9D8B030D-6E8A-4147-A177-3AD203B41FA5}">
                      <a16:colId xmlns:a16="http://schemas.microsoft.com/office/drawing/2014/main" val="1713049720"/>
                    </a:ext>
                  </a:extLst>
                </a:gridCol>
                <a:gridCol w="1445920">
                  <a:extLst>
                    <a:ext uri="{9D8B030D-6E8A-4147-A177-3AD203B41FA5}">
                      <a16:colId xmlns:a16="http://schemas.microsoft.com/office/drawing/2014/main" val="2882221015"/>
                    </a:ext>
                  </a:extLst>
                </a:gridCol>
                <a:gridCol w="1152130">
                  <a:extLst>
                    <a:ext uri="{9D8B030D-6E8A-4147-A177-3AD203B41FA5}">
                      <a16:colId xmlns:a16="http://schemas.microsoft.com/office/drawing/2014/main" val="1229261713"/>
                    </a:ext>
                  </a:extLst>
                </a:gridCol>
              </a:tblGrid>
              <a:tr h="630222">
                <a:tc>
                  <a:txBody>
                    <a:bodyPr/>
                    <a:lstStyle/>
                    <a:p>
                      <a:r>
                        <a:rPr lang="en-IE" sz="1200" dirty="0"/>
                        <a:t>Sunshine hours</a:t>
                      </a:r>
                    </a:p>
                    <a:p>
                      <a:r>
                        <a:rPr lang="en-IE" sz="1200" dirty="0"/>
                        <a:t>Jan 1931 to May 1950</a:t>
                      </a:r>
                    </a:p>
                  </a:txBody>
                  <a:tcPr/>
                </a:tc>
                <a:tc>
                  <a:txBody>
                    <a:bodyPr/>
                    <a:lstStyle/>
                    <a:p>
                      <a:r>
                        <a:rPr lang="en-IE" sz="1200" dirty="0"/>
                        <a:t>No Sunshine hours</a:t>
                      </a:r>
                    </a:p>
                  </a:txBody>
                  <a:tcPr/>
                </a:tc>
                <a:tc>
                  <a:txBody>
                    <a:bodyPr/>
                    <a:lstStyle/>
                    <a:p>
                      <a:r>
                        <a:rPr lang="en-IE" sz="1200" dirty="0"/>
                        <a:t>Less than 3 hours</a:t>
                      </a:r>
                    </a:p>
                  </a:txBody>
                  <a:tcPr/>
                </a:tc>
                <a:tc>
                  <a:txBody>
                    <a:bodyPr/>
                    <a:lstStyle/>
                    <a:p>
                      <a:r>
                        <a:rPr lang="en-IE" sz="1200" dirty="0"/>
                        <a:t>3 &lt; 6 hours</a:t>
                      </a:r>
                    </a:p>
                  </a:txBody>
                  <a:tcPr/>
                </a:tc>
                <a:tc>
                  <a:txBody>
                    <a:bodyPr/>
                    <a:lstStyle/>
                    <a:p>
                      <a:r>
                        <a:rPr lang="en-IE" sz="1200" dirty="0"/>
                        <a:t>6 &lt; 12 hours</a:t>
                      </a:r>
                    </a:p>
                  </a:txBody>
                  <a:tcPr/>
                </a:tc>
                <a:tc>
                  <a:txBody>
                    <a:bodyPr/>
                    <a:lstStyle/>
                    <a:p>
                      <a:r>
                        <a:rPr lang="en-IE" sz="1200" dirty="0"/>
                        <a:t>12 or more hours</a:t>
                      </a:r>
                    </a:p>
                  </a:txBody>
                  <a:tcPr/>
                </a:tc>
                <a:tc>
                  <a:txBody>
                    <a:bodyPr/>
                    <a:lstStyle/>
                    <a:p>
                      <a:r>
                        <a:rPr lang="en-IE" sz="1200" dirty="0"/>
                        <a:t>Total (Days)</a:t>
                      </a:r>
                    </a:p>
                  </a:txBody>
                  <a:tcPr/>
                </a:tc>
                <a:extLst>
                  <a:ext uri="{0D108BD9-81ED-4DB2-BD59-A6C34878D82A}">
                    <a16:rowId xmlns:a16="http://schemas.microsoft.com/office/drawing/2014/main" val="8098101"/>
                  </a:ext>
                </a:extLst>
              </a:tr>
              <a:tr h="520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Cloud Amount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(0-10 </a:t>
                      </a:r>
                      <a:r>
                        <a:rPr lang="en-IE" sz="1200" dirty="0" err="1"/>
                        <a:t>Oktas</a:t>
                      </a:r>
                      <a:r>
                        <a:rPr lang="en-IE" sz="1200" dirty="0"/>
                        <a:t>)</a:t>
                      </a:r>
                    </a:p>
                  </a:txBody>
                  <a:tcPr/>
                </a:tc>
                <a:tc>
                  <a:txBody>
                    <a:bodyPr/>
                    <a:lstStyle/>
                    <a:p>
                      <a:endParaRPr lang="en-IE" sz="1200" dirty="0"/>
                    </a:p>
                  </a:txBody>
                  <a:tcPr/>
                </a:tc>
                <a:tc>
                  <a:txBody>
                    <a:bodyPr/>
                    <a:lstStyle/>
                    <a:p>
                      <a:endParaRPr lang="en-IE" sz="1200" dirty="0"/>
                    </a:p>
                  </a:txBody>
                  <a:tcPr/>
                </a:tc>
                <a:tc>
                  <a:txBody>
                    <a:bodyPr/>
                    <a:lstStyle/>
                    <a:p>
                      <a:endParaRPr lang="en-IE" sz="1200" dirty="0"/>
                    </a:p>
                  </a:txBody>
                  <a:tcPr/>
                </a:tc>
                <a:tc>
                  <a:txBody>
                    <a:bodyPr/>
                    <a:lstStyle/>
                    <a:p>
                      <a:endParaRPr lang="en-IE" sz="1200" dirty="0"/>
                    </a:p>
                  </a:txBody>
                  <a:tcPr/>
                </a:tc>
                <a:tc>
                  <a:txBody>
                    <a:bodyPr/>
                    <a:lstStyle/>
                    <a:p>
                      <a:endParaRPr lang="en-IE" sz="1200" dirty="0"/>
                    </a:p>
                  </a:txBody>
                  <a:tcPr/>
                </a:tc>
                <a:tc>
                  <a:txBody>
                    <a:bodyPr/>
                    <a:lstStyle/>
                    <a:p>
                      <a:endParaRPr lang="en-IE" sz="1200" dirty="0"/>
                    </a:p>
                  </a:txBody>
                  <a:tcPr/>
                </a:tc>
                <a:extLst>
                  <a:ext uri="{0D108BD9-81ED-4DB2-BD59-A6C34878D82A}">
                    <a16:rowId xmlns:a16="http://schemas.microsoft.com/office/drawing/2014/main" val="308266886"/>
                  </a:ext>
                </a:extLst>
              </a:tr>
              <a:tr h="312170">
                <a:tc>
                  <a:txBody>
                    <a:bodyPr/>
                    <a:lstStyle/>
                    <a:p>
                      <a:r>
                        <a:rPr lang="en-IE" sz="1200" dirty="0"/>
                        <a:t>0</a:t>
                      </a:r>
                    </a:p>
                  </a:txBody>
                  <a:tcPr/>
                </a:tc>
                <a:tc>
                  <a:txBody>
                    <a:bodyPr/>
                    <a:lstStyle/>
                    <a:p>
                      <a:pPr algn="ctr"/>
                      <a:r>
                        <a:rPr lang="en-IE" sz="1200" dirty="0"/>
                        <a:t>0%</a:t>
                      </a:r>
                    </a:p>
                  </a:txBody>
                  <a:tcPr/>
                </a:tc>
                <a:tc>
                  <a:txBody>
                    <a:bodyPr/>
                    <a:lstStyle/>
                    <a:p>
                      <a:pPr algn="ctr"/>
                      <a:r>
                        <a:rPr lang="en-IE" sz="1200" dirty="0"/>
                        <a:t>1%</a:t>
                      </a:r>
                    </a:p>
                  </a:txBody>
                  <a:tcPr/>
                </a:tc>
                <a:tc>
                  <a:txBody>
                    <a:bodyPr/>
                    <a:lstStyle/>
                    <a:p>
                      <a:pPr algn="ctr"/>
                      <a:r>
                        <a:rPr lang="en-IE" sz="1200" dirty="0"/>
                        <a:t>7%</a:t>
                      </a:r>
                    </a:p>
                  </a:txBody>
                  <a:tcPr/>
                </a:tc>
                <a:tc>
                  <a:txBody>
                    <a:bodyPr/>
                    <a:lstStyle/>
                    <a:p>
                      <a:pPr algn="ctr"/>
                      <a:r>
                        <a:rPr lang="en-IE" sz="1200" dirty="0"/>
                        <a:t>17%</a:t>
                      </a:r>
                    </a:p>
                  </a:txBody>
                  <a:tcPr/>
                </a:tc>
                <a:tc>
                  <a:txBody>
                    <a:bodyPr/>
                    <a:lstStyle/>
                    <a:p>
                      <a:pPr algn="ctr"/>
                      <a:r>
                        <a:rPr lang="en-IE" sz="1200" dirty="0"/>
                        <a:t>46%</a:t>
                      </a:r>
                    </a:p>
                  </a:txBody>
                  <a:tcPr/>
                </a:tc>
                <a:tc>
                  <a:txBody>
                    <a:bodyPr/>
                    <a:lstStyle/>
                    <a:p>
                      <a:pPr algn="ctr"/>
                      <a:r>
                        <a:rPr lang="en-IE" sz="1200" dirty="0"/>
                        <a:t>7%</a:t>
                      </a:r>
                    </a:p>
                  </a:txBody>
                  <a:tcPr/>
                </a:tc>
                <a:extLst>
                  <a:ext uri="{0D108BD9-81ED-4DB2-BD59-A6C34878D82A}">
                    <a16:rowId xmlns:a16="http://schemas.microsoft.com/office/drawing/2014/main" val="2985135822"/>
                  </a:ext>
                </a:extLst>
              </a:tr>
              <a:tr h="312170">
                <a:tc>
                  <a:txBody>
                    <a:bodyPr/>
                    <a:lstStyle/>
                    <a:p>
                      <a:r>
                        <a:rPr lang="en-IE" sz="1200" dirty="0"/>
                        <a:t>1</a:t>
                      </a:r>
                    </a:p>
                  </a:txBody>
                  <a:tcPr/>
                </a:tc>
                <a:tc>
                  <a:txBody>
                    <a:bodyPr/>
                    <a:lstStyle/>
                    <a:p>
                      <a:pPr algn="ctr"/>
                      <a:r>
                        <a:rPr lang="en-IE" sz="1200" dirty="0"/>
                        <a:t>0%</a:t>
                      </a:r>
                    </a:p>
                  </a:txBody>
                  <a:tcPr/>
                </a:tc>
                <a:tc>
                  <a:txBody>
                    <a:bodyPr/>
                    <a:lstStyle/>
                    <a:p>
                      <a:pPr algn="ctr"/>
                      <a:r>
                        <a:rPr lang="en-IE" sz="1200" dirty="0"/>
                        <a:t>1%</a:t>
                      </a:r>
                    </a:p>
                  </a:txBody>
                  <a:tcPr/>
                </a:tc>
                <a:tc>
                  <a:txBody>
                    <a:bodyPr/>
                    <a:lstStyle/>
                    <a:p>
                      <a:pPr algn="ctr"/>
                      <a:r>
                        <a:rPr lang="en-IE" sz="1200" dirty="0"/>
                        <a:t>5%</a:t>
                      </a:r>
                    </a:p>
                  </a:txBody>
                  <a:tcPr/>
                </a:tc>
                <a:tc>
                  <a:txBody>
                    <a:bodyPr/>
                    <a:lstStyle/>
                    <a:p>
                      <a:pPr algn="ctr"/>
                      <a:r>
                        <a:rPr lang="en-IE" sz="1200" dirty="0"/>
                        <a:t>9%</a:t>
                      </a:r>
                    </a:p>
                  </a:txBody>
                  <a:tcPr/>
                </a:tc>
                <a:tc>
                  <a:txBody>
                    <a:bodyPr/>
                    <a:lstStyle/>
                    <a:p>
                      <a:pPr algn="ctr"/>
                      <a:r>
                        <a:rPr lang="en-IE" sz="1200" dirty="0"/>
                        <a:t>17%</a:t>
                      </a:r>
                    </a:p>
                  </a:txBody>
                  <a:tcPr/>
                </a:tc>
                <a:tc>
                  <a:txBody>
                    <a:bodyPr/>
                    <a:lstStyle/>
                    <a:p>
                      <a:pPr algn="ctr"/>
                      <a:r>
                        <a:rPr lang="en-IE" sz="1200" dirty="0"/>
                        <a:t>4%</a:t>
                      </a:r>
                    </a:p>
                  </a:txBody>
                  <a:tcPr/>
                </a:tc>
                <a:extLst>
                  <a:ext uri="{0D108BD9-81ED-4DB2-BD59-A6C34878D82A}">
                    <a16:rowId xmlns:a16="http://schemas.microsoft.com/office/drawing/2014/main" val="1766233491"/>
                  </a:ext>
                </a:extLst>
              </a:tr>
              <a:tr h="312170">
                <a:tc>
                  <a:txBody>
                    <a:bodyPr/>
                    <a:lstStyle/>
                    <a:p>
                      <a:r>
                        <a:rPr lang="en-IE" sz="1200" dirty="0"/>
                        <a:t>2</a:t>
                      </a:r>
                    </a:p>
                  </a:txBody>
                  <a:tcPr/>
                </a:tc>
                <a:tc>
                  <a:txBody>
                    <a:bodyPr/>
                    <a:lstStyle/>
                    <a:p>
                      <a:pPr algn="ctr"/>
                      <a:r>
                        <a:rPr lang="en-IE" sz="1200" dirty="0"/>
                        <a:t>1%</a:t>
                      </a:r>
                    </a:p>
                  </a:txBody>
                  <a:tcPr/>
                </a:tc>
                <a:tc>
                  <a:txBody>
                    <a:bodyPr/>
                    <a:lstStyle/>
                    <a:p>
                      <a:pPr algn="ctr"/>
                      <a:r>
                        <a:rPr lang="en-IE" sz="1200" dirty="0"/>
                        <a:t>4%</a:t>
                      </a:r>
                    </a:p>
                  </a:txBody>
                  <a:tcPr/>
                </a:tc>
                <a:tc>
                  <a:txBody>
                    <a:bodyPr/>
                    <a:lstStyle/>
                    <a:p>
                      <a:pPr algn="ctr"/>
                      <a:r>
                        <a:rPr lang="en-IE" sz="1200" dirty="0"/>
                        <a:t>12%</a:t>
                      </a:r>
                    </a:p>
                  </a:txBody>
                  <a:tcPr/>
                </a:tc>
                <a:tc>
                  <a:txBody>
                    <a:bodyPr/>
                    <a:lstStyle/>
                    <a:p>
                      <a:pPr algn="ctr"/>
                      <a:r>
                        <a:rPr lang="en-IE" sz="1200" dirty="0"/>
                        <a:t>19%</a:t>
                      </a:r>
                    </a:p>
                  </a:txBody>
                  <a:tcPr/>
                </a:tc>
                <a:tc>
                  <a:txBody>
                    <a:bodyPr/>
                    <a:lstStyle/>
                    <a:p>
                      <a:pPr algn="ctr"/>
                      <a:r>
                        <a:rPr lang="en-IE" sz="1200" dirty="0"/>
                        <a:t>23%</a:t>
                      </a:r>
                    </a:p>
                  </a:txBody>
                  <a:tcPr/>
                </a:tc>
                <a:tc>
                  <a:txBody>
                    <a:bodyPr/>
                    <a:lstStyle/>
                    <a:p>
                      <a:pPr algn="ctr"/>
                      <a:r>
                        <a:rPr lang="en-IE" sz="1200" dirty="0"/>
                        <a:t>9%</a:t>
                      </a:r>
                    </a:p>
                  </a:txBody>
                  <a:tcPr/>
                </a:tc>
                <a:extLst>
                  <a:ext uri="{0D108BD9-81ED-4DB2-BD59-A6C34878D82A}">
                    <a16:rowId xmlns:a16="http://schemas.microsoft.com/office/drawing/2014/main" val="4150810402"/>
                  </a:ext>
                </a:extLst>
              </a:tr>
              <a:tr h="312170">
                <a:tc>
                  <a:txBody>
                    <a:bodyPr/>
                    <a:lstStyle/>
                    <a:p>
                      <a:r>
                        <a:rPr lang="en-IE" sz="1200" dirty="0"/>
                        <a:t>3</a:t>
                      </a:r>
                    </a:p>
                  </a:txBody>
                  <a:tcPr/>
                </a:tc>
                <a:tc>
                  <a:txBody>
                    <a:bodyPr/>
                    <a:lstStyle/>
                    <a:p>
                      <a:pPr algn="ctr"/>
                      <a:r>
                        <a:rPr lang="en-IE" sz="1200" dirty="0"/>
                        <a:t>0%</a:t>
                      </a:r>
                    </a:p>
                  </a:txBody>
                  <a:tcPr/>
                </a:tc>
                <a:tc>
                  <a:txBody>
                    <a:bodyPr/>
                    <a:lstStyle/>
                    <a:p>
                      <a:pPr algn="ctr"/>
                      <a:r>
                        <a:rPr lang="en-IE" sz="1200" dirty="0"/>
                        <a:t>2%</a:t>
                      </a:r>
                    </a:p>
                  </a:txBody>
                  <a:tcPr/>
                </a:tc>
                <a:tc>
                  <a:txBody>
                    <a:bodyPr/>
                    <a:lstStyle/>
                    <a:p>
                      <a:pPr algn="ctr"/>
                      <a:r>
                        <a:rPr lang="en-IE" sz="1200" dirty="0"/>
                        <a:t>5%</a:t>
                      </a:r>
                    </a:p>
                  </a:txBody>
                  <a:tcPr/>
                </a:tc>
                <a:tc>
                  <a:txBody>
                    <a:bodyPr/>
                    <a:lstStyle/>
                    <a:p>
                      <a:pPr algn="ctr"/>
                      <a:r>
                        <a:rPr lang="en-IE" sz="1200" dirty="0"/>
                        <a:t>8%</a:t>
                      </a:r>
                    </a:p>
                  </a:txBody>
                  <a:tcPr/>
                </a:tc>
                <a:tc>
                  <a:txBody>
                    <a:bodyPr/>
                    <a:lstStyle/>
                    <a:p>
                      <a:pPr algn="ctr"/>
                      <a:r>
                        <a:rPr lang="en-IE" sz="1200" dirty="0"/>
                        <a:t>5%</a:t>
                      </a:r>
                    </a:p>
                  </a:txBody>
                  <a:tcPr/>
                </a:tc>
                <a:tc>
                  <a:txBody>
                    <a:bodyPr/>
                    <a:lstStyle/>
                    <a:p>
                      <a:pPr algn="ctr"/>
                      <a:r>
                        <a:rPr lang="en-IE" sz="1200" dirty="0"/>
                        <a:t>4%</a:t>
                      </a:r>
                    </a:p>
                  </a:txBody>
                  <a:tcPr/>
                </a:tc>
                <a:extLst>
                  <a:ext uri="{0D108BD9-81ED-4DB2-BD59-A6C34878D82A}">
                    <a16:rowId xmlns:a16="http://schemas.microsoft.com/office/drawing/2014/main" val="2827190560"/>
                  </a:ext>
                </a:extLst>
              </a:tr>
              <a:tr h="312170">
                <a:tc>
                  <a:txBody>
                    <a:bodyPr/>
                    <a:lstStyle/>
                    <a:p>
                      <a:r>
                        <a:rPr lang="en-IE" sz="1200" dirty="0"/>
                        <a:t>4</a:t>
                      </a:r>
                    </a:p>
                  </a:txBody>
                  <a:tcPr/>
                </a:tc>
                <a:tc>
                  <a:txBody>
                    <a:bodyPr/>
                    <a:lstStyle/>
                    <a:p>
                      <a:pPr algn="ctr"/>
                      <a:r>
                        <a:rPr lang="en-IE" sz="1200" dirty="0"/>
                        <a:t>0%</a:t>
                      </a:r>
                    </a:p>
                  </a:txBody>
                  <a:tcPr/>
                </a:tc>
                <a:tc>
                  <a:txBody>
                    <a:bodyPr/>
                    <a:lstStyle/>
                    <a:p>
                      <a:pPr algn="ctr"/>
                      <a:r>
                        <a:rPr lang="en-IE" sz="1200" dirty="0"/>
                        <a:t>2%</a:t>
                      </a:r>
                    </a:p>
                  </a:txBody>
                  <a:tcPr/>
                </a:tc>
                <a:tc>
                  <a:txBody>
                    <a:bodyPr/>
                    <a:lstStyle/>
                    <a:p>
                      <a:pPr algn="ctr"/>
                      <a:r>
                        <a:rPr lang="en-IE" sz="1200" dirty="0"/>
                        <a:t>6%</a:t>
                      </a:r>
                    </a:p>
                  </a:txBody>
                  <a:tcPr/>
                </a:tc>
                <a:tc>
                  <a:txBody>
                    <a:bodyPr/>
                    <a:lstStyle/>
                    <a:p>
                      <a:pPr algn="ctr"/>
                      <a:r>
                        <a:rPr lang="en-IE" sz="1200" dirty="0"/>
                        <a:t>7%</a:t>
                      </a:r>
                    </a:p>
                  </a:txBody>
                  <a:tcPr/>
                </a:tc>
                <a:tc>
                  <a:txBody>
                    <a:bodyPr/>
                    <a:lstStyle/>
                    <a:p>
                      <a:pPr algn="ctr"/>
                      <a:r>
                        <a:rPr lang="en-IE" sz="1200" dirty="0"/>
                        <a:t>2%</a:t>
                      </a:r>
                    </a:p>
                  </a:txBody>
                  <a:tcPr/>
                </a:tc>
                <a:tc>
                  <a:txBody>
                    <a:bodyPr/>
                    <a:lstStyle/>
                    <a:p>
                      <a:pPr algn="ctr"/>
                      <a:r>
                        <a:rPr lang="en-IE" sz="1200" dirty="0"/>
                        <a:t>4%</a:t>
                      </a:r>
                    </a:p>
                  </a:txBody>
                  <a:tcPr/>
                </a:tc>
                <a:extLst>
                  <a:ext uri="{0D108BD9-81ED-4DB2-BD59-A6C34878D82A}">
                    <a16:rowId xmlns:a16="http://schemas.microsoft.com/office/drawing/2014/main" val="1856668460"/>
                  </a:ext>
                </a:extLst>
              </a:tr>
              <a:tr h="312170">
                <a:tc>
                  <a:txBody>
                    <a:bodyPr/>
                    <a:lstStyle/>
                    <a:p>
                      <a:r>
                        <a:rPr lang="en-IE" sz="1200" dirty="0"/>
                        <a:t>5</a:t>
                      </a:r>
                    </a:p>
                  </a:txBody>
                  <a:tcPr/>
                </a:tc>
                <a:tc>
                  <a:txBody>
                    <a:bodyPr/>
                    <a:lstStyle/>
                    <a:p>
                      <a:pPr algn="ctr"/>
                      <a:r>
                        <a:rPr lang="en-IE" sz="1200" dirty="0"/>
                        <a:t>1%</a:t>
                      </a:r>
                    </a:p>
                  </a:txBody>
                  <a:tcPr/>
                </a:tc>
                <a:tc>
                  <a:txBody>
                    <a:bodyPr/>
                    <a:lstStyle/>
                    <a:p>
                      <a:pPr algn="ctr"/>
                      <a:r>
                        <a:rPr lang="en-IE" sz="1200" dirty="0"/>
                        <a:t>4%</a:t>
                      </a:r>
                    </a:p>
                  </a:txBody>
                  <a:tcPr/>
                </a:tc>
                <a:tc>
                  <a:txBody>
                    <a:bodyPr/>
                    <a:lstStyle/>
                    <a:p>
                      <a:pPr algn="ctr"/>
                      <a:r>
                        <a:rPr lang="en-IE" sz="1200" dirty="0"/>
                        <a:t>8%</a:t>
                      </a:r>
                    </a:p>
                  </a:txBody>
                  <a:tcPr/>
                </a:tc>
                <a:tc>
                  <a:txBody>
                    <a:bodyPr/>
                    <a:lstStyle/>
                    <a:p>
                      <a:pPr algn="ctr"/>
                      <a:r>
                        <a:rPr lang="en-IE" sz="1200" dirty="0"/>
                        <a:t>8%</a:t>
                      </a:r>
                    </a:p>
                  </a:txBody>
                  <a:tcPr/>
                </a:tc>
                <a:tc>
                  <a:txBody>
                    <a:bodyPr/>
                    <a:lstStyle/>
                    <a:p>
                      <a:pPr algn="ctr"/>
                      <a:r>
                        <a:rPr lang="en-IE" sz="1200" dirty="0"/>
                        <a:t>2%</a:t>
                      </a:r>
                    </a:p>
                  </a:txBody>
                  <a:tcPr/>
                </a:tc>
                <a:tc>
                  <a:txBody>
                    <a:bodyPr/>
                    <a:lstStyle/>
                    <a:p>
                      <a:pPr algn="ctr"/>
                      <a:r>
                        <a:rPr lang="en-IE" sz="1200" dirty="0"/>
                        <a:t>6%</a:t>
                      </a:r>
                    </a:p>
                  </a:txBody>
                  <a:tcPr/>
                </a:tc>
                <a:extLst>
                  <a:ext uri="{0D108BD9-81ED-4DB2-BD59-A6C34878D82A}">
                    <a16:rowId xmlns:a16="http://schemas.microsoft.com/office/drawing/2014/main" val="1920331866"/>
                  </a:ext>
                </a:extLst>
              </a:tr>
              <a:tr h="312170">
                <a:tc>
                  <a:txBody>
                    <a:bodyPr/>
                    <a:lstStyle/>
                    <a:p>
                      <a:r>
                        <a:rPr lang="en-IE" sz="1200" dirty="0"/>
                        <a:t>6</a:t>
                      </a:r>
                    </a:p>
                  </a:txBody>
                  <a:tcPr/>
                </a:tc>
                <a:tc>
                  <a:txBody>
                    <a:bodyPr/>
                    <a:lstStyle/>
                    <a:p>
                      <a:pPr algn="ctr"/>
                      <a:r>
                        <a:rPr lang="en-IE" sz="1200" dirty="0"/>
                        <a:t>1%</a:t>
                      </a:r>
                    </a:p>
                  </a:txBody>
                  <a:tcPr/>
                </a:tc>
                <a:tc>
                  <a:txBody>
                    <a:bodyPr/>
                    <a:lstStyle/>
                    <a:p>
                      <a:pPr algn="ctr"/>
                      <a:r>
                        <a:rPr lang="en-IE" sz="1200" dirty="0"/>
                        <a:t>4%</a:t>
                      </a:r>
                    </a:p>
                  </a:txBody>
                  <a:tcPr/>
                </a:tc>
                <a:tc>
                  <a:txBody>
                    <a:bodyPr/>
                    <a:lstStyle/>
                    <a:p>
                      <a:pPr algn="ctr"/>
                      <a:r>
                        <a:rPr lang="en-IE" sz="1200" dirty="0"/>
                        <a:t>6%</a:t>
                      </a:r>
                    </a:p>
                  </a:txBody>
                  <a:tcPr/>
                </a:tc>
                <a:tc>
                  <a:txBody>
                    <a:bodyPr/>
                    <a:lstStyle/>
                    <a:p>
                      <a:pPr algn="ctr"/>
                      <a:r>
                        <a:rPr lang="en-IE" sz="1200" dirty="0"/>
                        <a:t>7%</a:t>
                      </a:r>
                    </a:p>
                  </a:txBody>
                  <a:tcPr/>
                </a:tc>
                <a:tc>
                  <a:txBody>
                    <a:bodyPr/>
                    <a:lstStyle/>
                    <a:p>
                      <a:pPr algn="ctr"/>
                      <a:r>
                        <a:rPr lang="en-IE" sz="1200" dirty="0"/>
                        <a:t>2%</a:t>
                      </a:r>
                    </a:p>
                  </a:txBody>
                  <a:tcPr/>
                </a:tc>
                <a:tc>
                  <a:txBody>
                    <a:bodyPr/>
                    <a:lstStyle/>
                    <a:p>
                      <a:pPr algn="ctr"/>
                      <a:r>
                        <a:rPr lang="en-IE" sz="1200" dirty="0"/>
                        <a:t>4%</a:t>
                      </a:r>
                    </a:p>
                  </a:txBody>
                  <a:tcPr/>
                </a:tc>
                <a:extLst>
                  <a:ext uri="{0D108BD9-81ED-4DB2-BD59-A6C34878D82A}">
                    <a16:rowId xmlns:a16="http://schemas.microsoft.com/office/drawing/2014/main" val="4203991436"/>
                  </a:ext>
                </a:extLst>
              </a:tr>
              <a:tr h="312170">
                <a:tc>
                  <a:txBody>
                    <a:bodyPr/>
                    <a:lstStyle/>
                    <a:p>
                      <a:r>
                        <a:rPr lang="en-IE" sz="1200" dirty="0"/>
                        <a:t>7</a:t>
                      </a:r>
                    </a:p>
                  </a:txBody>
                  <a:tcPr/>
                </a:tc>
                <a:tc>
                  <a:txBody>
                    <a:bodyPr/>
                    <a:lstStyle/>
                    <a:p>
                      <a:pPr algn="ctr"/>
                      <a:r>
                        <a:rPr lang="en-IE" sz="1200" dirty="0"/>
                        <a:t>2%</a:t>
                      </a:r>
                    </a:p>
                  </a:txBody>
                  <a:tcPr/>
                </a:tc>
                <a:tc>
                  <a:txBody>
                    <a:bodyPr/>
                    <a:lstStyle/>
                    <a:p>
                      <a:pPr algn="ctr"/>
                      <a:r>
                        <a:rPr lang="en-IE" sz="1200" dirty="0"/>
                        <a:t>8%</a:t>
                      </a:r>
                    </a:p>
                  </a:txBody>
                  <a:tcPr/>
                </a:tc>
                <a:tc>
                  <a:txBody>
                    <a:bodyPr/>
                    <a:lstStyle/>
                    <a:p>
                      <a:pPr algn="ctr"/>
                      <a:r>
                        <a:rPr lang="en-IE" sz="1200" dirty="0"/>
                        <a:t>9%</a:t>
                      </a:r>
                    </a:p>
                  </a:txBody>
                  <a:tcPr/>
                </a:tc>
                <a:tc>
                  <a:txBody>
                    <a:bodyPr/>
                    <a:lstStyle/>
                    <a:p>
                      <a:pPr algn="ctr"/>
                      <a:r>
                        <a:rPr lang="en-IE" sz="1200" dirty="0"/>
                        <a:t>6%</a:t>
                      </a:r>
                    </a:p>
                  </a:txBody>
                  <a:tcPr/>
                </a:tc>
                <a:tc>
                  <a:txBody>
                    <a:bodyPr/>
                    <a:lstStyle/>
                    <a:p>
                      <a:pPr algn="ctr"/>
                      <a:r>
                        <a:rPr lang="en-IE" sz="1200" dirty="0"/>
                        <a:t>1%</a:t>
                      </a:r>
                    </a:p>
                  </a:txBody>
                  <a:tcPr/>
                </a:tc>
                <a:tc>
                  <a:txBody>
                    <a:bodyPr/>
                    <a:lstStyle/>
                    <a:p>
                      <a:pPr algn="ctr"/>
                      <a:r>
                        <a:rPr lang="en-IE" sz="1200" dirty="0"/>
                        <a:t>6%</a:t>
                      </a:r>
                    </a:p>
                  </a:txBody>
                  <a:tcPr/>
                </a:tc>
                <a:extLst>
                  <a:ext uri="{0D108BD9-81ED-4DB2-BD59-A6C34878D82A}">
                    <a16:rowId xmlns:a16="http://schemas.microsoft.com/office/drawing/2014/main" val="121280082"/>
                  </a:ext>
                </a:extLst>
              </a:tr>
              <a:tr h="312170">
                <a:tc>
                  <a:txBody>
                    <a:bodyPr/>
                    <a:lstStyle/>
                    <a:p>
                      <a:r>
                        <a:rPr lang="en-IE" sz="1200" dirty="0"/>
                        <a:t>8</a:t>
                      </a:r>
                    </a:p>
                  </a:txBody>
                  <a:tcPr/>
                </a:tc>
                <a:tc>
                  <a:txBody>
                    <a:bodyPr/>
                    <a:lstStyle/>
                    <a:p>
                      <a:pPr algn="ctr"/>
                      <a:r>
                        <a:rPr lang="en-IE" sz="1200" dirty="0"/>
                        <a:t>6%</a:t>
                      </a:r>
                    </a:p>
                  </a:txBody>
                  <a:tcPr/>
                </a:tc>
                <a:tc>
                  <a:txBody>
                    <a:bodyPr/>
                    <a:lstStyle/>
                    <a:p>
                      <a:pPr algn="ctr"/>
                      <a:r>
                        <a:rPr lang="en-IE" sz="1200" dirty="0"/>
                        <a:t>13%</a:t>
                      </a:r>
                    </a:p>
                  </a:txBody>
                  <a:tcPr/>
                </a:tc>
                <a:tc>
                  <a:txBody>
                    <a:bodyPr/>
                    <a:lstStyle/>
                    <a:p>
                      <a:pPr algn="ctr"/>
                      <a:r>
                        <a:rPr lang="en-IE" sz="1200" dirty="0"/>
                        <a:t>13%</a:t>
                      </a:r>
                    </a:p>
                  </a:txBody>
                  <a:tcPr/>
                </a:tc>
                <a:tc>
                  <a:txBody>
                    <a:bodyPr/>
                    <a:lstStyle/>
                    <a:p>
                      <a:pPr algn="ctr"/>
                      <a:r>
                        <a:rPr lang="en-IE" sz="1200" dirty="0"/>
                        <a:t>7%</a:t>
                      </a:r>
                    </a:p>
                  </a:txBody>
                  <a:tcPr/>
                </a:tc>
                <a:tc>
                  <a:txBody>
                    <a:bodyPr/>
                    <a:lstStyle/>
                    <a:p>
                      <a:pPr algn="ctr"/>
                      <a:r>
                        <a:rPr lang="en-IE" sz="1200" dirty="0"/>
                        <a:t>1%</a:t>
                      </a:r>
                    </a:p>
                  </a:txBody>
                  <a:tcPr/>
                </a:tc>
                <a:tc>
                  <a:txBody>
                    <a:bodyPr/>
                    <a:lstStyle/>
                    <a:p>
                      <a:pPr algn="ctr"/>
                      <a:r>
                        <a:rPr lang="en-IE" sz="1200" dirty="0"/>
                        <a:t>10%</a:t>
                      </a:r>
                    </a:p>
                  </a:txBody>
                  <a:tcPr/>
                </a:tc>
                <a:extLst>
                  <a:ext uri="{0D108BD9-81ED-4DB2-BD59-A6C34878D82A}">
                    <a16:rowId xmlns:a16="http://schemas.microsoft.com/office/drawing/2014/main" val="1950806359"/>
                  </a:ext>
                </a:extLst>
              </a:tr>
              <a:tr h="312170">
                <a:tc>
                  <a:txBody>
                    <a:bodyPr/>
                    <a:lstStyle/>
                    <a:p>
                      <a:r>
                        <a:rPr lang="en-IE" sz="1200" dirty="0"/>
                        <a:t>9</a:t>
                      </a:r>
                    </a:p>
                  </a:txBody>
                  <a:tcPr/>
                </a:tc>
                <a:tc>
                  <a:txBody>
                    <a:bodyPr/>
                    <a:lstStyle/>
                    <a:p>
                      <a:pPr algn="ctr"/>
                      <a:r>
                        <a:rPr lang="en-IE" sz="1200" dirty="0"/>
                        <a:t>4%</a:t>
                      </a:r>
                    </a:p>
                  </a:txBody>
                  <a:tcPr/>
                </a:tc>
                <a:tc>
                  <a:txBody>
                    <a:bodyPr/>
                    <a:lstStyle/>
                    <a:p>
                      <a:pPr algn="ctr"/>
                      <a:r>
                        <a:rPr lang="en-IE" sz="1200" dirty="0"/>
                        <a:t>8%</a:t>
                      </a:r>
                    </a:p>
                  </a:txBody>
                  <a:tcPr/>
                </a:tc>
                <a:tc>
                  <a:txBody>
                    <a:bodyPr/>
                    <a:lstStyle/>
                    <a:p>
                      <a:pPr algn="ctr"/>
                      <a:r>
                        <a:rPr lang="en-IE" sz="1200" dirty="0"/>
                        <a:t>6%</a:t>
                      </a:r>
                    </a:p>
                  </a:txBody>
                  <a:tcPr/>
                </a:tc>
                <a:tc>
                  <a:txBody>
                    <a:bodyPr/>
                    <a:lstStyle/>
                    <a:p>
                      <a:pPr algn="ctr"/>
                      <a:r>
                        <a:rPr lang="en-IE" sz="1200" dirty="0"/>
                        <a:t>3%</a:t>
                      </a:r>
                    </a:p>
                  </a:txBody>
                  <a:tcPr/>
                </a:tc>
                <a:tc>
                  <a:txBody>
                    <a:bodyPr/>
                    <a:lstStyle/>
                    <a:p>
                      <a:pPr algn="ctr"/>
                      <a:r>
                        <a:rPr lang="en-IE" sz="1200" dirty="0"/>
                        <a:t>0%</a:t>
                      </a:r>
                    </a:p>
                  </a:txBody>
                  <a:tcPr/>
                </a:tc>
                <a:tc>
                  <a:txBody>
                    <a:bodyPr/>
                    <a:lstStyle/>
                    <a:p>
                      <a:pPr algn="ctr"/>
                      <a:r>
                        <a:rPr lang="en-IE" sz="1200" dirty="0"/>
                        <a:t>6%</a:t>
                      </a:r>
                    </a:p>
                  </a:txBody>
                  <a:tcPr/>
                </a:tc>
                <a:extLst>
                  <a:ext uri="{0D108BD9-81ED-4DB2-BD59-A6C34878D82A}">
                    <a16:rowId xmlns:a16="http://schemas.microsoft.com/office/drawing/2014/main" val="1400078308"/>
                  </a:ext>
                </a:extLst>
              </a:tr>
              <a:tr h="312170">
                <a:tc>
                  <a:txBody>
                    <a:bodyPr/>
                    <a:lstStyle/>
                    <a:p>
                      <a:r>
                        <a:rPr lang="en-IE" sz="1200" dirty="0"/>
                        <a:t>10</a:t>
                      </a:r>
                    </a:p>
                  </a:txBody>
                  <a:tcPr/>
                </a:tc>
                <a:tc>
                  <a:txBody>
                    <a:bodyPr/>
                    <a:lstStyle/>
                    <a:p>
                      <a:pPr algn="ctr"/>
                      <a:r>
                        <a:rPr lang="en-IE" sz="1200" dirty="0"/>
                        <a:t>85%</a:t>
                      </a:r>
                    </a:p>
                  </a:txBody>
                  <a:tcPr/>
                </a:tc>
                <a:tc>
                  <a:txBody>
                    <a:bodyPr/>
                    <a:lstStyle/>
                    <a:p>
                      <a:pPr algn="ctr"/>
                      <a:r>
                        <a:rPr lang="en-IE" sz="1200" dirty="0"/>
                        <a:t>53%</a:t>
                      </a:r>
                    </a:p>
                  </a:txBody>
                  <a:tcPr/>
                </a:tc>
                <a:tc>
                  <a:txBody>
                    <a:bodyPr/>
                    <a:lstStyle/>
                    <a:p>
                      <a:pPr algn="ctr"/>
                      <a:r>
                        <a:rPr lang="en-IE" sz="1200" dirty="0"/>
                        <a:t>23%</a:t>
                      </a:r>
                    </a:p>
                  </a:txBody>
                  <a:tcPr/>
                </a:tc>
                <a:tc>
                  <a:txBody>
                    <a:bodyPr/>
                    <a:lstStyle/>
                    <a:p>
                      <a:pPr algn="ctr"/>
                      <a:r>
                        <a:rPr lang="en-IE" sz="1200" dirty="0"/>
                        <a:t>9%</a:t>
                      </a:r>
                    </a:p>
                  </a:txBody>
                  <a:tcPr/>
                </a:tc>
                <a:tc>
                  <a:txBody>
                    <a:bodyPr/>
                    <a:lstStyle/>
                    <a:p>
                      <a:pPr algn="ctr"/>
                      <a:r>
                        <a:rPr lang="en-IE" sz="1200" dirty="0"/>
                        <a:t>1%</a:t>
                      </a:r>
                    </a:p>
                  </a:txBody>
                  <a:tcPr/>
                </a:tc>
                <a:tc>
                  <a:txBody>
                    <a:bodyPr/>
                    <a:lstStyle/>
                    <a:p>
                      <a:pPr algn="ctr"/>
                      <a:r>
                        <a:rPr lang="en-IE" sz="1200" dirty="0"/>
                        <a:t>40%</a:t>
                      </a:r>
                    </a:p>
                  </a:txBody>
                  <a:tcPr/>
                </a:tc>
                <a:extLst>
                  <a:ext uri="{0D108BD9-81ED-4DB2-BD59-A6C34878D82A}">
                    <a16:rowId xmlns:a16="http://schemas.microsoft.com/office/drawing/2014/main" val="3758943412"/>
                  </a:ext>
                </a:extLst>
              </a:tr>
              <a:tr h="312170">
                <a:tc>
                  <a:txBody>
                    <a:bodyPr/>
                    <a:lstStyle/>
                    <a:p>
                      <a:r>
                        <a:rPr lang="en-IE" sz="1200" b="1" dirty="0"/>
                        <a:t>Total days</a:t>
                      </a:r>
                    </a:p>
                  </a:txBody>
                  <a:tcPr/>
                </a:tc>
                <a:tc>
                  <a:txBody>
                    <a:bodyPr/>
                    <a:lstStyle/>
                    <a:p>
                      <a:pPr algn="ctr"/>
                      <a:r>
                        <a:rPr lang="en-IE" sz="1200" dirty="0"/>
                        <a:t>1,198</a:t>
                      </a:r>
                    </a:p>
                  </a:txBody>
                  <a:tcPr/>
                </a:tc>
                <a:tc>
                  <a:txBody>
                    <a:bodyPr/>
                    <a:lstStyle/>
                    <a:p>
                      <a:pPr algn="ctr"/>
                      <a:r>
                        <a:rPr lang="en-IE" sz="1200" dirty="0"/>
                        <a:t>2,402</a:t>
                      </a:r>
                    </a:p>
                  </a:txBody>
                  <a:tcPr/>
                </a:tc>
                <a:tc>
                  <a:txBody>
                    <a:bodyPr/>
                    <a:lstStyle/>
                    <a:p>
                      <a:pPr algn="ctr"/>
                      <a:r>
                        <a:rPr lang="en-IE" sz="1200" dirty="0"/>
                        <a:t>1,598</a:t>
                      </a:r>
                    </a:p>
                  </a:txBody>
                  <a:tcPr/>
                </a:tc>
                <a:tc>
                  <a:txBody>
                    <a:bodyPr/>
                    <a:lstStyle/>
                    <a:p>
                      <a:pPr algn="ctr"/>
                      <a:r>
                        <a:rPr lang="en-IE" sz="1200" dirty="0"/>
                        <a:t>1,646</a:t>
                      </a:r>
                    </a:p>
                  </a:txBody>
                  <a:tcPr/>
                </a:tc>
                <a:tc>
                  <a:txBody>
                    <a:bodyPr/>
                    <a:lstStyle/>
                    <a:p>
                      <a:pPr algn="ctr"/>
                      <a:r>
                        <a:rPr lang="en-IE" sz="1200" dirty="0"/>
                        <a:t>230</a:t>
                      </a:r>
                    </a:p>
                  </a:txBody>
                  <a:tcPr/>
                </a:tc>
                <a:tc>
                  <a:txBody>
                    <a:bodyPr/>
                    <a:lstStyle/>
                    <a:p>
                      <a:pPr algn="ctr"/>
                      <a:r>
                        <a:rPr lang="en-IE" sz="1200" dirty="0"/>
                        <a:t>7,091</a:t>
                      </a:r>
                    </a:p>
                  </a:txBody>
                  <a:tcPr/>
                </a:tc>
                <a:extLst>
                  <a:ext uri="{0D108BD9-81ED-4DB2-BD59-A6C34878D82A}">
                    <a16:rowId xmlns:a16="http://schemas.microsoft.com/office/drawing/2014/main" val="1801767039"/>
                  </a:ext>
                </a:extLst>
              </a:tr>
            </a:tbl>
          </a:graphicData>
        </a:graphic>
      </p:graphicFrame>
    </p:spTree>
    <p:extLst>
      <p:ext uri="{BB962C8B-B14F-4D97-AF65-F5344CB8AC3E}">
        <p14:creationId xmlns:p14="http://schemas.microsoft.com/office/powerpoint/2010/main" val="2029442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7778C7B-5659-445F-95D3-E974A0A75A1D}"/>
              </a:ext>
            </a:extLst>
          </p:cNvPr>
          <p:cNvGraphicFramePr>
            <a:graphicFrameLocks noGrp="1"/>
          </p:cNvGraphicFramePr>
          <p:nvPr>
            <p:extLst>
              <p:ext uri="{D42A27DB-BD31-4B8C-83A1-F6EECF244321}">
                <p14:modId xmlns:p14="http://schemas.microsoft.com/office/powerpoint/2010/main" val="3465714138"/>
              </p:ext>
            </p:extLst>
          </p:nvPr>
        </p:nvGraphicFramePr>
        <p:xfrm>
          <a:off x="134111" y="123481"/>
          <a:ext cx="7613301" cy="4425836"/>
        </p:xfrm>
        <a:graphic>
          <a:graphicData uri="http://schemas.openxmlformats.org/drawingml/2006/table">
            <a:tbl>
              <a:tblPr firstRow="1" bandRow="1">
                <a:tableStyleId>{5C22544A-7EE6-4342-B048-85BDC9FD1C3A}</a:tableStyleId>
              </a:tblPr>
              <a:tblGrid>
                <a:gridCol w="1887390">
                  <a:extLst>
                    <a:ext uri="{9D8B030D-6E8A-4147-A177-3AD203B41FA5}">
                      <a16:colId xmlns:a16="http://schemas.microsoft.com/office/drawing/2014/main" val="1839155266"/>
                    </a:ext>
                  </a:extLst>
                </a:gridCol>
                <a:gridCol w="1033993">
                  <a:extLst>
                    <a:ext uri="{9D8B030D-6E8A-4147-A177-3AD203B41FA5}">
                      <a16:colId xmlns:a16="http://schemas.microsoft.com/office/drawing/2014/main" val="2081390999"/>
                    </a:ext>
                  </a:extLst>
                </a:gridCol>
                <a:gridCol w="1062321">
                  <a:extLst>
                    <a:ext uri="{9D8B030D-6E8A-4147-A177-3AD203B41FA5}">
                      <a16:colId xmlns:a16="http://schemas.microsoft.com/office/drawing/2014/main" val="303877421"/>
                    </a:ext>
                  </a:extLst>
                </a:gridCol>
                <a:gridCol w="1150848">
                  <a:extLst>
                    <a:ext uri="{9D8B030D-6E8A-4147-A177-3AD203B41FA5}">
                      <a16:colId xmlns:a16="http://schemas.microsoft.com/office/drawing/2014/main" val="1075165156"/>
                    </a:ext>
                  </a:extLst>
                </a:gridCol>
                <a:gridCol w="1150848">
                  <a:extLst>
                    <a:ext uri="{9D8B030D-6E8A-4147-A177-3AD203B41FA5}">
                      <a16:colId xmlns:a16="http://schemas.microsoft.com/office/drawing/2014/main" val="1713049720"/>
                    </a:ext>
                  </a:extLst>
                </a:gridCol>
                <a:gridCol w="1327901">
                  <a:extLst>
                    <a:ext uri="{9D8B030D-6E8A-4147-A177-3AD203B41FA5}">
                      <a16:colId xmlns:a16="http://schemas.microsoft.com/office/drawing/2014/main" val="2882221015"/>
                    </a:ext>
                  </a:extLst>
                </a:gridCol>
              </a:tblGrid>
              <a:tr h="625428">
                <a:tc>
                  <a:txBody>
                    <a:bodyPr/>
                    <a:lstStyle/>
                    <a:p>
                      <a:r>
                        <a:rPr lang="en-IE" sz="1200" dirty="0"/>
                        <a:t>Temperature Daily Range 1931-1959</a:t>
                      </a:r>
                    </a:p>
                  </a:txBody>
                  <a:tcPr/>
                </a:tc>
                <a:tc>
                  <a:txBody>
                    <a:bodyPr/>
                    <a:lstStyle/>
                    <a:p>
                      <a:r>
                        <a:rPr lang="en-IE" sz="1200" dirty="0"/>
                        <a:t>0.1 &lt; 9 </a:t>
                      </a:r>
                      <a:r>
                        <a:rPr lang="en-IE" sz="1200" dirty="0">
                          <a:latin typeface="Times New Roman" panose="02020603050405020304" pitchFamily="18" charset="0"/>
                          <a:cs typeface="Times New Roman" panose="02020603050405020304" pitchFamily="18" charset="0"/>
                        </a:rPr>
                        <a:t>°F</a:t>
                      </a:r>
                      <a:r>
                        <a:rPr lang="en-IE" sz="1200" dirty="0"/>
                        <a:t>       Max – Min</a:t>
                      </a:r>
                    </a:p>
                    <a:p>
                      <a:r>
                        <a:rPr lang="en-IE" sz="1200" dirty="0"/>
                        <a:t>0.1 &lt; 5 </a:t>
                      </a:r>
                      <a:r>
                        <a:rPr lang="en-IE" sz="1200" dirty="0">
                          <a:latin typeface="Times New Roman" panose="02020603050405020304" pitchFamily="18" charset="0"/>
                          <a:cs typeface="Times New Roman" panose="02020603050405020304" pitchFamily="18" charset="0"/>
                        </a:rPr>
                        <a:t>°C</a:t>
                      </a:r>
                      <a:r>
                        <a:rPr lang="en-IE" sz="1200" dirty="0"/>
                        <a:t> </a:t>
                      </a:r>
                    </a:p>
                  </a:txBody>
                  <a:tcPr/>
                </a:tc>
                <a:tc>
                  <a:txBody>
                    <a:bodyPr/>
                    <a:lstStyle/>
                    <a:p>
                      <a:r>
                        <a:rPr lang="en-IE" sz="1200" dirty="0"/>
                        <a:t>9 &lt; 18 </a:t>
                      </a:r>
                      <a:r>
                        <a:rPr lang="en-IE" sz="1200" dirty="0">
                          <a:latin typeface="Times New Roman" panose="02020603050405020304" pitchFamily="18" charset="0"/>
                          <a:cs typeface="Times New Roman" panose="02020603050405020304" pitchFamily="18" charset="0"/>
                        </a:rPr>
                        <a:t>°F</a:t>
                      </a:r>
                      <a:r>
                        <a:rPr lang="en-IE" sz="1200" dirty="0"/>
                        <a:t>       Max –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5 &lt; 10 </a:t>
                      </a:r>
                      <a:r>
                        <a:rPr lang="en-IE" sz="1200" dirty="0">
                          <a:latin typeface="Times New Roman" panose="02020603050405020304" pitchFamily="18" charset="0"/>
                          <a:cs typeface="Times New Roman" panose="02020603050405020304" pitchFamily="18" charset="0"/>
                        </a:rPr>
                        <a:t>°C</a:t>
                      </a:r>
                      <a:r>
                        <a:rPr lang="en-IE" sz="1200" dirty="0"/>
                        <a:t> </a:t>
                      </a:r>
                    </a:p>
                  </a:txBody>
                  <a:tcPr/>
                </a:tc>
                <a:tc>
                  <a:txBody>
                    <a:bodyPr/>
                    <a:lstStyle/>
                    <a:p>
                      <a:r>
                        <a:rPr lang="en-IE" sz="1200" dirty="0"/>
                        <a:t>18 &lt; 27 </a:t>
                      </a:r>
                      <a:r>
                        <a:rPr lang="en-IE" sz="1200" dirty="0">
                          <a:latin typeface="Times New Roman" panose="02020603050405020304" pitchFamily="18" charset="0"/>
                          <a:cs typeface="Times New Roman" panose="02020603050405020304" pitchFamily="18" charset="0"/>
                        </a:rPr>
                        <a:t>°F</a:t>
                      </a:r>
                      <a:r>
                        <a:rPr lang="en-IE" sz="1200" dirty="0"/>
                        <a:t>       Max –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10 &lt; 15 </a:t>
                      </a:r>
                      <a:r>
                        <a:rPr lang="en-IE" sz="1200" dirty="0">
                          <a:latin typeface="Times New Roman" panose="02020603050405020304" pitchFamily="18" charset="0"/>
                          <a:cs typeface="Times New Roman" panose="02020603050405020304" pitchFamily="18" charset="0"/>
                        </a:rPr>
                        <a:t>°C</a:t>
                      </a:r>
                      <a:r>
                        <a:rPr lang="en-IE" sz="1200" dirty="0"/>
                        <a:t> </a:t>
                      </a:r>
                    </a:p>
                  </a:txBody>
                  <a:tcPr/>
                </a:tc>
                <a:tc>
                  <a:txBody>
                    <a:bodyPr/>
                    <a:lstStyle/>
                    <a:p>
                      <a:r>
                        <a:rPr lang="en-IE" sz="1200" dirty="0"/>
                        <a:t>27 &lt; 36 </a:t>
                      </a:r>
                      <a:r>
                        <a:rPr lang="en-IE" sz="1200" dirty="0">
                          <a:latin typeface="Times New Roman" panose="02020603050405020304" pitchFamily="18" charset="0"/>
                          <a:cs typeface="Times New Roman" panose="02020603050405020304" pitchFamily="18" charset="0"/>
                        </a:rPr>
                        <a:t>°F</a:t>
                      </a:r>
                      <a:r>
                        <a:rPr lang="en-IE" sz="1200" dirty="0"/>
                        <a:t>       Max –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15 &lt; 20 </a:t>
                      </a:r>
                      <a:r>
                        <a:rPr lang="en-IE" sz="1200" dirty="0">
                          <a:latin typeface="Times New Roman" panose="02020603050405020304" pitchFamily="18" charset="0"/>
                          <a:cs typeface="Times New Roman" panose="02020603050405020304" pitchFamily="18" charset="0"/>
                        </a:rPr>
                        <a:t>°C</a:t>
                      </a:r>
                      <a:r>
                        <a:rPr lang="en-IE" sz="1200" dirty="0"/>
                        <a:t> </a:t>
                      </a:r>
                    </a:p>
                  </a:txBody>
                  <a:tcPr/>
                </a:tc>
                <a:tc>
                  <a:txBody>
                    <a:bodyPr/>
                    <a:lstStyle/>
                    <a:p>
                      <a:r>
                        <a:rPr lang="en-IE" sz="1200" dirty="0"/>
                        <a:t>36 </a:t>
                      </a:r>
                      <a:r>
                        <a:rPr lang="en-IE" sz="1200" dirty="0">
                          <a:latin typeface="Times New Roman" panose="02020603050405020304" pitchFamily="18" charset="0"/>
                          <a:cs typeface="Times New Roman" panose="02020603050405020304" pitchFamily="18" charset="0"/>
                        </a:rPr>
                        <a:t>°F</a:t>
                      </a:r>
                      <a:r>
                        <a:rPr lang="en-IE" sz="1200" dirty="0"/>
                        <a:t> or more      Max –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25 </a:t>
                      </a:r>
                      <a:r>
                        <a:rPr lang="en-IE" sz="1200" dirty="0">
                          <a:latin typeface="Times New Roman" panose="02020603050405020304" pitchFamily="18" charset="0"/>
                          <a:cs typeface="Times New Roman" panose="02020603050405020304" pitchFamily="18" charset="0"/>
                        </a:rPr>
                        <a:t>°C</a:t>
                      </a:r>
                      <a:r>
                        <a:rPr lang="en-IE" sz="1200" dirty="0"/>
                        <a:t> or more</a:t>
                      </a:r>
                    </a:p>
                  </a:txBody>
                  <a:tcPr/>
                </a:tc>
                <a:extLst>
                  <a:ext uri="{0D108BD9-81ED-4DB2-BD59-A6C34878D82A}">
                    <a16:rowId xmlns:a16="http://schemas.microsoft.com/office/drawing/2014/main" val="8098101"/>
                  </a:ext>
                </a:extLst>
              </a:tr>
              <a:tr h="291212">
                <a:tc>
                  <a:txBody>
                    <a:bodyPr/>
                    <a:lstStyle/>
                    <a:p>
                      <a:r>
                        <a:rPr lang="en-IE" sz="1200" dirty="0"/>
                        <a:t>January</a:t>
                      </a:r>
                    </a:p>
                  </a:txBody>
                  <a:tcPr/>
                </a:tc>
                <a:tc>
                  <a:txBody>
                    <a:bodyPr/>
                    <a:lstStyle/>
                    <a:p>
                      <a:pPr algn="ctr"/>
                      <a:r>
                        <a:rPr lang="en-IE" sz="1200" dirty="0"/>
                        <a:t>15%</a:t>
                      </a:r>
                    </a:p>
                  </a:txBody>
                  <a:tcPr/>
                </a:tc>
                <a:tc>
                  <a:txBody>
                    <a:bodyPr/>
                    <a:lstStyle/>
                    <a:p>
                      <a:pPr algn="ctr"/>
                      <a:r>
                        <a:rPr lang="en-IE" sz="1200" dirty="0"/>
                        <a:t>9%</a:t>
                      </a:r>
                    </a:p>
                  </a:txBody>
                  <a:tcPr/>
                </a:tc>
                <a:tc>
                  <a:txBody>
                    <a:bodyPr/>
                    <a:lstStyle/>
                    <a:p>
                      <a:pPr algn="ctr"/>
                      <a:r>
                        <a:rPr lang="en-IE" sz="1200" dirty="0"/>
                        <a:t>5%</a:t>
                      </a:r>
                    </a:p>
                  </a:txBody>
                  <a:tcPr/>
                </a:tc>
                <a:tc>
                  <a:txBody>
                    <a:bodyPr/>
                    <a:lstStyle/>
                    <a:p>
                      <a:pPr algn="ctr"/>
                      <a:r>
                        <a:rPr lang="en-IE" sz="1200" dirty="0"/>
                        <a:t>1%</a:t>
                      </a:r>
                    </a:p>
                  </a:txBody>
                  <a:tcPr/>
                </a:tc>
                <a:tc>
                  <a:txBody>
                    <a:bodyPr/>
                    <a:lstStyle/>
                    <a:p>
                      <a:pPr algn="ctr"/>
                      <a:r>
                        <a:rPr lang="en-IE" sz="1200" dirty="0"/>
                        <a:t>0%</a:t>
                      </a:r>
                    </a:p>
                  </a:txBody>
                  <a:tcPr/>
                </a:tc>
                <a:extLst>
                  <a:ext uri="{0D108BD9-81ED-4DB2-BD59-A6C34878D82A}">
                    <a16:rowId xmlns:a16="http://schemas.microsoft.com/office/drawing/2014/main" val="1766233491"/>
                  </a:ext>
                </a:extLst>
              </a:tr>
              <a:tr h="291212">
                <a:tc>
                  <a:txBody>
                    <a:bodyPr/>
                    <a:lstStyle/>
                    <a:p>
                      <a:r>
                        <a:rPr lang="en-IE" sz="1200" dirty="0"/>
                        <a:t>February</a:t>
                      </a:r>
                    </a:p>
                  </a:txBody>
                  <a:tcPr/>
                </a:tc>
                <a:tc>
                  <a:txBody>
                    <a:bodyPr/>
                    <a:lstStyle/>
                    <a:p>
                      <a:pPr algn="ctr"/>
                      <a:r>
                        <a:rPr lang="en-IE" sz="1200" dirty="0"/>
                        <a:t>13%</a:t>
                      </a:r>
                    </a:p>
                  </a:txBody>
                  <a:tcPr/>
                </a:tc>
                <a:tc>
                  <a:txBody>
                    <a:bodyPr/>
                    <a:lstStyle/>
                    <a:p>
                      <a:pPr algn="ctr"/>
                      <a:r>
                        <a:rPr lang="en-IE" sz="1200" dirty="0"/>
                        <a:t>8%</a:t>
                      </a:r>
                    </a:p>
                  </a:txBody>
                  <a:tcPr/>
                </a:tc>
                <a:tc>
                  <a:txBody>
                    <a:bodyPr/>
                    <a:lstStyle/>
                    <a:p>
                      <a:pPr algn="ctr"/>
                      <a:r>
                        <a:rPr lang="en-IE" sz="1200" dirty="0"/>
                        <a:t>4%</a:t>
                      </a:r>
                    </a:p>
                  </a:txBody>
                  <a:tcPr/>
                </a:tc>
                <a:tc>
                  <a:txBody>
                    <a:bodyPr/>
                    <a:lstStyle/>
                    <a:p>
                      <a:pPr algn="ctr"/>
                      <a:r>
                        <a:rPr lang="en-IE" sz="1200" dirty="0"/>
                        <a:t>2%</a:t>
                      </a:r>
                    </a:p>
                  </a:txBody>
                  <a:tcPr/>
                </a:tc>
                <a:tc>
                  <a:txBody>
                    <a:bodyPr/>
                    <a:lstStyle/>
                    <a:p>
                      <a:pPr algn="ctr"/>
                      <a:r>
                        <a:rPr lang="en-IE" sz="1200" dirty="0"/>
                        <a:t>0%</a:t>
                      </a:r>
                    </a:p>
                  </a:txBody>
                  <a:tcPr/>
                </a:tc>
                <a:extLst>
                  <a:ext uri="{0D108BD9-81ED-4DB2-BD59-A6C34878D82A}">
                    <a16:rowId xmlns:a16="http://schemas.microsoft.com/office/drawing/2014/main" val="4150810402"/>
                  </a:ext>
                </a:extLst>
              </a:tr>
              <a:tr h="291212">
                <a:tc>
                  <a:txBody>
                    <a:bodyPr/>
                    <a:lstStyle/>
                    <a:p>
                      <a:r>
                        <a:rPr lang="en-IE" sz="1200" dirty="0"/>
                        <a:t>March</a:t>
                      </a:r>
                    </a:p>
                  </a:txBody>
                  <a:tcPr/>
                </a:tc>
                <a:tc>
                  <a:txBody>
                    <a:bodyPr/>
                    <a:lstStyle/>
                    <a:p>
                      <a:pPr algn="ctr"/>
                      <a:r>
                        <a:rPr lang="en-IE" sz="1200" dirty="0"/>
                        <a:t>10%</a:t>
                      </a:r>
                    </a:p>
                  </a:txBody>
                  <a:tcPr/>
                </a:tc>
                <a:tc>
                  <a:txBody>
                    <a:bodyPr/>
                    <a:lstStyle/>
                    <a:p>
                      <a:pPr algn="ctr"/>
                      <a:r>
                        <a:rPr lang="en-IE" sz="1200" dirty="0"/>
                        <a:t>8%</a:t>
                      </a:r>
                    </a:p>
                  </a:txBody>
                  <a:tcPr/>
                </a:tc>
                <a:tc>
                  <a:txBody>
                    <a:bodyPr/>
                    <a:lstStyle/>
                    <a:p>
                      <a:pPr algn="ctr"/>
                      <a:r>
                        <a:rPr lang="en-IE" sz="1200" dirty="0"/>
                        <a:t>10%</a:t>
                      </a:r>
                    </a:p>
                  </a:txBody>
                  <a:tcPr/>
                </a:tc>
                <a:tc>
                  <a:txBody>
                    <a:bodyPr/>
                    <a:lstStyle/>
                    <a:p>
                      <a:pPr algn="ctr"/>
                      <a:r>
                        <a:rPr lang="en-IE" sz="1200" dirty="0"/>
                        <a:t>9%</a:t>
                      </a:r>
                    </a:p>
                  </a:txBody>
                  <a:tcPr/>
                </a:tc>
                <a:tc>
                  <a:txBody>
                    <a:bodyPr/>
                    <a:lstStyle/>
                    <a:p>
                      <a:pPr algn="ctr"/>
                      <a:r>
                        <a:rPr lang="en-IE" sz="1200" dirty="0"/>
                        <a:t>0%</a:t>
                      </a:r>
                    </a:p>
                  </a:txBody>
                  <a:tcPr/>
                </a:tc>
                <a:extLst>
                  <a:ext uri="{0D108BD9-81ED-4DB2-BD59-A6C34878D82A}">
                    <a16:rowId xmlns:a16="http://schemas.microsoft.com/office/drawing/2014/main" val="2827190560"/>
                  </a:ext>
                </a:extLst>
              </a:tr>
              <a:tr h="291212">
                <a:tc>
                  <a:txBody>
                    <a:bodyPr/>
                    <a:lstStyle/>
                    <a:p>
                      <a:r>
                        <a:rPr lang="en-IE" sz="1200" dirty="0"/>
                        <a:t>April</a:t>
                      </a:r>
                    </a:p>
                  </a:txBody>
                  <a:tcPr/>
                </a:tc>
                <a:tc>
                  <a:txBody>
                    <a:bodyPr/>
                    <a:lstStyle/>
                    <a:p>
                      <a:pPr algn="ctr"/>
                      <a:r>
                        <a:rPr lang="en-IE" sz="1200" dirty="0"/>
                        <a:t>4%</a:t>
                      </a:r>
                    </a:p>
                  </a:txBody>
                  <a:tcPr/>
                </a:tc>
                <a:tc>
                  <a:txBody>
                    <a:bodyPr/>
                    <a:lstStyle/>
                    <a:p>
                      <a:pPr algn="ctr"/>
                      <a:r>
                        <a:rPr lang="en-IE" sz="1200" dirty="0"/>
                        <a:t>8%</a:t>
                      </a:r>
                    </a:p>
                  </a:txBody>
                  <a:tcPr/>
                </a:tc>
                <a:tc>
                  <a:txBody>
                    <a:bodyPr/>
                    <a:lstStyle/>
                    <a:p>
                      <a:pPr algn="ctr"/>
                      <a:r>
                        <a:rPr lang="en-IE" sz="1200" dirty="0"/>
                        <a:t>11%</a:t>
                      </a:r>
                    </a:p>
                  </a:txBody>
                  <a:tcPr/>
                </a:tc>
                <a:tc>
                  <a:txBody>
                    <a:bodyPr/>
                    <a:lstStyle/>
                    <a:p>
                      <a:pPr algn="ctr"/>
                      <a:r>
                        <a:rPr lang="en-IE" sz="1200" dirty="0"/>
                        <a:t>14%</a:t>
                      </a:r>
                    </a:p>
                  </a:txBody>
                  <a:tcPr/>
                </a:tc>
                <a:tc>
                  <a:txBody>
                    <a:bodyPr/>
                    <a:lstStyle/>
                    <a:p>
                      <a:pPr algn="ctr"/>
                      <a:r>
                        <a:rPr lang="en-IE" sz="1200" dirty="0"/>
                        <a:t>17%</a:t>
                      </a:r>
                    </a:p>
                  </a:txBody>
                  <a:tcPr/>
                </a:tc>
                <a:extLst>
                  <a:ext uri="{0D108BD9-81ED-4DB2-BD59-A6C34878D82A}">
                    <a16:rowId xmlns:a16="http://schemas.microsoft.com/office/drawing/2014/main" val="1856668460"/>
                  </a:ext>
                </a:extLst>
              </a:tr>
              <a:tr h="291212">
                <a:tc>
                  <a:txBody>
                    <a:bodyPr/>
                    <a:lstStyle/>
                    <a:p>
                      <a:r>
                        <a:rPr lang="en-IE" sz="1200" dirty="0"/>
                        <a:t>May</a:t>
                      </a:r>
                    </a:p>
                  </a:txBody>
                  <a:tcPr/>
                </a:tc>
                <a:tc>
                  <a:txBody>
                    <a:bodyPr/>
                    <a:lstStyle/>
                    <a:p>
                      <a:pPr algn="ctr"/>
                      <a:r>
                        <a:rPr lang="en-IE" sz="1200" dirty="0"/>
                        <a:t>4%</a:t>
                      </a:r>
                    </a:p>
                  </a:txBody>
                  <a:tcPr/>
                </a:tc>
                <a:tc>
                  <a:txBody>
                    <a:bodyPr/>
                    <a:lstStyle/>
                    <a:p>
                      <a:pPr algn="ctr"/>
                      <a:r>
                        <a:rPr lang="en-IE" sz="1200" dirty="0"/>
                        <a:t>7%</a:t>
                      </a:r>
                    </a:p>
                  </a:txBody>
                  <a:tcPr/>
                </a:tc>
                <a:tc>
                  <a:txBody>
                    <a:bodyPr/>
                    <a:lstStyle/>
                    <a:p>
                      <a:pPr algn="ctr"/>
                      <a:r>
                        <a:rPr lang="en-IE" sz="1200" dirty="0"/>
                        <a:t>13%</a:t>
                      </a:r>
                    </a:p>
                  </a:txBody>
                  <a:tcPr/>
                </a:tc>
                <a:tc>
                  <a:txBody>
                    <a:bodyPr/>
                    <a:lstStyle/>
                    <a:p>
                      <a:pPr algn="ctr"/>
                      <a:r>
                        <a:rPr lang="en-IE" sz="1200" dirty="0"/>
                        <a:t>20%</a:t>
                      </a:r>
                    </a:p>
                  </a:txBody>
                  <a:tcPr/>
                </a:tc>
                <a:tc>
                  <a:txBody>
                    <a:bodyPr/>
                    <a:lstStyle/>
                    <a:p>
                      <a:pPr algn="ctr"/>
                      <a:r>
                        <a:rPr lang="en-IE" sz="1200" dirty="0"/>
                        <a:t>33%</a:t>
                      </a:r>
                    </a:p>
                  </a:txBody>
                  <a:tcPr/>
                </a:tc>
                <a:extLst>
                  <a:ext uri="{0D108BD9-81ED-4DB2-BD59-A6C34878D82A}">
                    <a16:rowId xmlns:a16="http://schemas.microsoft.com/office/drawing/2014/main" val="1920331866"/>
                  </a:ext>
                </a:extLst>
              </a:tr>
              <a:tr h="291212">
                <a:tc>
                  <a:txBody>
                    <a:bodyPr/>
                    <a:lstStyle/>
                    <a:p>
                      <a:r>
                        <a:rPr lang="en-IE" sz="1200" dirty="0"/>
                        <a:t>June</a:t>
                      </a:r>
                    </a:p>
                  </a:txBody>
                  <a:tcPr/>
                </a:tc>
                <a:tc>
                  <a:txBody>
                    <a:bodyPr/>
                    <a:lstStyle/>
                    <a:p>
                      <a:pPr algn="ctr"/>
                      <a:r>
                        <a:rPr lang="en-IE" sz="1200" dirty="0"/>
                        <a:t>2%</a:t>
                      </a:r>
                    </a:p>
                  </a:txBody>
                  <a:tcPr/>
                </a:tc>
                <a:tc>
                  <a:txBody>
                    <a:bodyPr/>
                    <a:lstStyle/>
                    <a:p>
                      <a:pPr algn="ctr"/>
                      <a:r>
                        <a:rPr lang="en-IE" sz="1200" dirty="0"/>
                        <a:t>8%</a:t>
                      </a:r>
                    </a:p>
                  </a:txBody>
                  <a:tcPr/>
                </a:tc>
                <a:tc>
                  <a:txBody>
                    <a:bodyPr/>
                    <a:lstStyle/>
                    <a:p>
                      <a:pPr algn="ctr"/>
                      <a:r>
                        <a:rPr lang="en-IE" sz="1200" dirty="0"/>
                        <a:t>11%</a:t>
                      </a:r>
                    </a:p>
                  </a:txBody>
                  <a:tcPr/>
                </a:tc>
                <a:tc>
                  <a:txBody>
                    <a:bodyPr/>
                    <a:lstStyle/>
                    <a:p>
                      <a:pPr algn="ctr"/>
                      <a:r>
                        <a:rPr lang="en-IE" sz="1200" dirty="0"/>
                        <a:t>17%</a:t>
                      </a:r>
                    </a:p>
                  </a:txBody>
                  <a:tcPr/>
                </a:tc>
                <a:tc>
                  <a:txBody>
                    <a:bodyPr/>
                    <a:lstStyle/>
                    <a:p>
                      <a:pPr algn="ctr"/>
                      <a:r>
                        <a:rPr lang="en-IE" sz="1200" dirty="0"/>
                        <a:t>33%</a:t>
                      </a:r>
                    </a:p>
                  </a:txBody>
                  <a:tcPr/>
                </a:tc>
                <a:extLst>
                  <a:ext uri="{0D108BD9-81ED-4DB2-BD59-A6C34878D82A}">
                    <a16:rowId xmlns:a16="http://schemas.microsoft.com/office/drawing/2014/main" val="4203991436"/>
                  </a:ext>
                </a:extLst>
              </a:tr>
              <a:tr h="291212">
                <a:tc>
                  <a:txBody>
                    <a:bodyPr/>
                    <a:lstStyle/>
                    <a:p>
                      <a:r>
                        <a:rPr lang="en-IE" sz="1200" dirty="0"/>
                        <a:t>July</a:t>
                      </a:r>
                    </a:p>
                  </a:txBody>
                  <a:tcPr/>
                </a:tc>
                <a:tc>
                  <a:txBody>
                    <a:bodyPr/>
                    <a:lstStyle/>
                    <a:p>
                      <a:pPr algn="ctr"/>
                      <a:r>
                        <a:rPr lang="en-IE" sz="1200" dirty="0"/>
                        <a:t>4%</a:t>
                      </a:r>
                    </a:p>
                  </a:txBody>
                  <a:tcPr/>
                </a:tc>
                <a:tc>
                  <a:txBody>
                    <a:bodyPr/>
                    <a:lstStyle/>
                    <a:p>
                      <a:pPr algn="ctr"/>
                      <a:r>
                        <a:rPr lang="en-IE" sz="1200" dirty="0"/>
                        <a:t>9%</a:t>
                      </a:r>
                    </a:p>
                  </a:txBody>
                  <a:tcPr/>
                </a:tc>
                <a:tc>
                  <a:txBody>
                    <a:bodyPr/>
                    <a:lstStyle/>
                    <a:p>
                      <a:pPr algn="ctr"/>
                      <a:r>
                        <a:rPr lang="en-IE" sz="1200" dirty="0"/>
                        <a:t>10%</a:t>
                      </a:r>
                    </a:p>
                  </a:txBody>
                  <a:tcPr/>
                </a:tc>
                <a:tc>
                  <a:txBody>
                    <a:bodyPr/>
                    <a:lstStyle/>
                    <a:p>
                      <a:pPr algn="ctr"/>
                      <a:r>
                        <a:rPr lang="en-IE" sz="1200" dirty="0"/>
                        <a:t>12%</a:t>
                      </a:r>
                    </a:p>
                  </a:txBody>
                  <a:tcPr/>
                </a:tc>
                <a:tc>
                  <a:txBody>
                    <a:bodyPr/>
                    <a:lstStyle/>
                    <a:p>
                      <a:pPr algn="ctr"/>
                      <a:r>
                        <a:rPr lang="en-IE" sz="1200" dirty="0"/>
                        <a:t>0%</a:t>
                      </a:r>
                    </a:p>
                  </a:txBody>
                  <a:tcPr/>
                </a:tc>
                <a:extLst>
                  <a:ext uri="{0D108BD9-81ED-4DB2-BD59-A6C34878D82A}">
                    <a16:rowId xmlns:a16="http://schemas.microsoft.com/office/drawing/2014/main" val="121280082"/>
                  </a:ext>
                </a:extLst>
              </a:tr>
              <a:tr h="291212">
                <a:tc>
                  <a:txBody>
                    <a:bodyPr/>
                    <a:lstStyle/>
                    <a:p>
                      <a:r>
                        <a:rPr lang="en-IE" sz="1200" dirty="0"/>
                        <a:t>August</a:t>
                      </a:r>
                    </a:p>
                  </a:txBody>
                  <a:tcPr/>
                </a:tc>
                <a:tc>
                  <a:txBody>
                    <a:bodyPr/>
                    <a:lstStyle/>
                    <a:p>
                      <a:pPr algn="ctr"/>
                      <a:r>
                        <a:rPr lang="en-IE" sz="1200" dirty="0"/>
                        <a:t>3%</a:t>
                      </a:r>
                    </a:p>
                  </a:txBody>
                  <a:tcPr/>
                </a:tc>
                <a:tc>
                  <a:txBody>
                    <a:bodyPr/>
                    <a:lstStyle/>
                    <a:p>
                      <a:pPr algn="ctr"/>
                      <a:r>
                        <a:rPr lang="en-IE" sz="1200" dirty="0"/>
                        <a:t>8%</a:t>
                      </a:r>
                    </a:p>
                  </a:txBody>
                  <a:tcPr/>
                </a:tc>
                <a:tc>
                  <a:txBody>
                    <a:bodyPr/>
                    <a:lstStyle/>
                    <a:p>
                      <a:pPr algn="ctr"/>
                      <a:r>
                        <a:rPr lang="en-IE" sz="1200" dirty="0"/>
                        <a:t>12%</a:t>
                      </a:r>
                    </a:p>
                  </a:txBody>
                  <a:tcPr/>
                </a:tc>
                <a:tc>
                  <a:txBody>
                    <a:bodyPr/>
                    <a:lstStyle/>
                    <a:p>
                      <a:pPr algn="ctr"/>
                      <a:r>
                        <a:rPr lang="en-IE" sz="1200" dirty="0"/>
                        <a:t>10%</a:t>
                      </a:r>
                    </a:p>
                  </a:txBody>
                  <a:tcPr/>
                </a:tc>
                <a:tc>
                  <a:txBody>
                    <a:bodyPr/>
                    <a:lstStyle/>
                    <a:p>
                      <a:pPr algn="ctr"/>
                      <a:r>
                        <a:rPr lang="en-IE" sz="1200" dirty="0"/>
                        <a:t>0%</a:t>
                      </a:r>
                    </a:p>
                  </a:txBody>
                  <a:tcPr/>
                </a:tc>
                <a:extLst>
                  <a:ext uri="{0D108BD9-81ED-4DB2-BD59-A6C34878D82A}">
                    <a16:rowId xmlns:a16="http://schemas.microsoft.com/office/drawing/2014/main" val="1950806359"/>
                  </a:ext>
                </a:extLst>
              </a:tr>
              <a:tr h="291212">
                <a:tc>
                  <a:txBody>
                    <a:bodyPr/>
                    <a:lstStyle/>
                    <a:p>
                      <a:r>
                        <a:rPr lang="en-IE" sz="1200" dirty="0"/>
                        <a:t>September</a:t>
                      </a:r>
                    </a:p>
                  </a:txBody>
                  <a:tcPr/>
                </a:tc>
                <a:tc>
                  <a:txBody>
                    <a:bodyPr/>
                    <a:lstStyle/>
                    <a:p>
                      <a:pPr algn="ctr"/>
                      <a:r>
                        <a:rPr lang="en-IE" sz="1200" dirty="0"/>
                        <a:t>5%</a:t>
                      </a:r>
                    </a:p>
                  </a:txBody>
                  <a:tcPr/>
                </a:tc>
                <a:tc>
                  <a:txBody>
                    <a:bodyPr/>
                    <a:lstStyle/>
                    <a:p>
                      <a:pPr algn="ctr"/>
                      <a:r>
                        <a:rPr lang="en-IE" sz="1200" dirty="0"/>
                        <a:t>9%</a:t>
                      </a:r>
                    </a:p>
                  </a:txBody>
                  <a:tcPr/>
                </a:tc>
                <a:tc>
                  <a:txBody>
                    <a:bodyPr/>
                    <a:lstStyle/>
                    <a:p>
                      <a:pPr algn="ctr"/>
                      <a:r>
                        <a:rPr lang="en-IE" sz="1200" dirty="0"/>
                        <a:t>9%</a:t>
                      </a:r>
                    </a:p>
                  </a:txBody>
                  <a:tcPr/>
                </a:tc>
                <a:tc>
                  <a:txBody>
                    <a:bodyPr/>
                    <a:lstStyle/>
                    <a:p>
                      <a:pPr algn="ctr"/>
                      <a:r>
                        <a:rPr lang="en-IE" sz="1200" dirty="0"/>
                        <a:t>8%</a:t>
                      </a:r>
                    </a:p>
                  </a:txBody>
                  <a:tcPr/>
                </a:tc>
                <a:tc>
                  <a:txBody>
                    <a:bodyPr/>
                    <a:lstStyle/>
                    <a:p>
                      <a:pPr algn="ctr"/>
                      <a:r>
                        <a:rPr lang="en-IE" sz="1200" dirty="0"/>
                        <a:t>17%</a:t>
                      </a:r>
                    </a:p>
                  </a:txBody>
                  <a:tcPr/>
                </a:tc>
                <a:extLst>
                  <a:ext uri="{0D108BD9-81ED-4DB2-BD59-A6C34878D82A}">
                    <a16:rowId xmlns:a16="http://schemas.microsoft.com/office/drawing/2014/main" val="1400078308"/>
                  </a:ext>
                </a:extLst>
              </a:tr>
              <a:tr h="291212">
                <a:tc>
                  <a:txBody>
                    <a:bodyPr/>
                    <a:lstStyle/>
                    <a:p>
                      <a:r>
                        <a:rPr lang="en-IE" sz="1200" dirty="0"/>
                        <a:t>October</a:t>
                      </a:r>
                    </a:p>
                  </a:txBody>
                  <a:tcPr/>
                </a:tc>
                <a:tc>
                  <a:txBody>
                    <a:bodyPr/>
                    <a:lstStyle/>
                    <a:p>
                      <a:pPr algn="ctr"/>
                      <a:r>
                        <a:rPr lang="en-IE" sz="1200" dirty="0"/>
                        <a:t>9%</a:t>
                      </a:r>
                    </a:p>
                  </a:txBody>
                  <a:tcPr/>
                </a:tc>
                <a:tc>
                  <a:txBody>
                    <a:bodyPr/>
                    <a:lstStyle/>
                    <a:p>
                      <a:pPr algn="ctr"/>
                      <a:r>
                        <a:rPr lang="en-IE" sz="1200" dirty="0"/>
                        <a:t>9%</a:t>
                      </a:r>
                    </a:p>
                  </a:txBody>
                  <a:tcPr/>
                </a:tc>
                <a:tc>
                  <a:txBody>
                    <a:bodyPr/>
                    <a:lstStyle/>
                    <a:p>
                      <a:pPr algn="ctr"/>
                      <a:r>
                        <a:rPr lang="en-IE" sz="1200" dirty="0"/>
                        <a:t>8%</a:t>
                      </a:r>
                    </a:p>
                  </a:txBody>
                  <a:tcPr/>
                </a:tc>
                <a:tc>
                  <a:txBody>
                    <a:bodyPr/>
                    <a:lstStyle/>
                    <a:p>
                      <a:pPr algn="ctr"/>
                      <a:r>
                        <a:rPr lang="en-IE" sz="1200" dirty="0"/>
                        <a:t>5%</a:t>
                      </a:r>
                    </a:p>
                  </a:txBody>
                  <a:tcPr/>
                </a:tc>
                <a:tc>
                  <a:txBody>
                    <a:bodyPr/>
                    <a:lstStyle/>
                    <a:p>
                      <a:pPr algn="ctr"/>
                      <a:r>
                        <a:rPr lang="en-IE" sz="1200" dirty="0"/>
                        <a:t>0%</a:t>
                      </a:r>
                    </a:p>
                  </a:txBody>
                  <a:tcPr/>
                </a:tc>
                <a:extLst>
                  <a:ext uri="{0D108BD9-81ED-4DB2-BD59-A6C34878D82A}">
                    <a16:rowId xmlns:a16="http://schemas.microsoft.com/office/drawing/2014/main" val="3078668836"/>
                  </a:ext>
                </a:extLst>
              </a:tr>
              <a:tr h="291212">
                <a:tc>
                  <a:txBody>
                    <a:bodyPr/>
                    <a:lstStyle/>
                    <a:p>
                      <a:r>
                        <a:rPr lang="en-IE" sz="1200" dirty="0"/>
                        <a:t>November</a:t>
                      </a:r>
                    </a:p>
                  </a:txBody>
                  <a:tcPr/>
                </a:tc>
                <a:tc>
                  <a:txBody>
                    <a:bodyPr/>
                    <a:lstStyle/>
                    <a:p>
                      <a:pPr algn="ctr"/>
                      <a:r>
                        <a:rPr lang="en-IE" sz="1200" dirty="0"/>
                        <a:t>14%</a:t>
                      </a:r>
                    </a:p>
                  </a:txBody>
                  <a:tcPr/>
                </a:tc>
                <a:tc>
                  <a:txBody>
                    <a:bodyPr/>
                    <a:lstStyle/>
                    <a:p>
                      <a:pPr algn="ctr"/>
                      <a:r>
                        <a:rPr lang="en-IE" sz="1200" dirty="0"/>
                        <a:t>9%</a:t>
                      </a:r>
                    </a:p>
                  </a:txBody>
                  <a:tcPr/>
                </a:tc>
                <a:tc>
                  <a:txBody>
                    <a:bodyPr/>
                    <a:lstStyle/>
                    <a:p>
                      <a:pPr algn="ctr"/>
                      <a:r>
                        <a:rPr lang="en-IE" sz="1200" dirty="0"/>
                        <a:t>4%</a:t>
                      </a:r>
                    </a:p>
                  </a:txBody>
                  <a:tcPr/>
                </a:tc>
                <a:tc>
                  <a:txBody>
                    <a:bodyPr/>
                    <a:lstStyle/>
                    <a:p>
                      <a:pPr algn="ctr"/>
                      <a:r>
                        <a:rPr lang="en-IE" sz="1200" dirty="0"/>
                        <a:t>1%</a:t>
                      </a:r>
                    </a:p>
                  </a:txBody>
                  <a:tcPr/>
                </a:tc>
                <a:tc>
                  <a:txBody>
                    <a:bodyPr/>
                    <a:lstStyle/>
                    <a:p>
                      <a:pPr algn="ctr"/>
                      <a:r>
                        <a:rPr lang="en-IE" sz="1200" dirty="0"/>
                        <a:t>0%</a:t>
                      </a:r>
                    </a:p>
                  </a:txBody>
                  <a:tcPr/>
                </a:tc>
                <a:extLst>
                  <a:ext uri="{0D108BD9-81ED-4DB2-BD59-A6C34878D82A}">
                    <a16:rowId xmlns:a16="http://schemas.microsoft.com/office/drawing/2014/main" val="2693109873"/>
                  </a:ext>
                </a:extLst>
              </a:tr>
              <a:tr h="291212">
                <a:tc>
                  <a:txBody>
                    <a:bodyPr/>
                    <a:lstStyle/>
                    <a:p>
                      <a:r>
                        <a:rPr lang="en-IE" sz="1200" dirty="0"/>
                        <a:t>December</a:t>
                      </a:r>
                    </a:p>
                  </a:txBody>
                  <a:tcPr/>
                </a:tc>
                <a:tc>
                  <a:txBody>
                    <a:bodyPr/>
                    <a:lstStyle/>
                    <a:p>
                      <a:pPr algn="ctr"/>
                      <a:r>
                        <a:rPr lang="en-IE" sz="1200" dirty="0"/>
                        <a:t>17%</a:t>
                      </a:r>
                    </a:p>
                  </a:txBody>
                  <a:tcPr/>
                </a:tc>
                <a:tc>
                  <a:txBody>
                    <a:bodyPr/>
                    <a:lstStyle/>
                    <a:p>
                      <a:pPr algn="ctr"/>
                      <a:r>
                        <a:rPr lang="en-IE" sz="1200" dirty="0"/>
                        <a:t>8%</a:t>
                      </a:r>
                    </a:p>
                  </a:txBody>
                  <a:tcPr/>
                </a:tc>
                <a:tc>
                  <a:txBody>
                    <a:bodyPr/>
                    <a:lstStyle/>
                    <a:p>
                      <a:pPr algn="ctr"/>
                      <a:r>
                        <a:rPr lang="en-IE" sz="1200" dirty="0"/>
                        <a:t>3%</a:t>
                      </a:r>
                    </a:p>
                  </a:txBody>
                  <a:tcPr/>
                </a:tc>
                <a:tc>
                  <a:txBody>
                    <a:bodyPr/>
                    <a:lstStyle/>
                    <a:p>
                      <a:pPr algn="ctr"/>
                      <a:r>
                        <a:rPr lang="en-IE" sz="1200" dirty="0"/>
                        <a:t>1%</a:t>
                      </a:r>
                    </a:p>
                  </a:txBody>
                  <a:tcPr/>
                </a:tc>
                <a:tc>
                  <a:txBody>
                    <a:bodyPr/>
                    <a:lstStyle/>
                    <a:p>
                      <a:pPr algn="ctr"/>
                      <a:r>
                        <a:rPr lang="en-IE" sz="1200" dirty="0"/>
                        <a:t>0%</a:t>
                      </a:r>
                    </a:p>
                  </a:txBody>
                  <a:tcPr/>
                </a:tc>
                <a:extLst>
                  <a:ext uri="{0D108BD9-81ED-4DB2-BD59-A6C34878D82A}">
                    <a16:rowId xmlns:a16="http://schemas.microsoft.com/office/drawing/2014/main" val="3758943412"/>
                  </a:ext>
                </a:extLst>
              </a:tr>
              <a:tr h="291212">
                <a:tc>
                  <a:txBody>
                    <a:bodyPr/>
                    <a:lstStyle/>
                    <a:p>
                      <a:r>
                        <a:rPr lang="en-IE" sz="1200" b="1" dirty="0"/>
                        <a:t>Total days 1931-1959</a:t>
                      </a:r>
                    </a:p>
                  </a:txBody>
                  <a:tcPr/>
                </a:tc>
                <a:tc>
                  <a:txBody>
                    <a:bodyPr/>
                    <a:lstStyle/>
                    <a:p>
                      <a:pPr algn="ctr"/>
                      <a:r>
                        <a:rPr lang="en-IE" sz="1200" dirty="0"/>
                        <a:t>1,710</a:t>
                      </a:r>
                    </a:p>
                  </a:txBody>
                  <a:tcPr/>
                </a:tc>
                <a:tc>
                  <a:txBody>
                    <a:bodyPr/>
                    <a:lstStyle/>
                    <a:p>
                      <a:pPr algn="ctr"/>
                      <a:r>
                        <a:rPr lang="en-IE" sz="1200" dirty="0"/>
                        <a:t>5,980</a:t>
                      </a:r>
                    </a:p>
                  </a:txBody>
                  <a:tcPr/>
                </a:tc>
                <a:tc>
                  <a:txBody>
                    <a:bodyPr/>
                    <a:lstStyle/>
                    <a:p>
                      <a:pPr algn="ctr"/>
                      <a:r>
                        <a:rPr lang="en-IE" sz="1200" dirty="0"/>
                        <a:t>2,558</a:t>
                      </a:r>
                    </a:p>
                  </a:txBody>
                  <a:tcPr/>
                </a:tc>
                <a:tc>
                  <a:txBody>
                    <a:bodyPr/>
                    <a:lstStyle/>
                    <a:p>
                      <a:pPr algn="ctr"/>
                      <a:r>
                        <a:rPr lang="en-IE" sz="1200" dirty="0"/>
                        <a:t>307</a:t>
                      </a:r>
                    </a:p>
                  </a:txBody>
                  <a:tcPr/>
                </a:tc>
                <a:tc>
                  <a:txBody>
                    <a:bodyPr/>
                    <a:lstStyle/>
                    <a:p>
                      <a:pPr algn="ctr"/>
                      <a:r>
                        <a:rPr lang="en-IE" sz="1200" dirty="0"/>
                        <a:t>6</a:t>
                      </a:r>
                    </a:p>
                  </a:txBody>
                  <a:tcPr/>
                </a:tc>
                <a:extLst>
                  <a:ext uri="{0D108BD9-81ED-4DB2-BD59-A6C34878D82A}">
                    <a16:rowId xmlns:a16="http://schemas.microsoft.com/office/drawing/2014/main" val="1801767039"/>
                  </a:ext>
                </a:extLst>
              </a:tr>
            </a:tbl>
          </a:graphicData>
        </a:graphic>
      </p:graphicFrame>
    </p:spTree>
    <p:extLst>
      <p:ext uri="{BB962C8B-B14F-4D97-AF65-F5344CB8AC3E}">
        <p14:creationId xmlns:p14="http://schemas.microsoft.com/office/powerpoint/2010/main" val="3385380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27847CE-7399-488C-AC35-73264E24893A}"/>
              </a:ext>
            </a:extLst>
          </p:cNvPr>
          <p:cNvGraphicFramePr>
            <a:graphicFrameLocks noGrp="1"/>
          </p:cNvGraphicFramePr>
          <p:nvPr>
            <p:extLst>
              <p:ext uri="{D42A27DB-BD31-4B8C-83A1-F6EECF244321}">
                <p14:modId xmlns:p14="http://schemas.microsoft.com/office/powerpoint/2010/main" val="1499284340"/>
              </p:ext>
            </p:extLst>
          </p:nvPr>
        </p:nvGraphicFramePr>
        <p:xfrm>
          <a:off x="1524000" y="77470"/>
          <a:ext cx="6096000" cy="4719320"/>
        </p:xfrm>
        <a:graphic>
          <a:graphicData uri="http://schemas.openxmlformats.org/drawingml/2006/table">
            <a:tbl>
              <a:tblPr firstRow="1" bandRow="1">
                <a:tableStyleId>{5C22544A-7EE6-4342-B048-85BDC9FD1C3A}</a:tableStyleId>
              </a:tblPr>
              <a:tblGrid>
                <a:gridCol w="1319808">
                  <a:extLst>
                    <a:ext uri="{9D8B030D-6E8A-4147-A177-3AD203B41FA5}">
                      <a16:colId xmlns:a16="http://schemas.microsoft.com/office/drawing/2014/main" val="626923558"/>
                    </a:ext>
                  </a:extLst>
                </a:gridCol>
                <a:gridCol w="712192">
                  <a:extLst>
                    <a:ext uri="{9D8B030D-6E8A-4147-A177-3AD203B41FA5}">
                      <a16:colId xmlns:a16="http://schemas.microsoft.com/office/drawing/2014/main" val="2659044128"/>
                    </a:ext>
                  </a:extLst>
                </a:gridCol>
                <a:gridCol w="1016000">
                  <a:extLst>
                    <a:ext uri="{9D8B030D-6E8A-4147-A177-3AD203B41FA5}">
                      <a16:colId xmlns:a16="http://schemas.microsoft.com/office/drawing/2014/main" val="1910380322"/>
                    </a:ext>
                  </a:extLst>
                </a:gridCol>
                <a:gridCol w="1016000">
                  <a:extLst>
                    <a:ext uri="{9D8B030D-6E8A-4147-A177-3AD203B41FA5}">
                      <a16:colId xmlns:a16="http://schemas.microsoft.com/office/drawing/2014/main" val="2247680513"/>
                    </a:ext>
                  </a:extLst>
                </a:gridCol>
                <a:gridCol w="1016000">
                  <a:extLst>
                    <a:ext uri="{9D8B030D-6E8A-4147-A177-3AD203B41FA5}">
                      <a16:colId xmlns:a16="http://schemas.microsoft.com/office/drawing/2014/main" val="153818975"/>
                    </a:ext>
                  </a:extLst>
                </a:gridCol>
                <a:gridCol w="1016000">
                  <a:extLst>
                    <a:ext uri="{9D8B030D-6E8A-4147-A177-3AD203B41FA5}">
                      <a16:colId xmlns:a16="http://schemas.microsoft.com/office/drawing/2014/main" val="3607187196"/>
                    </a:ext>
                  </a:extLst>
                </a:gridCol>
              </a:tblGrid>
              <a:tr h="370840">
                <a:tc>
                  <a:txBody>
                    <a:bodyPr/>
                    <a:lstStyle/>
                    <a:p>
                      <a:r>
                        <a:rPr lang="en-IE" dirty="0"/>
                        <a:t>Wind Direction</a:t>
                      </a:r>
                    </a:p>
                  </a:txBody>
                  <a:tcPr/>
                </a:tc>
                <a:tc gridSpan="4">
                  <a:txBody>
                    <a:bodyPr/>
                    <a:lstStyle/>
                    <a:p>
                      <a:pPr algn="ctr"/>
                      <a:r>
                        <a:rPr lang="en-IE" dirty="0"/>
                        <a:t>Beaufort Force</a:t>
                      </a:r>
                    </a:p>
                  </a:txBody>
                  <a:tcPr/>
                </a:tc>
                <a:tc hMerge="1">
                  <a:txBody>
                    <a:bodyPr/>
                    <a:lstStyle/>
                    <a:p>
                      <a:endParaRPr lang="en-IE" dirty="0"/>
                    </a:p>
                  </a:txBody>
                  <a:tcPr/>
                </a:tc>
                <a:tc hMerge="1">
                  <a:txBody>
                    <a:bodyPr/>
                    <a:lstStyle/>
                    <a:p>
                      <a:endParaRPr lang="en-IE" dirty="0"/>
                    </a:p>
                  </a:txBody>
                  <a:tcPr/>
                </a:tc>
                <a:tc hMerge="1">
                  <a:txBody>
                    <a:bodyPr/>
                    <a:lstStyle/>
                    <a:p>
                      <a:endParaRPr lang="en-IE" dirty="0"/>
                    </a:p>
                  </a:txBody>
                  <a:tcPr/>
                </a:tc>
                <a:tc>
                  <a:txBody>
                    <a:bodyPr/>
                    <a:lstStyle/>
                    <a:p>
                      <a:r>
                        <a:rPr lang="en-IE" dirty="0"/>
                        <a:t>Total</a:t>
                      </a:r>
                    </a:p>
                  </a:txBody>
                  <a:tcPr/>
                </a:tc>
                <a:extLst>
                  <a:ext uri="{0D108BD9-81ED-4DB2-BD59-A6C34878D82A}">
                    <a16:rowId xmlns:a16="http://schemas.microsoft.com/office/drawing/2014/main" val="3616024658"/>
                  </a:ext>
                </a:extLst>
              </a:tr>
              <a:tr h="370840">
                <a:tc>
                  <a:txBody>
                    <a:bodyPr/>
                    <a:lstStyle/>
                    <a:p>
                      <a:endParaRPr lang="en-IE" sz="1600" dirty="0"/>
                    </a:p>
                  </a:txBody>
                  <a:tcPr/>
                </a:tc>
                <a:tc>
                  <a:txBody>
                    <a:bodyPr/>
                    <a:lstStyle/>
                    <a:p>
                      <a:r>
                        <a:rPr lang="en-IE" sz="1600" dirty="0"/>
                        <a:t>Calm</a:t>
                      </a:r>
                    </a:p>
                  </a:txBody>
                  <a:tcPr/>
                </a:tc>
                <a:tc>
                  <a:txBody>
                    <a:bodyPr/>
                    <a:lstStyle/>
                    <a:p>
                      <a:r>
                        <a:rPr lang="en-IE" sz="1600" dirty="0"/>
                        <a:t>1 to 3</a:t>
                      </a:r>
                    </a:p>
                  </a:txBody>
                  <a:tcPr/>
                </a:tc>
                <a:tc>
                  <a:txBody>
                    <a:bodyPr/>
                    <a:lstStyle/>
                    <a:p>
                      <a:r>
                        <a:rPr lang="en-IE" sz="1600" dirty="0"/>
                        <a:t>4 to 7</a:t>
                      </a:r>
                    </a:p>
                  </a:txBody>
                  <a:tcPr/>
                </a:tc>
                <a:tc>
                  <a:txBody>
                    <a:bodyPr/>
                    <a:lstStyle/>
                    <a:p>
                      <a:r>
                        <a:rPr lang="en-IE" sz="1600" dirty="0"/>
                        <a:t>8 or more</a:t>
                      </a:r>
                    </a:p>
                  </a:txBody>
                  <a:tcPr/>
                </a:tc>
                <a:tc>
                  <a:txBody>
                    <a:bodyPr/>
                    <a:lstStyle/>
                    <a:p>
                      <a:endParaRPr lang="en-IE" sz="1600" dirty="0"/>
                    </a:p>
                  </a:txBody>
                  <a:tcPr/>
                </a:tc>
                <a:extLst>
                  <a:ext uri="{0D108BD9-81ED-4DB2-BD59-A6C34878D82A}">
                    <a16:rowId xmlns:a16="http://schemas.microsoft.com/office/drawing/2014/main" val="3700780313"/>
                  </a:ext>
                </a:extLst>
              </a:tr>
              <a:tr h="370840">
                <a:tc>
                  <a:txBody>
                    <a:bodyPr/>
                    <a:lstStyle/>
                    <a:p>
                      <a:r>
                        <a:rPr lang="en-IE" sz="1600" dirty="0"/>
                        <a:t>Calm</a:t>
                      </a:r>
                    </a:p>
                  </a:txBody>
                  <a:tcPr/>
                </a:tc>
                <a:tc>
                  <a:txBody>
                    <a:bodyPr/>
                    <a:lstStyle/>
                    <a:p>
                      <a:pPr algn="r"/>
                      <a:r>
                        <a:rPr lang="en-IE" sz="1600" dirty="0"/>
                        <a:t>100%</a:t>
                      </a:r>
                    </a:p>
                  </a:txBody>
                  <a:tcPr/>
                </a:tc>
                <a:tc>
                  <a:txBody>
                    <a:bodyPr/>
                    <a:lstStyle/>
                    <a:p>
                      <a:pPr algn="r"/>
                      <a:r>
                        <a:rPr lang="en-IE" sz="1600" dirty="0"/>
                        <a:t>0%</a:t>
                      </a:r>
                    </a:p>
                  </a:txBody>
                  <a:tcPr/>
                </a:tc>
                <a:tc>
                  <a:txBody>
                    <a:bodyPr/>
                    <a:lstStyle/>
                    <a:p>
                      <a:pPr algn="r"/>
                      <a:r>
                        <a:rPr lang="en-IE" sz="1600" dirty="0"/>
                        <a:t>0%</a:t>
                      </a:r>
                    </a:p>
                  </a:txBody>
                  <a:tcPr/>
                </a:tc>
                <a:tc>
                  <a:txBody>
                    <a:bodyPr/>
                    <a:lstStyle/>
                    <a:p>
                      <a:pPr algn="r"/>
                      <a:r>
                        <a:rPr lang="en-IE" sz="1600" dirty="0"/>
                        <a:t>0%</a:t>
                      </a:r>
                    </a:p>
                  </a:txBody>
                  <a:tcPr/>
                </a:tc>
                <a:tc>
                  <a:txBody>
                    <a:bodyPr/>
                    <a:lstStyle/>
                    <a:p>
                      <a:pPr algn="r"/>
                      <a:r>
                        <a:rPr lang="en-IE" sz="1600" dirty="0"/>
                        <a:t>2%</a:t>
                      </a:r>
                    </a:p>
                  </a:txBody>
                  <a:tcPr/>
                </a:tc>
                <a:extLst>
                  <a:ext uri="{0D108BD9-81ED-4DB2-BD59-A6C34878D82A}">
                    <a16:rowId xmlns:a16="http://schemas.microsoft.com/office/drawing/2014/main" val="3319134801"/>
                  </a:ext>
                </a:extLst>
              </a:tr>
              <a:tr h="370840">
                <a:tc>
                  <a:txBody>
                    <a:bodyPr/>
                    <a:lstStyle/>
                    <a:p>
                      <a:r>
                        <a:rPr lang="en-IE" sz="1600" dirty="0"/>
                        <a:t>North</a:t>
                      </a:r>
                    </a:p>
                  </a:txBody>
                  <a:tcPr/>
                </a:tc>
                <a:tc>
                  <a:txBody>
                    <a:bodyPr/>
                    <a:lstStyle/>
                    <a:p>
                      <a:pPr algn="r"/>
                      <a:r>
                        <a:rPr lang="en-IE" sz="1600" dirty="0"/>
                        <a:t>0%</a:t>
                      </a:r>
                    </a:p>
                  </a:txBody>
                  <a:tcPr/>
                </a:tc>
                <a:tc>
                  <a:txBody>
                    <a:bodyPr/>
                    <a:lstStyle/>
                    <a:p>
                      <a:pPr algn="r"/>
                      <a:r>
                        <a:rPr lang="en-IE" sz="1600" dirty="0"/>
                        <a:t>10%</a:t>
                      </a:r>
                    </a:p>
                  </a:txBody>
                  <a:tcPr/>
                </a:tc>
                <a:tc>
                  <a:txBody>
                    <a:bodyPr/>
                    <a:lstStyle/>
                    <a:p>
                      <a:pPr algn="r"/>
                      <a:r>
                        <a:rPr lang="en-IE" sz="1600" dirty="0"/>
                        <a:t>5%</a:t>
                      </a:r>
                    </a:p>
                  </a:txBody>
                  <a:tcPr/>
                </a:tc>
                <a:tc>
                  <a:txBody>
                    <a:bodyPr/>
                    <a:lstStyle/>
                    <a:p>
                      <a:pPr algn="r"/>
                      <a:r>
                        <a:rPr lang="en-IE" sz="1600" dirty="0"/>
                        <a:t>3%</a:t>
                      </a:r>
                    </a:p>
                  </a:txBody>
                  <a:tcPr/>
                </a:tc>
                <a:tc>
                  <a:txBody>
                    <a:bodyPr/>
                    <a:lstStyle/>
                    <a:p>
                      <a:pPr algn="r"/>
                      <a:r>
                        <a:rPr lang="en-IE" sz="1600" dirty="0"/>
                        <a:t>8%</a:t>
                      </a:r>
                    </a:p>
                  </a:txBody>
                  <a:tcPr/>
                </a:tc>
                <a:extLst>
                  <a:ext uri="{0D108BD9-81ED-4DB2-BD59-A6C34878D82A}">
                    <a16:rowId xmlns:a16="http://schemas.microsoft.com/office/drawing/2014/main" val="1705819173"/>
                  </a:ext>
                </a:extLst>
              </a:tr>
              <a:tr h="370840">
                <a:tc>
                  <a:txBody>
                    <a:bodyPr/>
                    <a:lstStyle/>
                    <a:p>
                      <a:r>
                        <a:rPr lang="en-IE" sz="1600" dirty="0"/>
                        <a:t>North-East</a:t>
                      </a:r>
                    </a:p>
                  </a:txBody>
                  <a:tcPr/>
                </a:tc>
                <a:tc>
                  <a:txBody>
                    <a:bodyPr/>
                    <a:lstStyle/>
                    <a:p>
                      <a:pPr algn="r"/>
                      <a:r>
                        <a:rPr lang="en-IE" sz="1600" dirty="0"/>
                        <a:t>0%</a:t>
                      </a:r>
                    </a:p>
                  </a:txBody>
                  <a:tcPr/>
                </a:tc>
                <a:tc>
                  <a:txBody>
                    <a:bodyPr/>
                    <a:lstStyle/>
                    <a:p>
                      <a:pPr algn="r"/>
                      <a:r>
                        <a:rPr lang="en-IE" sz="1600" dirty="0"/>
                        <a:t>8%</a:t>
                      </a:r>
                    </a:p>
                  </a:txBody>
                  <a:tcPr/>
                </a:tc>
                <a:tc>
                  <a:txBody>
                    <a:bodyPr/>
                    <a:lstStyle/>
                    <a:p>
                      <a:pPr algn="r"/>
                      <a:r>
                        <a:rPr lang="en-IE" sz="1600" dirty="0"/>
                        <a:t>4%</a:t>
                      </a:r>
                    </a:p>
                  </a:txBody>
                  <a:tcPr/>
                </a:tc>
                <a:tc>
                  <a:txBody>
                    <a:bodyPr/>
                    <a:lstStyle/>
                    <a:p>
                      <a:pPr algn="r"/>
                      <a:r>
                        <a:rPr lang="en-IE" sz="1600" dirty="0"/>
                        <a:t>3%</a:t>
                      </a:r>
                    </a:p>
                  </a:txBody>
                  <a:tcPr/>
                </a:tc>
                <a:tc>
                  <a:txBody>
                    <a:bodyPr/>
                    <a:lstStyle/>
                    <a:p>
                      <a:pPr algn="r"/>
                      <a:r>
                        <a:rPr lang="en-IE" sz="1600" dirty="0"/>
                        <a:t>6%</a:t>
                      </a:r>
                    </a:p>
                  </a:txBody>
                  <a:tcPr/>
                </a:tc>
                <a:extLst>
                  <a:ext uri="{0D108BD9-81ED-4DB2-BD59-A6C34878D82A}">
                    <a16:rowId xmlns:a16="http://schemas.microsoft.com/office/drawing/2014/main" val="4004117509"/>
                  </a:ext>
                </a:extLst>
              </a:tr>
              <a:tr h="370840">
                <a:tc>
                  <a:txBody>
                    <a:bodyPr/>
                    <a:lstStyle/>
                    <a:p>
                      <a:r>
                        <a:rPr lang="en-IE" sz="1600" dirty="0"/>
                        <a:t>East</a:t>
                      </a:r>
                    </a:p>
                  </a:txBody>
                  <a:tcPr/>
                </a:tc>
                <a:tc>
                  <a:txBody>
                    <a:bodyPr/>
                    <a:lstStyle/>
                    <a:p>
                      <a:pPr algn="r"/>
                      <a:r>
                        <a:rPr lang="en-IE" sz="1600" dirty="0"/>
                        <a:t>0%</a:t>
                      </a:r>
                    </a:p>
                  </a:txBody>
                  <a:tcPr/>
                </a:tc>
                <a:tc>
                  <a:txBody>
                    <a:bodyPr/>
                    <a:lstStyle/>
                    <a:p>
                      <a:pPr algn="r"/>
                      <a:r>
                        <a:rPr lang="en-IE" sz="1600" dirty="0"/>
                        <a:t>15%</a:t>
                      </a:r>
                    </a:p>
                  </a:txBody>
                  <a:tcPr/>
                </a:tc>
                <a:tc>
                  <a:txBody>
                    <a:bodyPr/>
                    <a:lstStyle/>
                    <a:p>
                      <a:pPr algn="r"/>
                      <a:r>
                        <a:rPr lang="en-IE" sz="1600" dirty="0"/>
                        <a:t>9%</a:t>
                      </a:r>
                    </a:p>
                  </a:txBody>
                  <a:tcPr/>
                </a:tc>
                <a:tc>
                  <a:txBody>
                    <a:bodyPr/>
                    <a:lstStyle/>
                    <a:p>
                      <a:pPr algn="r"/>
                      <a:r>
                        <a:rPr lang="en-IE" sz="1600" dirty="0"/>
                        <a:t>4%</a:t>
                      </a:r>
                    </a:p>
                  </a:txBody>
                  <a:tcPr/>
                </a:tc>
                <a:tc>
                  <a:txBody>
                    <a:bodyPr/>
                    <a:lstStyle/>
                    <a:p>
                      <a:pPr algn="r"/>
                      <a:r>
                        <a:rPr lang="en-IE" sz="1600" dirty="0"/>
                        <a:t>12%</a:t>
                      </a:r>
                    </a:p>
                  </a:txBody>
                  <a:tcPr/>
                </a:tc>
                <a:extLst>
                  <a:ext uri="{0D108BD9-81ED-4DB2-BD59-A6C34878D82A}">
                    <a16:rowId xmlns:a16="http://schemas.microsoft.com/office/drawing/2014/main" val="3820136591"/>
                  </a:ext>
                </a:extLst>
              </a:tr>
              <a:tr h="370840">
                <a:tc>
                  <a:txBody>
                    <a:bodyPr/>
                    <a:lstStyle/>
                    <a:p>
                      <a:r>
                        <a:rPr lang="en-IE" sz="1600" dirty="0"/>
                        <a:t>South-East</a:t>
                      </a:r>
                    </a:p>
                  </a:txBody>
                  <a:tcPr/>
                </a:tc>
                <a:tc>
                  <a:txBody>
                    <a:bodyPr/>
                    <a:lstStyle/>
                    <a:p>
                      <a:pPr algn="r"/>
                      <a:r>
                        <a:rPr lang="en-IE" sz="1600" dirty="0"/>
                        <a:t>0%</a:t>
                      </a:r>
                    </a:p>
                  </a:txBody>
                  <a:tcPr/>
                </a:tc>
                <a:tc>
                  <a:txBody>
                    <a:bodyPr/>
                    <a:lstStyle/>
                    <a:p>
                      <a:pPr algn="r"/>
                      <a:r>
                        <a:rPr lang="en-IE" sz="1600" dirty="0"/>
                        <a:t>5%</a:t>
                      </a:r>
                    </a:p>
                  </a:txBody>
                  <a:tcPr/>
                </a:tc>
                <a:tc>
                  <a:txBody>
                    <a:bodyPr/>
                    <a:lstStyle/>
                    <a:p>
                      <a:pPr algn="r"/>
                      <a:r>
                        <a:rPr lang="en-IE" sz="1600" dirty="0"/>
                        <a:t>5%</a:t>
                      </a:r>
                    </a:p>
                  </a:txBody>
                  <a:tcPr/>
                </a:tc>
                <a:tc>
                  <a:txBody>
                    <a:bodyPr/>
                    <a:lstStyle/>
                    <a:p>
                      <a:pPr algn="r"/>
                      <a:r>
                        <a:rPr lang="en-IE" sz="1600" dirty="0"/>
                        <a:t>4%</a:t>
                      </a:r>
                    </a:p>
                  </a:txBody>
                  <a:tcPr/>
                </a:tc>
                <a:tc>
                  <a:txBody>
                    <a:bodyPr/>
                    <a:lstStyle/>
                    <a:p>
                      <a:pPr algn="r"/>
                      <a:r>
                        <a:rPr lang="en-IE" sz="1600" dirty="0"/>
                        <a:t>5%</a:t>
                      </a:r>
                    </a:p>
                  </a:txBody>
                  <a:tcPr/>
                </a:tc>
                <a:extLst>
                  <a:ext uri="{0D108BD9-81ED-4DB2-BD59-A6C34878D82A}">
                    <a16:rowId xmlns:a16="http://schemas.microsoft.com/office/drawing/2014/main" val="3668264696"/>
                  </a:ext>
                </a:extLst>
              </a:tr>
              <a:tr h="370840">
                <a:tc>
                  <a:txBody>
                    <a:bodyPr/>
                    <a:lstStyle/>
                    <a:p>
                      <a:r>
                        <a:rPr lang="en-IE" sz="1600" dirty="0"/>
                        <a:t>South</a:t>
                      </a:r>
                    </a:p>
                  </a:txBody>
                  <a:tcPr/>
                </a:tc>
                <a:tc>
                  <a:txBody>
                    <a:bodyPr/>
                    <a:lstStyle/>
                    <a:p>
                      <a:pPr algn="r"/>
                      <a:r>
                        <a:rPr lang="en-IE" sz="1600" dirty="0"/>
                        <a:t>0%</a:t>
                      </a:r>
                    </a:p>
                  </a:txBody>
                  <a:tcPr/>
                </a:tc>
                <a:tc>
                  <a:txBody>
                    <a:bodyPr/>
                    <a:lstStyle/>
                    <a:p>
                      <a:pPr algn="r"/>
                      <a:r>
                        <a:rPr lang="en-IE" sz="1600" dirty="0"/>
                        <a:t>10%</a:t>
                      </a:r>
                    </a:p>
                  </a:txBody>
                  <a:tcPr/>
                </a:tc>
                <a:tc>
                  <a:txBody>
                    <a:bodyPr/>
                    <a:lstStyle/>
                    <a:p>
                      <a:pPr algn="r"/>
                      <a:r>
                        <a:rPr lang="en-IE" sz="1600" dirty="0"/>
                        <a:t>17%</a:t>
                      </a:r>
                    </a:p>
                  </a:txBody>
                  <a:tcPr/>
                </a:tc>
                <a:tc>
                  <a:txBody>
                    <a:bodyPr/>
                    <a:lstStyle/>
                    <a:p>
                      <a:pPr algn="r"/>
                      <a:r>
                        <a:rPr lang="en-IE" sz="1600" dirty="0"/>
                        <a:t>20%</a:t>
                      </a:r>
                    </a:p>
                  </a:txBody>
                  <a:tcPr/>
                </a:tc>
                <a:tc>
                  <a:txBody>
                    <a:bodyPr/>
                    <a:lstStyle/>
                    <a:p>
                      <a:pPr algn="r"/>
                      <a:r>
                        <a:rPr lang="en-IE" sz="1600" dirty="0"/>
                        <a:t>13%</a:t>
                      </a:r>
                    </a:p>
                  </a:txBody>
                  <a:tcPr/>
                </a:tc>
                <a:extLst>
                  <a:ext uri="{0D108BD9-81ED-4DB2-BD59-A6C34878D82A}">
                    <a16:rowId xmlns:a16="http://schemas.microsoft.com/office/drawing/2014/main" val="4277865507"/>
                  </a:ext>
                </a:extLst>
              </a:tr>
              <a:tr h="370840">
                <a:tc>
                  <a:txBody>
                    <a:bodyPr/>
                    <a:lstStyle/>
                    <a:p>
                      <a:r>
                        <a:rPr lang="en-IE" sz="1600" dirty="0"/>
                        <a:t>South-West</a:t>
                      </a:r>
                    </a:p>
                  </a:txBody>
                  <a:tcPr/>
                </a:tc>
                <a:tc>
                  <a:txBody>
                    <a:bodyPr/>
                    <a:lstStyle/>
                    <a:p>
                      <a:pPr algn="r"/>
                      <a:r>
                        <a:rPr lang="en-IE" sz="1600" dirty="0"/>
                        <a:t>0%</a:t>
                      </a:r>
                    </a:p>
                  </a:txBody>
                  <a:tcPr/>
                </a:tc>
                <a:tc>
                  <a:txBody>
                    <a:bodyPr/>
                    <a:lstStyle/>
                    <a:p>
                      <a:pPr algn="r"/>
                      <a:r>
                        <a:rPr lang="en-IE" sz="1600" dirty="0"/>
                        <a:t>14%</a:t>
                      </a:r>
                    </a:p>
                  </a:txBody>
                  <a:tcPr/>
                </a:tc>
                <a:tc>
                  <a:txBody>
                    <a:bodyPr/>
                    <a:lstStyle/>
                    <a:p>
                      <a:pPr algn="r"/>
                      <a:r>
                        <a:rPr lang="en-IE" sz="1600" dirty="0"/>
                        <a:t>20%</a:t>
                      </a:r>
                    </a:p>
                  </a:txBody>
                  <a:tcPr/>
                </a:tc>
                <a:tc>
                  <a:txBody>
                    <a:bodyPr/>
                    <a:lstStyle/>
                    <a:p>
                      <a:pPr algn="r"/>
                      <a:r>
                        <a:rPr lang="en-IE" sz="1600" dirty="0"/>
                        <a:t>23%</a:t>
                      </a:r>
                    </a:p>
                  </a:txBody>
                  <a:tcPr/>
                </a:tc>
                <a:tc>
                  <a:txBody>
                    <a:bodyPr/>
                    <a:lstStyle/>
                    <a:p>
                      <a:pPr algn="r"/>
                      <a:r>
                        <a:rPr lang="en-IE" sz="1600" dirty="0"/>
                        <a:t>16%</a:t>
                      </a:r>
                    </a:p>
                  </a:txBody>
                  <a:tcPr/>
                </a:tc>
                <a:extLst>
                  <a:ext uri="{0D108BD9-81ED-4DB2-BD59-A6C34878D82A}">
                    <a16:rowId xmlns:a16="http://schemas.microsoft.com/office/drawing/2014/main" val="974186181"/>
                  </a:ext>
                </a:extLst>
              </a:tr>
              <a:tr h="370840">
                <a:tc>
                  <a:txBody>
                    <a:bodyPr/>
                    <a:lstStyle/>
                    <a:p>
                      <a:r>
                        <a:rPr lang="en-IE" sz="1600" dirty="0"/>
                        <a:t>West</a:t>
                      </a:r>
                    </a:p>
                  </a:txBody>
                  <a:tcPr/>
                </a:tc>
                <a:tc>
                  <a:txBody>
                    <a:bodyPr/>
                    <a:lstStyle/>
                    <a:p>
                      <a:pPr algn="r"/>
                      <a:r>
                        <a:rPr lang="en-IE" sz="1600" dirty="0"/>
                        <a:t>0%</a:t>
                      </a:r>
                    </a:p>
                  </a:txBody>
                  <a:tcPr/>
                </a:tc>
                <a:tc>
                  <a:txBody>
                    <a:bodyPr/>
                    <a:lstStyle/>
                    <a:p>
                      <a:pPr algn="r"/>
                      <a:r>
                        <a:rPr lang="en-IE" sz="1600" dirty="0"/>
                        <a:t>30%</a:t>
                      </a:r>
                    </a:p>
                  </a:txBody>
                  <a:tcPr/>
                </a:tc>
                <a:tc>
                  <a:txBody>
                    <a:bodyPr/>
                    <a:lstStyle/>
                    <a:p>
                      <a:pPr algn="r"/>
                      <a:r>
                        <a:rPr lang="en-IE" sz="1600" dirty="0"/>
                        <a:t>33%</a:t>
                      </a:r>
                    </a:p>
                  </a:txBody>
                  <a:tcPr/>
                </a:tc>
                <a:tc>
                  <a:txBody>
                    <a:bodyPr/>
                    <a:lstStyle/>
                    <a:p>
                      <a:pPr algn="r"/>
                      <a:r>
                        <a:rPr lang="en-IE" sz="1600" dirty="0"/>
                        <a:t>39%</a:t>
                      </a:r>
                    </a:p>
                  </a:txBody>
                  <a:tcPr/>
                </a:tc>
                <a:tc>
                  <a:txBody>
                    <a:bodyPr/>
                    <a:lstStyle/>
                    <a:p>
                      <a:pPr algn="r"/>
                      <a:r>
                        <a:rPr lang="en-IE" sz="1600" dirty="0"/>
                        <a:t>31%</a:t>
                      </a:r>
                    </a:p>
                  </a:txBody>
                  <a:tcPr/>
                </a:tc>
                <a:extLst>
                  <a:ext uri="{0D108BD9-81ED-4DB2-BD59-A6C34878D82A}">
                    <a16:rowId xmlns:a16="http://schemas.microsoft.com/office/drawing/2014/main" val="3402892244"/>
                  </a:ext>
                </a:extLst>
              </a:tr>
              <a:tr h="370840">
                <a:tc>
                  <a:txBody>
                    <a:bodyPr/>
                    <a:lstStyle/>
                    <a:p>
                      <a:r>
                        <a:rPr lang="en-IE" sz="1600" dirty="0"/>
                        <a:t>North-West</a:t>
                      </a:r>
                    </a:p>
                  </a:txBody>
                  <a:tcPr/>
                </a:tc>
                <a:tc>
                  <a:txBody>
                    <a:bodyPr/>
                    <a:lstStyle/>
                    <a:p>
                      <a:pPr algn="r"/>
                      <a:r>
                        <a:rPr lang="en-IE" sz="1600" dirty="0"/>
                        <a:t>0%</a:t>
                      </a:r>
                    </a:p>
                  </a:txBody>
                  <a:tcPr/>
                </a:tc>
                <a:tc>
                  <a:txBody>
                    <a:bodyPr/>
                    <a:lstStyle/>
                    <a:p>
                      <a:pPr algn="r"/>
                      <a:r>
                        <a:rPr lang="en-IE" sz="1600" dirty="0"/>
                        <a:t>8%</a:t>
                      </a:r>
                    </a:p>
                  </a:txBody>
                  <a:tcPr/>
                </a:tc>
                <a:tc>
                  <a:txBody>
                    <a:bodyPr/>
                    <a:lstStyle/>
                    <a:p>
                      <a:pPr algn="r"/>
                      <a:r>
                        <a:rPr lang="en-IE" sz="1600" dirty="0"/>
                        <a:t>6%</a:t>
                      </a:r>
                    </a:p>
                  </a:txBody>
                  <a:tcPr/>
                </a:tc>
                <a:tc>
                  <a:txBody>
                    <a:bodyPr/>
                    <a:lstStyle/>
                    <a:p>
                      <a:pPr algn="r"/>
                      <a:r>
                        <a:rPr lang="en-IE" sz="1600" dirty="0"/>
                        <a:t>5</a:t>
                      </a:r>
                      <a:r>
                        <a:rPr lang="en-IE" sz="1600"/>
                        <a:t>%</a:t>
                      </a:r>
                      <a:endParaRPr lang="en-IE" sz="1600" dirty="0"/>
                    </a:p>
                  </a:txBody>
                  <a:tcPr/>
                </a:tc>
                <a:tc>
                  <a:txBody>
                    <a:bodyPr/>
                    <a:lstStyle/>
                    <a:p>
                      <a:pPr algn="r"/>
                      <a:r>
                        <a:rPr lang="en-IE" sz="1600" dirty="0"/>
                        <a:t>7%</a:t>
                      </a:r>
                    </a:p>
                  </a:txBody>
                  <a:tcPr/>
                </a:tc>
                <a:extLst>
                  <a:ext uri="{0D108BD9-81ED-4DB2-BD59-A6C34878D82A}">
                    <a16:rowId xmlns:a16="http://schemas.microsoft.com/office/drawing/2014/main" val="1919928542"/>
                  </a:ext>
                </a:extLst>
              </a:tr>
              <a:tr h="370840">
                <a:tc>
                  <a:txBody>
                    <a:bodyPr/>
                    <a:lstStyle/>
                    <a:p>
                      <a:r>
                        <a:rPr lang="en-IE" sz="1600" dirty="0"/>
                        <a:t>Total (days)</a:t>
                      </a:r>
                    </a:p>
                  </a:txBody>
                  <a:tcPr/>
                </a:tc>
                <a:tc>
                  <a:txBody>
                    <a:bodyPr/>
                    <a:lstStyle/>
                    <a:p>
                      <a:pPr algn="r"/>
                      <a:r>
                        <a:rPr lang="en-IE" sz="1600" dirty="0"/>
                        <a:t>175</a:t>
                      </a:r>
                    </a:p>
                  </a:txBody>
                  <a:tcPr/>
                </a:tc>
                <a:tc>
                  <a:txBody>
                    <a:bodyPr/>
                    <a:lstStyle/>
                    <a:p>
                      <a:pPr algn="r"/>
                      <a:r>
                        <a:rPr lang="en-IE" sz="1600" dirty="0"/>
                        <a:t>6,140</a:t>
                      </a:r>
                    </a:p>
                  </a:txBody>
                  <a:tcPr/>
                </a:tc>
                <a:tc>
                  <a:txBody>
                    <a:bodyPr/>
                    <a:lstStyle/>
                    <a:p>
                      <a:pPr algn="r"/>
                      <a:r>
                        <a:rPr lang="en-IE" sz="1600" dirty="0"/>
                        <a:t>3,927</a:t>
                      </a:r>
                    </a:p>
                  </a:txBody>
                  <a:tcPr/>
                </a:tc>
                <a:tc>
                  <a:txBody>
                    <a:bodyPr/>
                    <a:lstStyle/>
                    <a:p>
                      <a:pPr algn="r"/>
                      <a:r>
                        <a:rPr lang="en-IE" sz="1600" dirty="0"/>
                        <a:t>256</a:t>
                      </a:r>
                    </a:p>
                  </a:txBody>
                  <a:tcPr/>
                </a:tc>
                <a:tc>
                  <a:txBody>
                    <a:bodyPr/>
                    <a:lstStyle/>
                    <a:p>
                      <a:pPr algn="r"/>
                      <a:r>
                        <a:rPr lang="en-IE" sz="1600" dirty="0"/>
                        <a:t>10,498</a:t>
                      </a:r>
                    </a:p>
                  </a:txBody>
                  <a:tcPr/>
                </a:tc>
                <a:extLst>
                  <a:ext uri="{0D108BD9-81ED-4DB2-BD59-A6C34878D82A}">
                    <a16:rowId xmlns:a16="http://schemas.microsoft.com/office/drawing/2014/main" val="2555787759"/>
                  </a:ext>
                </a:extLst>
              </a:tr>
            </a:tbl>
          </a:graphicData>
        </a:graphic>
      </p:graphicFrame>
    </p:spTree>
    <p:extLst>
      <p:ext uri="{BB962C8B-B14F-4D97-AF65-F5344CB8AC3E}">
        <p14:creationId xmlns:p14="http://schemas.microsoft.com/office/powerpoint/2010/main" val="1260481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6B1CA7A-8667-4CA6-8190-5A32BDAC4DBC}"/>
              </a:ext>
            </a:extLst>
          </p:cNvPr>
          <p:cNvGraphicFramePr>
            <a:graphicFrameLocks noGrp="1"/>
          </p:cNvGraphicFramePr>
          <p:nvPr>
            <p:extLst>
              <p:ext uri="{D42A27DB-BD31-4B8C-83A1-F6EECF244321}">
                <p14:modId xmlns:p14="http://schemas.microsoft.com/office/powerpoint/2010/main" val="455680571"/>
              </p:ext>
            </p:extLst>
          </p:nvPr>
        </p:nvGraphicFramePr>
        <p:xfrm>
          <a:off x="1524000" y="496104"/>
          <a:ext cx="6504385" cy="4439652"/>
        </p:xfrm>
        <a:graphic>
          <a:graphicData uri="http://schemas.openxmlformats.org/drawingml/2006/table">
            <a:tbl>
              <a:tblPr firstRow="1" bandRow="1">
                <a:tableStyleId>{5C22544A-7EE6-4342-B048-85BDC9FD1C3A}</a:tableStyleId>
              </a:tblPr>
              <a:tblGrid>
                <a:gridCol w="1408225">
                  <a:extLst>
                    <a:ext uri="{9D8B030D-6E8A-4147-A177-3AD203B41FA5}">
                      <a16:colId xmlns:a16="http://schemas.microsoft.com/office/drawing/2014/main" val="2935870615"/>
                    </a:ext>
                  </a:extLst>
                </a:gridCol>
                <a:gridCol w="1306144">
                  <a:extLst>
                    <a:ext uri="{9D8B030D-6E8A-4147-A177-3AD203B41FA5}">
                      <a16:colId xmlns:a16="http://schemas.microsoft.com/office/drawing/2014/main" val="1388596458"/>
                    </a:ext>
                  </a:extLst>
                </a:gridCol>
                <a:gridCol w="3790016">
                  <a:extLst>
                    <a:ext uri="{9D8B030D-6E8A-4147-A177-3AD203B41FA5}">
                      <a16:colId xmlns:a16="http://schemas.microsoft.com/office/drawing/2014/main" val="486982466"/>
                    </a:ext>
                  </a:extLst>
                </a:gridCol>
              </a:tblGrid>
              <a:tr h="369971">
                <a:tc>
                  <a:txBody>
                    <a:bodyPr/>
                    <a:lstStyle/>
                    <a:p>
                      <a:r>
                        <a:rPr lang="en-IE" sz="1600" dirty="0"/>
                        <a:t>Station</a:t>
                      </a:r>
                    </a:p>
                  </a:txBody>
                  <a:tcPr/>
                </a:tc>
                <a:tc>
                  <a:txBody>
                    <a:bodyPr/>
                    <a:lstStyle/>
                    <a:p>
                      <a:r>
                        <a:rPr lang="en-IE" sz="1600" dirty="0"/>
                        <a:t>Date</a:t>
                      </a:r>
                    </a:p>
                  </a:txBody>
                  <a:tcPr/>
                </a:tc>
                <a:tc>
                  <a:txBody>
                    <a:bodyPr/>
                    <a:lstStyle/>
                    <a:p>
                      <a:r>
                        <a:rPr lang="en-IE" sz="1600" dirty="0"/>
                        <a:t>Highest Daily Rainfall Amounts 1931-1959</a:t>
                      </a:r>
                    </a:p>
                  </a:txBody>
                  <a:tcPr/>
                </a:tc>
                <a:extLst>
                  <a:ext uri="{0D108BD9-81ED-4DB2-BD59-A6C34878D82A}">
                    <a16:rowId xmlns:a16="http://schemas.microsoft.com/office/drawing/2014/main" val="2025199094"/>
                  </a:ext>
                </a:extLst>
              </a:tr>
              <a:tr h="369971">
                <a:tc>
                  <a:txBody>
                    <a:bodyPr/>
                    <a:lstStyle/>
                    <a:p>
                      <a:r>
                        <a:rPr lang="en-IE" sz="1600" dirty="0"/>
                        <a:t>Phoenix Park</a:t>
                      </a:r>
                    </a:p>
                  </a:txBody>
                  <a:tcPr/>
                </a:tc>
                <a:tc>
                  <a:txBody>
                    <a:bodyPr/>
                    <a:lstStyle/>
                    <a:p>
                      <a:r>
                        <a:rPr lang="en-IE" sz="1600" dirty="0"/>
                        <a:t>21/08/1955</a:t>
                      </a:r>
                    </a:p>
                  </a:txBody>
                  <a:tcPr/>
                </a:tc>
                <a:tc>
                  <a:txBody>
                    <a:bodyPr/>
                    <a:lstStyle/>
                    <a:p>
                      <a:pPr algn="ctr"/>
                      <a:r>
                        <a:rPr lang="en-IE" sz="1600" dirty="0"/>
                        <a:t>71.3 mm</a:t>
                      </a:r>
                    </a:p>
                  </a:txBody>
                  <a:tcPr/>
                </a:tc>
                <a:extLst>
                  <a:ext uri="{0D108BD9-81ED-4DB2-BD59-A6C34878D82A}">
                    <a16:rowId xmlns:a16="http://schemas.microsoft.com/office/drawing/2014/main" val="90718002"/>
                  </a:ext>
                </a:extLst>
              </a:tr>
              <a:tr h="369971">
                <a:tc>
                  <a:txBody>
                    <a:bodyPr/>
                    <a:lstStyle/>
                    <a:p>
                      <a:endParaRPr lang="en-IE" sz="1600"/>
                    </a:p>
                  </a:txBody>
                  <a:tcPr/>
                </a:tc>
                <a:tc>
                  <a:txBody>
                    <a:bodyPr/>
                    <a:lstStyle/>
                    <a:p>
                      <a:r>
                        <a:rPr lang="en-IE" sz="1600" dirty="0"/>
                        <a:t>03/09/1931</a:t>
                      </a:r>
                    </a:p>
                  </a:txBody>
                  <a:tcPr/>
                </a:tc>
                <a:tc>
                  <a:txBody>
                    <a:bodyPr/>
                    <a:lstStyle/>
                    <a:p>
                      <a:pPr algn="ctr"/>
                      <a:r>
                        <a:rPr lang="en-IE" sz="1600" dirty="0"/>
                        <a:t>69.2 mm</a:t>
                      </a:r>
                    </a:p>
                  </a:txBody>
                  <a:tcPr/>
                </a:tc>
                <a:extLst>
                  <a:ext uri="{0D108BD9-81ED-4DB2-BD59-A6C34878D82A}">
                    <a16:rowId xmlns:a16="http://schemas.microsoft.com/office/drawing/2014/main" val="1368373029"/>
                  </a:ext>
                </a:extLst>
              </a:tr>
              <a:tr h="369971">
                <a:tc>
                  <a:txBody>
                    <a:bodyPr/>
                    <a:lstStyle/>
                    <a:p>
                      <a:endParaRPr lang="en-IE" sz="1600"/>
                    </a:p>
                  </a:txBody>
                  <a:tcPr/>
                </a:tc>
                <a:tc>
                  <a:txBody>
                    <a:bodyPr/>
                    <a:lstStyle/>
                    <a:p>
                      <a:r>
                        <a:rPr lang="en-IE" sz="1600" dirty="0"/>
                        <a:t>19/09/1946</a:t>
                      </a:r>
                    </a:p>
                  </a:txBody>
                  <a:tcPr/>
                </a:tc>
                <a:tc>
                  <a:txBody>
                    <a:bodyPr/>
                    <a:lstStyle/>
                    <a:p>
                      <a:pPr algn="ctr"/>
                      <a:r>
                        <a:rPr lang="en-IE" sz="1600" dirty="0"/>
                        <a:t>59.5 mm</a:t>
                      </a:r>
                    </a:p>
                  </a:txBody>
                  <a:tcPr/>
                </a:tc>
                <a:extLst>
                  <a:ext uri="{0D108BD9-81ED-4DB2-BD59-A6C34878D82A}">
                    <a16:rowId xmlns:a16="http://schemas.microsoft.com/office/drawing/2014/main" val="608790460"/>
                  </a:ext>
                </a:extLst>
              </a:tr>
              <a:tr h="369971">
                <a:tc>
                  <a:txBody>
                    <a:bodyPr/>
                    <a:lstStyle/>
                    <a:p>
                      <a:endParaRPr lang="en-IE" sz="1600"/>
                    </a:p>
                  </a:txBody>
                  <a:tcPr/>
                </a:tc>
                <a:tc>
                  <a:txBody>
                    <a:bodyPr/>
                    <a:lstStyle/>
                    <a:p>
                      <a:r>
                        <a:rPr lang="en-IE" sz="1600" dirty="0"/>
                        <a:t>25/10/1937</a:t>
                      </a:r>
                    </a:p>
                  </a:txBody>
                  <a:tcPr/>
                </a:tc>
                <a:tc>
                  <a:txBody>
                    <a:bodyPr/>
                    <a:lstStyle/>
                    <a:p>
                      <a:pPr algn="ctr"/>
                      <a:r>
                        <a:rPr lang="en-IE" sz="1600" dirty="0"/>
                        <a:t>55.4 mm</a:t>
                      </a:r>
                    </a:p>
                  </a:txBody>
                  <a:tcPr/>
                </a:tc>
                <a:extLst>
                  <a:ext uri="{0D108BD9-81ED-4DB2-BD59-A6C34878D82A}">
                    <a16:rowId xmlns:a16="http://schemas.microsoft.com/office/drawing/2014/main" val="848341960"/>
                  </a:ext>
                </a:extLst>
              </a:tr>
              <a:tr h="369971">
                <a:tc>
                  <a:txBody>
                    <a:bodyPr/>
                    <a:lstStyle/>
                    <a:p>
                      <a:endParaRPr lang="en-IE" sz="1600"/>
                    </a:p>
                  </a:txBody>
                  <a:tcPr/>
                </a:tc>
                <a:tc>
                  <a:txBody>
                    <a:bodyPr/>
                    <a:lstStyle/>
                    <a:p>
                      <a:r>
                        <a:rPr lang="en-IE" sz="1600" dirty="0"/>
                        <a:t>24/09/1957</a:t>
                      </a:r>
                    </a:p>
                  </a:txBody>
                  <a:tcPr/>
                </a:tc>
                <a:tc>
                  <a:txBody>
                    <a:bodyPr/>
                    <a:lstStyle/>
                    <a:p>
                      <a:pPr algn="ctr"/>
                      <a:r>
                        <a:rPr lang="en-IE" sz="1600" dirty="0"/>
                        <a:t>50.5 mm</a:t>
                      </a:r>
                    </a:p>
                  </a:txBody>
                  <a:tcPr/>
                </a:tc>
                <a:extLst>
                  <a:ext uri="{0D108BD9-81ED-4DB2-BD59-A6C34878D82A}">
                    <a16:rowId xmlns:a16="http://schemas.microsoft.com/office/drawing/2014/main" val="4246566445"/>
                  </a:ext>
                </a:extLst>
              </a:tr>
              <a:tr h="369971">
                <a:tc>
                  <a:txBody>
                    <a:bodyPr/>
                    <a:lstStyle/>
                    <a:p>
                      <a:endParaRPr lang="en-IE" sz="1600"/>
                    </a:p>
                  </a:txBody>
                  <a:tcPr/>
                </a:tc>
                <a:tc>
                  <a:txBody>
                    <a:bodyPr/>
                    <a:lstStyle/>
                    <a:p>
                      <a:r>
                        <a:rPr lang="en-IE" sz="1600" dirty="0"/>
                        <a:t>04/01/1948</a:t>
                      </a:r>
                    </a:p>
                  </a:txBody>
                  <a:tcPr/>
                </a:tc>
                <a:tc>
                  <a:txBody>
                    <a:bodyPr/>
                    <a:lstStyle/>
                    <a:p>
                      <a:pPr algn="ctr"/>
                      <a:r>
                        <a:rPr lang="en-IE" sz="1600" dirty="0"/>
                        <a:t>48.9 mm</a:t>
                      </a:r>
                    </a:p>
                  </a:txBody>
                  <a:tcPr/>
                </a:tc>
                <a:extLst>
                  <a:ext uri="{0D108BD9-81ED-4DB2-BD59-A6C34878D82A}">
                    <a16:rowId xmlns:a16="http://schemas.microsoft.com/office/drawing/2014/main" val="1050707250"/>
                  </a:ext>
                </a:extLst>
              </a:tr>
              <a:tr h="369971">
                <a:tc>
                  <a:txBody>
                    <a:bodyPr/>
                    <a:lstStyle/>
                    <a:p>
                      <a:endParaRPr lang="en-IE" sz="1600"/>
                    </a:p>
                  </a:txBody>
                  <a:tcPr/>
                </a:tc>
                <a:tc>
                  <a:txBody>
                    <a:bodyPr/>
                    <a:lstStyle/>
                    <a:p>
                      <a:r>
                        <a:rPr lang="en-IE" sz="1600" dirty="0"/>
                        <a:t>04/12/1947</a:t>
                      </a:r>
                    </a:p>
                  </a:txBody>
                  <a:tcPr/>
                </a:tc>
                <a:tc>
                  <a:txBody>
                    <a:bodyPr/>
                    <a:lstStyle/>
                    <a:p>
                      <a:pPr algn="ctr"/>
                      <a:r>
                        <a:rPr lang="en-IE" sz="1600" dirty="0"/>
                        <a:t>47.7 mm</a:t>
                      </a:r>
                    </a:p>
                  </a:txBody>
                  <a:tcPr/>
                </a:tc>
                <a:extLst>
                  <a:ext uri="{0D108BD9-81ED-4DB2-BD59-A6C34878D82A}">
                    <a16:rowId xmlns:a16="http://schemas.microsoft.com/office/drawing/2014/main" val="2263207560"/>
                  </a:ext>
                </a:extLst>
              </a:tr>
              <a:tr h="369971">
                <a:tc>
                  <a:txBody>
                    <a:bodyPr/>
                    <a:lstStyle/>
                    <a:p>
                      <a:endParaRPr lang="en-IE" sz="1600"/>
                    </a:p>
                  </a:txBody>
                  <a:tcPr/>
                </a:tc>
                <a:tc>
                  <a:txBody>
                    <a:bodyPr/>
                    <a:lstStyle/>
                    <a:p>
                      <a:r>
                        <a:rPr lang="en-IE" sz="1600" dirty="0"/>
                        <a:t>24/02/1933</a:t>
                      </a:r>
                    </a:p>
                  </a:txBody>
                  <a:tcPr/>
                </a:tc>
                <a:tc>
                  <a:txBody>
                    <a:bodyPr/>
                    <a:lstStyle/>
                    <a:p>
                      <a:pPr algn="ctr"/>
                      <a:r>
                        <a:rPr lang="en-IE" sz="1600" dirty="0"/>
                        <a:t>45.8 mm</a:t>
                      </a:r>
                    </a:p>
                  </a:txBody>
                  <a:tcPr/>
                </a:tc>
                <a:extLst>
                  <a:ext uri="{0D108BD9-81ED-4DB2-BD59-A6C34878D82A}">
                    <a16:rowId xmlns:a16="http://schemas.microsoft.com/office/drawing/2014/main" val="3667541265"/>
                  </a:ext>
                </a:extLst>
              </a:tr>
              <a:tr h="369971">
                <a:tc>
                  <a:txBody>
                    <a:bodyPr/>
                    <a:lstStyle/>
                    <a:p>
                      <a:endParaRPr lang="en-IE" sz="1600"/>
                    </a:p>
                  </a:txBody>
                  <a:tcPr/>
                </a:tc>
                <a:tc>
                  <a:txBody>
                    <a:bodyPr/>
                    <a:lstStyle/>
                    <a:p>
                      <a:r>
                        <a:rPr lang="en-IE" sz="1600" dirty="0"/>
                        <a:t>13/07/1932</a:t>
                      </a:r>
                    </a:p>
                  </a:txBody>
                  <a:tcPr/>
                </a:tc>
                <a:tc>
                  <a:txBody>
                    <a:bodyPr/>
                    <a:lstStyle/>
                    <a:p>
                      <a:pPr algn="ctr"/>
                      <a:r>
                        <a:rPr lang="en-IE" sz="1600"/>
                        <a:t>44.4 </a:t>
                      </a:r>
                      <a:r>
                        <a:rPr lang="en-IE" sz="1600" dirty="0"/>
                        <a:t>mm</a:t>
                      </a:r>
                    </a:p>
                  </a:txBody>
                  <a:tcPr/>
                </a:tc>
                <a:extLst>
                  <a:ext uri="{0D108BD9-81ED-4DB2-BD59-A6C34878D82A}">
                    <a16:rowId xmlns:a16="http://schemas.microsoft.com/office/drawing/2014/main" val="2496111747"/>
                  </a:ext>
                </a:extLst>
              </a:tr>
              <a:tr h="369971">
                <a:tc>
                  <a:txBody>
                    <a:bodyPr/>
                    <a:lstStyle/>
                    <a:p>
                      <a:endParaRPr lang="en-IE" sz="1600"/>
                    </a:p>
                  </a:txBody>
                  <a:tcPr/>
                </a:tc>
                <a:tc>
                  <a:txBody>
                    <a:bodyPr/>
                    <a:lstStyle/>
                    <a:p>
                      <a:r>
                        <a:rPr lang="en-IE" sz="1600" dirty="0"/>
                        <a:t>17/07/1936</a:t>
                      </a:r>
                    </a:p>
                  </a:txBody>
                  <a:tcPr/>
                </a:tc>
                <a:tc>
                  <a:txBody>
                    <a:bodyPr/>
                    <a:lstStyle/>
                    <a:p>
                      <a:pPr algn="ctr"/>
                      <a:r>
                        <a:rPr lang="en-IE" sz="1600" dirty="0"/>
                        <a:t>44.1 mm</a:t>
                      </a:r>
                    </a:p>
                  </a:txBody>
                  <a:tcPr/>
                </a:tc>
                <a:extLst>
                  <a:ext uri="{0D108BD9-81ED-4DB2-BD59-A6C34878D82A}">
                    <a16:rowId xmlns:a16="http://schemas.microsoft.com/office/drawing/2014/main" val="2069642528"/>
                  </a:ext>
                </a:extLst>
              </a:tr>
              <a:tr h="369971">
                <a:tc>
                  <a:txBody>
                    <a:bodyPr/>
                    <a:lstStyle/>
                    <a:p>
                      <a:endParaRPr lang="en-IE" sz="1600"/>
                    </a:p>
                  </a:txBody>
                  <a:tcPr/>
                </a:tc>
                <a:tc>
                  <a:txBody>
                    <a:bodyPr/>
                    <a:lstStyle/>
                    <a:p>
                      <a:r>
                        <a:rPr lang="en-IE" sz="1600" dirty="0"/>
                        <a:t>01/09/1944</a:t>
                      </a:r>
                    </a:p>
                  </a:txBody>
                  <a:tcPr/>
                </a:tc>
                <a:tc>
                  <a:txBody>
                    <a:bodyPr/>
                    <a:lstStyle/>
                    <a:p>
                      <a:pPr algn="ctr"/>
                      <a:r>
                        <a:rPr lang="en-IE" sz="1600" dirty="0"/>
                        <a:t>42.5 mm</a:t>
                      </a:r>
                    </a:p>
                  </a:txBody>
                  <a:tcPr/>
                </a:tc>
                <a:extLst>
                  <a:ext uri="{0D108BD9-81ED-4DB2-BD59-A6C34878D82A}">
                    <a16:rowId xmlns:a16="http://schemas.microsoft.com/office/drawing/2014/main" val="1246487219"/>
                  </a:ext>
                </a:extLst>
              </a:tr>
            </a:tbl>
          </a:graphicData>
        </a:graphic>
      </p:graphicFrame>
    </p:spTree>
    <p:extLst>
      <p:ext uri="{BB962C8B-B14F-4D97-AF65-F5344CB8AC3E}">
        <p14:creationId xmlns:p14="http://schemas.microsoft.com/office/powerpoint/2010/main" val="3673856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1808E2-3FA2-4291-8CF5-8AE02B52D2C3}"/>
              </a:ext>
            </a:extLst>
          </p:cNvPr>
          <p:cNvPicPr>
            <a:picLocks noChangeAspect="1"/>
          </p:cNvPicPr>
          <p:nvPr/>
        </p:nvPicPr>
        <p:blipFill>
          <a:blip r:embed="rId2"/>
          <a:stretch>
            <a:fillRect/>
          </a:stretch>
        </p:blipFill>
        <p:spPr>
          <a:xfrm>
            <a:off x="0" y="195486"/>
            <a:ext cx="9144000" cy="4824536"/>
          </a:xfrm>
          <a:prstGeom prst="rect">
            <a:avLst/>
          </a:prstGeom>
        </p:spPr>
      </p:pic>
    </p:spTree>
    <p:extLst>
      <p:ext uri="{BB962C8B-B14F-4D97-AF65-F5344CB8AC3E}">
        <p14:creationId xmlns:p14="http://schemas.microsoft.com/office/powerpoint/2010/main" val="597537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6348BD-2930-4A41-AA5F-8217EB6E7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1" y="0"/>
            <a:ext cx="9145016" cy="5143500"/>
          </a:xfrm>
          <a:prstGeom prst="rect">
            <a:avLst/>
          </a:prstGeom>
        </p:spPr>
      </p:pic>
    </p:spTree>
    <p:extLst>
      <p:ext uri="{BB962C8B-B14F-4D97-AF65-F5344CB8AC3E}">
        <p14:creationId xmlns:p14="http://schemas.microsoft.com/office/powerpoint/2010/main" val="191805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A560-6BFA-4F95-8660-FD360BAF0561}"/>
              </a:ext>
            </a:extLst>
          </p:cNvPr>
          <p:cNvSpPr>
            <a:spLocks noGrp="1"/>
          </p:cNvSpPr>
          <p:nvPr>
            <p:ph type="title"/>
          </p:nvPr>
        </p:nvSpPr>
        <p:spPr/>
        <p:txBody>
          <a:bodyPr/>
          <a:lstStyle/>
          <a:p>
            <a:pPr algn="ctr"/>
            <a:r>
              <a:rPr lang="en-IE" dirty="0">
                <a:solidFill>
                  <a:schemeClr val="bg1"/>
                </a:solidFill>
              </a:rPr>
              <a:t>Purpose</a:t>
            </a:r>
          </a:p>
        </p:txBody>
      </p:sp>
      <p:sp>
        <p:nvSpPr>
          <p:cNvPr id="3" name="Content Placeholder 2">
            <a:extLst>
              <a:ext uri="{FF2B5EF4-FFF2-40B4-BE49-F238E27FC236}">
                <a16:creationId xmlns:a16="http://schemas.microsoft.com/office/drawing/2014/main" id="{20D88704-E19E-42A3-963B-44F3F5344472}"/>
              </a:ext>
            </a:extLst>
          </p:cNvPr>
          <p:cNvSpPr>
            <a:spLocks noGrp="1"/>
          </p:cNvSpPr>
          <p:nvPr>
            <p:ph idx="1"/>
          </p:nvPr>
        </p:nvSpPr>
        <p:spPr/>
        <p:txBody>
          <a:bodyPr>
            <a:normAutofit fontScale="62500" lnSpcReduction="20000"/>
          </a:bodyPr>
          <a:lstStyle/>
          <a:p>
            <a:pPr marL="0" indent="0">
              <a:buNone/>
            </a:pPr>
            <a:r>
              <a:rPr lang="en-IE" dirty="0"/>
              <a:t>This update gives </a:t>
            </a:r>
          </a:p>
          <a:p>
            <a:r>
              <a:rPr lang="en-IE" dirty="0"/>
              <a:t>Some brief background on the Met </a:t>
            </a:r>
            <a:r>
              <a:rPr lang="en-IE" dirty="0" err="1"/>
              <a:t>Éireann</a:t>
            </a:r>
            <a:r>
              <a:rPr lang="en-IE" dirty="0"/>
              <a:t> / CSO data rescue project </a:t>
            </a:r>
          </a:p>
          <a:p>
            <a:r>
              <a:rPr lang="en-IE" dirty="0"/>
              <a:t>An indication of progress on data capture and data checking</a:t>
            </a:r>
          </a:p>
          <a:p>
            <a:r>
              <a:rPr lang="en-IE" dirty="0"/>
              <a:t>Completion targets for the Phoenix Park meteorological station</a:t>
            </a:r>
          </a:p>
          <a:p>
            <a:r>
              <a:rPr lang="en-IE" dirty="0"/>
              <a:t>Example indicators of daily data for 1931-1959</a:t>
            </a:r>
          </a:p>
          <a:p>
            <a:r>
              <a:rPr lang="en-IE" dirty="0"/>
              <a:t>An indication of the staff resources required</a:t>
            </a:r>
          </a:p>
          <a:p>
            <a:endParaRPr lang="en-IE" dirty="0"/>
          </a:p>
          <a:p>
            <a:pPr marL="0" indent="0">
              <a:buNone/>
            </a:pPr>
            <a:r>
              <a:rPr lang="en-IE" dirty="0"/>
              <a:t>A further update will be posted when 1900-1959 data are all keyed and have undergone preliminary data checking</a:t>
            </a:r>
          </a:p>
        </p:txBody>
      </p:sp>
    </p:spTree>
    <p:extLst>
      <p:ext uri="{BB962C8B-B14F-4D97-AF65-F5344CB8AC3E}">
        <p14:creationId xmlns:p14="http://schemas.microsoft.com/office/powerpoint/2010/main" val="1207574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01B242-0049-43EF-A1CF-713195969B6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182848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41DA3-D2BD-47CA-BFB5-86B69CA66854}"/>
              </a:ext>
            </a:extLst>
          </p:cNvPr>
          <p:cNvSpPr>
            <a:spLocks noGrp="1"/>
          </p:cNvSpPr>
          <p:nvPr>
            <p:ph type="title"/>
          </p:nvPr>
        </p:nvSpPr>
        <p:spPr/>
        <p:txBody>
          <a:bodyPr/>
          <a:lstStyle/>
          <a:p>
            <a:pPr algn="ctr"/>
            <a:r>
              <a:rPr lang="en-IE" dirty="0">
                <a:solidFill>
                  <a:schemeClr val="bg1"/>
                </a:solidFill>
              </a:rPr>
              <a:t>CSO Resource Requirements</a:t>
            </a:r>
          </a:p>
        </p:txBody>
      </p:sp>
      <p:sp>
        <p:nvSpPr>
          <p:cNvPr id="3" name="Content Placeholder 2">
            <a:extLst>
              <a:ext uri="{FF2B5EF4-FFF2-40B4-BE49-F238E27FC236}">
                <a16:creationId xmlns:a16="http://schemas.microsoft.com/office/drawing/2014/main" id="{D37D694E-6DC9-4955-BDFE-3A02358AAC57}"/>
              </a:ext>
            </a:extLst>
          </p:cNvPr>
          <p:cNvSpPr>
            <a:spLocks noGrp="1"/>
          </p:cNvSpPr>
          <p:nvPr>
            <p:ph idx="1"/>
          </p:nvPr>
        </p:nvSpPr>
        <p:spPr/>
        <p:txBody>
          <a:bodyPr>
            <a:normAutofit fontScale="55000" lnSpcReduction="20000"/>
          </a:bodyPr>
          <a:lstStyle/>
          <a:p>
            <a:r>
              <a:rPr lang="en-IE" dirty="0"/>
              <a:t>Management of project at statistician level</a:t>
            </a:r>
          </a:p>
          <a:p>
            <a:r>
              <a:rPr lang="en-IE" dirty="0"/>
              <a:t>Excel templates designed to reflect monthly sheets completed by meteorological officer (this makes it easier to key as the excel file looks like the scanned image)</a:t>
            </a:r>
          </a:p>
          <a:p>
            <a:r>
              <a:rPr lang="en-IE" dirty="0"/>
              <a:t>SAS used to create a consistent time series file ensuring that a data item, e.g. wind direction at 3 pm, is always given the same SAS variable name</a:t>
            </a:r>
          </a:p>
          <a:p>
            <a:r>
              <a:rPr lang="en-IE" dirty="0"/>
              <a:t>SAS used for checking keyed data</a:t>
            </a:r>
          </a:p>
          <a:p>
            <a:r>
              <a:rPr lang="en-IE" dirty="0"/>
              <a:t>Data checking is very important but very time-consuming as there have been many changes in the design of the monthly recording sheet</a:t>
            </a:r>
          </a:p>
          <a:p>
            <a:r>
              <a:rPr lang="en-IE" dirty="0"/>
              <a:t>Longitudinal file created for Met </a:t>
            </a:r>
            <a:r>
              <a:rPr lang="en-IE" dirty="0" err="1"/>
              <a:t>Éireann</a:t>
            </a:r>
            <a:r>
              <a:rPr lang="en-IE" dirty="0"/>
              <a:t> with every data item consistent over time</a:t>
            </a:r>
          </a:p>
          <a:p>
            <a:r>
              <a:rPr lang="en-IE" dirty="0"/>
              <a:t>Each station month takes around six hours on average for all tasks</a:t>
            </a:r>
          </a:p>
          <a:p>
            <a:r>
              <a:rPr lang="en-IE" dirty="0"/>
              <a:t>120 years by 12 months by 6 hours = </a:t>
            </a:r>
            <a:r>
              <a:rPr lang="en-IE" b="1" dirty="0"/>
              <a:t>8,640 person hours for Phoenix Park</a:t>
            </a:r>
          </a:p>
        </p:txBody>
      </p:sp>
    </p:spTree>
    <p:extLst>
      <p:ext uri="{BB962C8B-B14F-4D97-AF65-F5344CB8AC3E}">
        <p14:creationId xmlns:p14="http://schemas.microsoft.com/office/powerpoint/2010/main" val="2478676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C8F22-73B3-4147-AD00-9D12D7B37EFA}"/>
              </a:ext>
            </a:extLst>
          </p:cNvPr>
          <p:cNvSpPr>
            <a:spLocks noGrp="1"/>
          </p:cNvSpPr>
          <p:nvPr>
            <p:ph type="title"/>
          </p:nvPr>
        </p:nvSpPr>
        <p:spPr/>
        <p:txBody>
          <a:bodyPr/>
          <a:lstStyle/>
          <a:p>
            <a:pPr algn="ctr"/>
            <a:r>
              <a:rPr lang="en-IE" dirty="0">
                <a:solidFill>
                  <a:schemeClr val="bg1"/>
                </a:solidFill>
              </a:rPr>
              <a:t>Conclusions</a:t>
            </a:r>
          </a:p>
        </p:txBody>
      </p:sp>
      <p:sp>
        <p:nvSpPr>
          <p:cNvPr id="3" name="Content Placeholder 2">
            <a:extLst>
              <a:ext uri="{FF2B5EF4-FFF2-40B4-BE49-F238E27FC236}">
                <a16:creationId xmlns:a16="http://schemas.microsoft.com/office/drawing/2014/main" id="{9A21EF35-379E-4DE8-AEC1-EC57F8EB4301}"/>
              </a:ext>
            </a:extLst>
          </p:cNvPr>
          <p:cNvSpPr>
            <a:spLocks noGrp="1"/>
          </p:cNvSpPr>
          <p:nvPr>
            <p:ph idx="1"/>
          </p:nvPr>
        </p:nvSpPr>
        <p:spPr/>
        <p:txBody>
          <a:bodyPr>
            <a:normAutofit/>
          </a:bodyPr>
          <a:lstStyle/>
          <a:p>
            <a:r>
              <a:rPr lang="en-IE" sz="1400" dirty="0"/>
              <a:t>Climate change impacts on all aspects of our life and of our environment</a:t>
            </a:r>
          </a:p>
          <a:p>
            <a:r>
              <a:rPr lang="en-IE" sz="1400" dirty="0"/>
              <a:t>Meteorological variables provide important front-line insight into climate change</a:t>
            </a:r>
          </a:p>
          <a:p>
            <a:r>
              <a:rPr lang="en-IE" sz="1400" dirty="0"/>
              <a:t>Daily data should result in a much more granular understanding of climate change</a:t>
            </a:r>
          </a:p>
          <a:p>
            <a:r>
              <a:rPr lang="en-IE" sz="1400" dirty="0"/>
              <a:t>Keying more stations will show how the impact varies geographically and across seasons</a:t>
            </a:r>
          </a:p>
          <a:p>
            <a:r>
              <a:rPr lang="en-IE" sz="1400" dirty="0"/>
              <a:t>Ecosystem services would be affected by significant climate change</a:t>
            </a:r>
          </a:p>
          <a:p>
            <a:r>
              <a:rPr lang="en-IE" sz="1400" dirty="0"/>
              <a:t>Help to identify occurrences of extreme weather events such as flooding, droughts, forest fires</a:t>
            </a:r>
          </a:p>
          <a:p>
            <a:r>
              <a:rPr lang="en-IE" sz="1400" dirty="0"/>
              <a:t>Dedicated data capture staff an essential requirement given amount of work involved</a:t>
            </a:r>
          </a:p>
          <a:p>
            <a:r>
              <a:rPr lang="en-IE" sz="1400" dirty="0"/>
              <a:t>Statistical offices can undertake difficult data rescue projects including data quality checking</a:t>
            </a:r>
          </a:p>
        </p:txBody>
      </p:sp>
    </p:spTree>
    <p:extLst>
      <p:ext uri="{BB962C8B-B14F-4D97-AF65-F5344CB8AC3E}">
        <p14:creationId xmlns:p14="http://schemas.microsoft.com/office/powerpoint/2010/main" val="4024169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450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dirty="0">
                <a:solidFill>
                  <a:schemeClr val="bg1"/>
                </a:solidFill>
              </a:rPr>
              <a:t>Facilitating</a:t>
            </a:r>
            <a:r>
              <a:rPr lang="en-IE" dirty="0">
                <a:solidFill>
                  <a:schemeClr val="bg1"/>
                </a:solidFill>
                <a:latin typeface="Roboto Black" panose="02000000000000000000" pitchFamily="2" charset="0"/>
                <a:ea typeface="Roboto Black" panose="02000000000000000000" pitchFamily="2" charset="0"/>
              </a:rPr>
              <a:t> Analysis</a:t>
            </a:r>
            <a:endParaRPr lang="en-US" dirty="0">
              <a:latin typeface="Roboto Black" panose="02000000000000000000" pitchFamily="2" charset="0"/>
              <a:ea typeface="Roboto Black" panose="02000000000000000000" pitchFamily="2" charset="0"/>
            </a:endParaRPr>
          </a:p>
        </p:txBody>
      </p:sp>
      <p:sp>
        <p:nvSpPr>
          <p:cNvPr id="3" name="Content Placeholder 2"/>
          <p:cNvSpPr>
            <a:spLocks noGrp="1"/>
          </p:cNvSpPr>
          <p:nvPr>
            <p:ph idx="1"/>
          </p:nvPr>
        </p:nvSpPr>
        <p:spPr/>
        <p:txBody>
          <a:bodyPr>
            <a:normAutofit fontScale="62500" lnSpcReduction="20000"/>
          </a:bodyPr>
          <a:lstStyle/>
          <a:p>
            <a:r>
              <a:rPr lang="en-IE" dirty="0"/>
              <a:t>1832-1959 records are held in manuscripts in Met </a:t>
            </a:r>
            <a:r>
              <a:rPr lang="en-IE" dirty="0" err="1"/>
              <a:t>Éireann</a:t>
            </a:r>
            <a:r>
              <a:rPr lang="en-IE" dirty="0"/>
              <a:t> library</a:t>
            </a:r>
          </a:p>
          <a:p>
            <a:r>
              <a:rPr lang="en-IE" dirty="0"/>
              <a:t>Researchers access manuscripts by visiting the Met </a:t>
            </a:r>
            <a:r>
              <a:rPr lang="en-IE" dirty="0" err="1"/>
              <a:t>Éireann</a:t>
            </a:r>
            <a:r>
              <a:rPr lang="en-IE" dirty="0"/>
              <a:t> office</a:t>
            </a:r>
          </a:p>
          <a:p>
            <a:endParaRPr lang="en-IE" dirty="0"/>
          </a:p>
          <a:p>
            <a:r>
              <a:rPr lang="en-IE" dirty="0"/>
              <a:t>Scanning manuscripts facilitates making them more available</a:t>
            </a:r>
          </a:p>
          <a:p>
            <a:r>
              <a:rPr lang="en-IE" dirty="0"/>
              <a:t>Keying scanned manuscripts will enable integration with post 1960 data</a:t>
            </a:r>
          </a:p>
          <a:p>
            <a:endParaRPr lang="en-IE" dirty="0"/>
          </a:p>
          <a:p>
            <a:r>
              <a:rPr lang="en-IE" dirty="0"/>
              <a:t>Manuscript pages contain numbers, meteorology symbols and text</a:t>
            </a:r>
          </a:p>
          <a:p>
            <a:r>
              <a:rPr lang="en-IE" dirty="0"/>
              <a:t>File management, keying, and checking takes around six person hours per station month</a:t>
            </a:r>
          </a:p>
        </p:txBody>
      </p:sp>
    </p:spTree>
    <p:extLst>
      <p:ext uri="{BB962C8B-B14F-4D97-AF65-F5344CB8AC3E}">
        <p14:creationId xmlns:p14="http://schemas.microsoft.com/office/powerpoint/2010/main" val="95642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F426-69F1-4C63-B629-35138F8EA9E2}"/>
              </a:ext>
            </a:extLst>
          </p:cNvPr>
          <p:cNvSpPr>
            <a:spLocks noGrp="1"/>
          </p:cNvSpPr>
          <p:nvPr>
            <p:ph type="title"/>
          </p:nvPr>
        </p:nvSpPr>
        <p:spPr>
          <a:xfrm>
            <a:off x="467544" y="205979"/>
            <a:ext cx="8219256" cy="493564"/>
          </a:xfrm>
        </p:spPr>
        <p:txBody>
          <a:bodyPr>
            <a:noAutofit/>
          </a:bodyPr>
          <a:lstStyle/>
          <a:p>
            <a:pPr algn="ctr"/>
            <a:r>
              <a:rPr lang="en-IE" sz="2800" dirty="0">
                <a:solidFill>
                  <a:schemeClr val="bg1"/>
                </a:solidFill>
              </a:rPr>
              <a:t>Data Rescue Tasks Sequence</a:t>
            </a:r>
          </a:p>
        </p:txBody>
      </p:sp>
      <p:sp>
        <p:nvSpPr>
          <p:cNvPr id="3" name="Content Placeholder 2">
            <a:extLst>
              <a:ext uri="{FF2B5EF4-FFF2-40B4-BE49-F238E27FC236}">
                <a16:creationId xmlns:a16="http://schemas.microsoft.com/office/drawing/2014/main" id="{2181F3B2-AD5A-4EF6-98FD-4852CC7F4A3A}"/>
              </a:ext>
            </a:extLst>
          </p:cNvPr>
          <p:cNvSpPr>
            <a:spLocks noGrp="1"/>
          </p:cNvSpPr>
          <p:nvPr>
            <p:ph idx="1"/>
          </p:nvPr>
        </p:nvSpPr>
        <p:spPr>
          <a:xfrm>
            <a:off x="457200" y="987574"/>
            <a:ext cx="8229600" cy="3168351"/>
          </a:xfrm>
        </p:spPr>
        <p:txBody>
          <a:bodyPr>
            <a:normAutofit fontScale="55000" lnSpcReduction="20000"/>
          </a:bodyPr>
          <a:lstStyle/>
          <a:p>
            <a:r>
              <a:rPr lang="en-IE" sz="2600" dirty="0"/>
              <a:t>Manuscripts sent by Met </a:t>
            </a:r>
            <a:r>
              <a:rPr lang="en-IE" sz="2600" dirty="0" err="1"/>
              <a:t>Éireann</a:t>
            </a:r>
            <a:r>
              <a:rPr lang="en-IE" sz="2600" dirty="0"/>
              <a:t> to external company for scanning </a:t>
            </a:r>
          </a:p>
          <a:p>
            <a:r>
              <a:rPr lang="en-IE" sz="2600" dirty="0"/>
              <a:t>Scanned images named e.g. MO-1_54_095_c_-</a:t>
            </a:r>
          </a:p>
          <a:p>
            <a:r>
              <a:rPr lang="en-IE" sz="2600" dirty="0"/>
              <a:t>Images sent to CSO for keying</a:t>
            </a:r>
          </a:p>
          <a:p>
            <a:r>
              <a:rPr lang="en-IE" sz="2600" dirty="0"/>
              <a:t>CSO designed excel templates to look like scanned images</a:t>
            </a:r>
          </a:p>
          <a:p>
            <a:r>
              <a:rPr lang="en-IE" sz="2600" dirty="0"/>
              <a:t>Scanned image keyed using two monitors and keying instructions (e.g. valid codes)</a:t>
            </a:r>
          </a:p>
          <a:p>
            <a:r>
              <a:rPr lang="en-IE" sz="2600" dirty="0"/>
              <a:t>Monthly excel file read into SAS and checked by CSO</a:t>
            </a:r>
          </a:p>
          <a:p>
            <a:r>
              <a:rPr lang="en-IE" sz="2600" dirty="0"/>
              <a:t>Further checking of keyed month (text data and time series)</a:t>
            </a:r>
          </a:p>
          <a:p>
            <a:r>
              <a:rPr lang="en-IE" sz="2600" dirty="0"/>
              <a:t>Time-series of all years created by CSO</a:t>
            </a:r>
          </a:p>
          <a:p>
            <a:r>
              <a:rPr lang="en-IE" sz="2600" dirty="0"/>
              <a:t>Data returned to Met </a:t>
            </a:r>
            <a:r>
              <a:rPr lang="en-IE" sz="2600" dirty="0" err="1"/>
              <a:t>Éireann</a:t>
            </a:r>
            <a:r>
              <a:rPr lang="en-IE" sz="2600" dirty="0"/>
              <a:t> in one tab-delimited file</a:t>
            </a:r>
          </a:p>
          <a:p>
            <a:r>
              <a:rPr lang="en-IE" sz="2600" dirty="0"/>
              <a:t>Monthly excel files will be made available to Met </a:t>
            </a:r>
            <a:r>
              <a:rPr lang="en-IE" sz="2600" dirty="0" err="1"/>
              <a:t>Éireann</a:t>
            </a:r>
            <a:r>
              <a:rPr lang="en-IE" sz="2600" dirty="0"/>
              <a:t> </a:t>
            </a:r>
          </a:p>
        </p:txBody>
      </p:sp>
    </p:spTree>
    <p:extLst>
      <p:ext uri="{BB962C8B-B14F-4D97-AF65-F5344CB8AC3E}">
        <p14:creationId xmlns:p14="http://schemas.microsoft.com/office/powerpoint/2010/main" val="79964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solidFill>
                  <a:schemeClr val="bg1"/>
                </a:solidFill>
              </a:rPr>
              <a:t>Manuscript Daily Data Page</a:t>
            </a:r>
            <a:endParaRPr lang="en-US" dirty="0">
              <a:latin typeface="Roboto Black" panose="02000000000000000000" pitchFamily="2" charset="0"/>
              <a:ea typeface="Roboto Black" panose="02000000000000000000" pitchFamily="2" charset="0"/>
            </a:endParaRPr>
          </a:p>
        </p:txBody>
      </p:sp>
      <p:sp>
        <p:nvSpPr>
          <p:cNvPr id="4" name="Content Placeholder 3"/>
          <p:cNvSpPr>
            <a:spLocks noGrp="1"/>
          </p:cNvSpPr>
          <p:nvPr>
            <p:ph sz="half" idx="2"/>
          </p:nvPr>
        </p:nvSpPr>
        <p:spPr>
          <a:xfrm>
            <a:off x="467544" y="1275606"/>
            <a:ext cx="4040188" cy="2452762"/>
          </a:xfrm>
        </p:spPr>
        <p:txBody>
          <a:bodyPr>
            <a:normAutofit/>
          </a:bodyPr>
          <a:lstStyle/>
          <a:p>
            <a:r>
              <a:rPr lang="en-IE" dirty="0"/>
              <a:t>Thermometer and barometer readings</a:t>
            </a:r>
          </a:p>
          <a:p>
            <a:r>
              <a:rPr lang="en-IE" dirty="0"/>
              <a:t>Air pressure</a:t>
            </a:r>
          </a:p>
          <a:p>
            <a:r>
              <a:rPr lang="en-IE" dirty="0"/>
              <a:t>Various temperatures</a:t>
            </a:r>
          </a:p>
          <a:p>
            <a:r>
              <a:rPr lang="en-IE" dirty="0"/>
              <a:t>Humidity</a:t>
            </a:r>
          </a:p>
          <a:p>
            <a:r>
              <a:rPr lang="en-IE" dirty="0"/>
              <a:t>Wind force and direction</a:t>
            </a:r>
            <a:r>
              <a:rPr lang="en-IE" b="1" dirty="0">
                <a:solidFill>
                  <a:srgbClr val="FF0000"/>
                </a:solidFill>
              </a:rPr>
              <a:t>*</a:t>
            </a:r>
            <a:endParaRPr lang="en-IE" b="1" dirty="0"/>
          </a:p>
        </p:txBody>
      </p:sp>
      <p:sp>
        <p:nvSpPr>
          <p:cNvPr id="6" name="Content Placeholder 5"/>
          <p:cNvSpPr>
            <a:spLocks noGrp="1"/>
          </p:cNvSpPr>
          <p:nvPr>
            <p:ph sz="quarter" idx="4"/>
          </p:nvPr>
        </p:nvSpPr>
        <p:spPr>
          <a:xfrm>
            <a:off x="4644008" y="1275606"/>
            <a:ext cx="4041775" cy="2452762"/>
          </a:xfrm>
        </p:spPr>
        <p:txBody>
          <a:bodyPr>
            <a:normAutofit lnSpcReduction="10000"/>
          </a:bodyPr>
          <a:lstStyle/>
          <a:p>
            <a:r>
              <a:rPr lang="en-IE" dirty="0"/>
              <a:t>Weather summary</a:t>
            </a:r>
            <a:r>
              <a:rPr lang="en-IE" b="1" dirty="0">
                <a:solidFill>
                  <a:srgbClr val="FF0000"/>
                </a:solidFill>
              </a:rPr>
              <a:t>**</a:t>
            </a:r>
            <a:endParaRPr lang="en-IE" b="1" dirty="0"/>
          </a:p>
          <a:p>
            <a:r>
              <a:rPr lang="en-IE" dirty="0"/>
              <a:t>Visibility indicators</a:t>
            </a:r>
            <a:r>
              <a:rPr lang="en-IE" b="1" dirty="0">
                <a:solidFill>
                  <a:srgbClr val="FF0000"/>
                </a:solidFill>
              </a:rPr>
              <a:t>*</a:t>
            </a:r>
            <a:endParaRPr lang="en-IE" b="1" dirty="0"/>
          </a:p>
          <a:p>
            <a:r>
              <a:rPr lang="en-IE" dirty="0"/>
              <a:t>Cloud formations</a:t>
            </a:r>
            <a:r>
              <a:rPr lang="en-IE" b="1" dirty="0">
                <a:solidFill>
                  <a:srgbClr val="FF0000"/>
                </a:solidFill>
              </a:rPr>
              <a:t>**</a:t>
            </a:r>
            <a:endParaRPr lang="en-IE" b="1" dirty="0"/>
          </a:p>
          <a:p>
            <a:r>
              <a:rPr lang="en-IE" dirty="0"/>
              <a:t>Rainfall</a:t>
            </a:r>
          </a:p>
          <a:p>
            <a:r>
              <a:rPr lang="en-IE" dirty="0"/>
              <a:t>Sunshine hours</a:t>
            </a:r>
          </a:p>
          <a:p>
            <a:r>
              <a:rPr lang="en-IE" dirty="0"/>
              <a:t>Remarks</a:t>
            </a:r>
            <a:r>
              <a:rPr lang="en-IE" b="1" dirty="0">
                <a:solidFill>
                  <a:srgbClr val="FF0000"/>
                </a:solidFill>
              </a:rPr>
              <a:t>**</a:t>
            </a:r>
            <a:endParaRPr lang="en-IE" b="1" dirty="0"/>
          </a:p>
        </p:txBody>
      </p:sp>
    </p:spTree>
    <p:extLst>
      <p:ext uri="{BB962C8B-B14F-4D97-AF65-F5344CB8AC3E}">
        <p14:creationId xmlns:p14="http://schemas.microsoft.com/office/powerpoint/2010/main" val="231340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0"/>
            <a:ext cx="7916837" cy="5143500"/>
          </a:xfrm>
          <a:prstGeom prst="rect">
            <a:avLst/>
          </a:prstGeom>
        </p:spPr>
      </p:pic>
    </p:spTree>
    <p:extLst>
      <p:ext uri="{BB962C8B-B14F-4D97-AF65-F5344CB8AC3E}">
        <p14:creationId xmlns:p14="http://schemas.microsoft.com/office/powerpoint/2010/main" val="2307484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7544" y="205979"/>
            <a:ext cx="8219256" cy="857250"/>
          </a:xfrm>
        </p:spPr>
        <p:txBody>
          <a:bodyPr/>
          <a:lstStyle/>
          <a:p>
            <a:pPr algn="ctr"/>
            <a:r>
              <a:rPr lang="en-IE" dirty="0">
                <a:solidFill>
                  <a:schemeClr val="bg1"/>
                </a:solidFill>
              </a:rPr>
              <a:t>Rescued Data (extract from excel file)</a:t>
            </a:r>
            <a:endParaRPr lang="en-US" dirty="0">
              <a:latin typeface="Roboto Black" panose="02000000000000000000" pitchFamily="2" charset="0"/>
              <a:ea typeface="Roboto Black" panose="02000000000000000000" pitchFamily="2" charset="0"/>
            </a:endParaRPr>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998" y="1200150"/>
            <a:ext cx="6630003" cy="3394075"/>
          </a:xfrm>
          <a:prstGeom prst="rect">
            <a:avLst/>
          </a:prstGeom>
        </p:spPr>
      </p:pic>
    </p:spTree>
    <p:extLst>
      <p:ext uri="{BB962C8B-B14F-4D97-AF65-F5344CB8AC3E}">
        <p14:creationId xmlns:p14="http://schemas.microsoft.com/office/powerpoint/2010/main" val="350695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5979"/>
            <a:ext cx="8219256" cy="493563"/>
          </a:xfrm>
        </p:spPr>
        <p:txBody>
          <a:bodyPr>
            <a:normAutofit fontScale="90000"/>
          </a:bodyPr>
          <a:lstStyle/>
          <a:p>
            <a:pPr algn="ctr"/>
            <a:r>
              <a:rPr lang="en-IE" dirty="0">
                <a:solidFill>
                  <a:schemeClr val="bg1"/>
                </a:solidFill>
              </a:rPr>
              <a:t>Progress as of Mid-August 2018</a:t>
            </a:r>
            <a:endParaRPr lang="en-US" dirty="0">
              <a:latin typeface="Roboto Black" panose="02000000000000000000" pitchFamily="2" charset="0"/>
              <a:ea typeface="Roboto Black" panose="02000000000000000000" pitchFamily="2" charset="0"/>
            </a:endParaRPr>
          </a:p>
        </p:txBody>
      </p:sp>
      <p:sp>
        <p:nvSpPr>
          <p:cNvPr id="3" name="Content Placeholder 2"/>
          <p:cNvSpPr>
            <a:spLocks noGrp="1"/>
          </p:cNvSpPr>
          <p:nvPr>
            <p:ph idx="1"/>
          </p:nvPr>
        </p:nvSpPr>
        <p:spPr/>
        <p:txBody>
          <a:bodyPr>
            <a:normAutofit fontScale="55000" lnSpcReduction="20000"/>
          </a:bodyPr>
          <a:lstStyle/>
          <a:p>
            <a:r>
              <a:rPr lang="en-IE" dirty="0"/>
              <a:t>Project started in March 2018 with existing CSO staff keying when time permitted. This resulted in slow progress so temporary Clerical Officers recruited to ensure consistent progress</a:t>
            </a:r>
          </a:p>
          <a:p>
            <a:endParaRPr lang="en-IE" dirty="0"/>
          </a:p>
          <a:p>
            <a:r>
              <a:rPr lang="en-IE" dirty="0"/>
              <a:t>Daily data for 1900-1925 and 1931-1959 have been keyed (1926-1930 with scanning company)</a:t>
            </a:r>
          </a:p>
          <a:p>
            <a:r>
              <a:rPr lang="en-IE" dirty="0"/>
              <a:t>Phoenix Park 1832-1959 should be keyed by early 2019</a:t>
            </a:r>
          </a:p>
          <a:p>
            <a:r>
              <a:rPr lang="en-IE" dirty="0"/>
              <a:t>Target is to complete data quality checking of Phoenix Park during Spring 2019</a:t>
            </a:r>
          </a:p>
          <a:p>
            <a:r>
              <a:rPr lang="en-IE" dirty="0"/>
              <a:t>An initial test file covering 12 months was sent to Met </a:t>
            </a:r>
            <a:r>
              <a:rPr lang="en-IE" dirty="0" err="1"/>
              <a:t>Éireann</a:t>
            </a:r>
            <a:r>
              <a:rPr lang="en-IE" dirty="0"/>
              <a:t> in May 2018 to ensure that a longitudinal file could be produced by CSO and read by Met </a:t>
            </a:r>
            <a:r>
              <a:rPr lang="en-IE" dirty="0" err="1"/>
              <a:t>Éireann</a:t>
            </a:r>
            <a:endParaRPr lang="en-IE" dirty="0"/>
          </a:p>
          <a:p>
            <a:endParaRPr lang="en-IE" dirty="0"/>
          </a:p>
          <a:p>
            <a:r>
              <a:rPr lang="en-IE" dirty="0"/>
              <a:t>Valentia Observatory, </a:t>
            </a:r>
            <a:r>
              <a:rPr lang="en-IE" dirty="0" err="1"/>
              <a:t>Blacksod</a:t>
            </a:r>
            <a:r>
              <a:rPr lang="en-IE" dirty="0"/>
              <a:t> Bay and Roches Point are the probable next stations</a:t>
            </a:r>
          </a:p>
        </p:txBody>
      </p:sp>
    </p:spTree>
    <p:extLst>
      <p:ext uri="{BB962C8B-B14F-4D97-AF65-F5344CB8AC3E}">
        <p14:creationId xmlns:p14="http://schemas.microsoft.com/office/powerpoint/2010/main" val="3047308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AEF2D-C1FE-4A9C-80B4-EA1731F03471}"/>
              </a:ext>
            </a:extLst>
          </p:cNvPr>
          <p:cNvSpPr>
            <a:spLocks noGrp="1"/>
          </p:cNvSpPr>
          <p:nvPr>
            <p:ph type="title"/>
          </p:nvPr>
        </p:nvSpPr>
        <p:spPr/>
        <p:txBody>
          <a:bodyPr/>
          <a:lstStyle/>
          <a:p>
            <a:pPr algn="ctr"/>
            <a:r>
              <a:rPr lang="en-GB" dirty="0">
                <a:solidFill>
                  <a:schemeClr val="bg1"/>
                </a:solidFill>
              </a:rPr>
              <a:t>Advantages of Daily Data</a:t>
            </a:r>
          </a:p>
        </p:txBody>
      </p:sp>
      <p:sp>
        <p:nvSpPr>
          <p:cNvPr id="3" name="Content Placeholder 2">
            <a:extLst>
              <a:ext uri="{FF2B5EF4-FFF2-40B4-BE49-F238E27FC236}">
                <a16:creationId xmlns:a16="http://schemas.microsoft.com/office/drawing/2014/main" id="{9C072A6F-9069-4478-B8D0-9727F0CDF744}"/>
              </a:ext>
            </a:extLst>
          </p:cNvPr>
          <p:cNvSpPr>
            <a:spLocks noGrp="1"/>
          </p:cNvSpPr>
          <p:nvPr>
            <p:ph idx="1"/>
          </p:nvPr>
        </p:nvSpPr>
        <p:spPr/>
        <p:txBody>
          <a:bodyPr>
            <a:normAutofit fontScale="62500" lnSpcReduction="20000"/>
          </a:bodyPr>
          <a:lstStyle/>
          <a:p>
            <a:r>
              <a:rPr lang="en-GB" dirty="0"/>
              <a:t>Monthly maximums, means, minimums currently used for pre 1960s analyses</a:t>
            </a:r>
          </a:p>
          <a:p>
            <a:r>
              <a:rPr lang="en-GB" dirty="0"/>
              <a:t>Daily data will facilitate:</a:t>
            </a:r>
          </a:p>
          <a:p>
            <a:r>
              <a:rPr lang="en-GB" dirty="0"/>
              <a:t>- more granular analyses including combining months to identify spells of exceptional weather</a:t>
            </a:r>
          </a:p>
          <a:p>
            <a:r>
              <a:rPr lang="en-GB" dirty="0"/>
              <a:t>- allows variables to be cross-classified e.g. relationships between air pressure, humidity, rainfall, and temperature</a:t>
            </a:r>
          </a:p>
          <a:p>
            <a:r>
              <a:rPr lang="en-GB" dirty="0"/>
              <a:t>- facilitates examination or removal of extreme weather e.g. days with very high rainfall</a:t>
            </a:r>
          </a:p>
          <a:p>
            <a:r>
              <a:rPr lang="en-GB" dirty="0"/>
              <a:t>- allows more accurate calculation of indicators such as length of the frost-free season, drought, and heatwaves</a:t>
            </a:r>
          </a:p>
          <a:p>
            <a:r>
              <a:rPr lang="en-GB" dirty="0"/>
              <a:t>- enables a more-informed analysis of the extent and nature of climate change</a:t>
            </a:r>
          </a:p>
        </p:txBody>
      </p:sp>
    </p:spTree>
    <p:extLst>
      <p:ext uri="{BB962C8B-B14F-4D97-AF65-F5344CB8AC3E}">
        <p14:creationId xmlns:p14="http://schemas.microsoft.com/office/powerpoint/2010/main" val="2565959658"/>
      </p:ext>
    </p:extLst>
  </p:cSld>
  <p:clrMapOvr>
    <a:masterClrMapping/>
  </p:clrMapOvr>
</p:sld>
</file>

<file path=ppt/theme/theme1.xml><?xml version="1.0" encoding="utf-8"?>
<a:theme xmlns:a="http://schemas.openxmlformats.org/drawingml/2006/main" name="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2098</TotalTime>
  <Words>1712</Words>
  <Application>Microsoft Office PowerPoint</Application>
  <PresentationFormat>On-screen Show (16:9)</PresentationFormat>
  <Paragraphs>473</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Roboto Black</vt:lpstr>
      <vt:lpstr>Roboto Light</vt:lpstr>
      <vt:lpstr>Roboto Slab</vt:lpstr>
      <vt:lpstr>Roboto Slab Light</vt:lpstr>
      <vt:lpstr>Times New Roman</vt:lpstr>
      <vt:lpstr>CSO Standard Text 2</vt:lpstr>
      <vt:lpstr>CSO / Met Éireann Climate Data Rescue Project Progress Update August 2018</vt:lpstr>
      <vt:lpstr>Purpose</vt:lpstr>
      <vt:lpstr>Facilitating Analysis</vt:lpstr>
      <vt:lpstr>Data Rescue Tasks Sequence</vt:lpstr>
      <vt:lpstr>Manuscript Daily Data Page</vt:lpstr>
      <vt:lpstr>PowerPoint Presentation</vt:lpstr>
      <vt:lpstr>Rescued Data (extract from excel file)</vt:lpstr>
      <vt:lpstr>Progress as of Mid-August 2018</vt:lpstr>
      <vt:lpstr>Advantages of Daily Data</vt:lpstr>
      <vt:lpstr>Phoenix Park Droughts</vt:lpstr>
      <vt:lpstr>PowerPoint Presentation</vt:lpstr>
      <vt:lpstr>Other Example Climate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CSO Resource Requirements</vt:lpstr>
      <vt:lpstr>Conclusions</vt:lpstr>
      <vt:lpstr>PowerPoint Presentation</vt:lpstr>
    </vt:vector>
  </TitlesOfParts>
  <Company>Central Statistics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Lester</dc:creator>
  <cp:lastModifiedBy>Dimitri Cernize</cp:lastModifiedBy>
  <cp:revision>261</cp:revision>
  <cp:lastPrinted>2018-08-01T17:50:16Z</cp:lastPrinted>
  <dcterms:created xsi:type="dcterms:W3CDTF">2017-12-13T09:54:14Z</dcterms:created>
  <dcterms:modified xsi:type="dcterms:W3CDTF">2018-08-17T12:05:33Z</dcterms:modified>
</cp:coreProperties>
</file>