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6" r:id="rId2"/>
    <p:sldId id="324" r:id="rId3"/>
    <p:sldId id="293" r:id="rId4"/>
    <p:sldId id="259" r:id="rId5"/>
    <p:sldId id="298" r:id="rId6"/>
    <p:sldId id="349" r:id="rId7"/>
    <p:sldId id="340" r:id="rId8"/>
    <p:sldId id="333" r:id="rId9"/>
    <p:sldId id="354" r:id="rId10"/>
    <p:sldId id="355" r:id="rId11"/>
    <p:sldId id="329" r:id="rId12"/>
    <p:sldId id="350" r:id="rId13"/>
    <p:sldId id="332" r:id="rId14"/>
    <p:sldId id="352" r:id="rId15"/>
    <p:sldId id="338" r:id="rId16"/>
    <p:sldId id="347" r:id="rId17"/>
    <p:sldId id="345" r:id="rId18"/>
    <p:sldId id="331" r:id="rId19"/>
    <p:sldId id="334" r:id="rId20"/>
    <p:sldId id="282" r:id="rId21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1BB"/>
    <a:srgbClr val="52A6BA"/>
    <a:srgbClr val="40A7CC"/>
    <a:srgbClr val="3EC7CE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33" autoAdjust="0"/>
    <p:restoredTop sz="94660"/>
  </p:normalViewPr>
  <p:slideViewPr>
    <p:cSldViewPr>
      <p:cViewPr varScale="1">
        <p:scale>
          <a:sx n="150" d="100"/>
          <a:sy n="150" d="100"/>
        </p:scale>
        <p:origin x="4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Phoenix Park Number of Frost Days in Spring (March-May) 1901-1959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Number of Days &lt;32 using Col 12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270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Sheet1!$A$2:$A$60</c:f>
              <c:numCache>
                <c:formatCode>General</c:formatCode>
                <c:ptCount val="59"/>
                <c:pt idx="0">
                  <c:v>1901</c:v>
                </c:pt>
                <c:pt idx="1">
                  <c:v>1902</c:v>
                </c:pt>
                <c:pt idx="2">
                  <c:v>1903</c:v>
                </c:pt>
                <c:pt idx="3">
                  <c:v>1904</c:v>
                </c:pt>
                <c:pt idx="4">
                  <c:v>1905</c:v>
                </c:pt>
                <c:pt idx="5">
                  <c:v>1906</c:v>
                </c:pt>
                <c:pt idx="6">
                  <c:v>1907</c:v>
                </c:pt>
                <c:pt idx="7">
                  <c:v>1908</c:v>
                </c:pt>
                <c:pt idx="8">
                  <c:v>1909</c:v>
                </c:pt>
                <c:pt idx="9">
                  <c:v>1910</c:v>
                </c:pt>
                <c:pt idx="10">
                  <c:v>1911</c:v>
                </c:pt>
                <c:pt idx="11">
                  <c:v>1912</c:v>
                </c:pt>
                <c:pt idx="12">
                  <c:v>1913</c:v>
                </c:pt>
                <c:pt idx="13">
                  <c:v>1914</c:v>
                </c:pt>
                <c:pt idx="14">
                  <c:v>1915</c:v>
                </c:pt>
                <c:pt idx="15">
                  <c:v>1916</c:v>
                </c:pt>
                <c:pt idx="16">
                  <c:v>1917</c:v>
                </c:pt>
                <c:pt idx="17">
                  <c:v>1918</c:v>
                </c:pt>
                <c:pt idx="18">
                  <c:v>1919</c:v>
                </c:pt>
                <c:pt idx="19">
                  <c:v>1920</c:v>
                </c:pt>
                <c:pt idx="20">
                  <c:v>1921</c:v>
                </c:pt>
                <c:pt idx="21">
                  <c:v>1922</c:v>
                </c:pt>
                <c:pt idx="22">
                  <c:v>1923</c:v>
                </c:pt>
                <c:pt idx="23">
                  <c:v>1924</c:v>
                </c:pt>
                <c:pt idx="24">
                  <c:v>1925</c:v>
                </c:pt>
                <c:pt idx="25">
                  <c:v>1926</c:v>
                </c:pt>
                <c:pt idx="26">
                  <c:v>1927</c:v>
                </c:pt>
                <c:pt idx="27">
                  <c:v>1928</c:v>
                </c:pt>
                <c:pt idx="28">
                  <c:v>1929</c:v>
                </c:pt>
                <c:pt idx="29">
                  <c:v>1930</c:v>
                </c:pt>
                <c:pt idx="30">
                  <c:v>1931</c:v>
                </c:pt>
                <c:pt idx="31">
                  <c:v>1932</c:v>
                </c:pt>
                <c:pt idx="32">
                  <c:v>1933</c:v>
                </c:pt>
                <c:pt idx="33">
                  <c:v>1934</c:v>
                </c:pt>
                <c:pt idx="34">
                  <c:v>1935</c:v>
                </c:pt>
                <c:pt idx="35">
                  <c:v>1936</c:v>
                </c:pt>
                <c:pt idx="36">
                  <c:v>1937</c:v>
                </c:pt>
                <c:pt idx="37">
                  <c:v>1938</c:v>
                </c:pt>
                <c:pt idx="38">
                  <c:v>1939</c:v>
                </c:pt>
                <c:pt idx="39">
                  <c:v>1940</c:v>
                </c:pt>
                <c:pt idx="40">
                  <c:v>1941</c:v>
                </c:pt>
                <c:pt idx="41">
                  <c:v>1942</c:v>
                </c:pt>
                <c:pt idx="42">
                  <c:v>1943</c:v>
                </c:pt>
                <c:pt idx="43">
                  <c:v>1944</c:v>
                </c:pt>
                <c:pt idx="44">
                  <c:v>1945</c:v>
                </c:pt>
                <c:pt idx="45">
                  <c:v>1946</c:v>
                </c:pt>
                <c:pt idx="46">
                  <c:v>1947</c:v>
                </c:pt>
                <c:pt idx="47">
                  <c:v>1948</c:v>
                </c:pt>
                <c:pt idx="48">
                  <c:v>1949</c:v>
                </c:pt>
                <c:pt idx="49">
                  <c:v>1950</c:v>
                </c:pt>
                <c:pt idx="50">
                  <c:v>1951</c:v>
                </c:pt>
                <c:pt idx="51">
                  <c:v>1952</c:v>
                </c:pt>
                <c:pt idx="52">
                  <c:v>1953</c:v>
                </c:pt>
                <c:pt idx="53">
                  <c:v>1954</c:v>
                </c:pt>
                <c:pt idx="54">
                  <c:v>1955</c:v>
                </c:pt>
                <c:pt idx="55">
                  <c:v>1956</c:v>
                </c:pt>
                <c:pt idx="56">
                  <c:v>1957</c:v>
                </c:pt>
                <c:pt idx="57">
                  <c:v>1958</c:v>
                </c:pt>
                <c:pt idx="58">
                  <c:v>1959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21</c:v>
                </c:pt>
                <c:pt idx="6">
                  <c:v>18</c:v>
                </c:pt>
                <c:pt idx="7">
                  <c:v>22</c:v>
                </c:pt>
                <c:pt idx="8">
                  <c:v>22</c:v>
                </c:pt>
                <c:pt idx="9">
                  <c:v>23</c:v>
                </c:pt>
                <c:pt idx="10">
                  <c:v>13</c:v>
                </c:pt>
                <c:pt idx="11">
                  <c:v>13</c:v>
                </c:pt>
                <c:pt idx="12">
                  <c:v>17</c:v>
                </c:pt>
                <c:pt idx="13">
                  <c:v>15</c:v>
                </c:pt>
                <c:pt idx="14">
                  <c:v>18</c:v>
                </c:pt>
                <c:pt idx="15">
                  <c:v>17</c:v>
                </c:pt>
                <c:pt idx="16">
                  <c:v>29</c:v>
                </c:pt>
                <c:pt idx="17">
                  <c:v>18</c:v>
                </c:pt>
                <c:pt idx="18">
                  <c:v>27</c:v>
                </c:pt>
                <c:pt idx="19">
                  <c:v>7</c:v>
                </c:pt>
                <c:pt idx="20">
                  <c:v>13</c:v>
                </c:pt>
                <c:pt idx="21">
                  <c:v>28</c:v>
                </c:pt>
                <c:pt idx="22">
                  <c:v>11</c:v>
                </c:pt>
                <c:pt idx="23">
                  <c:v>38</c:v>
                </c:pt>
                <c:pt idx="24">
                  <c:v>15</c:v>
                </c:pt>
                <c:pt idx="25">
                  <c:v>12</c:v>
                </c:pt>
                <c:pt idx="26">
                  <c:v>9</c:v>
                </c:pt>
                <c:pt idx="27">
                  <c:v>15</c:v>
                </c:pt>
                <c:pt idx="28">
                  <c:v>27</c:v>
                </c:pt>
                <c:pt idx="29">
                  <c:v>12</c:v>
                </c:pt>
                <c:pt idx="30">
                  <c:v>16</c:v>
                </c:pt>
                <c:pt idx="31">
                  <c:v>20</c:v>
                </c:pt>
                <c:pt idx="32">
                  <c:v>8</c:v>
                </c:pt>
                <c:pt idx="33">
                  <c:v>9</c:v>
                </c:pt>
                <c:pt idx="34">
                  <c:v>12</c:v>
                </c:pt>
                <c:pt idx="35">
                  <c:v>10</c:v>
                </c:pt>
                <c:pt idx="36">
                  <c:v>20</c:v>
                </c:pt>
                <c:pt idx="37">
                  <c:v>20</c:v>
                </c:pt>
                <c:pt idx="38">
                  <c:v>4</c:v>
                </c:pt>
                <c:pt idx="39">
                  <c:v>10</c:v>
                </c:pt>
                <c:pt idx="40">
                  <c:v>14</c:v>
                </c:pt>
                <c:pt idx="41">
                  <c:v>5</c:v>
                </c:pt>
                <c:pt idx="42">
                  <c:v>9</c:v>
                </c:pt>
                <c:pt idx="43">
                  <c:v>16</c:v>
                </c:pt>
                <c:pt idx="44">
                  <c:v>9</c:v>
                </c:pt>
                <c:pt idx="45">
                  <c:v>13</c:v>
                </c:pt>
                <c:pt idx="46">
                  <c:v>9</c:v>
                </c:pt>
                <c:pt idx="47">
                  <c:v>8</c:v>
                </c:pt>
                <c:pt idx="48">
                  <c:v>11</c:v>
                </c:pt>
                <c:pt idx="49">
                  <c:v>9</c:v>
                </c:pt>
                <c:pt idx="50">
                  <c:v>15</c:v>
                </c:pt>
                <c:pt idx="51">
                  <c:v>5</c:v>
                </c:pt>
                <c:pt idx="52">
                  <c:v>14</c:v>
                </c:pt>
                <c:pt idx="53">
                  <c:v>7</c:v>
                </c:pt>
                <c:pt idx="54">
                  <c:v>23</c:v>
                </c:pt>
                <c:pt idx="55">
                  <c:v>17</c:v>
                </c:pt>
                <c:pt idx="56">
                  <c:v>3</c:v>
                </c:pt>
                <c:pt idx="57">
                  <c:v>16</c:v>
                </c:pt>
                <c:pt idx="5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1F-4DF2-89CC-67B99B59B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590522296"/>
        <c:axId val="590525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Sheet1!$A$2:$A$60</c15:sqref>
                        </c15:formulaRef>
                      </c:ext>
                    </c:extLst>
                    <c:numCache>
                      <c:formatCode>General</c:formatCode>
                      <c:ptCount val="59"/>
                      <c:pt idx="0">
                        <c:v>1901</c:v>
                      </c:pt>
                      <c:pt idx="1">
                        <c:v>1902</c:v>
                      </c:pt>
                      <c:pt idx="2">
                        <c:v>1903</c:v>
                      </c:pt>
                      <c:pt idx="3">
                        <c:v>1904</c:v>
                      </c:pt>
                      <c:pt idx="4">
                        <c:v>1905</c:v>
                      </c:pt>
                      <c:pt idx="5">
                        <c:v>1906</c:v>
                      </c:pt>
                      <c:pt idx="6">
                        <c:v>1907</c:v>
                      </c:pt>
                      <c:pt idx="7">
                        <c:v>1908</c:v>
                      </c:pt>
                      <c:pt idx="8">
                        <c:v>1909</c:v>
                      </c:pt>
                      <c:pt idx="9">
                        <c:v>1910</c:v>
                      </c:pt>
                      <c:pt idx="10">
                        <c:v>1911</c:v>
                      </c:pt>
                      <c:pt idx="11">
                        <c:v>1912</c:v>
                      </c:pt>
                      <c:pt idx="12">
                        <c:v>1913</c:v>
                      </c:pt>
                      <c:pt idx="13">
                        <c:v>1914</c:v>
                      </c:pt>
                      <c:pt idx="14">
                        <c:v>1915</c:v>
                      </c:pt>
                      <c:pt idx="15">
                        <c:v>1916</c:v>
                      </c:pt>
                      <c:pt idx="16">
                        <c:v>1917</c:v>
                      </c:pt>
                      <c:pt idx="17">
                        <c:v>1918</c:v>
                      </c:pt>
                      <c:pt idx="18">
                        <c:v>1919</c:v>
                      </c:pt>
                      <c:pt idx="19">
                        <c:v>1920</c:v>
                      </c:pt>
                      <c:pt idx="20">
                        <c:v>1921</c:v>
                      </c:pt>
                      <c:pt idx="21">
                        <c:v>1922</c:v>
                      </c:pt>
                      <c:pt idx="22">
                        <c:v>1923</c:v>
                      </c:pt>
                      <c:pt idx="23">
                        <c:v>1924</c:v>
                      </c:pt>
                      <c:pt idx="24">
                        <c:v>1925</c:v>
                      </c:pt>
                      <c:pt idx="25">
                        <c:v>1926</c:v>
                      </c:pt>
                      <c:pt idx="26">
                        <c:v>1927</c:v>
                      </c:pt>
                      <c:pt idx="27">
                        <c:v>1928</c:v>
                      </c:pt>
                      <c:pt idx="28">
                        <c:v>1929</c:v>
                      </c:pt>
                      <c:pt idx="29">
                        <c:v>1930</c:v>
                      </c:pt>
                      <c:pt idx="30">
                        <c:v>1931</c:v>
                      </c:pt>
                      <c:pt idx="31">
                        <c:v>1932</c:v>
                      </c:pt>
                      <c:pt idx="32">
                        <c:v>1933</c:v>
                      </c:pt>
                      <c:pt idx="33">
                        <c:v>1934</c:v>
                      </c:pt>
                      <c:pt idx="34">
                        <c:v>1935</c:v>
                      </c:pt>
                      <c:pt idx="35">
                        <c:v>1936</c:v>
                      </c:pt>
                      <c:pt idx="36">
                        <c:v>1937</c:v>
                      </c:pt>
                      <c:pt idx="37">
                        <c:v>1938</c:v>
                      </c:pt>
                      <c:pt idx="38">
                        <c:v>1939</c:v>
                      </c:pt>
                      <c:pt idx="39">
                        <c:v>1940</c:v>
                      </c:pt>
                      <c:pt idx="40">
                        <c:v>1941</c:v>
                      </c:pt>
                      <c:pt idx="41">
                        <c:v>1942</c:v>
                      </c:pt>
                      <c:pt idx="42">
                        <c:v>1943</c:v>
                      </c:pt>
                      <c:pt idx="43">
                        <c:v>1944</c:v>
                      </c:pt>
                      <c:pt idx="44">
                        <c:v>1945</c:v>
                      </c:pt>
                      <c:pt idx="45">
                        <c:v>1946</c:v>
                      </c:pt>
                      <c:pt idx="46">
                        <c:v>1947</c:v>
                      </c:pt>
                      <c:pt idx="47">
                        <c:v>1948</c:v>
                      </c:pt>
                      <c:pt idx="48">
                        <c:v>1949</c:v>
                      </c:pt>
                      <c:pt idx="49">
                        <c:v>1950</c:v>
                      </c:pt>
                      <c:pt idx="50">
                        <c:v>1951</c:v>
                      </c:pt>
                      <c:pt idx="51">
                        <c:v>1952</c:v>
                      </c:pt>
                      <c:pt idx="52">
                        <c:v>1953</c:v>
                      </c:pt>
                      <c:pt idx="53">
                        <c:v>1954</c:v>
                      </c:pt>
                      <c:pt idx="54">
                        <c:v>1955</c:v>
                      </c:pt>
                      <c:pt idx="55">
                        <c:v>1956</c:v>
                      </c:pt>
                      <c:pt idx="56">
                        <c:v>1957</c:v>
                      </c:pt>
                      <c:pt idx="57">
                        <c:v>1958</c:v>
                      </c:pt>
                      <c:pt idx="58">
                        <c:v>1959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Sheet1!$C$2:$C$60</c15:sqref>
                        </c15:formulaRef>
                      </c:ext>
                    </c:extLst>
                    <c:numCache>
                      <c:formatCode>General</c:formatCode>
                      <c:ptCount val="5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91F-4DF2-89CC-67B99B59B953}"/>
                  </c:ext>
                </c:extLst>
              </c15:ser>
            </c15:filteredBarSeries>
          </c:ext>
        </c:extLst>
      </c:barChart>
      <c:catAx>
        <c:axId val="590522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525576"/>
        <c:crosses val="autoZero"/>
        <c:auto val="1"/>
        <c:lblAlgn val="ctr"/>
        <c:lblOffset val="100"/>
        <c:noMultiLvlLbl val="0"/>
      </c:catAx>
      <c:valAx>
        <c:axId val="59052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Number of Frost 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0522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IE">
                <a:solidFill>
                  <a:schemeClr val="accent1"/>
                </a:solidFill>
              </a:rPr>
              <a:t>Phoenix Park  Frost Free Season Length (1879-2018)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End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Sheet1!$A$2:$A$140</c:f>
              <c:numCache>
                <c:formatCode>General</c:formatCode>
                <c:ptCount val="139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1961</c:v>
                </c:pt>
                <c:pt idx="82">
                  <c:v>1962</c:v>
                </c:pt>
                <c:pt idx="83">
                  <c:v>1963</c:v>
                </c:pt>
                <c:pt idx="84">
                  <c:v>1964</c:v>
                </c:pt>
                <c:pt idx="85">
                  <c:v>1965</c:v>
                </c:pt>
                <c:pt idx="86">
                  <c:v>1966</c:v>
                </c:pt>
                <c:pt idx="87">
                  <c:v>1967</c:v>
                </c:pt>
                <c:pt idx="88">
                  <c:v>1968</c:v>
                </c:pt>
                <c:pt idx="89">
                  <c:v>1969</c:v>
                </c:pt>
                <c:pt idx="90">
                  <c:v>1970</c:v>
                </c:pt>
                <c:pt idx="91">
                  <c:v>1971</c:v>
                </c:pt>
                <c:pt idx="92">
                  <c:v>1972</c:v>
                </c:pt>
                <c:pt idx="93">
                  <c:v>1973</c:v>
                </c:pt>
                <c:pt idx="94">
                  <c:v>1974</c:v>
                </c:pt>
                <c:pt idx="95">
                  <c:v>1975</c:v>
                </c:pt>
                <c:pt idx="96">
                  <c:v>1976</c:v>
                </c:pt>
                <c:pt idx="97">
                  <c:v>1977</c:v>
                </c:pt>
                <c:pt idx="98">
                  <c:v>1978</c:v>
                </c:pt>
                <c:pt idx="99">
                  <c:v>1979</c:v>
                </c:pt>
                <c:pt idx="100">
                  <c:v>1980</c:v>
                </c:pt>
                <c:pt idx="101">
                  <c:v>1981</c:v>
                </c:pt>
                <c:pt idx="102">
                  <c:v>1982</c:v>
                </c:pt>
                <c:pt idx="103">
                  <c:v>1983</c:v>
                </c:pt>
                <c:pt idx="104">
                  <c:v>1984</c:v>
                </c:pt>
                <c:pt idx="105">
                  <c:v>1985</c:v>
                </c:pt>
                <c:pt idx="106">
                  <c:v>1986</c:v>
                </c:pt>
                <c:pt idx="107">
                  <c:v>1987</c:v>
                </c:pt>
                <c:pt idx="108">
                  <c:v>1988</c:v>
                </c:pt>
                <c:pt idx="109">
                  <c:v>1989</c:v>
                </c:pt>
                <c:pt idx="110">
                  <c:v>1990</c:v>
                </c:pt>
                <c:pt idx="111">
                  <c:v>1991</c:v>
                </c:pt>
                <c:pt idx="112">
                  <c:v>1992</c:v>
                </c:pt>
                <c:pt idx="113">
                  <c:v>1993</c:v>
                </c:pt>
                <c:pt idx="114">
                  <c:v>1994</c:v>
                </c:pt>
                <c:pt idx="115">
                  <c:v>1995</c:v>
                </c:pt>
                <c:pt idx="116">
                  <c:v>1996</c:v>
                </c:pt>
                <c:pt idx="117">
                  <c:v>1997</c:v>
                </c:pt>
                <c:pt idx="118">
                  <c:v>1998</c:v>
                </c:pt>
                <c:pt idx="119">
                  <c:v>1999</c:v>
                </c:pt>
                <c:pt idx="120">
                  <c:v>2000</c:v>
                </c:pt>
                <c:pt idx="121">
                  <c:v>2001</c:v>
                </c:pt>
                <c:pt idx="122">
                  <c:v>2002</c:v>
                </c:pt>
                <c:pt idx="123">
                  <c:v>2003</c:v>
                </c:pt>
                <c:pt idx="124">
                  <c:v>2004</c:v>
                </c:pt>
                <c:pt idx="125">
                  <c:v>2005</c:v>
                </c:pt>
                <c:pt idx="126">
                  <c:v>2006</c:v>
                </c:pt>
                <c:pt idx="127">
                  <c:v>2007</c:v>
                </c:pt>
                <c:pt idx="128">
                  <c:v>2008</c:v>
                </c:pt>
                <c:pt idx="129">
                  <c:v>2009</c:v>
                </c:pt>
                <c:pt idx="130">
                  <c:v>2010</c:v>
                </c:pt>
                <c:pt idx="131">
                  <c:v>2011</c:v>
                </c:pt>
                <c:pt idx="132">
                  <c:v>2012</c:v>
                </c:pt>
                <c:pt idx="133">
                  <c:v>2013</c:v>
                </c:pt>
                <c:pt idx="134">
                  <c:v>2014</c:v>
                </c:pt>
                <c:pt idx="135">
                  <c:v>2015</c:v>
                </c:pt>
                <c:pt idx="136">
                  <c:v>2016</c:v>
                </c:pt>
                <c:pt idx="137">
                  <c:v>2017</c:v>
                </c:pt>
                <c:pt idx="138">
                  <c:v>2018</c:v>
                </c:pt>
              </c:numCache>
            </c:numRef>
          </c:cat>
          <c:val>
            <c:numRef>
              <c:f>Sheet1!$B$2:$B$140</c:f>
              <c:numCache>
                <c:formatCode>General</c:formatCode>
                <c:ptCount val="139"/>
                <c:pt idx="0">
                  <c:v>288</c:v>
                </c:pt>
                <c:pt idx="1">
                  <c:v>278</c:v>
                </c:pt>
                <c:pt idx="2">
                  <c:v>279</c:v>
                </c:pt>
                <c:pt idx="3">
                  <c:v>289</c:v>
                </c:pt>
                <c:pt idx="4">
                  <c:v>285</c:v>
                </c:pt>
                <c:pt idx="5">
                  <c:v>285</c:v>
                </c:pt>
                <c:pt idx="6">
                  <c:v>270</c:v>
                </c:pt>
                <c:pt idx="7">
                  <c:v>295</c:v>
                </c:pt>
                <c:pt idx="8">
                  <c:v>283</c:v>
                </c:pt>
                <c:pt idx="9">
                  <c:v>276</c:v>
                </c:pt>
                <c:pt idx="10">
                  <c:v>284</c:v>
                </c:pt>
                <c:pt idx="11">
                  <c:v>313</c:v>
                </c:pt>
                <c:pt idx="12">
                  <c:v>298</c:v>
                </c:pt>
                <c:pt idx="13">
                  <c:v>292</c:v>
                </c:pt>
                <c:pt idx="14">
                  <c:v>282</c:v>
                </c:pt>
                <c:pt idx="15">
                  <c:v>275</c:v>
                </c:pt>
                <c:pt idx="16">
                  <c:v>290</c:v>
                </c:pt>
                <c:pt idx="17">
                  <c:v>285</c:v>
                </c:pt>
                <c:pt idx="18">
                  <c:v>319</c:v>
                </c:pt>
                <c:pt idx="19">
                  <c:v>318</c:v>
                </c:pt>
                <c:pt idx="20">
                  <c:v>279</c:v>
                </c:pt>
                <c:pt idx="21">
                  <c:v>289</c:v>
                </c:pt>
                <c:pt idx="22">
                  <c:v>286</c:v>
                </c:pt>
                <c:pt idx="23">
                  <c:v>306</c:v>
                </c:pt>
                <c:pt idx="24">
                  <c:v>258</c:v>
                </c:pt>
                <c:pt idx="25">
                  <c:v>287</c:v>
                </c:pt>
                <c:pt idx="26">
                  <c:v>289</c:v>
                </c:pt>
                <c:pt idx="27">
                  <c:v>253</c:v>
                </c:pt>
                <c:pt idx="28">
                  <c:v>289</c:v>
                </c:pt>
                <c:pt idx="29">
                  <c:v>297</c:v>
                </c:pt>
                <c:pt idx="30">
                  <c:v>301</c:v>
                </c:pt>
                <c:pt idx="31">
                  <c:v>282</c:v>
                </c:pt>
                <c:pt idx="32">
                  <c:v>300</c:v>
                </c:pt>
                <c:pt idx="33">
                  <c:v>277</c:v>
                </c:pt>
                <c:pt idx="34">
                  <c:v>295</c:v>
                </c:pt>
                <c:pt idx="35">
                  <c:v>264</c:v>
                </c:pt>
                <c:pt idx="36">
                  <c:v>272</c:v>
                </c:pt>
                <c:pt idx="37">
                  <c:v>298</c:v>
                </c:pt>
                <c:pt idx="38">
                  <c:v>284</c:v>
                </c:pt>
                <c:pt idx="39">
                  <c:v>286</c:v>
                </c:pt>
                <c:pt idx="40">
                  <c:v>271</c:v>
                </c:pt>
                <c:pt idx="41">
                  <c:v>267</c:v>
                </c:pt>
                <c:pt idx="42">
                  <c:v>288</c:v>
                </c:pt>
                <c:pt idx="43">
                  <c:v>281</c:v>
                </c:pt>
                <c:pt idx="44">
                  <c:v>309</c:v>
                </c:pt>
                <c:pt idx="45">
                  <c:v>308</c:v>
                </c:pt>
                <c:pt idx="46">
                  <c:v>256</c:v>
                </c:pt>
                <c:pt idx="47">
                  <c:v>289</c:v>
                </c:pt>
                <c:pt idx="48">
                  <c:v>293</c:v>
                </c:pt>
                <c:pt idx="49">
                  <c:v>271</c:v>
                </c:pt>
                <c:pt idx="50">
                  <c:v>299</c:v>
                </c:pt>
                <c:pt idx="51">
                  <c:v>308</c:v>
                </c:pt>
                <c:pt idx="52">
                  <c:v>294</c:v>
                </c:pt>
                <c:pt idx="53">
                  <c:v>268</c:v>
                </c:pt>
                <c:pt idx="54">
                  <c:v>299</c:v>
                </c:pt>
                <c:pt idx="55">
                  <c:v>304</c:v>
                </c:pt>
                <c:pt idx="56">
                  <c:v>276</c:v>
                </c:pt>
                <c:pt idx="57">
                  <c:v>273</c:v>
                </c:pt>
                <c:pt idx="58">
                  <c:v>278</c:v>
                </c:pt>
                <c:pt idx="59">
                  <c:v>324</c:v>
                </c:pt>
                <c:pt idx="60">
                  <c:v>292</c:v>
                </c:pt>
                <c:pt idx="61">
                  <c:v>301</c:v>
                </c:pt>
                <c:pt idx="62">
                  <c:v>297</c:v>
                </c:pt>
                <c:pt idx="63">
                  <c:v>301</c:v>
                </c:pt>
                <c:pt idx="64">
                  <c:v>290</c:v>
                </c:pt>
                <c:pt idx="65">
                  <c:v>255</c:v>
                </c:pt>
                <c:pt idx="66">
                  <c:v>315</c:v>
                </c:pt>
                <c:pt idx="67">
                  <c:v>326</c:v>
                </c:pt>
                <c:pt idx="68">
                  <c:v>319</c:v>
                </c:pt>
                <c:pt idx="69">
                  <c:v>300</c:v>
                </c:pt>
                <c:pt idx="70">
                  <c:v>300</c:v>
                </c:pt>
                <c:pt idx="71">
                  <c:v>301</c:v>
                </c:pt>
                <c:pt idx="72">
                  <c:v>296</c:v>
                </c:pt>
                <c:pt idx="73">
                  <c:v>262</c:v>
                </c:pt>
                <c:pt idx="74">
                  <c:v>302</c:v>
                </c:pt>
                <c:pt idx="75">
                  <c:v>298</c:v>
                </c:pt>
                <c:pt idx="76">
                  <c:v>289</c:v>
                </c:pt>
                <c:pt idx="77">
                  <c:v>328</c:v>
                </c:pt>
                <c:pt idx="78">
                  <c:v>308</c:v>
                </c:pt>
                <c:pt idx="79">
                  <c:v>315</c:v>
                </c:pt>
                <c:pt idx="80">
                  <c:v>315</c:v>
                </c:pt>
                <c:pt idx="81">
                  <c:v>314</c:v>
                </c:pt>
                <c:pt idx="82">
                  <c:v>300</c:v>
                </c:pt>
                <c:pt idx="83">
                  <c:v>313</c:v>
                </c:pt>
                <c:pt idx="84">
                  <c:v>298</c:v>
                </c:pt>
                <c:pt idx="85">
                  <c:v>307</c:v>
                </c:pt>
                <c:pt idx="86">
                  <c:v>307</c:v>
                </c:pt>
                <c:pt idx="87">
                  <c:v>308</c:v>
                </c:pt>
                <c:pt idx="88">
                  <c:v>309</c:v>
                </c:pt>
                <c:pt idx="89">
                  <c:v>316</c:v>
                </c:pt>
                <c:pt idx="90">
                  <c:v>318</c:v>
                </c:pt>
                <c:pt idx="91">
                  <c:v>323</c:v>
                </c:pt>
                <c:pt idx="92">
                  <c:v>295</c:v>
                </c:pt>
                <c:pt idx="93">
                  <c:v>290</c:v>
                </c:pt>
                <c:pt idx="94">
                  <c:v>309</c:v>
                </c:pt>
                <c:pt idx="95">
                  <c:v>306</c:v>
                </c:pt>
                <c:pt idx="96">
                  <c:v>315</c:v>
                </c:pt>
                <c:pt idx="97">
                  <c:v>321</c:v>
                </c:pt>
                <c:pt idx="98">
                  <c:v>329</c:v>
                </c:pt>
                <c:pt idx="99">
                  <c:v>265</c:v>
                </c:pt>
                <c:pt idx="100">
                  <c:v>292</c:v>
                </c:pt>
                <c:pt idx="101">
                  <c:v>287</c:v>
                </c:pt>
                <c:pt idx="102">
                  <c:v>319</c:v>
                </c:pt>
                <c:pt idx="103">
                  <c:v>297</c:v>
                </c:pt>
                <c:pt idx="104">
                  <c:v>277</c:v>
                </c:pt>
                <c:pt idx="105">
                  <c:v>306</c:v>
                </c:pt>
                <c:pt idx="106">
                  <c:v>262</c:v>
                </c:pt>
                <c:pt idx="107">
                  <c:v>284</c:v>
                </c:pt>
                <c:pt idx="108">
                  <c:v>305</c:v>
                </c:pt>
                <c:pt idx="109">
                  <c:v>335</c:v>
                </c:pt>
                <c:pt idx="110">
                  <c:v>307</c:v>
                </c:pt>
                <c:pt idx="111">
                  <c:v>308</c:v>
                </c:pt>
                <c:pt idx="112">
                  <c:v>290</c:v>
                </c:pt>
                <c:pt idx="113">
                  <c:v>288</c:v>
                </c:pt>
                <c:pt idx="114">
                  <c:v>277</c:v>
                </c:pt>
                <c:pt idx="115">
                  <c:v>302</c:v>
                </c:pt>
                <c:pt idx="116">
                  <c:v>313</c:v>
                </c:pt>
                <c:pt idx="117">
                  <c:v>327</c:v>
                </c:pt>
                <c:pt idx="118">
                  <c:v>291</c:v>
                </c:pt>
                <c:pt idx="119">
                  <c:v>323</c:v>
                </c:pt>
                <c:pt idx="120">
                  <c:v>310</c:v>
                </c:pt>
                <c:pt idx="121">
                  <c:v>313</c:v>
                </c:pt>
                <c:pt idx="122">
                  <c:v>297</c:v>
                </c:pt>
                <c:pt idx="123">
                  <c:v>297</c:v>
                </c:pt>
                <c:pt idx="124">
                  <c:v>324</c:v>
                </c:pt>
                <c:pt idx="125">
                  <c:v>321</c:v>
                </c:pt>
                <c:pt idx="126">
                  <c:v>306</c:v>
                </c:pt>
                <c:pt idx="127">
                  <c:v>316</c:v>
                </c:pt>
                <c:pt idx="128">
                  <c:v>303</c:v>
                </c:pt>
                <c:pt idx="129">
                  <c:v>332</c:v>
                </c:pt>
                <c:pt idx="130">
                  <c:v>293</c:v>
                </c:pt>
                <c:pt idx="131">
                  <c:v>310</c:v>
                </c:pt>
                <c:pt idx="132">
                  <c:v>323</c:v>
                </c:pt>
                <c:pt idx="133">
                  <c:v>308</c:v>
                </c:pt>
                <c:pt idx="134">
                  <c:v>330</c:v>
                </c:pt>
                <c:pt idx="135">
                  <c:v>326</c:v>
                </c:pt>
                <c:pt idx="136">
                  <c:v>312</c:v>
                </c:pt>
                <c:pt idx="137">
                  <c:v>317</c:v>
                </c:pt>
                <c:pt idx="138">
                  <c:v>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AF-45F8-886C-81A3F628BD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Start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Sheet1!$A$2:$A$140</c:f>
              <c:numCache>
                <c:formatCode>General</c:formatCode>
                <c:ptCount val="139"/>
                <c:pt idx="0">
                  <c:v>1879</c:v>
                </c:pt>
                <c:pt idx="1">
                  <c:v>1880</c:v>
                </c:pt>
                <c:pt idx="2">
                  <c:v>1881</c:v>
                </c:pt>
                <c:pt idx="3">
                  <c:v>1882</c:v>
                </c:pt>
                <c:pt idx="4">
                  <c:v>1883</c:v>
                </c:pt>
                <c:pt idx="5">
                  <c:v>1884</c:v>
                </c:pt>
                <c:pt idx="6">
                  <c:v>1885</c:v>
                </c:pt>
                <c:pt idx="7">
                  <c:v>1886</c:v>
                </c:pt>
                <c:pt idx="8">
                  <c:v>1887</c:v>
                </c:pt>
                <c:pt idx="9">
                  <c:v>1888</c:v>
                </c:pt>
                <c:pt idx="10">
                  <c:v>1889</c:v>
                </c:pt>
                <c:pt idx="11">
                  <c:v>1890</c:v>
                </c:pt>
                <c:pt idx="12">
                  <c:v>1891</c:v>
                </c:pt>
                <c:pt idx="13">
                  <c:v>1892</c:v>
                </c:pt>
                <c:pt idx="14">
                  <c:v>1893</c:v>
                </c:pt>
                <c:pt idx="15">
                  <c:v>1894</c:v>
                </c:pt>
                <c:pt idx="16">
                  <c:v>1895</c:v>
                </c:pt>
                <c:pt idx="17">
                  <c:v>1896</c:v>
                </c:pt>
                <c:pt idx="18">
                  <c:v>1897</c:v>
                </c:pt>
                <c:pt idx="19">
                  <c:v>1898</c:v>
                </c:pt>
                <c:pt idx="20">
                  <c:v>1899</c:v>
                </c:pt>
                <c:pt idx="21">
                  <c:v>1900</c:v>
                </c:pt>
                <c:pt idx="22">
                  <c:v>1901</c:v>
                </c:pt>
                <c:pt idx="23">
                  <c:v>1902</c:v>
                </c:pt>
                <c:pt idx="24">
                  <c:v>1903</c:v>
                </c:pt>
                <c:pt idx="25">
                  <c:v>1904</c:v>
                </c:pt>
                <c:pt idx="26">
                  <c:v>1905</c:v>
                </c:pt>
                <c:pt idx="27">
                  <c:v>1906</c:v>
                </c:pt>
                <c:pt idx="28">
                  <c:v>1907</c:v>
                </c:pt>
                <c:pt idx="29">
                  <c:v>1908</c:v>
                </c:pt>
                <c:pt idx="30">
                  <c:v>1909</c:v>
                </c:pt>
                <c:pt idx="31">
                  <c:v>1910</c:v>
                </c:pt>
                <c:pt idx="32">
                  <c:v>1911</c:v>
                </c:pt>
                <c:pt idx="33">
                  <c:v>1912</c:v>
                </c:pt>
                <c:pt idx="34">
                  <c:v>1913</c:v>
                </c:pt>
                <c:pt idx="35">
                  <c:v>1914</c:v>
                </c:pt>
                <c:pt idx="36">
                  <c:v>1915</c:v>
                </c:pt>
                <c:pt idx="37">
                  <c:v>1916</c:v>
                </c:pt>
                <c:pt idx="38">
                  <c:v>1917</c:v>
                </c:pt>
                <c:pt idx="39">
                  <c:v>1918</c:v>
                </c:pt>
                <c:pt idx="40">
                  <c:v>1919</c:v>
                </c:pt>
                <c:pt idx="41">
                  <c:v>1920</c:v>
                </c:pt>
                <c:pt idx="42">
                  <c:v>1921</c:v>
                </c:pt>
                <c:pt idx="43">
                  <c:v>1922</c:v>
                </c:pt>
                <c:pt idx="44">
                  <c:v>1923</c:v>
                </c:pt>
                <c:pt idx="45">
                  <c:v>1924</c:v>
                </c:pt>
                <c:pt idx="46">
                  <c:v>1925</c:v>
                </c:pt>
                <c:pt idx="47">
                  <c:v>1926</c:v>
                </c:pt>
                <c:pt idx="48">
                  <c:v>1927</c:v>
                </c:pt>
                <c:pt idx="49">
                  <c:v>1928</c:v>
                </c:pt>
                <c:pt idx="50">
                  <c:v>1929</c:v>
                </c:pt>
                <c:pt idx="51">
                  <c:v>1930</c:v>
                </c:pt>
                <c:pt idx="52">
                  <c:v>1931</c:v>
                </c:pt>
                <c:pt idx="53">
                  <c:v>1932</c:v>
                </c:pt>
                <c:pt idx="54">
                  <c:v>1933</c:v>
                </c:pt>
                <c:pt idx="55">
                  <c:v>1934</c:v>
                </c:pt>
                <c:pt idx="56">
                  <c:v>1935</c:v>
                </c:pt>
                <c:pt idx="57">
                  <c:v>1936</c:v>
                </c:pt>
                <c:pt idx="58">
                  <c:v>1937</c:v>
                </c:pt>
                <c:pt idx="59">
                  <c:v>1938</c:v>
                </c:pt>
                <c:pt idx="60">
                  <c:v>1939</c:v>
                </c:pt>
                <c:pt idx="61">
                  <c:v>1940</c:v>
                </c:pt>
                <c:pt idx="62">
                  <c:v>1941</c:v>
                </c:pt>
                <c:pt idx="63">
                  <c:v>1942</c:v>
                </c:pt>
                <c:pt idx="64">
                  <c:v>1943</c:v>
                </c:pt>
                <c:pt idx="65">
                  <c:v>1944</c:v>
                </c:pt>
                <c:pt idx="66">
                  <c:v>1945</c:v>
                </c:pt>
                <c:pt idx="67">
                  <c:v>1946</c:v>
                </c:pt>
                <c:pt idx="68">
                  <c:v>1947</c:v>
                </c:pt>
                <c:pt idx="69">
                  <c:v>1948</c:v>
                </c:pt>
                <c:pt idx="70">
                  <c:v>1949</c:v>
                </c:pt>
                <c:pt idx="71">
                  <c:v>1950</c:v>
                </c:pt>
                <c:pt idx="72">
                  <c:v>1951</c:v>
                </c:pt>
                <c:pt idx="73">
                  <c:v>1952</c:v>
                </c:pt>
                <c:pt idx="74">
                  <c:v>1953</c:v>
                </c:pt>
                <c:pt idx="75">
                  <c:v>1954</c:v>
                </c:pt>
                <c:pt idx="76">
                  <c:v>1955</c:v>
                </c:pt>
                <c:pt idx="77">
                  <c:v>1956</c:v>
                </c:pt>
                <c:pt idx="78">
                  <c:v>1957</c:v>
                </c:pt>
                <c:pt idx="79">
                  <c:v>1958</c:v>
                </c:pt>
                <c:pt idx="80">
                  <c:v>1959</c:v>
                </c:pt>
                <c:pt idx="81">
                  <c:v>1961</c:v>
                </c:pt>
                <c:pt idx="82">
                  <c:v>1962</c:v>
                </c:pt>
                <c:pt idx="83">
                  <c:v>1963</c:v>
                </c:pt>
                <c:pt idx="84">
                  <c:v>1964</c:v>
                </c:pt>
                <c:pt idx="85">
                  <c:v>1965</c:v>
                </c:pt>
                <c:pt idx="86">
                  <c:v>1966</c:v>
                </c:pt>
                <c:pt idx="87">
                  <c:v>1967</c:v>
                </c:pt>
                <c:pt idx="88">
                  <c:v>1968</c:v>
                </c:pt>
                <c:pt idx="89">
                  <c:v>1969</c:v>
                </c:pt>
                <c:pt idx="90">
                  <c:v>1970</c:v>
                </c:pt>
                <c:pt idx="91">
                  <c:v>1971</c:v>
                </c:pt>
                <c:pt idx="92">
                  <c:v>1972</c:v>
                </c:pt>
                <c:pt idx="93">
                  <c:v>1973</c:v>
                </c:pt>
                <c:pt idx="94">
                  <c:v>1974</c:v>
                </c:pt>
                <c:pt idx="95">
                  <c:v>1975</c:v>
                </c:pt>
                <c:pt idx="96">
                  <c:v>1976</c:v>
                </c:pt>
                <c:pt idx="97">
                  <c:v>1977</c:v>
                </c:pt>
                <c:pt idx="98">
                  <c:v>1978</c:v>
                </c:pt>
                <c:pt idx="99">
                  <c:v>1979</c:v>
                </c:pt>
                <c:pt idx="100">
                  <c:v>1980</c:v>
                </c:pt>
                <c:pt idx="101">
                  <c:v>1981</c:v>
                </c:pt>
                <c:pt idx="102">
                  <c:v>1982</c:v>
                </c:pt>
                <c:pt idx="103">
                  <c:v>1983</c:v>
                </c:pt>
                <c:pt idx="104">
                  <c:v>1984</c:v>
                </c:pt>
                <c:pt idx="105">
                  <c:v>1985</c:v>
                </c:pt>
                <c:pt idx="106">
                  <c:v>1986</c:v>
                </c:pt>
                <c:pt idx="107">
                  <c:v>1987</c:v>
                </c:pt>
                <c:pt idx="108">
                  <c:v>1988</c:v>
                </c:pt>
                <c:pt idx="109">
                  <c:v>1989</c:v>
                </c:pt>
                <c:pt idx="110">
                  <c:v>1990</c:v>
                </c:pt>
                <c:pt idx="111">
                  <c:v>1991</c:v>
                </c:pt>
                <c:pt idx="112">
                  <c:v>1992</c:v>
                </c:pt>
                <c:pt idx="113">
                  <c:v>1993</c:v>
                </c:pt>
                <c:pt idx="114">
                  <c:v>1994</c:v>
                </c:pt>
                <c:pt idx="115">
                  <c:v>1995</c:v>
                </c:pt>
                <c:pt idx="116">
                  <c:v>1996</c:v>
                </c:pt>
                <c:pt idx="117">
                  <c:v>1997</c:v>
                </c:pt>
                <c:pt idx="118">
                  <c:v>1998</c:v>
                </c:pt>
                <c:pt idx="119">
                  <c:v>1999</c:v>
                </c:pt>
                <c:pt idx="120">
                  <c:v>2000</c:v>
                </c:pt>
                <c:pt idx="121">
                  <c:v>2001</c:v>
                </c:pt>
                <c:pt idx="122">
                  <c:v>2002</c:v>
                </c:pt>
                <c:pt idx="123">
                  <c:v>2003</c:v>
                </c:pt>
                <c:pt idx="124">
                  <c:v>2004</c:v>
                </c:pt>
                <c:pt idx="125">
                  <c:v>2005</c:v>
                </c:pt>
                <c:pt idx="126">
                  <c:v>2006</c:v>
                </c:pt>
                <c:pt idx="127">
                  <c:v>2007</c:v>
                </c:pt>
                <c:pt idx="128">
                  <c:v>2008</c:v>
                </c:pt>
                <c:pt idx="129">
                  <c:v>2009</c:v>
                </c:pt>
                <c:pt idx="130">
                  <c:v>2010</c:v>
                </c:pt>
                <c:pt idx="131">
                  <c:v>2011</c:v>
                </c:pt>
                <c:pt idx="132">
                  <c:v>2012</c:v>
                </c:pt>
                <c:pt idx="133">
                  <c:v>2013</c:v>
                </c:pt>
                <c:pt idx="134">
                  <c:v>2014</c:v>
                </c:pt>
                <c:pt idx="135">
                  <c:v>2015</c:v>
                </c:pt>
                <c:pt idx="136">
                  <c:v>2016</c:v>
                </c:pt>
                <c:pt idx="137">
                  <c:v>2017</c:v>
                </c:pt>
                <c:pt idx="138">
                  <c:v>2018</c:v>
                </c:pt>
              </c:numCache>
            </c:numRef>
          </c:cat>
          <c:val>
            <c:numRef>
              <c:f>Sheet1!$C$2:$C$140</c:f>
              <c:numCache>
                <c:formatCode>General</c:formatCode>
                <c:ptCount val="139"/>
                <c:pt idx="0">
                  <c:v>135</c:v>
                </c:pt>
                <c:pt idx="1">
                  <c:v>130</c:v>
                </c:pt>
                <c:pt idx="2">
                  <c:v>141</c:v>
                </c:pt>
                <c:pt idx="3">
                  <c:v>137</c:v>
                </c:pt>
                <c:pt idx="4">
                  <c:v>115</c:v>
                </c:pt>
                <c:pt idx="5">
                  <c:v>118</c:v>
                </c:pt>
                <c:pt idx="6">
                  <c:v>132</c:v>
                </c:pt>
                <c:pt idx="7">
                  <c:v>147</c:v>
                </c:pt>
                <c:pt idx="8">
                  <c:v>125</c:v>
                </c:pt>
                <c:pt idx="9">
                  <c:v>132</c:v>
                </c:pt>
                <c:pt idx="10">
                  <c:v>105</c:v>
                </c:pt>
                <c:pt idx="11">
                  <c:v>115</c:v>
                </c:pt>
                <c:pt idx="12">
                  <c:v>141</c:v>
                </c:pt>
                <c:pt idx="13">
                  <c:v>130</c:v>
                </c:pt>
                <c:pt idx="14">
                  <c:v>104</c:v>
                </c:pt>
                <c:pt idx="15">
                  <c:v>145</c:v>
                </c:pt>
                <c:pt idx="16">
                  <c:v>141</c:v>
                </c:pt>
                <c:pt idx="17">
                  <c:v>125</c:v>
                </c:pt>
                <c:pt idx="18">
                  <c:v>98</c:v>
                </c:pt>
                <c:pt idx="19">
                  <c:v>136</c:v>
                </c:pt>
                <c:pt idx="20">
                  <c:v>147</c:v>
                </c:pt>
                <c:pt idx="21">
                  <c:v>98</c:v>
                </c:pt>
                <c:pt idx="22">
                  <c:v>132</c:v>
                </c:pt>
                <c:pt idx="23">
                  <c:v>130</c:v>
                </c:pt>
                <c:pt idx="24">
                  <c:v>115</c:v>
                </c:pt>
                <c:pt idx="25">
                  <c:v>90</c:v>
                </c:pt>
                <c:pt idx="26">
                  <c:v>143</c:v>
                </c:pt>
                <c:pt idx="27">
                  <c:v>130</c:v>
                </c:pt>
                <c:pt idx="28">
                  <c:v>143</c:v>
                </c:pt>
                <c:pt idx="29">
                  <c:v>118</c:v>
                </c:pt>
                <c:pt idx="30">
                  <c:v>137</c:v>
                </c:pt>
                <c:pt idx="31">
                  <c:v>132</c:v>
                </c:pt>
                <c:pt idx="32">
                  <c:v>141</c:v>
                </c:pt>
                <c:pt idx="33">
                  <c:v>147</c:v>
                </c:pt>
                <c:pt idx="34">
                  <c:v>136</c:v>
                </c:pt>
                <c:pt idx="35">
                  <c:v>147</c:v>
                </c:pt>
                <c:pt idx="36">
                  <c:v>150</c:v>
                </c:pt>
                <c:pt idx="37">
                  <c:v>125</c:v>
                </c:pt>
                <c:pt idx="38">
                  <c:v>128</c:v>
                </c:pt>
                <c:pt idx="39">
                  <c:v>119</c:v>
                </c:pt>
                <c:pt idx="40">
                  <c:v>129</c:v>
                </c:pt>
                <c:pt idx="41">
                  <c:v>122</c:v>
                </c:pt>
                <c:pt idx="42">
                  <c:v>130</c:v>
                </c:pt>
                <c:pt idx="43">
                  <c:v>133</c:v>
                </c:pt>
                <c:pt idx="44">
                  <c:v>144</c:v>
                </c:pt>
                <c:pt idx="45">
                  <c:v>139</c:v>
                </c:pt>
                <c:pt idx="46">
                  <c:v>125</c:v>
                </c:pt>
                <c:pt idx="47">
                  <c:v>136</c:v>
                </c:pt>
                <c:pt idx="48">
                  <c:v>148</c:v>
                </c:pt>
                <c:pt idx="49">
                  <c:v>130</c:v>
                </c:pt>
                <c:pt idx="50">
                  <c:v>129</c:v>
                </c:pt>
                <c:pt idx="51">
                  <c:v>113</c:v>
                </c:pt>
                <c:pt idx="52">
                  <c:v>123</c:v>
                </c:pt>
                <c:pt idx="53">
                  <c:v>129</c:v>
                </c:pt>
                <c:pt idx="54">
                  <c:v>104</c:v>
                </c:pt>
                <c:pt idx="55">
                  <c:v>101</c:v>
                </c:pt>
                <c:pt idx="56">
                  <c:v>142</c:v>
                </c:pt>
                <c:pt idx="57">
                  <c:v>114</c:v>
                </c:pt>
                <c:pt idx="58">
                  <c:v>109</c:v>
                </c:pt>
                <c:pt idx="59">
                  <c:v>128</c:v>
                </c:pt>
                <c:pt idx="60">
                  <c:v>123</c:v>
                </c:pt>
                <c:pt idx="61">
                  <c:v>109</c:v>
                </c:pt>
                <c:pt idx="62">
                  <c:v>135</c:v>
                </c:pt>
                <c:pt idx="63">
                  <c:v>134</c:v>
                </c:pt>
                <c:pt idx="64">
                  <c:v>131</c:v>
                </c:pt>
                <c:pt idx="65">
                  <c:v>135</c:v>
                </c:pt>
                <c:pt idx="66">
                  <c:v>124</c:v>
                </c:pt>
                <c:pt idx="67">
                  <c:v>136</c:v>
                </c:pt>
                <c:pt idx="68">
                  <c:v>94</c:v>
                </c:pt>
                <c:pt idx="69">
                  <c:v>146</c:v>
                </c:pt>
                <c:pt idx="70">
                  <c:v>128</c:v>
                </c:pt>
                <c:pt idx="71">
                  <c:v>139</c:v>
                </c:pt>
                <c:pt idx="72">
                  <c:v>137</c:v>
                </c:pt>
                <c:pt idx="73">
                  <c:v>99</c:v>
                </c:pt>
                <c:pt idx="74">
                  <c:v>111</c:v>
                </c:pt>
                <c:pt idx="75">
                  <c:v>118</c:v>
                </c:pt>
                <c:pt idx="76">
                  <c:v>141</c:v>
                </c:pt>
                <c:pt idx="77">
                  <c:v>140</c:v>
                </c:pt>
                <c:pt idx="78">
                  <c:v>126</c:v>
                </c:pt>
                <c:pt idx="79">
                  <c:v>106</c:v>
                </c:pt>
                <c:pt idx="80">
                  <c:v>48</c:v>
                </c:pt>
                <c:pt idx="81">
                  <c:v>97</c:v>
                </c:pt>
                <c:pt idx="82">
                  <c:v>112</c:v>
                </c:pt>
                <c:pt idx="83">
                  <c:v>109</c:v>
                </c:pt>
                <c:pt idx="84">
                  <c:v>98</c:v>
                </c:pt>
                <c:pt idx="85">
                  <c:v>140</c:v>
                </c:pt>
                <c:pt idx="86">
                  <c:v>110</c:v>
                </c:pt>
                <c:pt idx="87">
                  <c:v>123</c:v>
                </c:pt>
                <c:pt idx="88">
                  <c:v>140</c:v>
                </c:pt>
                <c:pt idx="89">
                  <c:v>110</c:v>
                </c:pt>
                <c:pt idx="90">
                  <c:v>117</c:v>
                </c:pt>
                <c:pt idx="91">
                  <c:v>122</c:v>
                </c:pt>
                <c:pt idx="92">
                  <c:v>112</c:v>
                </c:pt>
                <c:pt idx="93">
                  <c:v>119</c:v>
                </c:pt>
                <c:pt idx="94">
                  <c:v>127</c:v>
                </c:pt>
                <c:pt idx="95">
                  <c:v>151</c:v>
                </c:pt>
                <c:pt idx="96">
                  <c:v>120</c:v>
                </c:pt>
                <c:pt idx="97">
                  <c:v>134</c:v>
                </c:pt>
                <c:pt idx="98">
                  <c:v>125</c:v>
                </c:pt>
                <c:pt idx="99">
                  <c:v>129</c:v>
                </c:pt>
                <c:pt idx="100">
                  <c:v>129</c:v>
                </c:pt>
                <c:pt idx="101">
                  <c:v>116</c:v>
                </c:pt>
                <c:pt idx="102">
                  <c:v>128</c:v>
                </c:pt>
                <c:pt idx="103">
                  <c:v>110</c:v>
                </c:pt>
                <c:pt idx="104">
                  <c:v>135</c:v>
                </c:pt>
                <c:pt idx="105">
                  <c:v>118</c:v>
                </c:pt>
                <c:pt idx="106">
                  <c:v>114</c:v>
                </c:pt>
                <c:pt idx="107">
                  <c:v>102</c:v>
                </c:pt>
                <c:pt idx="108">
                  <c:v>116</c:v>
                </c:pt>
                <c:pt idx="109">
                  <c:v>151</c:v>
                </c:pt>
                <c:pt idx="110">
                  <c:v>108</c:v>
                </c:pt>
                <c:pt idx="111">
                  <c:v>110</c:v>
                </c:pt>
                <c:pt idx="112">
                  <c:v>107</c:v>
                </c:pt>
                <c:pt idx="113">
                  <c:v>123</c:v>
                </c:pt>
                <c:pt idx="114">
                  <c:v>108</c:v>
                </c:pt>
                <c:pt idx="115">
                  <c:v>138</c:v>
                </c:pt>
                <c:pt idx="116">
                  <c:v>126</c:v>
                </c:pt>
                <c:pt idx="117">
                  <c:v>127</c:v>
                </c:pt>
                <c:pt idx="118">
                  <c:v>106</c:v>
                </c:pt>
                <c:pt idx="119">
                  <c:v>109</c:v>
                </c:pt>
                <c:pt idx="120">
                  <c:v>110</c:v>
                </c:pt>
                <c:pt idx="121">
                  <c:v>127</c:v>
                </c:pt>
                <c:pt idx="122">
                  <c:v>103</c:v>
                </c:pt>
                <c:pt idx="123">
                  <c:v>101</c:v>
                </c:pt>
                <c:pt idx="124">
                  <c:v>84</c:v>
                </c:pt>
                <c:pt idx="125">
                  <c:v>130</c:v>
                </c:pt>
                <c:pt idx="126">
                  <c:v>114</c:v>
                </c:pt>
                <c:pt idx="127">
                  <c:v>84</c:v>
                </c:pt>
                <c:pt idx="128">
                  <c:v>99</c:v>
                </c:pt>
                <c:pt idx="129">
                  <c:v>88</c:v>
                </c:pt>
                <c:pt idx="130">
                  <c:v>112</c:v>
                </c:pt>
                <c:pt idx="131">
                  <c:v>85</c:v>
                </c:pt>
                <c:pt idx="132">
                  <c:v>127</c:v>
                </c:pt>
                <c:pt idx="133">
                  <c:v>97</c:v>
                </c:pt>
                <c:pt idx="134">
                  <c:v>83</c:v>
                </c:pt>
                <c:pt idx="135">
                  <c:v>117</c:v>
                </c:pt>
                <c:pt idx="136">
                  <c:v>108</c:v>
                </c:pt>
                <c:pt idx="137">
                  <c:v>116</c:v>
                </c:pt>
                <c:pt idx="13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AF-45F8-886C-81A3F628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778827632"/>
        <c:axId val="778827960"/>
      </c:lineChart>
      <c:catAx>
        <c:axId val="778827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>
                    <a:solidFill>
                      <a:schemeClr val="accent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27960"/>
        <c:crosses val="autoZero"/>
        <c:auto val="1"/>
        <c:lblAlgn val="ctr"/>
        <c:lblOffset val="100"/>
        <c:noMultiLvlLbl val="0"/>
      </c:catAx>
      <c:valAx>
        <c:axId val="7788279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>
                    <a:solidFill>
                      <a:schemeClr val="accent1"/>
                    </a:solidFill>
                  </a:rPr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8276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03/11/2022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03/11/2022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Roboto Slab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Roboto Black" panose="02000000000000000000" pitchFamily="2" charset="0"/>
          <a:ea typeface="Roboto Black" panose="02000000000000000000" pitchFamily="2" charset="0"/>
          <a:cs typeface="Roboto Black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t.ie/climate/available-data/historical-data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9623"/>
            <a:ext cx="8496944" cy="2304256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CSO Administrative Data Centre Seminar</a:t>
            </a:r>
            <a:br>
              <a:rPr lang="en-GB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2000" dirty="0">
                <a:solidFill>
                  <a:schemeClr val="bg1">
                    <a:lumMod val="50000"/>
                  </a:schemeClr>
                </a:solidFill>
              </a:rPr>
              <a:t>8 November 2022</a:t>
            </a:r>
            <a:br>
              <a:rPr lang="pt-BR" sz="2200" dirty="0">
                <a:solidFill>
                  <a:schemeClr val="bg1">
                    <a:lumMod val="50000"/>
                  </a:schemeClr>
                </a:solidFill>
              </a:rPr>
            </a:br>
            <a:br>
              <a:rPr lang="en-IE" dirty="0"/>
            </a:br>
            <a:r>
              <a:rPr lang="en-IE" sz="1800" dirty="0"/>
              <a:t>1. Climate Data Rescue Project</a:t>
            </a:r>
            <a:br>
              <a:rPr lang="en-US" dirty="0"/>
            </a:b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23878"/>
            <a:ext cx="3888432" cy="11704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Paul McElvaney</a:t>
            </a:r>
          </a:p>
          <a:p>
            <a:pPr>
              <a:spcBef>
                <a:spcPts val="600"/>
              </a:spcBef>
            </a:pPr>
            <a:r>
              <a:rPr lang="en-IE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Environment and Climate Division</a:t>
            </a:r>
          </a:p>
        </p:txBody>
      </p:sp>
    </p:spTree>
    <p:extLst>
      <p:ext uri="{BB962C8B-B14F-4D97-AF65-F5344CB8AC3E}">
        <p14:creationId xmlns:p14="http://schemas.microsoft.com/office/powerpoint/2010/main" val="372822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050-76F8-4EF4-A5CB-174EA3AE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2. Example Climate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0FEB-FEF3-4B47-84C4-07A1FECB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Maximum, Mean, Median, Minimum, Percentiles</a:t>
            </a:r>
          </a:p>
          <a:p>
            <a:r>
              <a:rPr lang="en-IE" dirty="0"/>
              <a:t>Frost days (daily minimum temperature &lt; 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Ice days (daily maximum temperature &lt; 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Summer days (daily maximum temperature &gt; 25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Tropical nights (daily minimum temperature &gt; 20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Heatwave (five consecutive days &gt; 25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 for Ireland)</a:t>
            </a:r>
          </a:p>
          <a:p>
            <a:r>
              <a:rPr lang="en-IE" dirty="0"/>
              <a:t>Absolute drought (</a:t>
            </a:r>
            <a:r>
              <a:rPr lang="en-GB" dirty="0"/>
              <a:t>15 days with all &lt; 0.2 mm</a:t>
            </a:r>
            <a:r>
              <a:rPr lang="en-IE" dirty="0"/>
              <a:t>)</a:t>
            </a:r>
          </a:p>
          <a:p>
            <a:r>
              <a:rPr lang="en-IE" dirty="0"/>
              <a:t>Partial drought (</a:t>
            </a:r>
            <a:r>
              <a:rPr lang="en-GB" dirty="0"/>
              <a:t>29 days with total &lt; 5.8 mm</a:t>
            </a:r>
            <a:r>
              <a:rPr lang="en-IE" dirty="0"/>
              <a:t>)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254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28B058-9A0A-46BF-BA41-2275E0D6D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935308"/>
              </p:ext>
            </p:extLst>
          </p:nvPr>
        </p:nvGraphicFramePr>
        <p:xfrm>
          <a:off x="179512" y="287139"/>
          <a:ext cx="8424936" cy="456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47886047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6271385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28559961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0814995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43795868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265714102"/>
                    </a:ext>
                  </a:extLst>
                </a:gridCol>
              </a:tblGrid>
              <a:tr h="672572">
                <a:tc>
                  <a:txBody>
                    <a:bodyPr/>
                    <a:lstStyle/>
                    <a:p>
                      <a:r>
                        <a:rPr lang="en-IE" sz="1200" dirty="0"/>
                        <a:t>Absolute drought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/>
                        <a:t>Mean maximum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/>
                        <a:t>Mean minimum temperature</a:t>
                      </a:r>
                    </a:p>
                    <a:p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692961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13/02/1932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04/03/1932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21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45.7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32.9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236694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02/09/1933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16/09/1933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69.0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48.6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800449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03/04/1938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01/05/1938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55.3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33.6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48825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22/05/1939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09/06/1939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68.7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44.1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36132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01/03/1945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17/03/1945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53.5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38.7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0888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01/05/1946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15/05/1946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56.7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38.5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019921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solidFill>
                            <a:srgbClr val="00B0F0"/>
                          </a:solidFill>
                        </a:rPr>
                        <a:t>03/08/1947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solidFill>
                            <a:srgbClr val="00B0F0"/>
                          </a:solidFill>
                        </a:rPr>
                        <a:t>03/09/1947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solidFill>
                            <a:srgbClr val="00B0F0"/>
                          </a:solidFill>
                        </a:rPr>
                        <a:t>32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solidFill>
                            <a:srgbClr val="00B0F0"/>
                          </a:solidFill>
                        </a:rPr>
                        <a:t>72.8 </a:t>
                      </a:r>
                      <a:r>
                        <a:rPr lang="en-IE" sz="12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dirty="0">
                          <a:solidFill>
                            <a:srgbClr val="00B0F0"/>
                          </a:solidFill>
                        </a:rPr>
                        <a:t>50.6 </a:t>
                      </a:r>
                      <a:r>
                        <a:rPr lang="en-IE" sz="12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992903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03/03/1953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24/03/1953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22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50.6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32.9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067701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12/04/1954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29/04/1954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55.7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35.7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46768"/>
                  </a:ext>
                </a:extLst>
              </a:tr>
              <a:tr h="389665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04/07/1955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01/08/1955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29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71.7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/>
                        <a:t>51.5 </a:t>
                      </a:r>
                      <a:r>
                        <a:rPr lang="en-IE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°F</a:t>
                      </a:r>
                      <a:endParaRPr lang="en-I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510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60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33D1E6-5739-40A9-937B-96251C4ADA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154864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368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1808E2-3FA2-4291-8CF5-8AE02B52D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486"/>
            <a:ext cx="91440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3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4439181-C3D3-424F-8C96-8FE9E26BD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266405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893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4EDC-075C-4D0D-9F9D-291B2BAE9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3. Steps in Measuring Extreme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FE834-B65A-404C-935E-446A77078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E" dirty="0"/>
              <a:t>CSO will compile an </a:t>
            </a:r>
            <a:r>
              <a:rPr lang="en-IE" b="1" dirty="0"/>
              <a:t>inventory based on daily weather data</a:t>
            </a:r>
            <a:r>
              <a:rPr lang="en-IE" dirty="0"/>
              <a:t> from 1960 onwards from the Met Éireann website: </a:t>
            </a:r>
            <a:r>
              <a:rPr lang="en-IE" dirty="0">
                <a:hlinkClick r:id="rId2"/>
              </a:rPr>
              <a:t>https://www.met.ie/climate/available-data/historical-data</a:t>
            </a:r>
            <a:endParaRPr lang="en-IE" dirty="0"/>
          </a:p>
          <a:p>
            <a:r>
              <a:rPr lang="en-IE" dirty="0"/>
              <a:t>The characteristics of known exceptional events will be identified in the daily data e.g. amount of rainfall that resulted in a media reported flood event</a:t>
            </a:r>
          </a:p>
          <a:p>
            <a:r>
              <a:rPr lang="en-IE" b="1" dirty="0"/>
              <a:t>Duration and intensity inclusion thresholds </a:t>
            </a:r>
            <a:r>
              <a:rPr lang="en-IE" dirty="0"/>
              <a:t>can be lowered to include exceptional but not extreme events</a:t>
            </a:r>
          </a:p>
          <a:p>
            <a:r>
              <a:rPr lang="en-IE" dirty="0"/>
              <a:t>Typology of events will initially be based on UNECE and SENDAI framework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9724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230D-81B9-4880-B068-F2A093A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bg1"/>
                </a:solidFill>
              </a:rPr>
              <a:t>Minimum Temperature &lt; -15</a:t>
            </a:r>
            <a:r>
              <a:rPr lang="en-I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>
                <a:solidFill>
                  <a:schemeClr val="bg1"/>
                </a:solidFill>
              </a:rPr>
              <a:t> C in 1960s-2019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95000E-DBDA-4907-B1F1-306F65113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988347"/>
              </p:ext>
            </p:extLst>
          </p:nvPr>
        </p:nvGraphicFramePr>
        <p:xfrm>
          <a:off x="457200" y="120015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624">
                  <a:extLst>
                    <a:ext uri="{9D8B030D-6E8A-4147-A177-3AD203B41FA5}">
                      <a16:colId xmlns:a16="http://schemas.microsoft.com/office/drawing/2014/main" val="519448078"/>
                    </a:ext>
                  </a:extLst>
                </a:gridCol>
                <a:gridCol w="5698976">
                  <a:extLst>
                    <a:ext uri="{9D8B030D-6E8A-4147-A177-3AD203B41FA5}">
                      <a16:colId xmlns:a16="http://schemas.microsoft.com/office/drawing/2014/main" val="17833822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Period (13 days)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Counties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40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17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February 1969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Mayo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0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2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 1979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Carlow, Kildare, Louth, Meath (both days), Offaly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4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 1982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Offaly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2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Kilkenny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36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IE" sz="16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lang="en-I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December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Kilkenny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22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20-25 December 2010</a:t>
                      </a:r>
                      <a:endParaRPr lang="en-IE" sz="1600" kern="1200" dirty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Cavan, Dublin, Galway, Mayo (all days), Roscommon, Sligo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18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07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3603-C0AF-4478-B5D7-FFA98263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Heatwaves in Ireland 1960s-2019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869F5-5510-41E3-8595-B648F930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dirty="0"/>
              <a:t>Defined as </a:t>
            </a:r>
            <a:r>
              <a:rPr lang="en-IE" b="1" dirty="0"/>
              <a:t>five</a:t>
            </a:r>
            <a:r>
              <a:rPr lang="en-IE" dirty="0"/>
              <a:t> consecutive days &gt; </a:t>
            </a:r>
            <a:r>
              <a:rPr lang="en-IE" b="1" dirty="0"/>
              <a:t>25</a:t>
            </a: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b="1" dirty="0"/>
              <a:t> Celsius</a:t>
            </a:r>
          </a:p>
          <a:p>
            <a:r>
              <a:rPr lang="en-IE" b="1" dirty="0">
                <a:solidFill>
                  <a:srgbClr val="00B0F0"/>
                </a:solidFill>
              </a:rPr>
              <a:t>396</a:t>
            </a:r>
            <a:r>
              <a:rPr lang="en-IE" dirty="0"/>
              <a:t> heatwaves were recorded at meteorological stations across all of the 26 counties in Ireland (</a:t>
            </a:r>
            <a:r>
              <a:rPr lang="en-IE" b="1" dirty="0"/>
              <a:t>112 in 1995</a:t>
            </a:r>
            <a:r>
              <a:rPr lang="en-IE" dirty="0"/>
              <a:t> </a:t>
            </a:r>
            <a:r>
              <a:rPr lang="en-IE" b="1" dirty="0"/>
              <a:t>and 59 in 2018</a:t>
            </a:r>
            <a:r>
              <a:rPr lang="en-IE" dirty="0"/>
              <a:t>)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Using </a:t>
            </a:r>
            <a:r>
              <a:rPr lang="en-IE" b="1" dirty="0"/>
              <a:t>five</a:t>
            </a:r>
            <a:r>
              <a:rPr lang="en-IE" dirty="0"/>
              <a:t> consecutive days &gt; </a:t>
            </a:r>
            <a:r>
              <a:rPr lang="en-IE" b="1" dirty="0"/>
              <a:t>28</a:t>
            </a: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b="1" dirty="0"/>
              <a:t> Celsius</a:t>
            </a:r>
          </a:p>
          <a:p>
            <a:r>
              <a:rPr lang="en-IE" b="1" dirty="0">
                <a:solidFill>
                  <a:srgbClr val="00B0F0"/>
                </a:solidFill>
              </a:rPr>
              <a:t>13</a:t>
            </a:r>
            <a:r>
              <a:rPr lang="en-IE" dirty="0"/>
              <a:t> heatwaves were recorded across 7 counties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Using </a:t>
            </a:r>
            <a:r>
              <a:rPr lang="en-IE" b="1" dirty="0"/>
              <a:t>three</a:t>
            </a:r>
            <a:r>
              <a:rPr lang="en-IE" dirty="0"/>
              <a:t> consecutive days &gt; </a:t>
            </a:r>
            <a:r>
              <a:rPr lang="en-IE" b="1" dirty="0"/>
              <a:t>30</a:t>
            </a:r>
            <a:r>
              <a:rPr lang="en-I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b="1" dirty="0"/>
              <a:t> Celsius</a:t>
            </a:r>
          </a:p>
          <a:p>
            <a:r>
              <a:rPr lang="en-IE" b="1" dirty="0">
                <a:solidFill>
                  <a:srgbClr val="00B0F0"/>
                </a:solidFill>
              </a:rPr>
              <a:t>7</a:t>
            </a:r>
            <a:r>
              <a:rPr lang="en-IE" dirty="0"/>
              <a:t> heatwaves were recorded across 7 counties and three years</a:t>
            </a:r>
          </a:p>
          <a:p>
            <a:r>
              <a:rPr lang="en-IE" dirty="0"/>
              <a:t>Offaly (1976), Kilkenny and Wexford (1983), and Clare, Kerry, Laois and Mayo (2018)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209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B1CA7A-8667-4CA6-8190-5A32BDAC4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51592"/>
              </p:ext>
            </p:extLst>
          </p:nvPr>
        </p:nvGraphicFramePr>
        <p:xfrm>
          <a:off x="323528" y="195486"/>
          <a:ext cx="8712968" cy="406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304395369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93587061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74380155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388596458"/>
                    </a:ext>
                  </a:extLst>
                </a:gridCol>
              </a:tblGrid>
              <a:tr h="369971"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bg1"/>
                          </a:solidFill>
                        </a:rPr>
                        <a:t>Highest Daily Rainfall 1942-2018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199094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260.3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Beenreagh</a:t>
                      </a:r>
                      <a:r>
                        <a:rPr lang="en-IE" sz="1600" dirty="0"/>
                        <a:t> mountain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03/10/2016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18002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243.5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Cloone</a:t>
                      </a:r>
                      <a:r>
                        <a:rPr lang="en-IE" sz="1600" dirty="0"/>
                        <a:t> lake, </a:t>
                      </a:r>
                      <a:r>
                        <a:rPr lang="en-IE" sz="1600" dirty="0" err="1"/>
                        <a:t>Caragh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18/09/1993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73029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208.5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/>
                        <a:t>Torc</a:t>
                      </a:r>
                      <a:r>
                        <a:rPr lang="en-IE" sz="1600" dirty="0"/>
                        <a:t> mountain no.4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rgbClr val="00B0F0"/>
                          </a:solidFill>
                        </a:rPr>
                        <a:t>05/08/1986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790460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206.5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Glenvicee</a:t>
                      </a:r>
                      <a:r>
                        <a:rPr lang="en-IE" sz="1600" dirty="0"/>
                        <a:t>, </a:t>
                      </a:r>
                      <a:r>
                        <a:rPr lang="en-IE" sz="1600" dirty="0" err="1"/>
                        <a:t>Caragh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rgbClr val="00B0F0"/>
                          </a:solidFill>
                        </a:rPr>
                        <a:t>05/08/1986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41960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205.2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Moanbane</a:t>
                      </a:r>
                      <a:r>
                        <a:rPr lang="en-IE" sz="1600" dirty="0"/>
                        <a:t> no.2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Wicklow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09/03/1995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566445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201.2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Waterville </a:t>
                      </a:r>
                      <a:r>
                        <a:rPr lang="en-IE" sz="1600" dirty="0" err="1"/>
                        <a:t>octive</a:t>
                      </a:r>
                      <a:r>
                        <a:rPr lang="en-IE" sz="1600" dirty="0"/>
                        <a:t> no.9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03/10/2016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07250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200.2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Kilcoole</a:t>
                      </a:r>
                      <a:r>
                        <a:rPr lang="en-IE" sz="1600" dirty="0"/>
                        <a:t> (treatment plant)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Wicklow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0" dirty="0"/>
                        <a:t>25/08/1986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207560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198.6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Cloone</a:t>
                      </a:r>
                      <a:r>
                        <a:rPr lang="en-IE" sz="1600" dirty="0"/>
                        <a:t> lake, </a:t>
                      </a:r>
                      <a:r>
                        <a:rPr lang="en-IE" sz="1600" dirty="0" err="1"/>
                        <a:t>Caragh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03/10/2016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541265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194.5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Ballaghbeama</a:t>
                      </a:r>
                      <a:r>
                        <a:rPr lang="en-IE" sz="1600" dirty="0"/>
                        <a:t>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rgbClr val="00B0F0"/>
                          </a:solidFill>
                        </a:rPr>
                        <a:t>05/08/1986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11747"/>
                  </a:ext>
                </a:extLst>
              </a:tr>
              <a:tr h="369971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192.7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 err="1"/>
                        <a:t>Cummeragh</a:t>
                      </a:r>
                      <a:r>
                        <a:rPr lang="en-IE" sz="1600"/>
                        <a:t> mountain no.2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Kerry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rgbClr val="00B0F0"/>
                          </a:solidFill>
                        </a:rPr>
                        <a:t>05/08/1986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642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5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8F22-73B3-4147-AD00-9D12D7B37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EF35-379E-4DE8-AEC1-EC57F8EB4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1600" dirty="0"/>
              <a:t>Meteorological variables provide important </a:t>
            </a:r>
            <a:r>
              <a:rPr lang="en-IE" sz="1600" b="1" dirty="0"/>
              <a:t>front-line insight into extreme events</a:t>
            </a:r>
          </a:p>
          <a:p>
            <a:r>
              <a:rPr lang="en-IE" sz="1600" dirty="0"/>
              <a:t>Longer time series should result in a much more granular understanding of climate change</a:t>
            </a:r>
          </a:p>
          <a:p>
            <a:r>
              <a:rPr lang="en-IE" sz="1600" dirty="0"/>
              <a:t>Climate change impact could vary greatly within a country and across seasons</a:t>
            </a:r>
          </a:p>
          <a:p>
            <a:r>
              <a:rPr lang="en-IE" sz="1600" b="1" dirty="0"/>
              <a:t>Daily data can lead in the identification of actual extreme events</a:t>
            </a:r>
            <a:r>
              <a:rPr lang="en-IE" sz="1600" dirty="0"/>
              <a:t> especially historical ones</a:t>
            </a:r>
          </a:p>
          <a:p>
            <a:r>
              <a:rPr lang="en-IE" sz="1600" dirty="0"/>
              <a:t>Statistical agencies and offices can lead in integrating weather and climate data into official statistics</a:t>
            </a:r>
          </a:p>
        </p:txBody>
      </p:sp>
    </p:spTree>
    <p:extLst>
      <p:ext uri="{BB962C8B-B14F-4D97-AF65-F5344CB8AC3E}">
        <p14:creationId xmlns:p14="http://schemas.microsoft.com/office/powerpoint/2010/main" val="12127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A560-6BFA-4F95-8660-FD360BAF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Overview of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88704-E19E-42A3-963B-44F3F534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 dirty="0"/>
              <a:t>1. </a:t>
            </a:r>
            <a:r>
              <a:rPr lang="en-IE" dirty="0"/>
              <a:t>Climate daily data rescue project (1830s-1959)</a:t>
            </a:r>
          </a:p>
          <a:p>
            <a:pPr lvl="1"/>
            <a:r>
              <a:rPr lang="en-IE" dirty="0"/>
              <a:t>What is involved in data rescue project</a:t>
            </a:r>
          </a:p>
          <a:p>
            <a:pPr lvl="1"/>
            <a:r>
              <a:rPr lang="en-IE" dirty="0"/>
              <a:t>Data capture process of daily data</a:t>
            </a:r>
          </a:p>
          <a:p>
            <a:pPr lvl="1"/>
            <a:r>
              <a:rPr lang="en-IE" dirty="0"/>
              <a:t>Data quality checking of daily data</a:t>
            </a:r>
          </a:p>
          <a:p>
            <a:pPr lvl="1"/>
            <a:r>
              <a:rPr lang="en-IE" dirty="0"/>
              <a:t>Creating one longitudinal file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b="1" dirty="0"/>
              <a:t>2. </a:t>
            </a:r>
            <a:r>
              <a:rPr lang="en-IE" dirty="0"/>
              <a:t>Climate indicators examples</a:t>
            </a:r>
          </a:p>
          <a:p>
            <a:pPr marL="0" indent="0">
              <a:buNone/>
            </a:pPr>
            <a:r>
              <a:rPr lang="en-IE" b="1" dirty="0"/>
              <a:t>3. </a:t>
            </a:r>
            <a:r>
              <a:rPr lang="en-IE" dirty="0"/>
              <a:t>Identifying extreme events</a:t>
            </a:r>
          </a:p>
        </p:txBody>
      </p:sp>
    </p:spTree>
    <p:extLst>
      <p:ext uri="{BB962C8B-B14F-4D97-AF65-F5344CB8AC3E}">
        <p14:creationId xmlns:p14="http://schemas.microsoft.com/office/powerpoint/2010/main" val="120757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224" y="627534"/>
            <a:ext cx="2962672" cy="8572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Roboto Slab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9224" y="2067693"/>
            <a:ext cx="3425552" cy="1008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 Slab"/>
              </a:rPr>
              <a:t>environment@cso.ie</a:t>
            </a:r>
          </a:p>
          <a:p>
            <a:pPr marL="0" indent="0">
              <a:buNone/>
            </a:pPr>
            <a:r>
              <a:rPr lang="en-US" dirty="0">
                <a:latin typeface="Roboto Slab"/>
              </a:rPr>
              <a:t>paul.mcelvaney@cso.ie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74DFA7-C613-284F-BE8A-46920CEE10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Roboto Slab Regular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Roboto Slab Regular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043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1. </a:t>
            </a:r>
            <a:r>
              <a:rPr lang="en-IE" dirty="0">
                <a:solidFill>
                  <a:schemeClr val="bg1"/>
                </a:solidFill>
              </a:rPr>
              <a:t>Climate Daily</a:t>
            </a:r>
            <a:r>
              <a:rPr lang="en-IE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Data Rescue Project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Research on climate change indicators made CSO aware that pre-1960s daily meteorological data for Ireland was generally not computerised (pre-1940s for rainfall)</a:t>
            </a:r>
          </a:p>
          <a:p>
            <a:r>
              <a:rPr lang="en-IE" dirty="0"/>
              <a:t>The CSO has a role in the development of the Irish Statistical System including ensuring that the </a:t>
            </a:r>
            <a:r>
              <a:rPr lang="en-IE" b="1" dirty="0"/>
              <a:t>statistical potential of administrative records is realised</a:t>
            </a:r>
            <a:endParaRPr lang="en-IE" dirty="0"/>
          </a:p>
          <a:p>
            <a:r>
              <a:rPr lang="en-IE" dirty="0"/>
              <a:t>CSO offered to assist Met </a:t>
            </a:r>
            <a:r>
              <a:rPr lang="en-IE" dirty="0" err="1"/>
              <a:t>Éireann</a:t>
            </a:r>
            <a:r>
              <a:rPr lang="en-IE" dirty="0"/>
              <a:t> with data rescue and it was agreed that given our experience with capturing and processing large scale datasets that we would take on a data rescue of the full monthly meteorological sheets</a:t>
            </a:r>
          </a:p>
          <a:p>
            <a:r>
              <a:rPr lang="en-IE" dirty="0"/>
              <a:t>Each monthly sheet contains around </a:t>
            </a:r>
            <a:r>
              <a:rPr lang="en-IE" b="1" dirty="0"/>
              <a:t>40 data items for each day </a:t>
            </a:r>
            <a:r>
              <a:rPr lang="en-IE" dirty="0"/>
              <a:t>as well as summary monthly tables</a:t>
            </a:r>
          </a:p>
        </p:txBody>
      </p:sp>
    </p:spTree>
    <p:extLst>
      <p:ext uri="{BB962C8B-B14F-4D97-AF65-F5344CB8AC3E}">
        <p14:creationId xmlns:p14="http://schemas.microsoft.com/office/powerpoint/2010/main" val="956420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Manuscript Daily Data Page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275606"/>
            <a:ext cx="4040188" cy="2452762"/>
          </a:xfrm>
        </p:spPr>
        <p:txBody>
          <a:bodyPr>
            <a:normAutofit/>
          </a:bodyPr>
          <a:lstStyle/>
          <a:p>
            <a:r>
              <a:rPr lang="en-IE" dirty="0"/>
              <a:t>Thermometer and barometer readings</a:t>
            </a:r>
          </a:p>
          <a:p>
            <a:r>
              <a:rPr lang="en-IE" dirty="0"/>
              <a:t>Air pressure</a:t>
            </a:r>
          </a:p>
          <a:p>
            <a:r>
              <a:rPr lang="en-IE" dirty="0"/>
              <a:t>Various temperatures</a:t>
            </a:r>
          </a:p>
          <a:p>
            <a:r>
              <a:rPr lang="en-IE" dirty="0"/>
              <a:t>Humidity</a:t>
            </a:r>
          </a:p>
          <a:p>
            <a:r>
              <a:rPr lang="en-IE" dirty="0"/>
              <a:t>Wind force and direction</a:t>
            </a:r>
            <a:endParaRPr lang="en-IE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275606"/>
            <a:ext cx="4041775" cy="2452762"/>
          </a:xfrm>
        </p:spPr>
        <p:txBody>
          <a:bodyPr>
            <a:normAutofit lnSpcReduction="10000"/>
          </a:bodyPr>
          <a:lstStyle/>
          <a:p>
            <a:r>
              <a:rPr lang="en-IE" dirty="0"/>
              <a:t>Weather summary</a:t>
            </a:r>
            <a:endParaRPr lang="en-IE" b="1" dirty="0"/>
          </a:p>
          <a:p>
            <a:r>
              <a:rPr lang="en-IE" dirty="0"/>
              <a:t>Visibility indicators</a:t>
            </a:r>
            <a:endParaRPr lang="en-IE" b="1" dirty="0"/>
          </a:p>
          <a:p>
            <a:r>
              <a:rPr lang="en-IE" dirty="0"/>
              <a:t>Cloud formations</a:t>
            </a:r>
            <a:endParaRPr lang="en-IE" b="1" dirty="0"/>
          </a:p>
          <a:p>
            <a:r>
              <a:rPr lang="en-IE" dirty="0"/>
              <a:t>Rainfall</a:t>
            </a:r>
          </a:p>
          <a:p>
            <a:r>
              <a:rPr lang="en-IE" dirty="0"/>
              <a:t>Sunshine hours</a:t>
            </a:r>
          </a:p>
          <a:p>
            <a:r>
              <a:rPr lang="en-IE" dirty="0"/>
              <a:t>Remarks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31340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9168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30DC-B661-41AB-B667-7B5E41F7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76498C-4E0C-4B6A-A220-253A4592C4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6063"/>
            <a:ext cx="4431256" cy="383555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E1E88C-DE80-4B24-AA12-5082EE2179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5978"/>
            <a:ext cx="6131024" cy="37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9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A78E-1104-4BF4-A7EA-B6DE36EC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Data Quality Checking of Daily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A596-AF2F-4284-ACB1-A967466C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b="1" dirty="0"/>
              <a:t>Met </a:t>
            </a:r>
            <a:r>
              <a:rPr lang="en-IE" b="1" dirty="0" err="1"/>
              <a:t>Éireann</a:t>
            </a:r>
            <a:r>
              <a:rPr lang="en-IE" b="1" dirty="0"/>
              <a:t> will integrate the fully checked daily data from the data rescue project with daily data from 1960 onwards</a:t>
            </a:r>
            <a:r>
              <a:rPr lang="en-IE" dirty="0"/>
              <a:t> and publish this as a research file on their website</a:t>
            </a:r>
          </a:p>
          <a:p>
            <a:r>
              <a:rPr lang="en-IE" dirty="0"/>
              <a:t>Quality of daily data must be very accurate as the file will be used at daily level</a:t>
            </a:r>
          </a:p>
          <a:p>
            <a:r>
              <a:rPr lang="en-IE" dirty="0"/>
              <a:t>Initial CSO checks are to compare consistency of daily data with monthly summary tables in monthly report e.g. monthly summary table may have maximum temperature in shade as 72.8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F on 15</a:t>
            </a:r>
            <a:r>
              <a:rPr lang="en-IE" baseline="30000" dirty="0"/>
              <a:t>th</a:t>
            </a:r>
            <a:r>
              <a:rPr lang="en-IE" dirty="0"/>
              <a:t> May 1892 which should correspond with the highest daily temperature in shade in that month</a:t>
            </a:r>
          </a:p>
          <a:p>
            <a:r>
              <a:rPr lang="en-IE" dirty="0"/>
              <a:t>Monthly sheets contain totals and means for numerical variables and these are recalculated by CSO from daily data and compared</a:t>
            </a:r>
          </a:p>
          <a:p>
            <a:r>
              <a:rPr lang="en-IE" dirty="0"/>
              <a:t>Further checks for outliers e.g. cloud formation codes that only occur a few times</a:t>
            </a:r>
          </a:p>
          <a:p>
            <a:r>
              <a:rPr lang="en-IE" dirty="0"/>
              <a:t>Meteorological offices checking standard is to have two persons key same month and compare but SAS offers an alternative approach</a:t>
            </a:r>
          </a:p>
        </p:txBody>
      </p:sp>
    </p:spTree>
    <p:extLst>
      <p:ext uri="{BB962C8B-B14F-4D97-AF65-F5344CB8AC3E}">
        <p14:creationId xmlns:p14="http://schemas.microsoft.com/office/powerpoint/2010/main" val="238763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1DA3-D2BD-47CA-BFB5-86B69CA6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800" dirty="0">
                <a:solidFill>
                  <a:schemeClr val="bg1"/>
                </a:solidFill>
              </a:rPr>
              <a:t>CSO Resource Requirements for Data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D694E-6DC9-4955-BDFE-3A02358AA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E" dirty="0"/>
              <a:t>Day to day management of project at statistician level</a:t>
            </a:r>
          </a:p>
          <a:p>
            <a:r>
              <a:rPr lang="en-IE" dirty="0"/>
              <a:t>Excel templates designed to reflect monthly sheets completed by meteorological officer </a:t>
            </a:r>
          </a:p>
          <a:p>
            <a:r>
              <a:rPr lang="en-IE" dirty="0"/>
              <a:t>SAS used to create a consistent time series file (consistent naming of SAS variables)</a:t>
            </a:r>
          </a:p>
          <a:p>
            <a:r>
              <a:rPr lang="en-IE" dirty="0"/>
              <a:t>SAS used for checking keyed data</a:t>
            </a:r>
          </a:p>
          <a:p>
            <a:r>
              <a:rPr lang="en-IE" dirty="0"/>
              <a:t>Data checking is very important but very time-consuming as there have been many changes in the design of the monthly recording sheet =&gt; new templates and SAS programs</a:t>
            </a:r>
          </a:p>
          <a:p>
            <a:r>
              <a:rPr lang="en-IE" b="1" dirty="0"/>
              <a:t>Longitudinal file will be created</a:t>
            </a:r>
            <a:r>
              <a:rPr lang="en-IE" dirty="0"/>
              <a:t> for Met </a:t>
            </a:r>
            <a:r>
              <a:rPr lang="en-IE" dirty="0" err="1"/>
              <a:t>Éireann</a:t>
            </a:r>
            <a:r>
              <a:rPr lang="en-IE" dirty="0"/>
              <a:t> with every data item consistent over time</a:t>
            </a:r>
          </a:p>
          <a:p>
            <a:r>
              <a:rPr lang="en-IE" dirty="0"/>
              <a:t>Each station month takes around </a:t>
            </a:r>
            <a:r>
              <a:rPr lang="en-IE" b="1" dirty="0"/>
              <a:t>six hours </a:t>
            </a:r>
            <a:r>
              <a:rPr lang="en-IE" dirty="0"/>
              <a:t>on average for all tasks</a:t>
            </a:r>
          </a:p>
          <a:p>
            <a:r>
              <a:rPr lang="en-IE" dirty="0"/>
              <a:t>-&gt; 2 hours keying; 2 hours checking; and 2 hours excel and SAS programs for longitudinal consistency</a:t>
            </a:r>
          </a:p>
          <a:p>
            <a:r>
              <a:rPr lang="en-IE" dirty="0"/>
              <a:t>120 years by 12 months by 6 hours = </a:t>
            </a:r>
            <a:r>
              <a:rPr lang="en-IE" b="1" dirty="0"/>
              <a:t>8,640 person hours for Phoenix Park</a:t>
            </a:r>
          </a:p>
        </p:txBody>
      </p:sp>
    </p:spTree>
    <p:extLst>
      <p:ext uri="{BB962C8B-B14F-4D97-AF65-F5344CB8AC3E}">
        <p14:creationId xmlns:p14="http://schemas.microsoft.com/office/powerpoint/2010/main" val="14142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B9050-76F8-4EF4-A5CB-174EA3AE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73848"/>
          </a:xfrm>
        </p:spPr>
        <p:txBody>
          <a:bodyPr>
            <a:norm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Progress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0FEB-FEF3-4B47-84C4-07A1FECB2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Maximum, Mean, Median, Minimum, Percentiles</a:t>
            </a:r>
          </a:p>
          <a:p>
            <a:r>
              <a:rPr lang="en-IE" dirty="0"/>
              <a:t>Frost days (daily minimum temperature &lt; 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Ice days (daily maximum temperature &lt; 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Summer days (daily maximum temperature &gt; 25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Tropical nights (daily minimum temperature &gt; 20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C)</a:t>
            </a:r>
          </a:p>
          <a:p>
            <a:r>
              <a:rPr lang="en-IE" dirty="0"/>
              <a:t>Heatwave (five consecutive days &gt; 25</a:t>
            </a:r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IE" dirty="0"/>
              <a:t> C for Ireland)</a:t>
            </a:r>
          </a:p>
          <a:p>
            <a:r>
              <a:rPr lang="en-IE" dirty="0"/>
              <a:t>Absolute drought (</a:t>
            </a:r>
            <a:r>
              <a:rPr lang="en-GB" dirty="0"/>
              <a:t>15 days with all &lt; 0.2 mm</a:t>
            </a:r>
            <a:r>
              <a:rPr lang="en-IE" dirty="0"/>
              <a:t>)</a:t>
            </a:r>
          </a:p>
          <a:p>
            <a:r>
              <a:rPr lang="en-IE" dirty="0"/>
              <a:t>Partial drought (</a:t>
            </a:r>
            <a:r>
              <a:rPr lang="en-GB" dirty="0"/>
              <a:t>29 days with total &lt; 5.8 mm</a:t>
            </a:r>
            <a:r>
              <a:rPr lang="en-IE" dirty="0"/>
              <a:t>)</a:t>
            </a:r>
          </a:p>
          <a:p>
            <a:endParaRPr lang="en-I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156C35-4415-4884-9C06-C303F944D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17884"/>
              </p:ext>
            </p:extLst>
          </p:nvPr>
        </p:nvGraphicFramePr>
        <p:xfrm>
          <a:off x="457201" y="679827"/>
          <a:ext cx="8147247" cy="3510584"/>
        </p:xfrm>
        <a:graphic>
          <a:graphicData uri="http://schemas.openxmlformats.org/drawingml/2006/table">
            <a:tbl>
              <a:tblPr/>
              <a:tblGrid>
                <a:gridCol w="2244380">
                  <a:extLst>
                    <a:ext uri="{9D8B030D-6E8A-4147-A177-3AD203B41FA5}">
                      <a16:colId xmlns:a16="http://schemas.microsoft.com/office/drawing/2014/main" val="1316211705"/>
                    </a:ext>
                  </a:extLst>
                </a:gridCol>
                <a:gridCol w="1748563">
                  <a:extLst>
                    <a:ext uri="{9D8B030D-6E8A-4147-A177-3AD203B41FA5}">
                      <a16:colId xmlns:a16="http://schemas.microsoft.com/office/drawing/2014/main" val="1341489619"/>
                    </a:ext>
                  </a:extLst>
                </a:gridCol>
                <a:gridCol w="2077152">
                  <a:extLst>
                    <a:ext uri="{9D8B030D-6E8A-4147-A177-3AD203B41FA5}">
                      <a16:colId xmlns:a16="http://schemas.microsoft.com/office/drawing/2014/main" val="1879740259"/>
                    </a:ext>
                  </a:extLst>
                </a:gridCol>
                <a:gridCol w="2077152">
                  <a:extLst>
                    <a:ext uri="{9D8B030D-6E8A-4147-A177-3AD203B41FA5}">
                      <a16:colId xmlns:a16="http://schemas.microsoft.com/office/drawing/2014/main" val="2671220819"/>
                    </a:ext>
                  </a:extLst>
                </a:gridCol>
              </a:tblGrid>
              <a:tr h="379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Keyed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C1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E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Checked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C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16799"/>
                  </a:ext>
                </a:extLst>
              </a:tr>
              <a:tr h="40060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Phoenix Park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1829-1959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01477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Blacksod Bay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1884-1956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179768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Roches Point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1873-1956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520292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Markree Castle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1869-1940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890141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Fitzwilliam Square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1896-1930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869942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Malin Head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1885-1955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57027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Valentia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1873-1914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608416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Birr Castle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1872-1951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700" b="1" i="0" u="none" strike="noStrike" dirty="0">
                        <a:solidFill>
                          <a:srgbClr val="000000"/>
                        </a:solidFill>
                        <a:effectLst/>
                        <a:latin typeface="Wingdings" panose="05000000000000000000" pitchFamily="2" charset="2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9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08546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30AE79C-243D-4C15-A899-E60B7E61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4" y="1125943"/>
            <a:ext cx="269771" cy="269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BFFBD6-1D52-4412-A403-2AB4605B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3" y="1517683"/>
            <a:ext cx="269771" cy="269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88D8B-7697-42AD-A94C-7E65282F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3" y="1909423"/>
            <a:ext cx="269771" cy="269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A69B20-2150-4903-9C78-EC9399A2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3" y="2300230"/>
            <a:ext cx="269771" cy="269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D57C85-CB26-4149-892E-1FF428FF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2" y="2694536"/>
            <a:ext cx="269771" cy="2697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EB11E3-1346-4373-B26B-B4B1D65D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2" y="3085343"/>
            <a:ext cx="269771" cy="2697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10DEDD-AD38-44BE-84C2-251628935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2" y="3475965"/>
            <a:ext cx="269771" cy="269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359F54-C570-4F72-BF2F-8B77BD38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61" y="3862502"/>
            <a:ext cx="269771" cy="269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96DDC3-B354-442D-BA73-1ECE3186E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09" y="1108941"/>
            <a:ext cx="269771" cy="303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EA460-5678-4A1C-9BEA-93743453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036" y="2301171"/>
            <a:ext cx="274344" cy="2697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12A2EA-6199-4F9E-8736-94822B7C7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609" y="3085343"/>
            <a:ext cx="269771" cy="2697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2D7191-B76A-40E4-8431-94DD0BCA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036" y="3475964"/>
            <a:ext cx="274344" cy="2697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B6763B-30CB-4381-8061-1EFA9FC5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036" y="3862082"/>
            <a:ext cx="274344" cy="2697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6E111C-A831-4B91-B600-260CB8FF6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838" y="2694536"/>
            <a:ext cx="274344" cy="2697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93BF11-3BDF-482D-83E1-2A62D061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609" y="1510769"/>
            <a:ext cx="269771" cy="30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43446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</TotalTime>
  <Words>1284</Words>
  <Application>Microsoft Office PowerPoint</Application>
  <PresentationFormat>On-screen Show (16:9)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Roboto Black</vt:lpstr>
      <vt:lpstr>Roboto Light</vt:lpstr>
      <vt:lpstr>Roboto Slab</vt:lpstr>
      <vt:lpstr>Roboto Slab Light</vt:lpstr>
      <vt:lpstr>Roboto Slab Regular</vt:lpstr>
      <vt:lpstr>Times New Roman</vt:lpstr>
      <vt:lpstr>Wingdings</vt:lpstr>
      <vt:lpstr>CSO Standard Text 2</vt:lpstr>
      <vt:lpstr>CSO Administrative Data Centre Seminar 8 November 2022  1. Climate Data Rescue Project </vt:lpstr>
      <vt:lpstr>Overview of Presentation</vt:lpstr>
      <vt:lpstr>1. Climate Daily Data Rescue Project</vt:lpstr>
      <vt:lpstr>Manuscript Daily Data Page</vt:lpstr>
      <vt:lpstr>PowerPoint Presentation</vt:lpstr>
      <vt:lpstr>PowerPoint Presentation</vt:lpstr>
      <vt:lpstr>Data Quality Checking of Daily Data</vt:lpstr>
      <vt:lpstr>CSO Resource Requirements for Data Rescue</vt:lpstr>
      <vt:lpstr>Progress so far</vt:lpstr>
      <vt:lpstr>2. Example Climate Indicators</vt:lpstr>
      <vt:lpstr>PowerPoint Presentation</vt:lpstr>
      <vt:lpstr>PowerPoint Presentation</vt:lpstr>
      <vt:lpstr>PowerPoint Presentation</vt:lpstr>
      <vt:lpstr>PowerPoint Presentation</vt:lpstr>
      <vt:lpstr>3. Steps in Measuring Extreme Events</vt:lpstr>
      <vt:lpstr>Minimum Temperature &lt; -15° C in 1960s-2019</vt:lpstr>
      <vt:lpstr>Heatwaves in Ireland 1960s-2019</vt:lpstr>
      <vt:lpstr>PowerPoint Presentation</vt:lpstr>
      <vt:lpstr>Conclusions</vt:lpstr>
      <vt:lpstr>Thank you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Paul McElvaney</cp:lastModifiedBy>
  <cp:revision>335</cp:revision>
  <cp:lastPrinted>2018-09-14T15:53:59Z</cp:lastPrinted>
  <dcterms:created xsi:type="dcterms:W3CDTF">2017-12-13T09:54:14Z</dcterms:created>
  <dcterms:modified xsi:type="dcterms:W3CDTF">2022-11-03T14:40:04Z</dcterms:modified>
</cp:coreProperties>
</file>