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5" r:id="rId5"/>
    <p:sldId id="260" r:id="rId6"/>
    <p:sldId id="280" r:id="rId7"/>
    <p:sldId id="287" r:id="rId8"/>
    <p:sldId id="282" r:id="rId9"/>
    <p:sldId id="283" r:id="rId10"/>
    <p:sldId id="288" r:id="rId11"/>
    <p:sldId id="284" r:id="rId12"/>
    <p:sldId id="285" r:id="rId13"/>
    <p:sldId id="289" r:id="rId14"/>
    <p:sldId id="263" r:id="rId15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6" autoAdjust="0"/>
    <p:restoredTop sz="68978" autoAdjust="0"/>
  </p:normalViewPr>
  <p:slideViewPr>
    <p:cSldViewPr>
      <p:cViewPr varScale="1">
        <p:scale>
          <a:sx n="114" d="100"/>
          <a:sy n="114" d="100"/>
        </p:scale>
        <p:origin x="27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30/11/2018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30/11/2018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798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Start…</a:t>
            </a:r>
          </a:p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Roboto Slab Light"/>
                <a:ea typeface="+mn-ea"/>
                <a:cs typeface="+mn-cs"/>
              </a:rPr>
              <a:t>“Given all of these warts we have prepared the following samples to give an idea of what could be achieved…”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410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Pension Recipients</a:t>
            </a:r>
          </a:p>
          <a:p>
            <a:endParaRPr lang="en-IE" dirty="0"/>
          </a:p>
          <a:p>
            <a:r>
              <a:rPr lang="en-IE" dirty="0"/>
              <a:t>We compared this to Census ED figures. In Donegal there was a greater proportion of retired persons shown than above. Could be due to multiple things, such as:-</a:t>
            </a:r>
          </a:p>
          <a:p>
            <a:pPr marL="228600" indent="-228600">
              <a:buAutoNum type="arabicParenR"/>
            </a:pPr>
            <a:r>
              <a:rPr lang="en-IE" dirty="0"/>
              <a:t>Pension from Northern Ireland</a:t>
            </a:r>
          </a:p>
          <a:p>
            <a:pPr marL="228600" indent="-228600">
              <a:buAutoNum type="arabicParenR"/>
            </a:pPr>
            <a:r>
              <a:rPr lang="en-IE" dirty="0" err="1"/>
              <a:t>Gaelthacht</a:t>
            </a:r>
            <a:r>
              <a:rPr lang="en-IE" dirty="0"/>
              <a:t> areas with Irish addresses.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912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At end:</a:t>
            </a:r>
          </a:p>
          <a:p>
            <a:r>
              <a:rPr lang="en-IE" dirty="0"/>
              <a:t>“Will be making these slides available online, and if you have any questions about this please let me know.”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500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Closing:</a:t>
            </a:r>
          </a:p>
          <a:p>
            <a:r>
              <a:rPr lang="en-IE" dirty="0"/>
              <a:t>“If you want effective data at local level, to make effective decisions at local level, data needs to have as high a coverage of Eircodes as possible.”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011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908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Geocoding – many hours work; Complex process; Not perfect yet </a:t>
            </a:r>
          </a:p>
          <a:p>
            <a:endParaRPr lang="en-IE" dirty="0"/>
          </a:p>
          <a:p>
            <a:r>
              <a:rPr lang="en-IE" dirty="0"/>
              <a:t>Sample – we will show you an example of what is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123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831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Motivation</a:t>
            </a:r>
          </a:p>
          <a:p>
            <a:pPr marL="171450" indent="-171450">
              <a:buFontTx/>
              <a:buChar char="-"/>
            </a:pPr>
            <a:r>
              <a:rPr lang="en-IE" dirty="0"/>
              <a:t>Leverage the potential in Admin data so as to allow decisions to be made at a more local level. </a:t>
            </a:r>
          </a:p>
          <a:p>
            <a:pPr marL="171450" indent="-171450">
              <a:buFontTx/>
              <a:buChar char="-"/>
            </a:pPr>
            <a:r>
              <a:rPr lang="en-IE" dirty="0"/>
              <a:t>Extract geospatial out of data.</a:t>
            </a:r>
          </a:p>
          <a:p>
            <a:pPr marL="171450" indent="-171450">
              <a:buFontTx/>
              <a:buChar char="-"/>
            </a:pPr>
            <a:r>
              <a:rPr lang="en-IE" dirty="0"/>
              <a:t>Rifle v Shotgun approach (@ Local Level – keep mentioning this!)</a:t>
            </a:r>
          </a:p>
          <a:p>
            <a:pPr marL="171450" indent="-171450">
              <a:buFontTx/>
              <a:buChar char="-"/>
            </a:pPr>
            <a:endParaRPr lang="en-IE" dirty="0"/>
          </a:p>
          <a:p>
            <a:pPr marL="0" indent="0">
              <a:buFontTx/>
              <a:buNone/>
            </a:pPr>
            <a:r>
              <a:rPr lang="en-IE" dirty="0"/>
              <a:t>Examples (“I’m not a policy guy but…”)</a:t>
            </a:r>
          </a:p>
          <a:p>
            <a:pPr marL="171450" indent="-171450">
              <a:buFontTx/>
              <a:buChar char="-"/>
            </a:pPr>
            <a:r>
              <a:rPr lang="en-IE" dirty="0"/>
              <a:t>Short term needs with respect to Children/Elderly/Unemployed/Sick. </a:t>
            </a:r>
          </a:p>
          <a:p>
            <a:pPr marL="171450" indent="-171450">
              <a:buFontTx/>
              <a:buChar char="-"/>
            </a:pPr>
            <a:r>
              <a:rPr lang="en-IE" dirty="0"/>
              <a:t>If we have numbers of children under age 4  -&gt; better school planning.</a:t>
            </a:r>
          </a:p>
          <a:p>
            <a:pPr marL="171450" indent="-171450">
              <a:buFontTx/>
              <a:buChar char="-"/>
            </a:pPr>
            <a:r>
              <a:rPr lang="en-IE" dirty="0"/>
              <a:t>Unemployment – Can target campaigns with more accuracy.</a:t>
            </a:r>
          </a:p>
          <a:p>
            <a:pPr marL="171450" indent="-171450">
              <a:buFontTx/>
              <a:buChar char="-"/>
            </a:pPr>
            <a:endParaRPr lang="en-IE" dirty="0"/>
          </a:p>
          <a:p>
            <a:pPr marL="0" indent="0">
              <a:buFontTx/>
              <a:buNone/>
            </a:pPr>
            <a:r>
              <a:rPr lang="en-IE" dirty="0"/>
              <a:t>Future:</a:t>
            </a:r>
          </a:p>
          <a:p>
            <a:pPr marL="0" indent="0">
              <a:buFontTx/>
              <a:buNone/>
            </a:pPr>
            <a:r>
              <a:rPr lang="en-IE" dirty="0"/>
              <a:t>- CSO’s intention to geocode all relevant admin. data holdings</a:t>
            </a:r>
          </a:p>
          <a:p>
            <a:pPr marL="171450" indent="-171450">
              <a:buFontTx/>
              <a:buChar char="-"/>
            </a:pPr>
            <a:endParaRPr lang="en-IE" dirty="0"/>
          </a:p>
          <a:p>
            <a:pPr marL="0" indent="0">
              <a:buFontTx/>
              <a:buNone/>
            </a:pPr>
            <a:r>
              <a:rPr lang="en-IE" dirty="0"/>
              <a:t>End on…</a:t>
            </a:r>
          </a:p>
          <a:p>
            <a:pPr marL="171450" indent="-171450">
              <a:buFontTx/>
              <a:buChar char="-"/>
            </a:pPr>
            <a:r>
              <a:rPr lang="en-IE" dirty="0"/>
              <a:t>For these reasons this is why the CSO and the NSB are pushing so hard, through the NDI, for wider adoption of Eircodes across government bodies.</a:t>
            </a:r>
          </a:p>
          <a:p>
            <a:pPr marL="171450" indent="-171450">
              <a:buFontTx/>
              <a:buChar char="-"/>
            </a:pPr>
            <a:r>
              <a:rPr lang="en-IE" dirty="0"/>
              <a:t>This is why Eircodes so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000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062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&lt;Skim over the technical bits&gt;</a:t>
            </a:r>
          </a:p>
          <a:p>
            <a:endParaRPr lang="en-IE" dirty="0"/>
          </a:p>
          <a:p>
            <a:r>
              <a:rPr lang="en-IE" dirty="0"/>
              <a:t>Mention:-</a:t>
            </a:r>
          </a:p>
          <a:p>
            <a:pPr marL="171450" indent="-171450">
              <a:buFontTx/>
              <a:buChar char="-"/>
            </a:pPr>
            <a:r>
              <a:rPr lang="en-IE" dirty="0"/>
              <a:t>Long hours of work on this.</a:t>
            </a:r>
          </a:p>
          <a:p>
            <a:pPr marL="171450" indent="-171450">
              <a:buFontTx/>
              <a:buChar char="-"/>
            </a:pPr>
            <a:r>
              <a:rPr lang="en-IE" dirty="0"/>
              <a:t>Still issues with this.</a:t>
            </a:r>
          </a:p>
          <a:p>
            <a:pPr marL="171450" indent="-171450">
              <a:buFontTx/>
              <a:buChar char="-"/>
            </a:pPr>
            <a:r>
              <a:rPr lang="en-IE" dirty="0"/>
              <a:t>Eircodes are needed to provide information at local level (keep banging the drum!)</a:t>
            </a:r>
          </a:p>
          <a:p>
            <a:pPr marL="171450" indent="-171450">
              <a:buFontTx/>
              <a:buChar char="-"/>
            </a:pPr>
            <a:endParaRPr lang="en-IE" dirty="0"/>
          </a:p>
          <a:p>
            <a:pPr marL="0" indent="0">
              <a:buFontTx/>
              <a:buNone/>
            </a:pPr>
            <a:r>
              <a:rPr lang="en-IE" dirty="0"/>
              <a:t>Summary of work:-</a:t>
            </a:r>
          </a:p>
          <a:p>
            <a:pPr marL="171450" indent="-171450">
              <a:buFontTx/>
              <a:buChar char="-"/>
            </a:pPr>
            <a:r>
              <a:rPr lang="en-IE" dirty="0"/>
              <a:t>Address string matching. To Geodirectory.</a:t>
            </a:r>
          </a:p>
          <a:p>
            <a:pPr marL="171450" indent="-171450">
              <a:buFontTx/>
              <a:buChar char="-"/>
            </a:pPr>
            <a:r>
              <a:rPr lang="en-IE" dirty="0"/>
              <a:t>Non-Unique addresses – needed to probabilistically assign </a:t>
            </a:r>
            <a:r>
              <a:rPr lang="en-IE" dirty="0" err="1"/>
              <a:t>EDs.</a:t>
            </a:r>
            <a:endParaRPr lang="en-IE" dirty="0"/>
          </a:p>
          <a:p>
            <a:pPr marL="171450" indent="-171450">
              <a:buFontTx/>
              <a:buChar char="-"/>
            </a:pPr>
            <a:r>
              <a:rPr lang="en-IE" dirty="0"/>
              <a:t>Accuracy information…</a:t>
            </a:r>
          </a:p>
          <a:p>
            <a:pPr marL="171450" indent="-171450">
              <a:buFontTx/>
              <a:buChar char="-"/>
            </a:pPr>
            <a:r>
              <a:rPr lang="en-IE" dirty="0"/>
              <a:t>Data Protection. Done using a protected identifier – preserves privacy but keeps linking ability.</a:t>
            </a:r>
          </a:p>
          <a:p>
            <a:pPr marL="171450" indent="-171450">
              <a:buFontTx/>
              <a:buChar char="-"/>
            </a:pPr>
            <a:r>
              <a:rPr lang="en-IE" dirty="0"/>
              <a:t>Very technical, not going to get into the details here – “Happy to talk over the technical side of things later on over coffee or by email”</a:t>
            </a:r>
          </a:p>
          <a:p>
            <a:pPr marL="171450" indent="-171450">
              <a:buFontTx/>
              <a:buChar char="-"/>
            </a:pPr>
            <a:endParaRPr lang="en-IE" dirty="0"/>
          </a:p>
          <a:p>
            <a:pPr marL="171450" indent="-171450">
              <a:buFontTx/>
              <a:buChar char="-"/>
            </a:pPr>
            <a:endParaRPr lang="en-IE" dirty="0"/>
          </a:p>
          <a:p>
            <a:pPr marL="171450" indent="-171450">
              <a:buFontTx/>
              <a:buChar char="-"/>
            </a:pPr>
            <a:endParaRPr lang="en-IE" dirty="0"/>
          </a:p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148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“some vagaries of Irish Addresses…”</a:t>
            </a:r>
          </a:p>
          <a:p>
            <a:endParaRPr lang="en-IE" dirty="0"/>
          </a:p>
          <a:p>
            <a:r>
              <a:rPr lang="en-IE" dirty="0"/>
              <a:t>Non-unique address strings</a:t>
            </a:r>
          </a:p>
          <a:p>
            <a:r>
              <a:rPr lang="en-IE" dirty="0"/>
              <a:t>Time lag in master dataset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362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Same address (same house number ‘2’) different properties. Eircodes would remove any confusion.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5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Roboto Slab Light"/>
                <a:ea typeface="+mn-ea"/>
                <a:cs typeface="+mn-cs"/>
              </a:rPr>
              <a:t>MAGHERAROARTY GORTAHORK DONEGAL</a:t>
            </a:r>
          </a:p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Roboto Slab Light"/>
                <a:ea typeface="+mn-ea"/>
                <a:cs typeface="+mn-cs"/>
              </a:rPr>
              <a:t>Over 100 times</a:t>
            </a:r>
          </a:p>
          <a:p>
            <a:endParaRPr lang="en-IE" sz="1200" b="0" i="0" kern="1200" dirty="0">
              <a:solidFill>
                <a:schemeClr val="tx1"/>
              </a:solidFill>
              <a:effectLst/>
              <a:latin typeface="Roboto Slab Light"/>
              <a:ea typeface="+mn-ea"/>
              <a:cs typeface="+mn-cs"/>
            </a:endParaRPr>
          </a:p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Roboto Slab Light"/>
                <a:ea typeface="+mn-ea"/>
                <a:cs typeface="+mn-cs"/>
              </a:rPr>
              <a:t>Other problems?</a:t>
            </a:r>
          </a:p>
          <a:p>
            <a:endParaRPr lang="en-IE" sz="1200" b="0" i="0" kern="1200" dirty="0">
              <a:solidFill>
                <a:schemeClr val="tx1"/>
              </a:solidFill>
              <a:effectLst/>
              <a:latin typeface="Roboto Slab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486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913230" cy="2126057"/>
          </a:xfrm>
        </p:spPr>
        <p:txBody>
          <a:bodyPr>
            <a:normAutofit fontScale="90000"/>
          </a:bodyPr>
          <a:lstStyle/>
          <a:p>
            <a:r>
              <a:rPr lang="en-IE" sz="4000" i="1" dirty="0"/>
              <a:t>The Potential of Eircodes to Enable Decision Making at Local Level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11910"/>
            <a:ext cx="4032448" cy="882402"/>
          </a:xfrm>
        </p:spPr>
        <p:txBody>
          <a:bodyPr>
            <a:normAutofit/>
          </a:bodyPr>
          <a:lstStyle/>
          <a:p>
            <a:r>
              <a:rPr lang="en-US" dirty="0"/>
              <a:t>Paul Rockley, CSO</a:t>
            </a:r>
          </a:p>
          <a:p>
            <a:r>
              <a:rPr lang="en-US" dirty="0"/>
              <a:t>Dublin, 4</a:t>
            </a:r>
            <a:r>
              <a:rPr lang="en-US" baseline="30000" dirty="0"/>
              <a:t>th</a:t>
            </a:r>
            <a:r>
              <a:rPr lang="en-US" dirty="0"/>
              <a:t> December 2018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4:</a:t>
            </a:r>
            <a:br>
              <a:rPr lang="en-US" dirty="0"/>
            </a:br>
            <a:r>
              <a:rPr lang="en-US" dirty="0"/>
              <a:t>Possibilities – Social Welfare Payments</a:t>
            </a:r>
          </a:p>
        </p:txBody>
      </p:sp>
    </p:spTree>
    <p:extLst>
      <p:ext uri="{BB962C8B-B14F-4D97-AF65-F5344CB8AC3E}">
        <p14:creationId xmlns:p14="http://schemas.microsoft.com/office/powerpoint/2010/main" val="365095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46D840-640E-43A6-BEC5-F6C4F1E723A6}"/>
              </a:ext>
            </a:extLst>
          </p:cNvPr>
          <p:cNvSpPr/>
          <p:nvPr/>
        </p:nvSpPr>
        <p:spPr>
          <a:xfrm>
            <a:off x="1619672" y="3939902"/>
            <a:ext cx="3096344" cy="16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B8D96-134E-4D56-A729-780B2A32D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4A884-F931-4100-B3C7-00CCBC0245AA}"/>
              </a:ext>
            </a:extLst>
          </p:cNvPr>
          <p:cNvSpPr/>
          <p:nvPr/>
        </p:nvSpPr>
        <p:spPr>
          <a:xfrm>
            <a:off x="4572001" y="3939902"/>
            <a:ext cx="5112568" cy="16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935144-89C0-4EC4-993C-5E1512CD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42" y="267494"/>
            <a:ext cx="1882552" cy="18916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Pension Recipients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7614D-A0D4-4A7E-AA18-B7614A92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9" y="51470"/>
            <a:ext cx="3582642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6E759-42AB-42E4-AE46-5E4004695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486" y="843558"/>
            <a:ext cx="186113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B8D96-134E-4D56-A729-780B2A32D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39B6A-1793-4908-8A9D-0BED35E2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4" y="103119"/>
            <a:ext cx="3032574" cy="40528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09850-5339-4919-9BCB-46B382EB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15" y="103387"/>
            <a:ext cx="3032574" cy="4077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022EC6-6824-4018-8F26-BE6728559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576" y="103121"/>
            <a:ext cx="3041597" cy="4077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5EFB6-840A-4857-BC71-3CDE82DF2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4" y="699542"/>
            <a:ext cx="761885" cy="121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40F49-FCD4-4A90-8667-F5AD1C147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2425" y="695507"/>
            <a:ext cx="727311" cy="1217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7E7C1-512F-40DB-AA9F-B58A57ACD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640" y="702858"/>
            <a:ext cx="699578" cy="12130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17DC9A-C653-4379-8194-71FF77C33CD7}"/>
              </a:ext>
            </a:extLst>
          </p:cNvPr>
          <p:cNvSpPr txBox="1">
            <a:spLocks/>
          </p:cNvSpPr>
          <p:nvPr/>
        </p:nvSpPr>
        <p:spPr>
          <a:xfrm>
            <a:off x="6019974" y="163038"/>
            <a:ext cx="2175674" cy="78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sz="1600" dirty="0"/>
              <a:t>Unemployment Recipients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2185A1-BF73-420B-A144-87859CE4D12F}"/>
              </a:ext>
            </a:extLst>
          </p:cNvPr>
          <p:cNvSpPr txBox="1">
            <a:spLocks/>
          </p:cNvSpPr>
          <p:nvPr/>
        </p:nvSpPr>
        <p:spPr>
          <a:xfrm>
            <a:off x="3071583" y="163038"/>
            <a:ext cx="1562563" cy="78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sz="1600" dirty="0"/>
              <a:t>Pension Recipients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9F515C-E42D-42F8-B634-087C53896EE0}"/>
              </a:ext>
            </a:extLst>
          </p:cNvPr>
          <p:cNvSpPr txBox="1">
            <a:spLocks/>
          </p:cNvSpPr>
          <p:nvPr/>
        </p:nvSpPr>
        <p:spPr>
          <a:xfrm>
            <a:off x="60827" y="163038"/>
            <a:ext cx="2175674" cy="78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sz="1600" dirty="0"/>
              <a:t>Child Benefit Recipients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DB60A-D237-457B-97CB-DA309E5330FD}"/>
              </a:ext>
            </a:extLst>
          </p:cNvPr>
          <p:cNvSpPr/>
          <p:nvPr/>
        </p:nvSpPr>
        <p:spPr>
          <a:xfrm>
            <a:off x="91454" y="78620"/>
            <a:ext cx="878502" cy="152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AF1CA-BAB7-48C0-8E2D-AAB1A503B1D5}"/>
              </a:ext>
            </a:extLst>
          </p:cNvPr>
          <p:cNvSpPr/>
          <p:nvPr/>
        </p:nvSpPr>
        <p:spPr>
          <a:xfrm>
            <a:off x="6073750" y="132158"/>
            <a:ext cx="878502" cy="92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ACDDE-B561-4386-B090-DFC6D02B43DD}"/>
              </a:ext>
            </a:extLst>
          </p:cNvPr>
          <p:cNvSpPr/>
          <p:nvPr/>
        </p:nvSpPr>
        <p:spPr>
          <a:xfrm>
            <a:off x="2983408" y="123018"/>
            <a:ext cx="878502" cy="92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25DA1-089B-4A87-BDCE-0DE626B0CD95}"/>
              </a:ext>
            </a:extLst>
          </p:cNvPr>
          <p:cNvSpPr/>
          <p:nvPr/>
        </p:nvSpPr>
        <p:spPr>
          <a:xfrm>
            <a:off x="2699792" y="1851670"/>
            <a:ext cx="371791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236FF1-788D-4DDB-8E50-5C34620FAA06}"/>
              </a:ext>
            </a:extLst>
          </p:cNvPr>
          <p:cNvSpPr/>
          <p:nvPr/>
        </p:nvSpPr>
        <p:spPr>
          <a:xfrm>
            <a:off x="8714647" y="1843369"/>
            <a:ext cx="371791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C77883-EBA3-4925-AED3-B48B73CAFAAD}"/>
              </a:ext>
            </a:extLst>
          </p:cNvPr>
          <p:cNvSpPr/>
          <p:nvPr/>
        </p:nvSpPr>
        <p:spPr>
          <a:xfrm>
            <a:off x="5722475" y="1843369"/>
            <a:ext cx="351275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147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Section </a:t>
            </a:r>
            <a:r>
              <a:rPr lang="en-US" dirty="0"/>
              <a:t>5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dirty="0"/>
              <a:t>Conclusion</a:t>
            </a:r>
            <a:br>
              <a:rPr lang="en-US" dirty="0"/>
            </a:br>
            <a:r>
              <a:rPr lang="en-US" dirty="0"/>
              <a:t>- </a:t>
            </a:r>
            <a:r>
              <a:rPr lang="en-US" i="1" dirty="0"/>
              <a:t>Use Eircodes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1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Geospatial Data</a:t>
            </a:r>
          </a:p>
          <a:p>
            <a:r>
              <a:rPr lang="en-US" dirty="0"/>
              <a:t>Geocoding in CSO</a:t>
            </a:r>
          </a:p>
          <a:p>
            <a:r>
              <a:rPr lang="en-US" dirty="0"/>
              <a:t>Challenges </a:t>
            </a:r>
          </a:p>
          <a:p>
            <a:r>
              <a:rPr lang="en-US" dirty="0"/>
              <a:t>Possibilities 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Section 1:</a:t>
            </a:r>
            <a:br>
              <a:rPr lang="en-US" b="1" dirty="0"/>
            </a:br>
            <a:r>
              <a:rPr lang="en-US" dirty="0"/>
              <a:t>Motivation for Geospatial Data</a:t>
            </a:r>
          </a:p>
        </p:txBody>
      </p:sp>
    </p:spTree>
    <p:extLst>
      <p:ext uri="{BB962C8B-B14F-4D97-AF65-F5344CB8AC3E}">
        <p14:creationId xmlns:p14="http://schemas.microsoft.com/office/powerpoint/2010/main" val="70040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Geospatial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potential of admin. data</a:t>
            </a:r>
          </a:p>
          <a:p>
            <a:r>
              <a:rPr lang="en-US" dirty="0"/>
              <a:t>Better data at local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6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Section 2:</a:t>
            </a:r>
            <a:br>
              <a:rPr lang="en-US" b="1" dirty="0"/>
            </a:br>
            <a:r>
              <a:rPr lang="en-US" dirty="0"/>
              <a:t>Geocoding in CSO</a:t>
            </a:r>
          </a:p>
        </p:txBody>
      </p:sp>
    </p:spTree>
    <p:extLst>
      <p:ext uri="{BB962C8B-B14F-4D97-AF65-F5344CB8AC3E}">
        <p14:creationId xmlns:p14="http://schemas.microsoft.com/office/powerpoint/2010/main" val="294396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Geocoding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26768" cy="2811759"/>
          </a:xfrm>
        </p:spPr>
        <p:txBody>
          <a:bodyPr/>
          <a:lstStyle/>
          <a:p>
            <a:r>
              <a:rPr lang="en-US" dirty="0"/>
              <a:t>Address String Matching </a:t>
            </a:r>
          </a:p>
          <a:p>
            <a:endParaRPr lang="en-US" dirty="0"/>
          </a:p>
          <a:p>
            <a:r>
              <a:rPr lang="en-US" dirty="0"/>
              <a:t>Probabilistic Matching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42E5782-7C57-46BF-8091-4D44E16D09EB}"/>
              </a:ext>
            </a:extLst>
          </p:cNvPr>
          <p:cNvSpPr/>
          <p:nvPr/>
        </p:nvSpPr>
        <p:spPr>
          <a:xfrm>
            <a:off x="4283968" y="134761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323AD6-130D-4995-8762-1C97600C0455}"/>
              </a:ext>
            </a:extLst>
          </p:cNvPr>
          <p:cNvSpPr txBox="1">
            <a:spLocks/>
          </p:cNvSpPr>
          <p:nvPr/>
        </p:nvSpPr>
        <p:spPr>
          <a:xfrm>
            <a:off x="5220072" y="1200151"/>
            <a:ext cx="3826768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Eircode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Eircode</a:t>
            </a:r>
          </a:p>
          <a:p>
            <a:pPr marL="0" indent="0">
              <a:buNone/>
            </a:pPr>
            <a:r>
              <a:rPr lang="en-US" dirty="0"/>
              <a:t>Electoral Division</a:t>
            </a:r>
          </a:p>
          <a:p>
            <a:pPr marL="0" indent="0">
              <a:buNone/>
            </a:pPr>
            <a:r>
              <a:rPr lang="en-US" dirty="0"/>
              <a:t>Small Area</a:t>
            </a:r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CEC47C-F282-4169-A7A2-633525AC2E3B}"/>
              </a:ext>
            </a:extLst>
          </p:cNvPr>
          <p:cNvSpPr/>
          <p:nvPr/>
        </p:nvSpPr>
        <p:spPr>
          <a:xfrm>
            <a:off x="4281878" y="329183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7AB8054-72CA-4F1B-B842-A895A85E5D84}"/>
              </a:ext>
            </a:extLst>
          </p:cNvPr>
          <p:cNvSpPr/>
          <p:nvPr/>
        </p:nvSpPr>
        <p:spPr>
          <a:xfrm>
            <a:off x="4283968" y="278777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085CC98-2F6D-403A-B085-749BD2691DE5}"/>
              </a:ext>
            </a:extLst>
          </p:cNvPr>
          <p:cNvSpPr/>
          <p:nvPr/>
        </p:nvSpPr>
        <p:spPr>
          <a:xfrm>
            <a:off x="4281878" y="2312201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40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Section 3:</a:t>
            </a:r>
            <a:br>
              <a:rPr lang="en-US" b="1" dirty="0"/>
            </a:br>
            <a:r>
              <a:rPr lang="en-US" dirty="0"/>
              <a:t>Challenges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8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588DC-95AF-4CB6-9595-2EA38D8E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519E9-CE51-4167-8D1F-276B030D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486"/>
            <a:ext cx="5099873" cy="3939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56D67-AA38-42DB-8D8A-3DF58C99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19622"/>
            <a:ext cx="4600037" cy="28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2E355-E469-4BD5-9727-1FE9C88CD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CA445-0227-443D-8349-C4ADCF70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478"/>
            <a:ext cx="6156176" cy="209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72D2F-5947-41D9-ABB8-4E283E80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423" y="2008440"/>
            <a:ext cx="5622577" cy="21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64945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537</Words>
  <Application>Microsoft Office PowerPoint</Application>
  <PresentationFormat>On-screen Show (16:9)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Roboto Slab Light</vt:lpstr>
      <vt:lpstr>Roboto Slab Regular</vt:lpstr>
      <vt:lpstr>CSO Standard Text 2</vt:lpstr>
      <vt:lpstr>The Potential of Eircodes to Enable Decision Making at Local Level</vt:lpstr>
      <vt:lpstr>Introduction</vt:lpstr>
      <vt:lpstr>Section 1: Motivation for Geospatial Data</vt:lpstr>
      <vt:lpstr>Motivation for Geospatial Data </vt:lpstr>
      <vt:lpstr>Section 2: Geocoding in CSO</vt:lpstr>
      <vt:lpstr>Geocoding Process</vt:lpstr>
      <vt:lpstr>Section 3: Challenges </vt:lpstr>
      <vt:lpstr>PowerPoint Presentation</vt:lpstr>
      <vt:lpstr>PowerPoint Presentation</vt:lpstr>
      <vt:lpstr>Section 4: Possibilities – Social Welfare Payments</vt:lpstr>
      <vt:lpstr>PowerPoint Presentation</vt:lpstr>
      <vt:lpstr>PowerPoint Presentation</vt:lpstr>
      <vt:lpstr>Section 5: Conclusion - Use Eircodes 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Paul Rockley</cp:lastModifiedBy>
  <cp:revision>134</cp:revision>
  <cp:lastPrinted>2018-11-29T16:00:53Z</cp:lastPrinted>
  <dcterms:created xsi:type="dcterms:W3CDTF">2017-12-13T09:54:14Z</dcterms:created>
  <dcterms:modified xsi:type="dcterms:W3CDTF">2018-11-30T12:01:15Z</dcterms:modified>
</cp:coreProperties>
</file>