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handoutMasterIdLst>
    <p:handoutMasterId r:id="rId30"/>
  </p:handoutMasterIdLst>
  <p:sldIdLst>
    <p:sldId id="256" r:id="rId2"/>
    <p:sldId id="388" r:id="rId3"/>
    <p:sldId id="422" r:id="rId4"/>
    <p:sldId id="395" r:id="rId5"/>
    <p:sldId id="499" r:id="rId6"/>
    <p:sldId id="487" r:id="rId7"/>
    <p:sldId id="488" r:id="rId8"/>
    <p:sldId id="489" r:id="rId9"/>
    <p:sldId id="491" r:id="rId10"/>
    <p:sldId id="490" r:id="rId11"/>
    <p:sldId id="396" r:id="rId12"/>
    <p:sldId id="494" r:id="rId13"/>
    <p:sldId id="462" r:id="rId14"/>
    <p:sldId id="461" r:id="rId15"/>
    <p:sldId id="484" r:id="rId16"/>
    <p:sldId id="496" r:id="rId17"/>
    <p:sldId id="497" r:id="rId18"/>
    <p:sldId id="498" r:id="rId19"/>
    <p:sldId id="501" r:id="rId20"/>
    <p:sldId id="509" r:id="rId21"/>
    <p:sldId id="515" r:id="rId22"/>
    <p:sldId id="510" r:id="rId23"/>
    <p:sldId id="511" r:id="rId24"/>
    <p:sldId id="514" r:id="rId25"/>
    <p:sldId id="512" r:id="rId26"/>
    <p:sldId id="439" r:id="rId27"/>
    <p:sldId id="500" r:id="rId28"/>
  </p:sldIdLst>
  <p:sldSz cx="9144000" cy="6858000" type="screen4x3"/>
  <p:notesSz cx="6743700" cy="98758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0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693" autoAdjust="0"/>
    <p:restoredTop sz="82881" autoAdjust="0"/>
  </p:normalViewPr>
  <p:slideViewPr>
    <p:cSldViewPr>
      <p:cViewPr varScale="1">
        <p:scale>
          <a:sx n="63" d="100"/>
          <a:sy n="63" d="100"/>
        </p:scale>
        <p:origin x="-1782" y="-96"/>
      </p:cViewPr>
      <p:guideLst>
        <p:guide orient="horz" pos="2160"/>
        <p:guide pos="2880"/>
      </p:guideLst>
    </p:cSldViewPr>
  </p:slideViewPr>
  <p:notesTextViewPr>
    <p:cViewPr>
      <p:scale>
        <a:sx n="100" d="100"/>
        <a:sy n="100" d="100"/>
      </p:scale>
      <p:origin x="0" y="0"/>
    </p:cViewPr>
  </p:notesTextViewPr>
  <p:notesViewPr>
    <p:cSldViewPr>
      <p:cViewPr>
        <p:scale>
          <a:sx n="66" d="100"/>
          <a:sy n="66" d="100"/>
        </p:scale>
        <p:origin x="-2400" y="-72"/>
      </p:cViewPr>
      <p:guideLst>
        <p:guide orient="horz" pos="3110"/>
        <p:guide pos="212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1.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22270" cy="493792"/>
          </a:xfrm>
          <a:prstGeom prst="rect">
            <a:avLst/>
          </a:prstGeom>
        </p:spPr>
        <p:txBody>
          <a:bodyPr vert="horz" lIns="91440" tIns="45720" rIns="91440" bIns="45720" rtlCol="0"/>
          <a:lstStyle>
            <a:lvl1pPr algn="l">
              <a:defRPr sz="1200"/>
            </a:lvl1pPr>
          </a:lstStyle>
          <a:p>
            <a:endParaRPr lang="en-IE"/>
          </a:p>
        </p:txBody>
      </p:sp>
      <p:sp>
        <p:nvSpPr>
          <p:cNvPr id="3" name="Date Placeholder 2"/>
          <p:cNvSpPr>
            <a:spLocks noGrp="1"/>
          </p:cNvSpPr>
          <p:nvPr>
            <p:ph type="dt" sz="quarter" idx="1"/>
          </p:nvPr>
        </p:nvSpPr>
        <p:spPr>
          <a:xfrm>
            <a:off x="3819869" y="0"/>
            <a:ext cx="2922270" cy="493792"/>
          </a:xfrm>
          <a:prstGeom prst="rect">
            <a:avLst/>
          </a:prstGeom>
        </p:spPr>
        <p:txBody>
          <a:bodyPr vert="horz" lIns="91440" tIns="45720" rIns="91440" bIns="45720" rtlCol="0"/>
          <a:lstStyle>
            <a:lvl1pPr algn="r">
              <a:defRPr sz="1200"/>
            </a:lvl1pPr>
          </a:lstStyle>
          <a:p>
            <a:fld id="{998613DE-4D05-4616-99B2-420415CC5F4B}" type="datetimeFigureOut">
              <a:rPr lang="en-IE" smtClean="0"/>
              <a:pPr/>
              <a:t>17/04/2015</a:t>
            </a:fld>
            <a:endParaRPr lang="en-IE"/>
          </a:p>
        </p:txBody>
      </p:sp>
      <p:sp>
        <p:nvSpPr>
          <p:cNvPr id="4" name="Footer Placeholder 3"/>
          <p:cNvSpPr>
            <a:spLocks noGrp="1"/>
          </p:cNvSpPr>
          <p:nvPr>
            <p:ph type="ftr" sz="quarter" idx="2"/>
          </p:nvPr>
        </p:nvSpPr>
        <p:spPr>
          <a:xfrm>
            <a:off x="0" y="9380332"/>
            <a:ext cx="2922270" cy="493792"/>
          </a:xfrm>
          <a:prstGeom prst="rect">
            <a:avLst/>
          </a:prstGeom>
        </p:spPr>
        <p:txBody>
          <a:bodyPr vert="horz" lIns="91440" tIns="45720" rIns="91440" bIns="45720" rtlCol="0" anchor="b"/>
          <a:lstStyle>
            <a:lvl1pPr algn="l">
              <a:defRPr sz="1200"/>
            </a:lvl1pPr>
          </a:lstStyle>
          <a:p>
            <a:endParaRPr lang="en-IE"/>
          </a:p>
        </p:txBody>
      </p:sp>
      <p:sp>
        <p:nvSpPr>
          <p:cNvPr id="5" name="Slide Number Placeholder 4"/>
          <p:cNvSpPr>
            <a:spLocks noGrp="1"/>
          </p:cNvSpPr>
          <p:nvPr>
            <p:ph type="sldNum" sz="quarter" idx="3"/>
          </p:nvPr>
        </p:nvSpPr>
        <p:spPr>
          <a:xfrm>
            <a:off x="3819869" y="9380332"/>
            <a:ext cx="2922270" cy="493792"/>
          </a:xfrm>
          <a:prstGeom prst="rect">
            <a:avLst/>
          </a:prstGeom>
        </p:spPr>
        <p:txBody>
          <a:bodyPr vert="horz" lIns="91440" tIns="45720" rIns="91440" bIns="45720" rtlCol="0" anchor="b"/>
          <a:lstStyle>
            <a:lvl1pPr algn="r">
              <a:defRPr sz="1200"/>
            </a:lvl1pPr>
          </a:lstStyle>
          <a:p>
            <a:fld id="{DBD233A5-BEDB-4BF1-84FA-5C41C8658C49}" type="slidenum">
              <a:rPr lang="en-IE" smtClean="0"/>
              <a:pPr/>
              <a:t>‹#›</a:t>
            </a:fld>
            <a:endParaRPr lang="en-IE"/>
          </a:p>
        </p:txBody>
      </p:sp>
    </p:spTree>
    <p:extLst>
      <p:ext uri="{BB962C8B-B14F-4D97-AF65-F5344CB8AC3E}">
        <p14:creationId xmlns:p14="http://schemas.microsoft.com/office/powerpoint/2010/main" val="30682359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22588" cy="493713"/>
          </a:xfrm>
          <a:prstGeom prst="rect">
            <a:avLst/>
          </a:prstGeom>
        </p:spPr>
        <p:txBody>
          <a:bodyPr vert="horz" lIns="91440" tIns="45720" rIns="91440" bIns="45720" rtlCol="0"/>
          <a:lstStyle>
            <a:lvl1pPr algn="l">
              <a:defRPr sz="1200"/>
            </a:lvl1pPr>
          </a:lstStyle>
          <a:p>
            <a:endParaRPr lang="en-IE"/>
          </a:p>
        </p:txBody>
      </p:sp>
      <p:sp>
        <p:nvSpPr>
          <p:cNvPr id="3" name="Date Placeholder 2"/>
          <p:cNvSpPr>
            <a:spLocks noGrp="1"/>
          </p:cNvSpPr>
          <p:nvPr>
            <p:ph type="dt" idx="1"/>
          </p:nvPr>
        </p:nvSpPr>
        <p:spPr>
          <a:xfrm>
            <a:off x="3819525" y="0"/>
            <a:ext cx="2922588" cy="493713"/>
          </a:xfrm>
          <a:prstGeom prst="rect">
            <a:avLst/>
          </a:prstGeom>
        </p:spPr>
        <p:txBody>
          <a:bodyPr vert="horz" lIns="91440" tIns="45720" rIns="91440" bIns="45720" rtlCol="0"/>
          <a:lstStyle>
            <a:lvl1pPr algn="r">
              <a:defRPr sz="1200"/>
            </a:lvl1pPr>
          </a:lstStyle>
          <a:p>
            <a:fld id="{E43CB362-196D-479F-98E2-833E9357241A}" type="datetimeFigureOut">
              <a:rPr lang="en-IE" smtClean="0"/>
              <a:pPr/>
              <a:t>17/04/2015</a:t>
            </a:fld>
            <a:endParaRPr lang="en-IE"/>
          </a:p>
        </p:txBody>
      </p:sp>
      <p:sp>
        <p:nvSpPr>
          <p:cNvPr id="4" name="Slide Image Placeholder 3"/>
          <p:cNvSpPr>
            <a:spLocks noGrp="1" noRot="1" noChangeAspect="1"/>
          </p:cNvSpPr>
          <p:nvPr>
            <p:ph type="sldImg" idx="2"/>
          </p:nvPr>
        </p:nvSpPr>
        <p:spPr>
          <a:xfrm>
            <a:off x="904875" y="741363"/>
            <a:ext cx="4933950" cy="3702050"/>
          </a:xfrm>
          <a:prstGeom prst="rect">
            <a:avLst/>
          </a:prstGeom>
          <a:noFill/>
          <a:ln w="12700">
            <a:solidFill>
              <a:prstClr val="black"/>
            </a:solidFill>
          </a:ln>
        </p:spPr>
        <p:txBody>
          <a:bodyPr vert="horz" lIns="91440" tIns="45720" rIns="91440" bIns="45720" rtlCol="0" anchor="ctr"/>
          <a:lstStyle/>
          <a:p>
            <a:endParaRPr lang="en-IE"/>
          </a:p>
        </p:txBody>
      </p:sp>
      <p:sp>
        <p:nvSpPr>
          <p:cNvPr id="5" name="Notes Placeholder 4"/>
          <p:cNvSpPr>
            <a:spLocks noGrp="1"/>
          </p:cNvSpPr>
          <p:nvPr>
            <p:ph type="body" sz="quarter" idx="3"/>
          </p:nvPr>
        </p:nvSpPr>
        <p:spPr>
          <a:xfrm>
            <a:off x="674688" y="4691063"/>
            <a:ext cx="5394325" cy="444341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6" name="Footer Placeholder 5"/>
          <p:cNvSpPr>
            <a:spLocks noGrp="1"/>
          </p:cNvSpPr>
          <p:nvPr>
            <p:ph type="ftr" sz="quarter" idx="4"/>
          </p:nvPr>
        </p:nvSpPr>
        <p:spPr>
          <a:xfrm>
            <a:off x="0" y="9380538"/>
            <a:ext cx="2922588" cy="493712"/>
          </a:xfrm>
          <a:prstGeom prst="rect">
            <a:avLst/>
          </a:prstGeom>
        </p:spPr>
        <p:txBody>
          <a:bodyPr vert="horz" lIns="91440" tIns="45720" rIns="91440" bIns="45720" rtlCol="0" anchor="b"/>
          <a:lstStyle>
            <a:lvl1pPr algn="l">
              <a:defRPr sz="1200"/>
            </a:lvl1pPr>
          </a:lstStyle>
          <a:p>
            <a:endParaRPr lang="en-IE"/>
          </a:p>
        </p:txBody>
      </p:sp>
      <p:sp>
        <p:nvSpPr>
          <p:cNvPr id="7" name="Slide Number Placeholder 6"/>
          <p:cNvSpPr>
            <a:spLocks noGrp="1"/>
          </p:cNvSpPr>
          <p:nvPr>
            <p:ph type="sldNum" sz="quarter" idx="5"/>
          </p:nvPr>
        </p:nvSpPr>
        <p:spPr>
          <a:xfrm>
            <a:off x="3819525" y="9380538"/>
            <a:ext cx="2922588" cy="493712"/>
          </a:xfrm>
          <a:prstGeom prst="rect">
            <a:avLst/>
          </a:prstGeom>
        </p:spPr>
        <p:txBody>
          <a:bodyPr vert="horz" lIns="91440" tIns="45720" rIns="91440" bIns="45720" rtlCol="0" anchor="b"/>
          <a:lstStyle>
            <a:lvl1pPr algn="r">
              <a:defRPr sz="1200"/>
            </a:lvl1pPr>
          </a:lstStyle>
          <a:p>
            <a:fld id="{2BFB5019-61BB-4449-9B39-D547FF24EFC5}" type="slidenum">
              <a:rPr lang="en-IE" smtClean="0"/>
              <a:pPr/>
              <a:t>‹#›</a:t>
            </a:fld>
            <a:endParaRPr lang="en-IE"/>
          </a:p>
        </p:txBody>
      </p:sp>
    </p:spTree>
    <p:extLst>
      <p:ext uri="{BB962C8B-B14F-4D97-AF65-F5344CB8AC3E}">
        <p14:creationId xmlns:p14="http://schemas.microsoft.com/office/powerpoint/2010/main" val="8506766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E"/>
          </a:p>
        </p:txBody>
      </p:sp>
      <p:sp>
        <p:nvSpPr>
          <p:cNvPr id="4" name="Slide Number Placeholder 3"/>
          <p:cNvSpPr>
            <a:spLocks noGrp="1"/>
          </p:cNvSpPr>
          <p:nvPr>
            <p:ph type="sldNum" sz="quarter" idx="10"/>
          </p:nvPr>
        </p:nvSpPr>
        <p:spPr/>
        <p:txBody>
          <a:bodyPr/>
          <a:lstStyle/>
          <a:p>
            <a:fld id="{2BFB5019-61BB-4449-9B39-D547FF24EFC5}" type="slidenum">
              <a:rPr lang="en-IE" smtClean="0"/>
              <a:pPr/>
              <a:t>1</a:t>
            </a:fld>
            <a:endParaRPr lang="en-IE"/>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E" dirty="0"/>
          </a:p>
        </p:txBody>
      </p:sp>
      <p:sp>
        <p:nvSpPr>
          <p:cNvPr id="4" name="Slide Number Placeholder 3"/>
          <p:cNvSpPr>
            <a:spLocks noGrp="1"/>
          </p:cNvSpPr>
          <p:nvPr>
            <p:ph type="sldNum" sz="quarter" idx="10"/>
          </p:nvPr>
        </p:nvSpPr>
        <p:spPr/>
        <p:txBody>
          <a:bodyPr/>
          <a:lstStyle/>
          <a:p>
            <a:fld id="{2BFB5019-61BB-4449-9B39-D547FF24EFC5}" type="slidenum">
              <a:rPr lang="en-IE" smtClean="0"/>
              <a:pPr/>
              <a:t>10</a:t>
            </a:fld>
            <a:endParaRPr lang="en-IE"/>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E" dirty="0" smtClean="0"/>
              <a:t>Note</a:t>
            </a:r>
            <a:r>
              <a:rPr lang="en-IE" baseline="0" dirty="0" smtClean="0"/>
              <a:t> the double spike for the first three year pairs, pre-crisis: one at zero, the other at roughly the rate of inflation – due to national pay agreements, which aimed at the rate of inflation. In first crisis year, the national pay agreement was abandoned, so the only spike is at zero. Location of that distribution has shifted to left and is now centred on zero, but substantial mass to left of zero is clear.</a:t>
            </a:r>
            <a:endParaRPr lang="en-IE" dirty="0"/>
          </a:p>
        </p:txBody>
      </p:sp>
      <p:sp>
        <p:nvSpPr>
          <p:cNvPr id="4" name="Slide Number Placeholder 3"/>
          <p:cNvSpPr>
            <a:spLocks noGrp="1"/>
          </p:cNvSpPr>
          <p:nvPr>
            <p:ph type="sldNum" sz="quarter" idx="10"/>
          </p:nvPr>
        </p:nvSpPr>
        <p:spPr/>
        <p:txBody>
          <a:bodyPr/>
          <a:lstStyle/>
          <a:p>
            <a:fld id="{2BFB5019-61BB-4449-9B39-D547FF24EFC5}" type="slidenum">
              <a:rPr lang="en-IE" smtClean="0"/>
              <a:pPr/>
              <a:t>11</a:t>
            </a:fld>
            <a:endParaRPr lang="en-IE"/>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E" dirty="0" smtClean="0"/>
              <a:t>In</a:t>
            </a:r>
            <a:r>
              <a:rPr lang="en-IE" baseline="0" dirty="0" smtClean="0"/>
              <a:t> second year of onset of crisis, the substantial mass to the left of zero is remarkable. In the three crisis-recession years, what is notable is the dramatic increase in the spike at zero. In 2011/12 and 2012/13, there is evidence of a slight increase in mass to the right of the spike.</a:t>
            </a:r>
            <a:endParaRPr lang="en-IE" dirty="0"/>
          </a:p>
        </p:txBody>
      </p:sp>
      <p:sp>
        <p:nvSpPr>
          <p:cNvPr id="4" name="Slide Number Placeholder 3"/>
          <p:cNvSpPr>
            <a:spLocks noGrp="1"/>
          </p:cNvSpPr>
          <p:nvPr>
            <p:ph type="sldNum" sz="quarter" idx="10"/>
          </p:nvPr>
        </p:nvSpPr>
        <p:spPr/>
        <p:txBody>
          <a:bodyPr/>
          <a:lstStyle/>
          <a:p>
            <a:fld id="{2BFB5019-61BB-4449-9B39-D547FF24EFC5}" type="slidenum">
              <a:rPr lang="en-IE" smtClean="0"/>
              <a:pPr/>
              <a:t>12</a:t>
            </a:fld>
            <a:endParaRPr lang="en-IE"/>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E" sz="1600" dirty="0" smtClean="0"/>
              <a:t>Medians in 05/08</a:t>
            </a:r>
            <a:r>
              <a:rPr lang="en-IE" sz="1600" baseline="0" dirty="0" smtClean="0"/>
              <a:t> </a:t>
            </a:r>
            <a:r>
              <a:rPr lang="en-IE" sz="1600" dirty="0" smtClean="0"/>
              <a:t>ranging from 12.9 in real estate to 22.5 in Finance. Overall median</a:t>
            </a:r>
            <a:r>
              <a:rPr lang="en-IE" sz="1600" baseline="0" dirty="0" smtClean="0"/>
              <a:t> was -0.004 in 2008/13.</a:t>
            </a:r>
            <a:endParaRPr lang="en-IE" sz="1600" dirty="0"/>
          </a:p>
        </p:txBody>
      </p:sp>
      <p:sp>
        <p:nvSpPr>
          <p:cNvPr id="4" name="Slide Number Placeholder 3"/>
          <p:cNvSpPr>
            <a:spLocks noGrp="1"/>
          </p:cNvSpPr>
          <p:nvPr>
            <p:ph type="sldNum" sz="quarter" idx="10"/>
          </p:nvPr>
        </p:nvSpPr>
        <p:spPr/>
        <p:txBody>
          <a:bodyPr/>
          <a:lstStyle/>
          <a:p>
            <a:fld id="{2BFB5019-61BB-4449-9B39-D547FF24EFC5}" type="slidenum">
              <a:rPr lang="en-IE" smtClean="0"/>
              <a:pPr/>
              <a:t>13</a:t>
            </a:fld>
            <a:endParaRPr lang="en-IE"/>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E" dirty="0" smtClean="0"/>
              <a:t>Only in Ireland was wage</a:t>
            </a:r>
            <a:r>
              <a:rPr lang="en-IE" baseline="0" dirty="0" smtClean="0"/>
              <a:t> change distribution roughly symmetric, and spike at zero was almost non-existent.</a:t>
            </a:r>
            <a:endParaRPr lang="en-IE" dirty="0"/>
          </a:p>
        </p:txBody>
      </p:sp>
      <p:sp>
        <p:nvSpPr>
          <p:cNvPr id="4" name="Slide Number Placeholder 3"/>
          <p:cNvSpPr>
            <a:spLocks noGrp="1"/>
          </p:cNvSpPr>
          <p:nvPr>
            <p:ph type="sldNum" sz="quarter" idx="10"/>
          </p:nvPr>
        </p:nvSpPr>
        <p:spPr/>
        <p:txBody>
          <a:bodyPr/>
          <a:lstStyle/>
          <a:p>
            <a:fld id="{2BFB5019-61BB-4449-9B39-D547FF24EFC5}" type="slidenum">
              <a:rPr lang="en-IE" smtClean="0"/>
              <a:pPr/>
              <a:t>14</a:t>
            </a:fld>
            <a:endParaRPr lang="en-IE"/>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E" baseline="0" dirty="0" smtClean="0"/>
              <a:t>Note that these figures are high compared to the 4% reported for Ireland by Dickens using ECHP data, but still lower than average of 28% across 16 countries, until the last two years, when the rigidity figure approaches the European average. This must be taken in the context of the prevalence of wage cuts, particularly in the early years of the crisis – 33% of workers had their pay cut in both 2008/09 and in 2009/10. Compare this to 55% of workers having three pay rises in a row in the pre-crisis years.</a:t>
            </a:r>
          </a:p>
          <a:p>
            <a:endParaRPr lang="en-IE" baseline="0" dirty="0" smtClean="0"/>
          </a:p>
        </p:txBody>
      </p:sp>
      <p:sp>
        <p:nvSpPr>
          <p:cNvPr id="4" name="Slide Number Placeholder 3"/>
          <p:cNvSpPr>
            <a:spLocks noGrp="1"/>
          </p:cNvSpPr>
          <p:nvPr>
            <p:ph type="sldNum" sz="quarter" idx="10"/>
          </p:nvPr>
        </p:nvSpPr>
        <p:spPr/>
        <p:txBody>
          <a:bodyPr/>
          <a:lstStyle/>
          <a:p>
            <a:fld id="{2BFB5019-61BB-4449-9B39-D547FF24EFC5}" type="slidenum">
              <a:rPr lang="en-IE" smtClean="0"/>
              <a:pPr/>
              <a:t>15</a:t>
            </a:fld>
            <a:endParaRPr lang="en-IE"/>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E" baseline="0" dirty="0" smtClean="0"/>
              <a:t>Pre-crisis – wage flexibility confirmed.</a:t>
            </a:r>
          </a:p>
          <a:p>
            <a:endParaRPr lang="en-IE" baseline="0" dirty="0" smtClean="0"/>
          </a:p>
        </p:txBody>
      </p:sp>
      <p:sp>
        <p:nvSpPr>
          <p:cNvPr id="4" name="Slide Number Placeholder 3"/>
          <p:cNvSpPr>
            <a:spLocks noGrp="1"/>
          </p:cNvSpPr>
          <p:nvPr>
            <p:ph type="sldNum" sz="quarter" idx="10"/>
          </p:nvPr>
        </p:nvSpPr>
        <p:spPr/>
        <p:txBody>
          <a:bodyPr/>
          <a:lstStyle/>
          <a:p>
            <a:fld id="{2BFB5019-61BB-4449-9B39-D547FF24EFC5}" type="slidenum">
              <a:rPr lang="en-IE" smtClean="0"/>
              <a:pPr/>
              <a:t>16</a:t>
            </a:fld>
            <a:endParaRPr lang="en-IE"/>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E" baseline="0" dirty="0" smtClean="0"/>
              <a:t>Workers accepted pay cuts to a remarkable extent.</a:t>
            </a:r>
          </a:p>
          <a:p>
            <a:endParaRPr lang="en-IE" baseline="0" dirty="0" smtClean="0"/>
          </a:p>
        </p:txBody>
      </p:sp>
      <p:sp>
        <p:nvSpPr>
          <p:cNvPr id="4" name="Slide Number Placeholder 3"/>
          <p:cNvSpPr>
            <a:spLocks noGrp="1"/>
          </p:cNvSpPr>
          <p:nvPr>
            <p:ph type="sldNum" sz="quarter" idx="10"/>
          </p:nvPr>
        </p:nvSpPr>
        <p:spPr/>
        <p:txBody>
          <a:bodyPr/>
          <a:lstStyle/>
          <a:p>
            <a:fld id="{2BFB5019-61BB-4449-9B39-D547FF24EFC5}" type="slidenum">
              <a:rPr lang="en-IE" smtClean="0"/>
              <a:pPr/>
              <a:t>17</a:t>
            </a:fld>
            <a:endParaRPr lang="en-IE"/>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E" baseline="0" dirty="0" smtClean="0"/>
              <a:t>The proportion of zeroes increased dramatically.</a:t>
            </a:r>
          </a:p>
          <a:p>
            <a:endParaRPr lang="en-IE" baseline="0" dirty="0" smtClean="0"/>
          </a:p>
        </p:txBody>
      </p:sp>
      <p:sp>
        <p:nvSpPr>
          <p:cNvPr id="4" name="Slide Number Placeholder 3"/>
          <p:cNvSpPr>
            <a:spLocks noGrp="1"/>
          </p:cNvSpPr>
          <p:nvPr>
            <p:ph type="sldNum" sz="quarter" idx="10"/>
          </p:nvPr>
        </p:nvSpPr>
        <p:spPr/>
        <p:txBody>
          <a:bodyPr/>
          <a:lstStyle/>
          <a:p>
            <a:fld id="{2BFB5019-61BB-4449-9B39-D547FF24EFC5}" type="slidenum">
              <a:rPr lang="en-IE" smtClean="0"/>
              <a:pPr/>
              <a:t>18</a:t>
            </a:fld>
            <a:endParaRPr lang="en-IE"/>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E" dirty="0" smtClean="0"/>
              <a:t>Note that for this analysis, we use only private-sector workers aged 25-60 working</a:t>
            </a:r>
            <a:r>
              <a:rPr lang="en-IE" baseline="0" dirty="0" smtClean="0"/>
              <a:t> for the same firm in all 52 weeks of each year of a year-pair, in firms with at least 10 such workers in both years</a:t>
            </a:r>
            <a:endParaRPr lang="en-IE" sz="1200" dirty="0" smtClean="0"/>
          </a:p>
        </p:txBody>
      </p:sp>
      <p:sp>
        <p:nvSpPr>
          <p:cNvPr id="4" name="Slide Number Placeholder 3"/>
          <p:cNvSpPr>
            <a:spLocks noGrp="1"/>
          </p:cNvSpPr>
          <p:nvPr>
            <p:ph type="sldNum" sz="quarter" idx="10"/>
          </p:nvPr>
        </p:nvSpPr>
        <p:spPr/>
        <p:txBody>
          <a:bodyPr/>
          <a:lstStyle/>
          <a:p>
            <a:fld id="{2BFB5019-61BB-4449-9B39-D547FF24EFC5}" type="slidenum">
              <a:rPr lang="en-IE" smtClean="0"/>
              <a:pPr/>
              <a:t>19</a:t>
            </a:fld>
            <a:endParaRPr lang="en-IE"/>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1">
              <a:lnSpc>
                <a:spcPct val="110000"/>
              </a:lnSpc>
              <a:spcBef>
                <a:spcPts val="600"/>
              </a:spcBef>
              <a:spcAft>
                <a:spcPts val="600"/>
              </a:spcAft>
            </a:pPr>
            <a:r>
              <a:rPr lang="en-IE" sz="2600" dirty="0" smtClean="0"/>
              <a:t>Anecdotal evidence of widespread nominal wage cuts in private sector, especially in 2008-2010</a:t>
            </a:r>
          </a:p>
          <a:p>
            <a:pPr lvl="1">
              <a:lnSpc>
                <a:spcPct val="110000"/>
              </a:lnSpc>
              <a:spcBef>
                <a:spcPts val="600"/>
              </a:spcBef>
              <a:spcAft>
                <a:spcPts val="600"/>
              </a:spcAft>
            </a:pPr>
            <a:r>
              <a:rPr lang="en-IE" sz="2600" dirty="0" smtClean="0"/>
              <a:t>Public sector wages cut three times</a:t>
            </a:r>
          </a:p>
          <a:p>
            <a:pPr lvl="1">
              <a:lnSpc>
                <a:spcPct val="110000"/>
              </a:lnSpc>
              <a:spcBef>
                <a:spcPts val="600"/>
              </a:spcBef>
              <a:spcAft>
                <a:spcPts val="600"/>
              </a:spcAft>
            </a:pPr>
            <a:r>
              <a:rPr lang="en-IE" sz="2600" dirty="0" smtClean="0"/>
              <a:t>But aggregate data indicate little change</a:t>
            </a:r>
          </a:p>
          <a:p>
            <a:endParaRPr lang="en-IE" dirty="0"/>
          </a:p>
        </p:txBody>
      </p:sp>
      <p:sp>
        <p:nvSpPr>
          <p:cNvPr id="4" name="Slide Number Placeholder 3"/>
          <p:cNvSpPr>
            <a:spLocks noGrp="1"/>
          </p:cNvSpPr>
          <p:nvPr>
            <p:ph type="sldNum" sz="quarter" idx="10"/>
          </p:nvPr>
        </p:nvSpPr>
        <p:spPr/>
        <p:txBody>
          <a:bodyPr/>
          <a:lstStyle/>
          <a:p>
            <a:fld id="{2BFB5019-61BB-4449-9B39-D547FF24EFC5}" type="slidenum">
              <a:rPr lang="en-IE" smtClean="0"/>
              <a:pPr/>
              <a:t>2</a:t>
            </a:fld>
            <a:endParaRPr lang="en-IE"/>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E" dirty="0"/>
          </a:p>
        </p:txBody>
      </p:sp>
      <p:sp>
        <p:nvSpPr>
          <p:cNvPr id="4" name="Slide Number Placeholder 3"/>
          <p:cNvSpPr>
            <a:spLocks noGrp="1"/>
          </p:cNvSpPr>
          <p:nvPr>
            <p:ph type="sldNum" sz="quarter" idx="10"/>
          </p:nvPr>
        </p:nvSpPr>
        <p:spPr/>
        <p:txBody>
          <a:bodyPr/>
          <a:lstStyle/>
          <a:p>
            <a:fld id="{2BFB5019-61BB-4449-9B39-D547FF24EFC5}" type="slidenum">
              <a:rPr lang="en-IE" smtClean="0"/>
              <a:pPr/>
              <a:t>20</a:t>
            </a:fld>
            <a:endParaRPr lang="en-IE"/>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E" dirty="0"/>
          </a:p>
        </p:txBody>
      </p:sp>
      <p:sp>
        <p:nvSpPr>
          <p:cNvPr id="4" name="Slide Number Placeholder 3"/>
          <p:cNvSpPr>
            <a:spLocks noGrp="1"/>
          </p:cNvSpPr>
          <p:nvPr>
            <p:ph type="sldNum" sz="quarter" idx="10"/>
          </p:nvPr>
        </p:nvSpPr>
        <p:spPr/>
        <p:txBody>
          <a:bodyPr/>
          <a:lstStyle/>
          <a:p>
            <a:fld id="{2BFB5019-61BB-4449-9B39-D547FF24EFC5}" type="slidenum">
              <a:rPr lang="en-IE" smtClean="0"/>
              <a:pPr/>
              <a:t>21</a:t>
            </a:fld>
            <a:endParaRPr lang="en-IE"/>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E" dirty="0"/>
          </a:p>
        </p:txBody>
      </p:sp>
      <p:sp>
        <p:nvSpPr>
          <p:cNvPr id="4" name="Slide Number Placeholder 3"/>
          <p:cNvSpPr>
            <a:spLocks noGrp="1"/>
          </p:cNvSpPr>
          <p:nvPr>
            <p:ph type="sldNum" sz="quarter" idx="10"/>
          </p:nvPr>
        </p:nvSpPr>
        <p:spPr/>
        <p:txBody>
          <a:bodyPr/>
          <a:lstStyle/>
          <a:p>
            <a:fld id="{2BFB5019-61BB-4449-9B39-D547FF24EFC5}" type="slidenum">
              <a:rPr lang="en-IE" smtClean="0"/>
              <a:pPr/>
              <a:t>22</a:t>
            </a:fld>
            <a:endParaRPr lang="en-IE"/>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nSpc>
                <a:spcPct val="130000"/>
              </a:lnSpc>
              <a:spcBef>
                <a:spcPts val="600"/>
              </a:spcBef>
              <a:spcAft>
                <a:spcPts val="600"/>
              </a:spcAft>
            </a:pPr>
            <a:r>
              <a:rPr lang="en-IE" sz="3000" dirty="0" smtClean="0"/>
              <a:t>Pre-crisis, about 88% of the variance in individual wage changes was due to within-firm variation</a:t>
            </a:r>
          </a:p>
          <a:p>
            <a:pPr>
              <a:lnSpc>
                <a:spcPct val="130000"/>
              </a:lnSpc>
              <a:spcBef>
                <a:spcPts val="600"/>
              </a:spcBef>
              <a:spcAft>
                <a:spcPts val="600"/>
              </a:spcAft>
            </a:pPr>
            <a:r>
              <a:rPr lang="en-IE" sz="3000" dirty="0" smtClean="0"/>
              <a:t>In 2008/09, between-firm variation became more important</a:t>
            </a:r>
          </a:p>
          <a:p>
            <a:pPr lvl="1">
              <a:lnSpc>
                <a:spcPct val="130000"/>
              </a:lnSpc>
              <a:spcBef>
                <a:spcPts val="600"/>
              </a:spcBef>
              <a:spcAft>
                <a:spcPts val="600"/>
              </a:spcAft>
            </a:pPr>
            <a:r>
              <a:rPr lang="en-IE" sz="2600" dirty="0" smtClean="0"/>
              <a:t>in that year, the within-firm variance accounted for ‘only’ 75% of the total variance of wage changes</a:t>
            </a:r>
          </a:p>
          <a:p>
            <a:pPr>
              <a:lnSpc>
                <a:spcPct val="130000"/>
              </a:lnSpc>
              <a:spcBef>
                <a:spcPts val="600"/>
              </a:spcBef>
              <a:spcAft>
                <a:spcPts val="600"/>
              </a:spcAft>
            </a:pPr>
            <a:r>
              <a:rPr lang="en-IE" sz="3000" dirty="0" smtClean="0"/>
              <a:t>But the within-firm variance soon returned to pre-crisis levels of importance: by 2012/13 it had risen to 90% of the total</a:t>
            </a:r>
          </a:p>
          <a:p>
            <a:pPr>
              <a:lnSpc>
                <a:spcPct val="130000"/>
              </a:lnSpc>
              <a:spcBef>
                <a:spcPts val="600"/>
              </a:spcBef>
              <a:spcAft>
                <a:spcPts val="600"/>
              </a:spcAft>
            </a:pPr>
            <a:r>
              <a:rPr lang="en-IE" sz="3000" dirty="0" smtClean="0"/>
              <a:t>Conclusion: it is not the case that some firms cut all workers wages and others were immune from cuts. Instead, within firms, some workers got pay rises, others got pay cuts</a:t>
            </a:r>
          </a:p>
          <a:p>
            <a:pPr lvl="1">
              <a:lnSpc>
                <a:spcPct val="130000"/>
              </a:lnSpc>
              <a:spcBef>
                <a:spcPts val="600"/>
              </a:spcBef>
              <a:spcAft>
                <a:spcPts val="600"/>
              </a:spcAft>
            </a:pPr>
            <a:r>
              <a:rPr lang="en-IE" sz="2600" dirty="0" smtClean="0"/>
              <a:t>This is surprising, as it might be expected that negative morale effects of pay cuts would be more severe in this case</a:t>
            </a:r>
          </a:p>
          <a:p>
            <a:endParaRPr lang="en-IE" dirty="0"/>
          </a:p>
        </p:txBody>
      </p:sp>
      <p:sp>
        <p:nvSpPr>
          <p:cNvPr id="4" name="Slide Number Placeholder 3"/>
          <p:cNvSpPr>
            <a:spLocks noGrp="1"/>
          </p:cNvSpPr>
          <p:nvPr>
            <p:ph type="sldNum" sz="quarter" idx="10"/>
          </p:nvPr>
        </p:nvSpPr>
        <p:spPr/>
        <p:txBody>
          <a:bodyPr/>
          <a:lstStyle/>
          <a:p>
            <a:fld id="{2BFB5019-61BB-4449-9B39-D547FF24EFC5}" type="slidenum">
              <a:rPr lang="en-IE" smtClean="0"/>
              <a:pPr/>
              <a:t>23</a:t>
            </a:fld>
            <a:endParaRPr lang="en-IE"/>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E" dirty="0"/>
          </a:p>
        </p:txBody>
      </p:sp>
      <p:sp>
        <p:nvSpPr>
          <p:cNvPr id="4" name="Slide Number Placeholder 3"/>
          <p:cNvSpPr>
            <a:spLocks noGrp="1"/>
          </p:cNvSpPr>
          <p:nvPr>
            <p:ph type="sldNum" sz="quarter" idx="10"/>
          </p:nvPr>
        </p:nvSpPr>
        <p:spPr/>
        <p:txBody>
          <a:bodyPr/>
          <a:lstStyle/>
          <a:p>
            <a:fld id="{2BFB5019-61BB-4449-9B39-D547FF24EFC5}" type="slidenum">
              <a:rPr lang="en-IE" smtClean="0"/>
              <a:pPr/>
              <a:t>24</a:t>
            </a:fld>
            <a:endParaRPr lang="en-IE"/>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E" sz="1200" dirty="0" smtClean="0"/>
              <a:t>Minimum</a:t>
            </a:r>
            <a:r>
              <a:rPr lang="en-IE" sz="1200" baseline="0" dirty="0" smtClean="0"/>
              <a:t> firm size: 10 </a:t>
            </a:r>
            <a:r>
              <a:rPr lang="en-IE" sz="1200" baseline="0" dirty="0" err="1" smtClean="0"/>
              <a:t>stayers</a:t>
            </a:r>
            <a:r>
              <a:rPr lang="en-IE" sz="1200" baseline="0" dirty="0" smtClean="0"/>
              <a:t> aged 25-60</a:t>
            </a:r>
            <a:endParaRPr lang="en-IE" sz="1200" dirty="0" smtClean="0"/>
          </a:p>
        </p:txBody>
      </p:sp>
      <p:sp>
        <p:nvSpPr>
          <p:cNvPr id="4" name="Slide Number Placeholder 3"/>
          <p:cNvSpPr>
            <a:spLocks noGrp="1"/>
          </p:cNvSpPr>
          <p:nvPr>
            <p:ph type="sldNum" sz="quarter" idx="10"/>
          </p:nvPr>
        </p:nvSpPr>
        <p:spPr/>
        <p:txBody>
          <a:bodyPr/>
          <a:lstStyle/>
          <a:p>
            <a:fld id="{2BFB5019-61BB-4449-9B39-D547FF24EFC5}" type="slidenum">
              <a:rPr lang="en-IE" smtClean="0"/>
              <a:pPr/>
              <a:t>25</a:t>
            </a:fld>
            <a:endParaRPr lang="en-IE"/>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nSpc>
                <a:spcPct val="130000"/>
              </a:lnSpc>
            </a:pPr>
            <a:r>
              <a:rPr lang="en-IE" dirty="0" smtClean="0"/>
              <a:t>If measurement error is classical, then it will result in fewer freezes being reported than the true level</a:t>
            </a:r>
          </a:p>
          <a:p>
            <a:pPr>
              <a:lnSpc>
                <a:spcPct val="130000"/>
              </a:lnSpc>
            </a:pPr>
            <a:r>
              <a:rPr lang="en-IE" dirty="0" smtClean="0"/>
              <a:t>However, Smith (2000) found that measurement error is not always classical. Using UK BHPS data, she found evidence that workers </a:t>
            </a:r>
            <a:r>
              <a:rPr lang="en-IE" i="1" dirty="0" smtClean="0"/>
              <a:t>round</a:t>
            </a:r>
            <a:r>
              <a:rPr lang="en-IE" dirty="0" smtClean="0"/>
              <a:t> their wages, which results in </a:t>
            </a:r>
            <a:r>
              <a:rPr lang="en-IE" u="sng" dirty="0" smtClean="0"/>
              <a:t>more</a:t>
            </a:r>
            <a:r>
              <a:rPr lang="en-IE" dirty="0" smtClean="0"/>
              <a:t> freezes being reported than the true level</a:t>
            </a:r>
          </a:p>
          <a:p>
            <a:pPr marL="0" marR="0" lvl="1" indent="0" algn="l" defTabSz="914400" rtl="0" eaLnBrk="1" fontAlgn="auto" latinLnBrk="0" hangingPunct="1">
              <a:lnSpc>
                <a:spcPct val="100000"/>
              </a:lnSpc>
              <a:spcBef>
                <a:spcPts val="0"/>
              </a:spcBef>
              <a:spcAft>
                <a:spcPts val="0"/>
              </a:spcAft>
              <a:buClrTx/>
              <a:buSzTx/>
              <a:buFontTx/>
              <a:buNone/>
              <a:tabLst/>
              <a:defRPr/>
            </a:pPr>
            <a:endParaRPr lang="en-IE" sz="3300" dirty="0" smtClean="0"/>
          </a:p>
          <a:p>
            <a:pPr marL="0" marR="0" lvl="1" indent="0" algn="l" defTabSz="914400" rtl="0" eaLnBrk="1" fontAlgn="auto" latinLnBrk="0" hangingPunct="1">
              <a:lnSpc>
                <a:spcPct val="100000"/>
              </a:lnSpc>
              <a:spcBef>
                <a:spcPts val="0"/>
              </a:spcBef>
              <a:spcAft>
                <a:spcPts val="0"/>
              </a:spcAft>
              <a:buClrTx/>
              <a:buSzTx/>
              <a:buFontTx/>
              <a:buNone/>
              <a:tabLst/>
              <a:defRPr/>
            </a:pPr>
            <a:endParaRPr lang="en-IE" sz="3300"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lang="en-IE" sz="3300" dirty="0" smtClean="0"/>
              <a:t>Matched employer-employee datasets is a relatively new but rapidly growing area of labour market research</a:t>
            </a:r>
          </a:p>
          <a:p>
            <a:endParaRPr lang="en-IE" dirty="0"/>
          </a:p>
        </p:txBody>
      </p:sp>
      <p:sp>
        <p:nvSpPr>
          <p:cNvPr id="4" name="Slide Number Placeholder 3"/>
          <p:cNvSpPr>
            <a:spLocks noGrp="1"/>
          </p:cNvSpPr>
          <p:nvPr>
            <p:ph type="sldNum" sz="quarter" idx="10"/>
          </p:nvPr>
        </p:nvSpPr>
        <p:spPr/>
        <p:txBody>
          <a:bodyPr/>
          <a:lstStyle/>
          <a:p>
            <a:fld id="{2BFB5019-61BB-4449-9B39-D547FF24EFC5}" type="slidenum">
              <a:rPr lang="en-IE" smtClean="0"/>
              <a:pPr/>
              <a:t>3</a:t>
            </a:fld>
            <a:endParaRPr lang="en-IE"/>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E" dirty="0" smtClean="0"/>
              <a:t>Note: freezes are defined as plus or minus</a:t>
            </a:r>
            <a:r>
              <a:rPr lang="en-IE" baseline="0" dirty="0" smtClean="0"/>
              <a:t> 0.1% or less. Implies that increases includes very small increases and decreases includes very small decreases.</a:t>
            </a:r>
          </a:p>
          <a:p>
            <a:r>
              <a:rPr lang="en-IE" baseline="0" dirty="0" smtClean="0"/>
              <a:t>Cuts and rises can be due to changes in hours, voluntary or involuntary – either basic hours or overtime hours – or in hourly wage rates, or in ‘allowances’. Can also be due to changes in pension contributions.</a:t>
            </a:r>
          </a:p>
          <a:p>
            <a:r>
              <a:rPr lang="en-IE" baseline="0" dirty="0" smtClean="0"/>
              <a:t>For those affected by pay cuts, the median cut was 5-6% in all years from 2005/2010, but fell to 3.7% in 2010/11, 3.8% in 2011/12 and 3.3% in 2012/13</a:t>
            </a:r>
            <a:endParaRPr lang="en-IE" dirty="0"/>
          </a:p>
        </p:txBody>
      </p:sp>
      <p:sp>
        <p:nvSpPr>
          <p:cNvPr id="4" name="Slide Number Placeholder 3"/>
          <p:cNvSpPr>
            <a:spLocks noGrp="1"/>
          </p:cNvSpPr>
          <p:nvPr>
            <p:ph type="sldNum" sz="quarter" idx="10"/>
          </p:nvPr>
        </p:nvSpPr>
        <p:spPr/>
        <p:txBody>
          <a:bodyPr/>
          <a:lstStyle/>
          <a:p>
            <a:fld id="{2BFB5019-61BB-4449-9B39-D547FF24EFC5}" type="slidenum">
              <a:rPr lang="en-IE" smtClean="0"/>
              <a:pPr/>
              <a:t>4</a:t>
            </a:fld>
            <a:endParaRPr lang="en-IE"/>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E" dirty="0"/>
          </a:p>
        </p:txBody>
      </p:sp>
      <p:sp>
        <p:nvSpPr>
          <p:cNvPr id="4" name="Slide Number Placeholder 3"/>
          <p:cNvSpPr>
            <a:spLocks noGrp="1"/>
          </p:cNvSpPr>
          <p:nvPr>
            <p:ph type="sldNum" sz="quarter" idx="10"/>
          </p:nvPr>
        </p:nvSpPr>
        <p:spPr/>
        <p:txBody>
          <a:bodyPr/>
          <a:lstStyle/>
          <a:p>
            <a:fld id="{2BFB5019-61BB-4449-9B39-D547FF24EFC5}" type="slidenum">
              <a:rPr lang="en-IE" smtClean="0"/>
              <a:pPr/>
              <a:t>5</a:t>
            </a:fld>
            <a:endParaRPr lang="en-IE"/>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E" dirty="0"/>
          </a:p>
        </p:txBody>
      </p:sp>
      <p:sp>
        <p:nvSpPr>
          <p:cNvPr id="4" name="Slide Number Placeholder 3"/>
          <p:cNvSpPr>
            <a:spLocks noGrp="1"/>
          </p:cNvSpPr>
          <p:nvPr>
            <p:ph type="sldNum" sz="quarter" idx="10"/>
          </p:nvPr>
        </p:nvSpPr>
        <p:spPr/>
        <p:txBody>
          <a:bodyPr/>
          <a:lstStyle/>
          <a:p>
            <a:fld id="{2BFB5019-61BB-4449-9B39-D547FF24EFC5}" type="slidenum">
              <a:rPr lang="en-IE" smtClean="0"/>
              <a:pPr/>
              <a:t>6</a:t>
            </a:fld>
            <a:endParaRPr lang="en-IE"/>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E" dirty="0"/>
          </a:p>
        </p:txBody>
      </p:sp>
      <p:sp>
        <p:nvSpPr>
          <p:cNvPr id="4" name="Slide Number Placeholder 3"/>
          <p:cNvSpPr>
            <a:spLocks noGrp="1"/>
          </p:cNvSpPr>
          <p:nvPr>
            <p:ph type="sldNum" sz="quarter" idx="10"/>
          </p:nvPr>
        </p:nvSpPr>
        <p:spPr/>
        <p:txBody>
          <a:bodyPr/>
          <a:lstStyle/>
          <a:p>
            <a:fld id="{2BFB5019-61BB-4449-9B39-D547FF24EFC5}" type="slidenum">
              <a:rPr lang="en-IE" smtClean="0"/>
              <a:pPr/>
              <a:t>7</a:t>
            </a:fld>
            <a:endParaRPr lang="en-IE"/>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E" dirty="0"/>
          </a:p>
        </p:txBody>
      </p:sp>
      <p:sp>
        <p:nvSpPr>
          <p:cNvPr id="4" name="Slide Number Placeholder 3"/>
          <p:cNvSpPr>
            <a:spLocks noGrp="1"/>
          </p:cNvSpPr>
          <p:nvPr>
            <p:ph type="sldNum" sz="quarter" idx="10"/>
          </p:nvPr>
        </p:nvSpPr>
        <p:spPr/>
        <p:txBody>
          <a:bodyPr/>
          <a:lstStyle/>
          <a:p>
            <a:fld id="{2BFB5019-61BB-4449-9B39-D547FF24EFC5}" type="slidenum">
              <a:rPr lang="en-IE" smtClean="0"/>
              <a:pPr/>
              <a:t>8</a:t>
            </a:fld>
            <a:endParaRPr lang="en-IE"/>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E" dirty="0"/>
          </a:p>
        </p:txBody>
      </p:sp>
      <p:sp>
        <p:nvSpPr>
          <p:cNvPr id="4" name="Slide Number Placeholder 3"/>
          <p:cNvSpPr>
            <a:spLocks noGrp="1"/>
          </p:cNvSpPr>
          <p:nvPr>
            <p:ph type="sldNum" sz="quarter" idx="10"/>
          </p:nvPr>
        </p:nvSpPr>
        <p:spPr/>
        <p:txBody>
          <a:bodyPr/>
          <a:lstStyle/>
          <a:p>
            <a:fld id="{2BFB5019-61BB-4449-9B39-D547FF24EFC5}" type="slidenum">
              <a:rPr lang="en-IE" smtClean="0"/>
              <a:pPr/>
              <a:t>9</a:t>
            </a:fld>
            <a:endParaRPr lang="en-IE"/>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IE"/>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IE"/>
          </a:p>
        </p:txBody>
      </p:sp>
      <p:sp>
        <p:nvSpPr>
          <p:cNvPr id="4" name="Date Placeholder 3"/>
          <p:cNvSpPr>
            <a:spLocks noGrp="1"/>
          </p:cNvSpPr>
          <p:nvPr>
            <p:ph type="dt" sz="half" idx="10"/>
          </p:nvPr>
        </p:nvSpPr>
        <p:spPr/>
        <p:txBody>
          <a:bodyPr/>
          <a:lstStyle/>
          <a:p>
            <a:fld id="{5B3F7F61-5C34-4679-B555-87AE3B677F69}" type="datetimeFigureOut">
              <a:rPr lang="en-IE" smtClean="0"/>
              <a:pPr/>
              <a:t>17/04/2015</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A397DC75-3517-4368-9B59-BF6F1CEE6E7F}" type="slidenum">
              <a:rPr lang="en-IE" smtClean="0"/>
              <a:pPr/>
              <a:t>‹#›</a:t>
            </a:fld>
            <a:endParaRPr lang="en-IE"/>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10"/>
          </p:nvPr>
        </p:nvSpPr>
        <p:spPr/>
        <p:txBody>
          <a:bodyPr/>
          <a:lstStyle/>
          <a:p>
            <a:fld id="{5B3F7F61-5C34-4679-B555-87AE3B677F69}" type="datetimeFigureOut">
              <a:rPr lang="en-IE" smtClean="0"/>
              <a:pPr/>
              <a:t>17/04/2015</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A397DC75-3517-4368-9B59-BF6F1CEE6E7F}" type="slidenum">
              <a:rPr lang="en-IE" smtClean="0"/>
              <a:pPr/>
              <a:t>‹#›</a:t>
            </a:fld>
            <a:endParaRPr lang="en-IE"/>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IE"/>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10"/>
          </p:nvPr>
        </p:nvSpPr>
        <p:spPr/>
        <p:txBody>
          <a:bodyPr/>
          <a:lstStyle/>
          <a:p>
            <a:fld id="{5B3F7F61-5C34-4679-B555-87AE3B677F69}" type="datetimeFigureOut">
              <a:rPr lang="en-IE" smtClean="0"/>
              <a:pPr/>
              <a:t>17/04/2015</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A397DC75-3517-4368-9B59-BF6F1CEE6E7F}" type="slidenum">
              <a:rPr lang="en-IE" smtClean="0"/>
              <a:pPr/>
              <a:t>‹#›</a:t>
            </a:fld>
            <a:endParaRPr lang="en-IE"/>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10"/>
          </p:nvPr>
        </p:nvSpPr>
        <p:spPr/>
        <p:txBody>
          <a:bodyPr/>
          <a:lstStyle/>
          <a:p>
            <a:fld id="{5B3F7F61-5C34-4679-B555-87AE3B677F69}" type="datetimeFigureOut">
              <a:rPr lang="en-IE" smtClean="0"/>
              <a:pPr/>
              <a:t>17/04/2015</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A397DC75-3517-4368-9B59-BF6F1CEE6E7F}" type="slidenum">
              <a:rPr lang="en-IE" smtClean="0"/>
              <a:pPr/>
              <a:t>‹#›</a:t>
            </a:fld>
            <a:endParaRPr lang="en-IE"/>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IE"/>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3F7F61-5C34-4679-B555-87AE3B677F69}" type="datetimeFigureOut">
              <a:rPr lang="en-IE" smtClean="0"/>
              <a:pPr/>
              <a:t>17/04/2015</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A397DC75-3517-4368-9B59-BF6F1CEE6E7F}" type="slidenum">
              <a:rPr lang="en-IE" smtClean="0"/>
              <a:pPr/>
              <a:t>‹#›</a:t>
            </a:fld>
            <a:endParaRPr lang="en-IE"/>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5" name="Date Placeholder 4"/>
          <p:cNvSpPr>
            <a:spLocks noGrp="1"/>
          </p:cNvSpPr>
          <p:nvPr>
            <p:ph type="dt" sz="half" idx="10"/>
          </p:nvPr>
        </p:nvSpPr>
        <p:spPr/>
        <p:txBody>
          <a:bodyPr/>
          <a:lstStyle/>
          <a:p>
            <a:fld id="{5B3F7F61-5C34-4679-B555-87AE3B677F69}" type="datetimeFigureOut">
              <a:rPr lang="en-IE" smtClean="0"/>
              <a:pPr/>
              <a:t>17/04/2015</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A397DC75-3517-4368-9B59-BF6F1CEE6E7F}" type="slidenum">
              <a:rPr lang="en-IE" smtClean="0"/>
              <a:pPr/>
              <a:t>‹#›</a:t>
            </a:fld>
            <a:endParaRPr lang="en-IE"/>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IE"/>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7" name="Date Placeholder 6"/>
          <p:cNvSpPr>
            <a:spLocks noGrp="1"/>
          </p:cNvSpPr>
          <p:nvPr>
            <p:ph type="dt" sz="half" idx="10"/>
          </p:nvPr>
        </p:nvSpPr>
        <p:spPr/>
        <p:txBody>
          <a:bodyPr/>
          <a:lstStyle/>
          <a:p>
            <a:fld id="{5B3F7F61-5C34-4679-B555-87AE3B677F69}" type="datetimeFigureOut">
              <a:rPr lang="en-IE" smtClean="0"/>
              <a:pPr/>
              <a:t>17/04/2015</a:t>
            </a:fld>
            <a:endParaRPr lang="en-IE"/>
          </a:p>
        </p:txBody>
      </p:sp>
      <p:sp>
        <p:nvSpPr>
          <p:cNvPr id="8" name="Footer Placeholder 7"/>
          <p:cNvSpPr>
            <a:spLocks noGrp="1"/>
          </p:cNvSpPr>
          <p:nvPr>
            <p:ph type="ftr" sz="quarter" idx="11"/>
          </p:nvPr>
        </p:nvSpPr>
        <p:spPr/>
        <p:txBody>
          <a:bodyPr/>
          <a:lstStyle/>
          <a:p>
            <a:endParaRPr lang="en-IE"/>
          </a:p>
        </p:txBody>
      </p:sp>
      <p:sp>
        <p:nvSpPr>
          <p:cNvPr id="9" name="Slide Number Placeholder 8"/>
          <p:cNvSpPr>
            <a:spLocks noGrp="1"/>
          </p:cNvSpPr>
          <p:nvPr>
            <p:ph type="sldNum" sz="quarter" idx="12"/>
          </p:nvPr>
        </p:nvSpPr>
        <p:spPr/>
        <p:txBody>
          <a:bodyPr/>
          <a:lstStyle/>
          <a:p>
            <a:fld id="{A397DC75-3517-4368-9B59-BF6F1CEE6E7F}" type="slidenum">
              <a:rPr lang="en-IE" smtClean="0"/>
              <a:pPr/>
              <a:t>‹#›</a:t>
            </a:fld>
            <a:endParaRPr lang="en-IE"/>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Date Placeholder 2"/>
          <p:cNvSpPr>
            <a:spLocks noGrp="1"/>
          </p:cNvSpPr>
          <p:nvPr>
            <p:ph type="dt" sz="half" idx="10"/>
          </p:nvPr>
        </p:nvSpPr>
        <p:spPr/>
        <p:txBody>
          <a:bodyPr/>
          <a:lstStyle/>
          <a:p>
            <a:fld id="{5B3F7F61-5C34-4679-B555-87AE3B677F69}" type="datetimeFigureOut">
              <a:rPr lang="en-IE" smtClean="0"/>
              <a:pPr/>
              <a:t>17/04/2015</a:t>
            </a:fld>
            <a:endParaRPr lang="en-IE"/>
          </a:p>
        </p:txBody>
      </p:sp>
      <p:sp>
        <p:nvSpPr>
          <p:cNvPr id="4" name="Footer Placeholder 3"/>
          <p:cNvSpPr>
            <a:spLocks noGrp="1"/>
          </p:cNvSpPr>
          <p:nvPr>
            <p:ph type="ftr" sz="quarter" idx="11"/>
          </p:nvPr>
        </p:nvSpPr>
        <p:spPr/>
        <p:txBody>
          <a:bodyPr/>
          <a:lstStyle/>
          <a:p>
            <a:endParaRPr lang="en-IE"/>
          </a:p>
        </p:txBody>
      </p:sp>
      <p:sp>
        <p:nvSpPr>
          <p:cNvPr id="5" name="Slide Number Placeholder 4"/>
          <p:cNvSpPr>
            <a:spLocks noGrp="1"/>
          </p:cNvSpPr>
          <p:nvPr>
            <p:ph type="sldNum" sz="quarter" idx="12"/>
          </p:nvPr>
        </p:nvSpPr>
        <p:spPr/>
        <p:txBody>
          <a:bodyPr/>
          <a:lstStyle/>
          <a:p>
            <a:fld id="{A397DC75-3517-4368-9B59-BF6F1CEE6E7F}" type="slidenum">
              <a:rPr lang="en-IE" smtClean="0"/>
              <a:pPr/>
              <a:t>‹#›</a:t>
            </a:fld>
            <a:endParaRPr lang="en-IE"/>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3F7F61-5C34-4679-B555-87AE3B677F69}" type="datetimeFigureOut">
              <a:rPr lang="en-IE" smtClean="0"/>
              <a:pPr/>
              <a:t>17/04/2015</a:t>
            </a:fld>
            <a:endParaRPr lang="en-IE"/>
          </a:p>
        </p:txBody>
      </p:sp>
      <p:sp>
        <p:nvSpPr>
          <p:cNvPr id="3" name="Footer Placeholder 2"/>
          <p:cNvSpPr>
            <a:spLocks noGrp="1"/>
          </p:cNvSpPr>
          <p:nvPr>
            <p:ph type="ftr" sz="quarter" idx="11"/>
          </p:nvPr>
        </p:nvSpPr>
        <p:spPr/>
        <p:txBody>
          <a:bodyPr/>
          <a:lstStyle/>
          <a:p>
            <a:endParaRPr lang="en-IE"/>
          </a:p>
        </p:txBody>
      </p:sp>
      <p:sp>
        <p:nvSpPr>
          <p:cNvPr id="4" name="Slide Number Placeholder 3"/>
          <p:cNvSpPr>
            <a:spLocks noGrp="1"/>
          </p:cNvSpPr>
          <p:nvPr>
            <p:ph type="sldNum" sz="quarter" idx="12"/>
          </p:nvPr>
        </p:nvSpPr>
        <p:spPr/>
        <p:txBody>
          <a:bodyPr/>
          <a:lstStyle/>
          <a:p>
            <a:fld id="{A397DC75-3517-4368-9B59-BF6F1CEE6E7F}" type="slidenum">
              <a:rPr lang="en-IE" smtClean="0"/>
              <a:pPr/>
              <a:t>‹#›</a:t>
            </a:fld>
            <a:endParaRPr lang="en-IE"/>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IE"/>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3F7F61-5C34-4679-B555-87AE3B677F69}" type="datetimeFigureOut">
              <a:rPr lang="en-IE" smtClean="0"/>
              <a:pPr/>
              <a:t>17/04/2015</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A397DC75-3517-4368-9B59-BF6F1CEE6E7F}" type="slidenum">
              <a:rPr lang="en-IE" smtClean="0"/>
              <a:pPr/>
              <a:t>‹#›</a:t>
            </a:fld>
            <a:endParaRPr lang="en-IE"/>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IE"/>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E"/>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3F7F61-5C34-4679-B555-87AE3B677F69}" type="datetimeFigureOut">
              <a:rPr lang="en-IE" smtClean="0"/>
              <a:pPr/>
              <a:t>17/04/2015</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A397DC75-3517-4368-9B59-BF6F1CEE6E7F}" type="slidenum">
              <a:rPr lang="en-IE" smtClean="0"/>
              <a:pPr/>
              <a:t>‹#›</a:t>
            </a:fld>
            <a:endParaRPr lang="en-IE"/>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IE"/>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3F7F61-5C34-4679-B555-87AE3B677F69}" type="datetimeFigureOut">
              <a:rPr lang="en-IE" smtClean="0"/>
              <a:pPr/>
              <a:t>17/04/2015</a:t>
            </a:fld>
            <a:endParaRPr lang="en-IE"/>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E"/>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397DC75-3517-4368-9B59-BF6F1CEE6E7F}" type="slidenum">
              <a:rPr lang="en-IE" smtClean="0"/>
              <a:pPr/>
              <a:t>‹#›</a:t>
            </a:fld>
            <a:endParaRPr lang="en-I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1.xml"/><Relationship Id="rId1" Type="http://schemas.openxmlformats.org/officeDocument/2006/relationships/slideLayout" Target="../slideLayouts/slideLayout6.xml"/><Relationship Id="rId6" Type="http://schemas.openxmlformats.org/officeDocument/2006/relationships/image" Target="../media/image5.emf"/><Relationship Id="rId5" Type="http://schemas.openxmlformats.org/officeDocument/2006/relationships/image" Target="../media/image4.emf"/><Relationship Id="rId4" Type="http://schemas.openxmlformats.org/officeDocument/2006/relationships/image" Target="../media/image3.emf"/></Relationships>
</file>

<file path=ppt/slides/_rels/slide12.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12.xml"/><Relationship Id="rId1" Type="http://schemas.openxmlformats.org/officeDocument/2006/relationships/slideLayout" Target="../slideLayouts/slideLayout6.xml"/><Relationship Id="rId6" Type="http://schemas.openxmlformats.org/officeDocument/2006/relationships/image" Target="../media/image9.emf"/><Relationship Id="rId5" Type="http://schemas.openxmlformats.org/officeDocument/2006/relationships/image" Target="../media/image8.emf"/><Relationship Id="rId4" Type="http://schemas.openxmlformats.org/officeDocument/2006/relationships/image" Target="../media/image7.emf"/></Relationships>
</file>

<file path=ppt/slides/_rels/slide13.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11.wmf"/><Relationship Id="rId4" Type="http://schemas.openxmlformats.org/officeDocument/2006/relationships/oleObject" Target="../embeddings/oleObject1.bin"/></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notesSlide" Target="../notesSlides/notesSlide24.xml"/><Relationship Id="rId1" Type="http://schemas.openxmlformats.org/officeDocument/2006/relationships/slideLayout" Target="../slideLayouts/slideLayout6.xml"/><Relationship Id="rId6" Type="http://schemas.openxmlformats.org/officeDocument/2006/relationships/image" Target="../media/image15.emf"/><Relationship Id="rId5" Type="http://schemas.openxmlformats.org/officeDocument/2006/relationships/image" Target="../media/image14.emf"/><Relationship Id="rId4" Type="http://schemas.openxmlformats.org/officeDocument/2006/relationships/image" Target="../media/image13.emf"/></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404664"/>
            <a:ext cx="7772400" cy="1800200"/>
          </a:xfrm>
        </p:spPr>
        <p:txBody>
          <a:bodyPr>
            <a:normAutofit/>
          </a:bodyPr>
          <a:lstStyle/>
          <a:p>
            <a:r>
              <a:rPr lang="en-IE" sz="3200" dirty="0" smtClean="0"/>
              <a:t>Using Job Churn Administrative Data for Labour Market Analysis</a:t>
            </a:r>
            <a:endParaRPr lang="en-IE" sz="3200" dirty="0"/>
          </a:p>
        </p:txBody>
      </p:sp>
      <p:sp>
        <p:nvSpPr>
          <p:cNvPr id="3" name="Subtitle 2"/>
          <p:cNvSpPr>
            <a:spLocks noGrp="1"/>
          </p:cNvSpPr>
          <p:nvPr>
            <p:ph type="subTitle" idx="1"/>
          </p:nvPr>
        </p:nvSpPr>
        <p:spPr>
          <a:xfrm>
            <a:off x="467544" y="2348880"/>
            <a:ext cx="8208912" cy="2448272"/>
          </a:xfrm>
        </p:spPr>
        <p:txBody>
          <a:bodyPr>
            <a:normAutofit fontScale="40000" lnSpcReduction="20000"/>
          </a:bodyPr>
          <a:lstStyle/>
          <a:p>
            <a:pPr>
              <a:lnSpc>
                <a:spcPct val="120000"/>
              </a:lnSpc>
              <a:spcBef>
                <a:spcPts val="600"/>
              </a:spcBef>
              <a:spcAft>
                <a:spcPts val="600"/>
              </a:spcAft>
            </a:pPr>
            <a:r>
              <a:rPr lang="en-IE" sz="5400" dirty="0" err="1" smtClean="0">
                <a:solidFill>
                  <a:schemeClr val="tx1"/>
                </a:solidFill>
              </a:rPr>
              <a:t>Aedín</a:t>
            </a:r>
            <a:r>
              <a:rPr lang="en-IE" sz="5400" dirty="0" smtClean="0">
                <a:solidFill>
                  <a:schemeClr val="tx1"/>
                </a:solidFill>
              </a:rPr>
              <a:t> Doris, </a:t>
            </a:r>
            <a:r>
              <a:rPr lang="en-IE" sz="5400" dirty="0" err="1" smtClean="0">
                <a:solidFill>
                  <a:schemeClr val="tx1"/>
                </a:solidFill>
              </a:rPr>
              <a:t>Donal</a:t>
            </a:r>
            <a:r>
              <a:rPr lang="en-IE" sz="5400" dirty="0" smtClean="0">
                <a:solidFill>
                  <a:schemeClr val="tx1"/>
                </a:solidFill>
              </a:rPr>
              <a:t> O’Neill &amp; Olive </a:t>
            </a:r>
            <a:r>
              <a:rPr lang="en-IE" sz="5400" dirty="0" err="1" smtClean="0">
                <a:solidFill>
                  <a:schemeClr val="tx1"/>
                </a:solidFill>
              </a:rPr>
              <a:t>Sweetman</a:t>
            </a:r>
            <a:endParaRPr lang="en-IE" sz="5400" dirty="0" smtClean="0">
              <a:solidFill>
                <a:schemeClr val="tx1"/>
              </a:solidFill>
            </a:endParaRPr>
          </a:p>
          <a:p>
            <a:pPr>
              <a:lnSpc>
                <a:spcPct val="120000"/>
              </a:lnSpc>
              <a:spcBef>
                <a:spcPts val="600"/>
              </a:spcBef>
              <a:spcAft>
                <a:spcPts val="600"/>
              </a:spcAft>
            </a:pPr>
            <a:r>
              <a:rPr lang="en-IE" sz="5100" dirty="0" err="1" smtClean="0">
                <a:solidFill>
                  <a:schemeClr val="tx1"/>
                </a:solidFill>
              </a:rPr>
              <a:t>Maynooth</a:t>
            </a:r>
            <a:r>
              <a:rPr lang="en-IE" sz="5100" dirty="0" smtClean="0">
                <a:solidFill>
                  <a:schemeClr val="tx1"/>
                </a:solidFill>
              </a:rPr>
              <a:t> University</a:t>
            </a:r>
          </a:p>
          <a:p>
            <a:endParaRPr lang="en-IE" dirty="0" smtClean="0">
              <a:solidFill>
                <a:schemeClr val="tx1"/>
              </a:solidFill>
            </a:endParaRPr>
          </a:p>
          <a:p>
            <a:endParaRPr lang="en-IE" dirty="0" smtClean="0"/>
          </a:p>
          <a:p>
            <a:endParaRPr lang="en-IE" sz="4000" dirty="0" smtClean="0"/>
          </a:p>
          <a:p>
            <a:r>
              <a:rPr lang="en-IE" sz="4000" dirty="0" smtClean="0">
                <a:solidFill>
                  <a:schemeClr val="tx1"/>
                </a:solidFill>
              </a:rPr>
              <a:t>4</a:t>
            </a:r>
            <a:r>
              <a:rPr lang="en-IE" sz="4000" baseline="30000" dirty="0" smtClean="0">
                <a:solidFill>
                  <a:schemeClr val="tx1"/>
                </a:solidFill>
              </a:rPr>
              <a:t>th</a:t>
            </a:r>
            <a:r>
              <a:rPr lang="en-IE" sz="4000" dirty="0" smtClean="0">
                <a:solidFill>
                  <a:schemeClr val="tx1"/>
                </a:solidFill>
              </a:rPr>
              <a:t> Administrative Data Seminar,</a:t>
            </a:r>
          </a:p>
          <a:p>
            <a:r>
              <a:rPr lang="en-IE" sz="4000" dirty="0" smtClean="0">
                <a:solidFill>
                  <a:schemeClr val="tx1"/>
                </a:solidFill>
              </a:rPr>
              <a:t>Dublin Castle,</a:t>
            </a:r>
          </a:p>
          <a:p>
            <a:r>
              <a:rPr lang="en-IE" sz="4000" dirty="0" smtClean="0">
                <a:solidFill>
                  <a:schemeClr val="tx1"/>
                </a:solidFill>
              </a:rPr>
              <a:t>April 20, 2015</a:t>
            </a:r>
          </a:p>
          <a:p>
            <a:endParaRPr lang="en-IE" dirty="0" smtClean="0"/>
          </a:p>
          <a:p>
            <a:endParaRPr lang="en-IE" sz="2400" dirty="0" smtClean="0">
              <a:solidFill>
                <a:schemeClr val="tx1"/>
              </a:solidFill>
            </a:endParaRPr>
          </a:p>
        </p:txBody>
      </p:sp>
      <p:pic>
        <p:nvPicPr>
          <p:cNvPr id="120833" name="Picture 1"/>
          <p:cNvPicPr>
            <a:picLocks noChangeAspect="1" noChangeArrowheads="1"/>
          </p:cNvPicPr>
          <p:nvPr/>
        </p:nvPicPr>
        <p:blipFill>
          <a:blip r:embed="rId3" cstate="print"/>
          <a:srcRect/>
          <a:stretch>
            <a:fillRect/>
          </a:stretch>
        </p:blipFill>
        <p:spPr bwMode="auto">
          <a:xfrm>
            <a:off x="3131840" y="5157192"/>
            <a:ext cx="2808312" cy="1186996"/>
          </a:xfrm>
          <a:prstGeom prst="rect">
            <a:avLst/>
          </a:prstGeom>
          <a:noFill/>
          <a:ln w="9525">
            <a:noFill/>
            <a:miter lim="800000"/>
            <a:headEnd/>
            <a:tailEnd/>
          </a:ln>
          <a:effectLst/>
        </p:spPr>
      </p:pic>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E" sz="2800" dirty="0" smtClean="0"/>
              <a:t>Earnings Dynamics, Job </a:t>
            </a:r>
            <a:r>
              <a:rPr lang="en-IE" sz="2800" dirty="0" err="1" smtClean="0"/>
              <a:t>Stayers</a:t>
            </a:r>
            <a:endParaRPr lang="en-IE" sz="2800" dirty="0"/>
          </a:p>
        </p:txBody>
      </p:sp>
      <p:graphicFrame>
        <p:nvGraphicFramePr>
          <p:cNvPr id="4" name="Content Placeholder 3"/>
          <p:cNvGraphicFramePr>
            <a:graphicFrameLocks noGrp="1"/>
          </p:cNvGraphicFramePr>
          <p:nvPr>
            <p:ph idx="1"/>
          </p:nvPr>
        </p:nvGraphicFramePr>
        <p:xfrm>
          <a:off x="827584" y="1556792"/>
          <a:ext cx="7416823" cy="4663440"/>
        </p:xfrm>
        <a:graphic>
          <a:graphicData uri="http://schemas.openxmlformats.org/drawingml/2006/table">
            <a:tbl>
              <a:tblPr firstRow="1" bandRow="1">
                <a:tableStyleId>{5C22544A-7EE6-4342-B048-85BDC9FD1C3A}</a:tableStyleId>
              </a:tblPr>
              <a:tblGrid>
                <a:gridCol w="1296144"/>
                <a:gridCol w="1044116"/>
                <a:gridCol w="1044116"/>
                <a:gridCol w="1344149"/>
                <a:gridCol w="1344149"/>
                <a:gridCol w="1344149"/>
              </a:tblGrid>
              <a:tr h="936104">
                <a:tc>
                  <a:txBody>
                    <a:bodyPr/>
                    <a:lstStyle/>
                    <a:p>
                      <a:r>
                        <a:rPr lang="en-IE" sz="2000" dirty="0" smtClean="0"/>
                        <a:t>Year</a:t>
                      </a:r>
                      <a:endParaRPr lang="en-IE" sz="2000" dirty="0"/>
                    </a:p>
                  </a:txBody>
                  <a:tcPr/>
                </a:tc>
                <a:tc>
                  <a:txBody>
                    <a:bodyPr/>
                    <a:lstStyle/>
                    <a:p>
                      <a:r>
                        <a:rPr lang="en-IE" sz="2000" dirty="0" smtClean="0"/>
                        <a:t>Median Change</a:t>
                      </a:r>
                    </a:p>
                  </a:txBody>
                  <a:tcPr/>
                </a:tc>
                <a:tc>
                  <a:txBody>
                    <a:bodyPr/>
                    <a:lstStyle/>
                    <a:p>
                      <a:r>
                        <a:rPr lang="en-IE" sz="2000" dirty="0" smtClean="0"/>
                        <a:t>Mean Change</a:t>
                      </a:r>
                    </a:p>
                  </a:txBody>
                  <a:tcPr/>
                </a:tc>
                <a:tc>
                  <a:txBody>
                    <a:bodyPr/>
                    <a:lstStyle/>
                    <a:p>
                      <a:r>
                        <a:rPr lang="en-IE" sz="2000" dirty="0" smtClean="0"/>
                        <a:t>Proportion Freezes </a:t>
                      </a:r>
                    </a:p>
                    <a:p>
                      <a:endParaRPr lang="en-IE" sz="2000" dirty="0"/>
                    </a:p>
                  </a:txBody>
                  <a:tcPr/>
                </a:tc>
                <a:tc>
                  <a:txBody>
                    <a:bodyPr/>
                    <a:lstStyle/>
                    <a:p>
                      <a:r>
                        <a:rPr lang="en-IE" sz="2000" dirty="0" smtClean="0"/>
                        <a:t>Proportion Cuts </a:t>
                      </a:r>
                    </a:p>
                  </a:txBody>
                  <a:tcPr/>
                </a:tc>
                <a:tc>
                  <a:txBody>
                    <a:bodyPr/>
                    <a:lstStyle/>
                    <a:p>
                      <a:r>
                        <a:rPr lang="en-IE" sz="2000" dirty="0" smtClean="0"/>
                        <a:t>Proportion </a:t>
                      </a:r>
                      <a:r>
                        <a:rPr lang="en-IE" sz="2000" baseline="0" dirty="0" smtClean="0"/>
                        <a:t>Increases </a:t>
                      </a:r>
                      <a:endParaRPr lang="en-IE" sz="2000" dirty="0"/>
                    </a:p>
                  </a:txBody>
                  <a:tcPr/>
                </a:tc>
              </a:tr>
              <a:tr h="448978">
                <a:tc>
                  <a:txBody>
                    <a:bodyPr/>
                    <a:lstStyle/>
                    <a:p>
                      <a:r>
                        <a:rPr lang="en-IE" sz="2400" dirty="0" smtClean="0"/>
                        <a:t>2005/06</a:t>
                      </a:r>
                      <a:endParaRPr lang="en-IE" sz="2400" dirty="0"/>
                    </a:p>
                  </a:txBody>
                  <a:tcPr/>
                </a:tc>
                <a:tc>
                  <a:txBody>
                    <a:bodyPr/>
                    <a:lstStyle/>
                    <a:p>
                      <a:r>
                        <a:rPr lang="en-IE" sz="2400" dirty="0" smtClean="0"/>
                        <a:t> 0.060</a:t>
                      </a:r>
                      <a:endParaRPr lang="en-IE" sz="2400" dirty="0"/>
                    </a:p>
                  </a:txBody>
                  <a:tcPr/>
                </a:tc>
                <a:tc>
                  <a:txBody>
                    <a:bodyPr/>
                    <a:lstStyle/>
                    <a:p>
                      <a:r>
                        <a:rPr lang="en-IE" sz="2400" dirty="0" smtClean="0"/>
                        <a:t> 0.070</a:t>
                      </a:r>
                      <a:endParaRPr lang="en-IE" sz="2400" dirty="0"/>
                    </a:p>
                  </a:txBody>
                  <a:tcPr/>
                </a:tc>
                <a:tc>
                  <a:txBody>
                    <a:bodyPr/>
                    <a:lstStyle/>
                    <a:p>
                      <a:r>
                        <a:rPr lang="en-IE" sz="2400" dirty="0" smtClean="0"/>
                        <a:t>0.025</a:t>
                      </a:r>
                      <a:endParaRPr lang="en-IE" sz="2400" dirty="0"/>
                    </a:p>
                  </a:txBody>
                  <a:tcPr/>
                </a:tc>
                <a:tc>
                  <a:txBody>
                    <a:bodyPr/>
                    <a:lstStyle/>
                    <a:p>
                      <a:r>
                        <a:rPr lang="en-IE" sz="2400" dirty="0" smtClean="0"/>
                        <a:t>0.172</a:t>
                      </a:r>
                      <a:endParaRPr lang="en-IE" sz="2400" dirty="0"/>
                    </a:p>
                  </a:txBody>
                  <a:tcPr/>
                </a:tc>
                <a:tc>
                  <a:txBody>
                    <a:bodyPr/>
                    <a:lstStyle/>
                    <a:p>
                      <a:r>
                        <a:rPr lang="en-IE" sz="2400" dirty="0" smtClean="0"/>
                        <a:t>0.804</a:t>
                      </a:r>
                      <a:endParaRPr lang="en-IE" sz="2400" dirty="0"/>
                    </a:p>
                  </a:txBody>
                  <a:tcPr/>
                </a:tc>
              </a:tr>
              <a:tr h="448978">
                <a:tc>
                  <a:txBody>
                    <a:bodyPr/>
                    <a:lstStyle/>
                    <a:p>
                      <a:r>
                        <a:rPr lang="en-IE" sz="2400" dirty="0" smtClean="0"/>
                        <a:t>2006/07</a:t>
                      </a:r>
                      <a:endParaRPr lang="en-IE" sz="2400" dirty="0"/>
                    </a:p>
                  </a:txBody>
                  <a:tcPr/>
                </a:tc>
                <a:tc>
                  <a:txBody>
                    <a:bodyPr/>
                    <a:lstStyle/>
                    <a:p>
                      <a:r>
                        <a:rPr lang="en-IE" sz="2400" dirty="0" smtClean="0"/>
                        <a:t> 0.061</a:t>
                      </a:r>
                      <a:endParaRPr lang="en-IE" sz="2400" dirty="0"/>
                    </a:p>
                  </a:txBody>
                  <a:tcPr/>
                </a:tc>
                <a:tc>
                  <a:txBody>
                    <a:bodyPr/>
                    <a:lstStyle/>
                    <a:p>
                      <a:r>
                        <a:rPr lang="en-IE" sz="2400" dirty="0" smtClean="0"/>
                        <a:t> 0.070</a:t>
                      </a:r>
                      <a:endParaRPr lang="en-IE" sz="2400" dirty="0"/>
                    </a:p>
                  </a:txBody>
                  <a:tcPr/>
                </a:tc>
                <a:tc>
                  <a:txBody>
                    <a:bodyPr/>
                    <a:lstStyle/>
                    <a:p>
                      <a:r>
                        <a:rPr lang="en-IE" sz="2400" dirty="0" smtClean="0"/>
                        <a:t>0.025</a:t>
                      </a:r>
                      <a:endParaRPr lang="en-IE" sz="2400" dirty="0"/>
                    </a:p>
                  </a:txBody>
                  <a:tcPr/>
                </a:tc>
                <a:tc>
                  <a:txBody>
                    <a:bodyPr/>
                    <a:lstStyle/>
                    <a:p>
                      <a:r>
                        <a:rPr lang="en-IE" sz="2400" dirty="0" smtClean="0"/>
                        <a:t>0.176</a:t>
                      </a:r>
                      <a:endParaRPr lang="en-IE" sz="2400" dirty="0"/>
                    </a:p>
                  </a:txBody>
                  <a:tcPr/>
                </a:tc>
                <a:tc>
                  <a:txBody>
                    <a:bodyPr/>
                    <a:lstStyle/>
                    <a:p>
                      <a:r>
                        <a:rPr lang="en-IE" sz="2400" dirty="0" smtClean="0"/>
                        <a:t>0.799</a:t>
                      </a:r>
                      <a:endParaRPr lang="en-IE" sz="2400" dirty="0"/>
                    </a:p>
                  </a:txBody>
                  <a:tcPr/>
                </a:tc>
              </a:tr>
              <a:tr h="448978">
                <a:tc>
                  <a:txBody>
                    <a:bodyPr/>
                    <a:lstStyle/>
                    <a:p>
                      <a:r>
                        <a:rPr lang="en-IE" sz="2400" dirty="0" smtClean="0"/>
                        <a:t>2007/08</a:t>
                      </a:r>
                      <a:endParaRPr lang="en-IE" sz="2400" dirty="0"/>
                    </a:p>
                  </a:txBody>
                  <a:tcPr/>
                </a:tc>
                <a:tc>
                  <a:txBody>
                    <a:bodyPr/>
                    <a:lstStyle/>
                    <a:p>
                      <a:r>
                        <a:rPr lang="en-IE" sz="2400" dirty="0" smtClean="0"/>
                        <a:t> 0.045</a:t>
                      </a:r>
                      <a:endParaRPr lang="en-IE" sz="2400" dirty="0"/>
                    </a:p>
                  </a:txBody>
                  <a:tcPr/>
                </a:tc>
                <a:tc>
                  <a:txBody>
                    <a:bodyPr/>
                    <a:lstStyle/>
                    <a:p>
                      <a:r>
                        <a:rPr lang="en-IE" sz="2400" dirty="0" smtClean="0"/>
                        <a:t> 0.049</a:t>
                      </a:r>
                      <a:endParaRPr lang="en-IE" sz="2400" dirty="0"/>
                    </a:p>
                  </a:txBody>
                  <a:tcPr/>
                </a:tc>
                <a:tc>
                  <a:txBody>
                    <a:bodyPr/>
                    <a:lstStyle/>
                    <a:p>
                      <a:r>
                        <a:rPr lang="en-IE" sz="2400" dirty="0" smtClean="0"/>
                        <a:t>0.028</a:t>
                      </a:r>
                      <a:endParaRPr lang="en-IE" sz="2400" dirty="0"/>
                    </a:p>
                  </a:txBody>
                  <a:tcPr/>
                </a:tc>
                <a:tc>
                  <a:txBody>
                    <a:bodyPr/>
                    <a:lstStyle/>
                    <a:p>
                      <a:r>
                        <a:rPr lang="en-IE" sz="2400" dirty="0" smtClean="0"/>
                        <a:t>0.229</a:t>
                      </a:r>
                      <a:endParaRPr lang="en-IE" sz="2400" dirty="0"/>
                    </a:p>
                  </a:txBody>
                  <a:tcPr/>
                </a:tc>
                <a:tc>
                  <a:txBody>
                    <a:bodyPr/>
                    <a:lstStyle/>
                    <a:p>
                      <a:r>
                        <a:rPr lang="en-IE" sz="2400" dirty="0" smtClean="0"/>
                        <a:t>0.742</a:t>
                      </a:r>
                      <a:endParaRPr lang="en-IE" sz="2400" dirty="0"/>
                    </a:p>
                  </a:txBody>
                  <a:tcPr/>
                </a:tc>
              </a:tr>
              <a:tr h="448978">
                <a:tc>
                  <a:txBody>
                    <a:bodyPr/>
                    <a:lstStyle/>
                    <a:p>
                      <a:r>
                        <a:rPr lang="en-IE" sz="2400" b="1" dirty="0" smtClean="0"/>
                        <a:t>2008/09</a:t>
                      </a:r>
                      <a:endParaRPr lang="en-IE" sz="2400" b="1" dirty="0"/>
                    </a:p>
                  </a:txBody>
                  <a:tcPr/>
                </a:tc>
                <a:tc>
                  <a:txBody>
                    <a:bodyPr/>
                    <a:lstStyle/>
                    <a:p>
                      <a:r>
                        <a:rPr lang="en-IE" sz="2400" b="1" dirty="0" smtClean="0"/>
                        <a:t>-0.006</a:t>
                      </a:r>
                      <a:endParaRPr lang="en-IE" sz="2400" b="1" dirty="0"/>
                    </a:p>
                  </a:txBody>
                  <a:tcPr/>
                </a:tc>
                <a:tc>
                  <a:txBody>
                    <a:bodyPr/>
                    <a:lstStyle/>
                    <a:p>
                      <a:r>
                        <a:rPr lang="en-IE" sz="2400" b="1" dirty="0" smtClean="0"/>
                        <a:t>-0.020</a:t>
                      </a:r>
                      <a:endParaRPr lang="en-IE" sz="2400" b="1" dirty="0"/>
                    </a:p>
                  </a:txBody>
                  <a:tcPr/>
                </a:tc>
                <a:tc>
                  <a:txBody>
                    <a:bodyPr/>
                    <a:lstStyle/>
                    <a:p>
                      <a:r>
                        <a:rPr lang="en-IE" sz="2400" b="1" dirty="0" smtClean="0"/>
                        <a:t>0.033</a:t>
                      </a:r>
                      <a:endParaRPr lang="en-IE" sz="2400" b="1" dirty="0"/>
                    </a:p>
                  </a:txBody>
                  <a:tcPr/>
                </a:tc>
                <a:tc>
                  <a:txBody>
                    <a:bodyPr/>
                    <a:lstStyle/>
                    <a:p>
                      <a:r>
                        <a:rPr lang="en-IE" sz="2400" b="1" dirty="0" smtClean="0"/>
                        <a:t>0.527</a:t>
                      </a:r>
                      <a:endParaRPr lang="en-IE" sz="2400" b="1" dirty="0"/>
                    </a:p>
                  </a:txBody>
                  <a:tcPr/>
                </a:tc>
                <a:tc>
                  <a:txBody>
                    <a:bodyPr/>
                    <a:lstStyle/>
                    <a:p>
                      <a:r>
                        <a:rPr lang="en-IE" sz="2400" b="1" dirty="0" smtClean="0">
                          <a:solidFill>
                            <a:srgbClr val="FF0000"/>
                          </a:solidFill>
                        </a:rPr>
                        <a:t>0.440</a:t>
                      </a:r>
                      <a:endParaRPr lang="en-IE" sz="2400" b="1" dirty="0">
                        <a:solidFill>
                          <a:srgbClr val="FF0000"/>
                        </a:solidFill>
                      </a:endParaRPr>
                    </a:p>
                  </a:txBody>
                  <a:tcPr/>
                </a:tc>
              </a:tr>
              <a:tr h="448978">
                <a:tc>
                  <a:txBody>
                    <a:bodyPr/>
                    <a:lstStyle/>
                    <a:p>
                      <a:r>
                        <a:rPr lang="en-IE" sz="2400" b="1" dirty="0" smtClean="0"/>
                        <a:t>2009/10</a:t>
                      </a:r>
                      <a:endParaRPr lang="en-IE" sz="2400" b="1" dirty="0"/>
                    </a:p>
                  </a:txBody>
                  <a:tcPr/>
                </a:tc>
                <a:tc>
                  <a:txBody>
                    <a:bodyPr/>
                    <a:lstStyle/>
                    <a:p>
                      <a:r>
                        <a:rPr lang="en-IE" sz="2400" b="1" dirty="0" smtClean="0"/>
                        <a:t>-0.011</a:t>
                      </a:r>
                      <a:endParaRPr lang="en-IE" sz="2400" b="1" dirty="0"/>
                    </a:p>
                  </a:txBody>
                  <a:tcPr/>
                </a:tc>
                <a:tc>
                  <a:txBody>
                    <a:bodyPr/>
                    <a:lstStyle/>
                    <a:p>
                      <a:r>
                        <a:rPr lang="en-IE" sz="2400" b="1" dirty="0" smtClean="0"/>
                        <a:t>-0.013</a:t>
                      </a:r>
                      <a:endParaRPr lang="en-IE" sz="2400" b="1" dirty="0"/>
                    </a:p>
                  </a:txBody>
                  <a:tcPr/>
                </a:tc>
                <a:tc>
                  <a:txBody>
                    <a:bodyPr/>
                    <a:lstStyle/>
                    <a:p>
                      <a:r>
                        <a:rPr lang="en-IE" sz="2400" b="1" dirty="0" smtClean="0"/>
                        <a:t>0.044</a:t>
                      </a:r>
                      <a:endParaRPr lang="en-IE" sz="2400" b="1" dirty="0"/>
                    </a:p>
                  </a:txBody>
                  <a:tcPr/>
                </a:tc>
                <a:tc>
                  <a:txBody>
                    <a:bodyPr/>
                    <a:lstStyle/>
                    <a:p>
                      <a:r>
                        <a:rPr lang="en-IE" sz="2400" b="1" dirty="0" smtClean="0"/>
                        <a:t>0.552</a:t>
                      </a:r>
                      <a:endParaRPr lang="en-IE" sz="2400" b="1" dirty="0"/>
                    </a:p>
                  </a:txBody>
                  <a:tcPr/>
                </a:tc>
                <a:tc>
                  <a:txBody>
                    <a:bodyPr/>
                    <a:lstStyle/>
                    <a:p>
                      <a:r>
                        <a:rPr lang="en-IE" sz="2400" b="1" dirty="0" smtClean="0">
                          <a:solidFill>
                            <a:srgbClr val="FF0000"/>
                          </a:solidFill>
                        </a:rPr>
                        <a:t>0.403</a:t>
                      </a:r>
                      <a:endParaRPr lang="en-IE" sz="2400" b="1" dirty="0">
                        <a:solidFill>
                          <a:srgbClr val="FF0000"/>
                        </a:solidFill>
                      </a:endParaRPr>
                    </a:p>
                  </a:txBody>
                  <a:tcPr/>
                </a:tc>
              </a:tr>
              <a:tr h="448978">
                <a:tc>
                  <a:txBody>
                    <a:bodyPr/>
                    <a:lstStyle/>
                    <a:p>
                      <a:r>
                        <a:rPr lang="en-IE" sz="2400" dirty="0" smtClean="0"/>
                        <a:t>2010/11</a:t>
                      </a:r>
                      <a:endParaRPr lang="en-IE" sz="2400" dirty="0"/>
                    </a:p>
                  </a:txBody>
                  <a:tcPr/>
                </a:tc>
                <a:tc>
                  <a:txBody>
                    <a:bodyPr/>
                    <a:lstStyle/>
                    <a:p>
                      <a:r>
                        <a:rPr lang="en-IE" sz="2400" dirty="0" smtClean="0"/>
                        <a:t> 0.006</a:t>
                      </a:r>
                      <a:endParaRPr lang="en-IE" sz="2400" dirty="0"/>
                    </a:p>
                  </a:txBody>
                  <a:tcPr/>
                </a:tc>
                <a:tc>
                  <a:txBody>
                    <a:bodyPr/>
                    <a:lstStyle/>
                    <a:p>
                      <a:r>
                        <a:rPr lang="en-IE" sz="2400" dirty="0" smtClean="0"/>
                        <a:t> 0.013</a:t>
                      </a:r>
                      <a:endParaRPr lang="en-IE" sz="2400" dirty="0"/>
                    </a:p>
                  </a:txBody>
                  <a:tcPr/>
                </a:tc>
                <a:tc>
                  <a:txBody>
                    <a:bodyPr/>
                    <a:lstStyle/>
                    <a:p>
                      <a:r>
                        <a:rPr lang="en-IE" sz="2400" dirty="0" smtClean="0"/>
                        <a:t>0.068</a:t>
                      </a:r>
                      <a:endParaRPr lang="en-IE" sz="2400" dirty="0"/>
                    </a:p>
                  </a:txBody>
                  <a:tcPr/>
                </a:tc>
                <a:tc>
                  <a:txBody>
                    <a:bodyPr/>
                    <a:lstStyle/>
                    <a:p>
                      <a:r>
                        <a:rPr lang="en-IE" sz="2400" dirty="0" smtClean="0"/>
                        <a:t>0.393</a:t>
                      </a:r>
                      <a:endParaRPr lang="en-IE" sz="2400" dirty="0"/>
                    </a:p>
                  </a:txBody>
                  <a:tcPr/>
                </a:tc>
                <a:tc>
                  <a:txBody>
                    <a:bodyPr/>
                    <a:lstStyle/>
                    <a:p>
                      <a:r>
                        <a:rPr lang="en-IE" sz="2400" dirty="0" smtClean="0">
                          <a:solidFill>
                            <a:srgbClr val="FF0000"/>
                          </a:solidFill>
                        </a:rPr>
                        <a:t>0.539</a:t>
                      </a:r>
                      <a:endParaRPr lang="en-IE" sz="2400" dirty="0">
                        <a:solidFill>
                          <a:srgbClr val="FF0000"/>
                        </a:solidFill>
                      </a:endParaRPr>
                    </a:p>
                  </a:txBody>
                  <a:tcPr/>
                </a:tc>
              </a:tr>
              <a:tr h="448978">
                <a:tc>
                  <a:txBody>
                    <a:bodyPr/>
                    <a:lstStyle/>
                    <a:p>
                      <a:r>
                        <a:rPr lang="en-IE" sz="2400" dirty="0" smtClean="0"/>
                        <a:t>2011/12</a:t>
                      </a:r>
                      <a:endParaRPr lang="en-IE" sz="2400" dirty="0"/>
                    </a:p>
                  </a:txBody>
                  <a:tcPr/>
                </a:tc>
                <a:tc>
                  <a:txBody>
                    <a:bodyPr/>
                    <a:lstStyle/>
                    <a:p>
                      <a:r>
                        <a:rPr lang="en-IE" sz="2400" dirty="0" smtClean="0"/>
                        <a:t> 0.008</a:t>
                      </a:r>
                      <a:endParaRPr lang="en-IE" sz="2400" dirty="0"/>
                    </a:p>
                  </a:txBody>
                  <a:tcPr/>
                </a:tc>
                <a:tc>
                  <a:txBody>
                    <a:bodyPr/>
                    <a:lstStyle/>
                    <a:p>
                      <a:r>
                        <a:rPr lang="en-IE" sz="2400" dirty="0" smtClean="0"/>
                        <a:t> 0.016</a:t>
                      </a:r>
                      <a:endParaRPr lang="en-IE" sz="2400" dirty="0"/>
                    </a:p>
                  </a:txBody>
                  <a:tcPr/>
                </a:tc>
                <a:tc>
                  <a:txBody>
                    <a:bodyPr/>
                    <a:lstStyle/>
                    <a:p>
                      <a:r>
                        <a:rPr lang="en-IE" sz="2400" dirty="0" smtClean="0"/>
                        <a:t>0.103</a:t>
                      </a:r>
                      <a:endParaRPr lang="en-IE" sz="2400" dirty="0"/>
                    </a:p>
                  </a:txBody>
                  <a:tcPr/>
                </a:tc>
                <a:tc>
                  <a:txBody>
                    <a:bodyPr/>
                    <a:lstStyle/>
                    <a:p>
                      <a:r>
                        <a:rPr lang="en-IE" sz="2400" dirty="0" smtClean="0"/>
                        <a:t>0.342</a:t>
                      </a:r>
                      <a:endParaRPr lang="en-IE" sz="2400" dirty="0"/>
                    </a:p>
                  </a:txBody>
                  <a:tcPr/>
                </a:tc>
                <a:tc>
                  <a:txBody>
                    <a:bodyPr/>
                    <a:lstStyle/>
                    <a:p>
                      <a:r>
                        <a:rPr lang="en-IE" sz="2400" dirty="0" smtClean="0">
                          <a:solidFill>
                            <a:srgbClr val="FF0000"/>
                          </a:solidFill>
                        </a:rPr>
                        <a:t>0.555</a:t>
                      </a:r>
                      <a:endParaRPr lang="en-IE" sz="2400" dirty="0">
                        <a:solidFill>
                          <a:srgbClr val="FF0000"/>
                        </a:solidFill>
                      </a:endParaRPr>
                    </a:p>
                  </a:txBody>
                  <a:tcPr/>
                </a:tc>
              </a:tr>
              <a:tr h="448978">
                <a:tc>
                  <a:txBody>
                    <a:bodyPr/>
                    <a:lstStyle/>
                    <a:p>
                      <a:r>
                        <a:rPr lang="en-IE" sz="2400" dirty="0" smtClean="0"/>
                        <a:t>2012/13</a:t>
                      </a:r>
                      <a:endParaRPr lang="en-IE" sz="2400" dirty="0"/>
                    </a:p>
                  </a:txBody>
                  <a:tcPr/>
                </a:tc>
                <a:tc>
                  <a:txBody>
                    <a:bodyPr/>
                    <a:lstStyle/>
                    <a:p>
                      <a:r>
                        <a:rPr lang="en-IE" sz="2400" dirty="0" smtClean="0"/>
                        <a:t> 0.008</a:t>
                      </a:r>
                      <a:endParaRPr lang="en-IE" sz="2400" dirty="0"/>
                    </a:p>
                  </a:txBody>
                  <a:tcPr/>
                </a:tc>
                <a:tc>
                  <a:txBody>
                    <a:bodyPr/>
                    <a:lstStyle/>
                    <a:p>
                      <a:r>
                        <a:rPr lang="en-IE" sz="2400" dirty="0" smtClean="0"/>
                        <a:t> 0.020</a:t>
                      </a:r>
                      <a:endParaRPr lang="en-IE" sz="2400" dirty="0"/>
                    </a:p>
                  </a:txBody>
                  <a:tcPr/>
                </a:tc>
                <a:tc>
                  <a:txBody>
                    <a:bodyPr/>
                    <a:lstStyle/>
                    <a:p>
                      <a:r>
                        <a:rPr lang="en-IE" sz="2400" dirty="0" smtClean="0"/>
                        <a:t>0.100</a:t>
                      </a:r>
                      <a:endParaRPr lang="en-IE" sz="2400" dirty="0"/>
                    </a:p>
                  </a:txBody>
                  <a:tcPr/>
                </a:tc>
                <a:tc>
                  <a:txBody>
                    <a:bodyPr/>
                    <a:lstStyle/>
                    <a:p>
                      <a:r>
                        <a:rPr lang="en-IE" sz="2400" dirty="0" smtClean="0"/>
                        <a:t>0.343</a:t>
                      </a:r>
                      <a:endParaRPr lang="en-IE" sz="2400" dirty="0"/>
                    </a:p>
                  </a:txBody>
                  <a:tcPr/>
                </a:tc>
                <a:tc>
                  <a:txBody>
                    <a:bodyPr/>
                    <a:lstStyle/>
                    <a:p>
                      <a:r>
                        <a:rPr lang="en-IE" sz="2400" dirty="0" smtClean="0">
                          <a:solidFill>
                            <a:srgbClr val="FF0000"/>
                          </a:solidFill>
                        </a:rPr>
                        <a:t>0.557</a:t>
                      </a:r>
                      <a:endParaRPr lang="en-IE" sz="2400" dirty="0">
                        <a:solidFill>
                          <a:srgbClr val="FF0000"/>
                        </a:solidFill>
                      </a:endParaRPr>
                    </a:p>
                  </a:txBody>
                  <a:tcPr/>
                </a:tc>
              </a:tr>
            </a:tbl>
          </a:graphicData>
        </a:graphic>
      </p:graphicFrame>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323528" y="274638"/>
            <a:ext cx="8640960" cy="706090"/>
          </a:xfrm>
        </p:spPr>
        <p:txBody>
          <a:bodyPr>
            <a:noAutofit/>
          </a:bodyPr>
          <a:lstStyle/>
          <a:p>
            <a:r>
              <a:rPr lang="en-IE" sz="2800" dirty="0" smtClean="0"/>
              <a:t>Annual Earnings Changes, Job </a:t>
            </a:r>
            <a:r>
              <a:rPr lang="en-IE" sz="2800" dirty="0" err="1" smtClean="0"/>
              <a:t>Stayers</a:t>
            </a:r>
            <a:r>
              <a:rPr lang="en-IE" sz="2800" dirty="0" smtClean="0"/>
              <a:t>, 2005/09</a:t>
            </a:r>
            <a:endParaRPr lang="en-IE" sz="2800" dirty="0"/>
          </a:p>
        </p:txBody>
      </p:sp>
      <p:pic>
        <p:nvPicPr>
          <p:cNvPr id="65537" name="Picture 1"/>
          <p:cNvPicPr>
            <a:picLocks noChangeAspect="1" noChangeArrowheads="1"/>
          </p:cNvPicPr>
          <p:nvPr/>
        </p:nvPicPr>
        <p:blipFill>
          <a:blip r:embed="rId3" cstate="print"/>
          <a:srcRect/>
          <a:stretch>
            <a:fillRect/>
          </a:stretch>
        </p:blipFill>
        <p:spPr bwMode="auto">
          <a:xfrm>
            <a:off x="4211961" y="1052736"/>
            <a:ext cx="3528392" cy="2808312"/>
          </a:xfrm>
          <a:prstGeom prst="rect">
            <a:avLst/>
          </a:prstGeom>
          <a:noFill/>
          <a:ln w="9525">
            <a:noFill/>
            <a:miter lim="800000"/>
            <a:headEnd/>
            <a:tailEnd/>
          </a:ln>
          <a:effectLst/>
        </p:spPr>
      </p:pic>
      <p:pic>
        <p:nvPicPr>
          <p:cNvPr id="65538" name="Picture 2"/>
          <p:cNvPicPr>
            <a:picLocks noChangeAspect="1" noChangeArrowheads="1"/>
          </p:cNvPicPr>
          <p:nvPr/>
        </p:nvPicPr>
        <p:blipFill>
          <a:blip r:embed="rId4" cstate="print"/>
          <a:srcRect/>
          <a:stretch>
            <a:fillRect/>
          </a:stretch>
        </p:blipFill>
        <p:spPr bwMode="auto">
          <a:xfrm>
            <a:off x="971599" y="1052736"/>
            <a:ext cx="3277543" cy="2802146"/>
          </a:xfrm>
          <a:prstGeom prst="rect">
            <a:avLst/>
          </a:prstGeom>
          <a:noFill/>
          <a:ln w="9525">
            <a:noFill/>
            <a:miter lim="800000"/>
            <a:headEnd/>
            <a:tailEnd/>
          </a:ln>
          <a:effectLst/>
        </p:spPr>
      </p:pic>
      <p:pic>
        <p:nvPicPr>
          <p:cNvPr id="65539" name="Picture 3"/>
          <p:cNvPicPr>
            <a:picLocks noChangeAspect="1" noChangeArrowheads="1"/>
          </p:cNvPicPr>
          <p:nvPr/>
        </p:nvPicPr>
        <p:blipFill>
          <a:blip r:embed="rId5" cstate="print"/>
          <a:srcRect/>
          <a:stretch>
            <a:fillRect/>
          </a:stretch>
        </p:blipFill>
        <p:spPr bwMode="auto">
          <a:xfrm>
            <a:off x="971601" y="3861048"/>
            <a:ext cx="3240360" cy="2736304"/>
          </a:xfrm>
          <a:prstGeom prst="rect">
            <a:avLst/>
          </a:prstGeom>
          <a:noFill/>
          <a:ln w="9525">
            <a:noFill/>
            <a:miter lim="800000"/>
            <a:headEnd/>
            <a:tailEnd/>
          </a:ln>
          <a:effectLst/>
        </p:spPr>
      </p:pic>
      <p:pic>
        <p:nvPicPr>
          <p:cNvPr id="65540" name="Picture 4"/>
          <p:cNvPicPr>
            <a:picLocks noChangeAspect="1" noChangeArrowheads="1"/>
          </p:cNvPicPr>
          <p:nvPr/>
        </p:nvPicPr>
        <p:blipFill>
          <a:blip r:embed="rId6" cstate="print"/>
          <a:srcRect/>
          <a:stretch>
            <a:fillRect/>
          </a:stretch>
        </p:blipFill>
        <p:spPr bwMode="auto">
          <a:xfrm>
            <a:off x="4211960" y="3861048"/>
            <a:ext cx="3528393" cy="2736304"/>
          </a:xfrm>
          <a:prstGeom prst="rect">
            <a:avLst/>
          </a:prstGeom>
          <a:noFill/>
          <a:ln w="9525">
            <a:noFill/>
            <a:miter lim="800000"/>
            <a:headEnd/>
            <a:tailEnd/>
          </a:ln>
          <a:effectLst/>
        </p:spPr>
      </p:pic>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323528" y="274638"/>
            <a:ext cx="8640960" cy="706090"/>
          </a:xfrm>
        </p:spPr>
        <p:txBody>
          <a:bodyPr>
            <a:noAutofit/>
          </a:bodyPr>
          <a:lstStyle/>
          <a:p>
            <a:r>
              <a:rPr lang="en-IE" sz="2800" dirty="0" smtClean="0"/>
              <a:t>Annual Earnings Changes, Job </a:t>
            </a:r>
            <a:r>
              <a:rPr lang="en-IE" sz="2800" dirty="0" err="1" smtClean="0"/>
              <a:t>Stayers</a:t>
            </a:r>
            <a:r>
              <a:rPr lang="en-IE" sz="2800" dirty="0" smtClean="0"/>
              <a:t>, 2009/13</a:t>
            </a:r>
            <a:endParaRPr lang="en-IE" sz="2800" dirty="0"/>
          </a:p>
        </p:txBody>
      </p:sp>
      <p:pic>
        <p:nvPicPr>
          <p:cNvPr id="191490" name="Picture 2"/>
          <p:cNvPicPr>
            <a:picLocks noChangeAspect="1" noChangeArrowheads="1"/>
          </p:cNvPicPr>
          <p:nvPr/>
        </p:nvPicPr>
        <p:blipFill>
          <a:blip r:embed="rId3" cstate="print"/>
          <a:srcRect/>
          <a:stretch>
            <a:fillRect/>
          </a:stretch>
        </p:blipFill>
        <p:spPr bwMode="auto">
          <a:xfrm>
            <a:off x="971600" y="1052736"/>
            <a:ext cx="3240360" cy="2777719"/>
          </a:xfrm>
          <a:prstGeom prst="rect">
            <a:avLst/>
          </a:prstGeom>
          <a:noFill/>
          <a:ln w="9525">
            <a:noFill/>
            <a:miter lim="800000"/>
            <a:headEnd/>
            <a:tailEnd/>
          </a:ln>
          <a:effectLst/>
        </p:spPr>
      </p:pic>
      <p:pic>
        <p:nvPicPr>
          <p:cNvPr id="191491" name="Picture 3"/>
          <p:cNvPicPr>
            <a:picLocks noChangeAspect="1" noChangeArrowheads="1"/>
          </p:cNvPicPr>
          <p:nvPr/>
        </p:nvPicPr>
        <p:blipFill>
          <a:blip r:embed="rId4" cstate="print"/>
          <a:srcRect/>
          <a:stretch>
            <a:fillRect/>
          </a:stretch>
        </p:blipFill>
        <p:spPr bwMode="auto">
          <a:xfrm>
            <a:off x="4211960" y="1052736"/>
            <a:ext cx="3528392" cy="2808809"/>
          </a:xfrm>
          <a:prstGeom prst="rect">
            <a:avLst/>
          </a:prstGeom>
          <a:noFill/>
          <a:ln w="9525">
            <a:noFill/>
            <a:miter lim="800000"/>
            <a:headEnd/>
            <a:tailEnd/>
          </a:ln>
          <a:effectLst/>
        </p:spPr>
      </p:pic>
      <p:pic>
        <p:nvPicPr>
          <p:cNvPr id="191492" name="Picture 4"/>
          <p:cNvPicPr>
            <a:picLocks noChangeAspect="1" noChangeArrowheads="1"/>
          </p:cNvPicPr>
          <p:nvPr/>
        </p:nvPicPr>
        <p:blipFill>
          <a:blip r:embed="rId5" cstate="print"/>
          <a:srcRect/>
          <a:stretch>
            <a:fillRect/>
          </a:stretch>
        </p:blipFill>
        <p:spPr bwMode="auto">
          <a:xfrm>
            <a:off x="971600" y="3861047"/>
            <a:ext cx="3242717" cy="2736305"/>
          </a:xfrm>
          <a:prstGeom prst="rect">
            <a:avLst/>
          </a:prstGeom>
          <a:noFill/>
          <a:ln w="9525">
            <a:noFill/>
            <a:miter lim="800000"/>
            <a:headEnd/>
            <a:tailEnd/>
          </a:ln>
          <a:effectLst/>
        </p:spPr>
      </p:pic>
      <p:pic>
        <p:nvPicPr>
          <p:cNvPr id="191493" name="Picture 5"/>
          <p:cNvPicPr>
            <a:picLocks noChangeAspect="1" noChangeArrowheads="1"/>
          </p:cNvPicPr>
          <p:nvPr/>
        </p:nvPicPr>
        <p:blipFill>
          <a:blip r:embed="rId6" cstate="print"/>
          <a:srcRect/>
          <a:stretch>
            <a:fillRect/>
          </a:stretch>
        </p:blipFill>
        <p:spPr bwMode="auto">
          <a:xfrm>
            <a:off x="4211961" y="3861049"/>
            <a:ext cx="3528392" cy="2736304"/>
          </a:xfrm>
          <a:prstGeom prst="rect">
            <a:avLst/>
          </a:prstGeom>
          <a:noFill/>
          <a:ln w="9525">
            <a:noFill/>
            <a:miter lim="800000"/>
            <a:headEnd/>
            <a:tailEnd/>
          </a:ln>
          <a:effectLst/>
        </p:spPr>
      </p:pic>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4082"/>
          </a:xfrm>
        </p:spPr>
        <p:txBody>
          <a:bodyPr>
            <a:normAutofit/>
          </a:bodyPr>
          <a:lstStyle/>
          <a:p>
            <a:r>
              <a:rPr lang="en-IE" sz="2700" dirty="0" smtClean="0"/>
              <a:t>Median Cumulative Pay Changes: By Industrial Sector</a:t>
            </a:r>
            <a:endParaRPr lang="en-IE" sz="2700" dirty="0"/>
          </a:p>
        </p:txBody>
      </p:sp>
      <p:pic>
        <p:nvPicPr>
          <p:cNvPr id="150529" name="Picture 1"/>
          <p:cNvPicPr>
            <a:picLocks noChangeAspect="1" noChangeArrowheads="1"/>
          </p:cNvPicPr>
          <p:nvPr/>
        </p:nvPicPr>
        <p:blipFill>
          <a:blip r:embed="rId3" cstate="print"/>
          <a:srcRect/>
          <a:stretch>
            <a:fillRect/>
          </a:stretch>
        </p:blipFill>
        <p:spPr bwMode="auto">
          <a:xfrm>
            <a:off x="899592" y="1268759"/>
            <a:ext cx="6978778" cy="5109541"/>
          </a:xfrm>
          <a:prstGeom prst="rect">
            <a:avLst/>
          </a:prstGeom>
          <a:noFill/>
          <a:ln w="9525">
            <a:noFill/>
            <a:miter lim="800000"/>
            <a:headEnd/>
            <a:tailEnd/>
          </a:ln>
          <a:effectLst/>
        </p:spPr>
      </p:pic>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50106"/>
          </a:xfrm>
        </p:spPr>
        <p:txBody>
          <a:bodyPr>
            <a:normAutofit/>
          </a:bodyPr>
          <a:lstStyle/>
          <a:p>
            <a:r>
              <a:rPr lang="en-IE" sz="2800" dirty="0" smtClean="0"/>
              <a:t>Measuring Wage Rigidity</a:t>
            </a:r>
            <a:endParaRPr lang="en-IE" sz="2800" dirty="0"/>
          </a:p>
        </p:txBody>
      </p:sp>
      <p:sp>
        <p:nvSpPr>
          <p:cNvPr id="3" name="Content Placeholder 2"/>
          <p:cNvSpPr>
            <a:spLocks noGrp="1"/>
          </p:cNvSpPr>
          <p:nvPr>
            <p:ph idx="1"/>
          </p:nvPr>
        </p:nvSpPr>
        <p:spPr>
          <a:xfrm>
            <a:off x="457200" y="1124744"/>
            <a:ext cx="8229600" cy="5544616"/>
          </a:xfrm>
        </p:spPr>
        <p:txBody>
          <a:bodyPr>
            <a:normAutofit fontScale="55000" lnSpcReduction="20000"/>
          </a:bodyPr>
          <a:lstStyle/>
          <a:p>
            <a:pPr marL="514350" indent="-514350">
              <a:lnSpc>
                <a:spcPct val="120000"/>
              </a:lnSpc>
              <a:spcBef>
                <a:spcPts val="600"/>
              </a:spcBef>
              <a:spcAft>
                <a:spcPts val="600"/>
              </a:spcAft>
              <a:buNone/>
            </a:pPr>
            <a:r>
              <a:rPr lang="en-IE" sz="3300" dirty="0" smtClean="0"/>
              <a:t>Downward wage rigidity can be the result of contracts being negotiated in advance, or firms’ reluctance to cut wages due to negative morale effects</a:t>
            </a:r>
          </a:p>
          <a:p>
            <a:pPr marL="514350" indent="-514350">
              <a:lnSpc>
                <a:spcPct val="120000"/>
              </a:lnSpc>
              <a:spcBef>
                <a:spcPts val="600"/>
              </a:spcBef>
              <a:spcAft>
                <a:spcPts val="600"/>
              </a:spcAft>
              <a:buNone/>
            </a:pPr>
            <a:r>
              <a:rPr lang="en-IE" dirty="0" smtClean="0"/>
              <a:t>We want to measure the proportion of workers who do not receive pay cuts, but who would in the absence of rigidity</a:t>
            </a:r>
          </a:p>
          <a:p>
            <a:pPr marL="514350" lvl="1" indent="-514350">
              <a:lnSpc>
                <a:spcPct val="120000"/>
              </a:lnSpc>
              <a:spcBef>
                <a:spcPts val="600"/>
              </a:spcBef>
              <a:spcAft>
                <a:spcPts val="600"/>
              </a:spcAft>
              <a:buFont typeface="Arial" pitchFamily="34" charset="0"/>
              <a:buChar char="•"/>
            </a:pPr>
            <a:r>
              <a:rPr lang="en-IE" sz="3200" dirty="0" smtClean="0"/>
              <a:t>International Wage Flexibility Project (Dickens </a:t>
            </a:r>
            <a:r>
              <a:rPr lang="en-IE" sz="3200" i="1" dirty="0" smtClean="0"/>
              <a:t>et al</a:t>
            </a:r>
            <a:r>
              <a:rPr lang="en-IE" sz="3200" dirty="0" smtClean="0"/>
              <a:t>., 2007) covered 16 countries, including Ireland. Proposed measure of rigidity:</a:t>
            </a:r>
          </a:p>
          <a:p>
            <a:pPr marL="514350" lvl="1" indent="-514350">
              <a:lnSpc>
                <a:spcPct val="120000"/>
              </a:lnSpc>
              <a:spcBef>
                <a:spcPts val="600"/>
              </a:spcBef>
              <a:spcAft>
                <a:spcPts val="600"/>
              </a:spcAft>
              <a:buFont typeface="Arial" pitchFamily="34" charset="0"/>
              <a:buChar char="•"/>
            </a:pPr>
            <a:endParaRPr lang="en-IE" sz="3100" dirty="0" smtClean="0"/>
          </a:p>
          <a:p>
            <a:pPr marL="514350" lvl="1" indent="-514350">
              <a:lnSpc>
                <a:spcPct val="120000"/>
              </a:lnSpc>
              <a:spcBef>
                <a:spcPts val="600"/>
              </a:spcBef>
              <a:spcAft>
                <a:spcPts val="600"/>
              </a:spcAft>
              <a:buFont typeface="Arial" pitchFamily="34" charset="0"/>
              <a:buChar char="•"/>
            </a:pPr>
            <a:endParaRPr lang="en-IE" sz="3100" dirty="0" smtClean="0"/>
          </a:p>
          <a:p>
            <a:pPr marL="514350" lvl="1" indent="-514350">
              <a:lnSpc>
                <a:spcPct val="120000"/>
              </a:lnSpc>
              <a:spcBef>
                <a:spcPts val="600"/>
              </a:spcBef>
              <a:spcAft>
                <a:spcPts val="600"/>
              </a:spcAft>
              <a:buNone/>
            </a:pPr>
            <a:r>
              <a:rPr lang="en-IE" sz="3100" dirty="0" smtClean="0"/>
              <a:t>	</a:t>
            </a:r>
            <a:r>
              <a:rPr lang="en-IE" sz="3200" dirty="0" smtClean="0"/>
              <a:t>where </a:t>
            </a:r>
            <a:r>
              <a:rPr lang="en-IE" sz="3200" i="1" dirty="0" smtClean="0"/>
              <a:t>C</a:t>
            </a:r>
            <a:r>
              <a:rPr lang="en-IE" sz="3200" dirty="0" smtClean="0"/>
              <a:t> is the proportion of workers affected by pay cuts, </a:t>
            </a:r>
            <a:r>
              <a:rPr lang="en-IE" sz="3200" i="1" dirty="0" smtClean="0"/>
              <a:t>F</a:t>
            </a:r>
            <a:r>
              <a:rPr lang="en-IE" sz="3200" dirty="0" smtClean="0"/>
              <a:t> is the proportion of workers affected by pay freezes</a:t>
            </a:r>
          </a:p>
          <a:p>
            <a:pPr marL="514350" lvl="1" indent="-514350">
              <a:lnSpc>
                <a:spcPct val="120000"/>
              </a:lnSpc>
              <a:spcBef>
                <a:spcPts val="600"/>
              </a:spcBef>
              <a:spcAft>
                <a:spcPts val="600"/>
              </a:spcAft>
              <a:buFont typeface="Arial" pitchFamily="34" charset="0"/>
              <a:buChar char="•"/>
            </a:pPr>
            <a:r>
              <a:rPr lang="en-IE" sz="3200" dirty="0" smtClean="0"/>
              <a:t>Assumes that all wage changes that are prevented by wage rigidity are ‘piled up’ into wage freezes</a:t>
            </a:r>
          </a:p>
          <a:p>
            <a:pPr marL="514350" lvl="1" indent="-514350">
              <a:lnSpc>
                <a:spcPct val="120000"/>
              </a:lnSpc>
              <a:spcBef>
                <a:spcPts val="600"/>
              </a:spcBef>
              <a:spcAft>
                <a:spcPts val="600"/>
              </a:spcAft>
              <a:buFont typeface="Arial" pitchFamily="34" charset="0"/>
              <a:buChar char="•"/>
            </a:pPr>
            <a:r>
              <a:rPr lang="en-IE" sz="3200" dirty="0" smtClean="0"/>
              <a:t>Downward rigidity in Ireland reported as being the lowest of all countries included in the study (4% vs. mean of 28%)</a:t>
            </a:r>
          </a:p>
          <a:p>
            <a:pPr lvl="1">
              <a:lnSpc>
                <a:spcPct val="120000"/>
              </a:lnSpc>
              <a:spcBef>
                <a:spcPts val="600"/>
              </a:spcBef>
              <a:spcAft>
                <a:spcPts val="600"/>
              </a:spcAft>
            </a:pPr>
            <a:r>
              <a:rPr lang="en-IE" sz="3200" dirty="0" smtClean="0"/>
              <a:t>But note that ECHP data used for Ireland suffers from measurement error</a:t>
            </a:r>
          </a:p>
          <a:p>
            <a:pPr>
              <a:lnSpc>
                <a:spcPct val="120000"/>
              </a:lnSpc>
              <a:spcBef>
                <a:spcPts val="600"/>
              </a:spcBef>
              <a:spcAft>
                <a:spcPts val="600"/>
              </a:spcAft>
            </a:pPr>
            <a:endParaRPr lang="en-IE" sz="3000" dirty="0" smtClean="0"/>
          </a:p>
          <a:p>
            <a:pPr marL="514350" lvl="1" indent="-514350">
              <a:lnSpc>
                <a:spcPct val="120000"/>
              </a:lnSpc>
              <a:spcBef>
                <a:spcPts val="600"/>
              </a:spcBef>
              <a:spcAft>
                <a:spcPts val="600"/>
              </a:spcAft>
              <a:buFont typeface="Arial" pitchFamily="34" charset="0"/>
              <a:buChar char="•"/>
            </a:pPr>
            <a:endParaRPr lang="en-IE" sz="3100" dirty="0" smtClean="0"/>
          </a:p>
          <a:p>
            <a:pPr lvl="1">
              <a:lnSpc>
                <a:spcPct val="120000"/>
              </a:lnSpc>
              <a:spcBef>
                <a:spcPts val="600"/>
              </a:spcBef>
              <a:spcAft>
                <a:spcPts val="600"/>
              </a:spcAft>
            </a:pPr>
            <a:endParaRPr lang="en-IE" sz="2700" dirty="0" smtClean="0"/>
          </a:p>
          <a:p>
            <a:pPr marL="514350" lvl="1" indent="-514350">
              <a:lnSpc>
                <a:spcPct val="120000"/>
              </a:lnSpc>
              <a:spcBef>
                <a:spcPts val="600"/>
              </a:spcBef>
              <a:spcAft>
                <a:spcPts val="600"/>
              </a:spcAft>
              <a:buFont typeface="Arial" pitchFamily="34" charset="0"/>
              <a:buChar char="•"/>
            </a:pPr>
            <a:endParaRPr lang="en-IE" sz="3100" dirty="0" smtClean="0"/>
          </a:p>
          <a:p>
            <a:pPr lvl="1">
              <a:lnSpc>
                <a:spcPct val="120000"/>
              </a:lnSpc>
              <a:spcBef>
                <a:spcPts val="600"/>
              </a:spcBef>
              <a:spcAft>
                <a:spcPts val="600"/>
              </a:spcAft>
            </a:pPr>
            <a:endParaRPr lang="en-IE" dirty="0" smtClean="0"/>
          </a:p>
        </p:txBody>
      </p:sp>
      <p:graphicFrame>
        <p:nvGraphicFramePr>
          <p:cNvPr id="138241" name="Object 1"/>
          <p:cNvGraphicFramePr>
            <a:graphicFrameLocks noChangeAspect="1"/>
          </p:cNvGraphicFramePr>
          <p:nvPr/>
        </p:nvGraphicFramePr>
        <p:xfrm>
          <a:off x="3779912" y="3212976"/>
          <a:ext cx="655637" cy="701675"/>
        </p:xfrm>
        <a:graphic>
          <a:graphicData uri="http://schemas.openxmlformats.org/presentationml/2006/ole">
            <mc:AlternateContent xmlns:mc="http://schemas.openxmlformats.org/markup-compatibility/2006">
              <mc:Choice xmlns:v="urn:schemas-microsoft-com:vml" Requires="v">
                <p:oleObj spid="_x0000_s138242" name="Equation" r:id="rId4" imgW="655560" imgH="701640" progId="Equation.BREE4">
                  <p:embed/>
                </p:oleObj>
              </mc:Choice>
              <mc:Fallback>
                <p:oleObj name="Equation" r:id="rId4" imgW="655560" imgH="701640" progId="Equation.BREE4">
                  <p:embed/>
                  <p:pic>
                    <p:nvPicPr>
                      <p:cNvPr id="0" name="Picture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79912" y="3212976"/>
                        <a:ext cx="655637"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3824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E" sz="2800" dirty="0" smtClean="0"/>
              <a:t>The Time Pattern of Wage Rigidity</a:t>
            </a:r>
            <a:endParaRPr lang="en-IE" sz="2800" dirty="0"/>
          </a:p>
        </p:txBody>
      </p:sp>
      <p:graphicFrame>
        <p:nvGraphicFramePr>
          <p:cNvPr id="4" name="Content Placeholder 3"/>
          <p:cNvGraphicFramePr>
            <a:graphicFrameLocks noGrp="1"/>
          </p:cNvGraphicFramePr>
          <p:nvPr>
            <p:ph idx="1"/>
          </p:nvPr>
        </p:nvGraphicFramePr>
        <p:xfrm>
          <a:off x="2627784" y="1556792"/>
          <a:ext cx="3708421" cy="4521696"/>
        </p:xfrm>
        <a:graphic>
          <a:graphicData uri="http://schemas.openxmlformats.org/drawingml/2006/table">
            <a:tbl>
              <a:tblPr firstRow="1" bandRow="1">
                <a:tableStyleId>{5C22544A-7EE6-4342-B048-85BDC9FD1C3A}</a:tableStyleId>
              </a:tblPr>
              <a:tblGrid>
                <a:gridCol w="1620190"/>
                <a:gridCol w="2088231"/>
              </a:tblGrid>
              <a:tr h="864096">
                <a:tc>
                  <a:txBody>
                    <a:bodyPr/>
                    <a:lstStyle/>
                    <a:p>
                      <a:pPr algn="ctr"/>
                      <a:r>
                        <a:rPr lang="en-IE" sz="2000" dirty="0" smtClean="0"/>
                        <a:t>Year</a:t>
                      </a:r>
                      <a:endParaRPr lang="en-IE" sz="2000" dirty="0"/>
                    </a:p>
                  </a:txBody>
                  <a:tcPr/>
                </a:tc>
                <a:tc>
                  <a:txBody>
                    <a:bodyPr/>
                    <a:lstStyle/>
                    <a:p>
                      <a:pPr algn="ctr"/>
                      <a:r>
                        <a:rPr lang="en-IE" sz="2000" dirty="0" smtClean="0"/>
                        <a:t>Wage Rigidity</a:t>
                      </a:r>
                      <a:endParaRPr lang="en-IE" sz="2000" dirty="0"/>
                    </a:p>
                  </a:txBody>
                  <a:tcPr/>
                </a:tc>
              </a:tr>
              <a:tr h="448978">
                <a:tc>
                  <a:txBody>
                    <a:bodyPr/>
                    <a:lstStyle/>
                    <a:p>
                      <a:pPr algn="ctr"/>
                      <a:r>
                        <a:rPr lang="en-IE" sz="2400" dirty="0" smtClean="0"/>
                        <a:t>2005/06</a:t>
                      </a:r>
                      <a:endParaRPr lang="en-IE" sz="2400" dirty="0"/>
                    </a:p>
                  </a:txBody>
                  <a:tcPr/>
                </a:tc>
                <a:tc>
                  <a:txBody>
                    <a:bodyPr/>
                    <a:lstStyle/>
                    <a:p>
                      <a:pPr algn="ctr"/>
                      <a:r>
                        <a:rPr lang="en-IE" sz="2400" dirty="0" smtClean="0">
                          <a:solidFill>
                            <a:schemeClr val="tx1"/>
                          </a:solidFill>
                        </a:rPr>
                        <a:t>0.181</a:t>
                      </a:r>
                      <a:endParaRPr lang="en-IE" sz="2400" dirty="0">
                        <a:solidFill>
                          <a:schemeClr val="tx1"/>
                        </a:solidFill>
                      </a:endParaRPr>
                    </a:p>
                  </a:txBody>
                  <a:tcPr/>
                </a:tc>
              </a:tr>
              <a:tr h="448978">
                <a:tc>
                  <a:txBody>
                    <a:bodyPr/>
                    <a:lstStyle/>
                    <a:p>
                      <a:pPr algn="ctr"/>
                      <a:r>
                        <a:rPr lang="en-IE" sz="2400" dirty="0" smtClean="0"/>
                        <a:t>2006/07</a:t>
                      </a:r>
                      <a:endParaRPr lang="en-IE" sz="2400" dirty="0"/>
                    </a:p>
                  </a:txBody>
                  <a:tcPr/>
                </a:tc>
                <a:tc>
                  <a:txBody>
                    <a:bodyPr/>
                    <a:lstStyle/>
                    <a:p>
                      <a:pPr algn="ctr"/>
                      <a:r>
                        <a:rPr lang="en-IE" sz="2400" dirty="0" smtClean="0">
                          <a:solidFill>
                            <a:schemeClr val="tx1"/>
                          </a:solidFill>
                        </a:rPr>
                        <a:t>0.173</a:t>
                      </a:r>
                      <a:endParaRPr lang="en-IE" sz="2400" dirty="0">
                        <a:solidFill>
                          <a:schemeClr val="tx1"/>
                        </a:solidFill>
                      </a:endParaRPr>
                    </a:p>
                  </a:txBody>
                  <a:tcPr/>
                </a:tc>
              </a:tr>
              <a:tr h="448978">
                <a:tc>
                  <a:txBody>
                    <a:bodyPr/>
                    <a:lstStyle/>
                    <a:p>
                      <a:pPr algn="ctr"/>
                      <a:r>
                        <a:rPr lang="en-IE" sz="2400" dirty="0" smtClean="0"/>
                        <a:t>2007/08</a:t>
                      </a:r>
                      <a:endParaRPr lang="en-IE" sz="2400" dirty="0"/>
                    </a:p>
                  </a:txBody>
                  <a:tcPr/>
                </a:tc>
                <a:tc>
                  <a:txBody>
                    <a:bodyPr/>
                    <a:lstStyle/>
                    <a:p>
                      <a:pPr algn="ctr"/>
                      <a:r>
                        <a:rPr lang="en-IE" sz="2400" dirty="0" smtClean="0">
                          <a:solidFill>
                            <a:schemeClr val="tx1"/>
                          </a:solidFill>
                        </a:rPr>
                        <a:t>0.164</a:t>
                      </a:r>
                      <a:endParaRPr lang="en-IE" sz="2400" dirty="0">
                        <a:solidFill>
                          <a:schemeClr val="tx1"/>
                        </a:solidFill>
                      </a:endParaRPr>
                    </a:p>
                  </a:txBody>
                  <a:tcPr/>
                </a:tc>
              </a:tr>
              <a:tr h="448978">
                <a:tc>
                  <a:txBody>
                    <a:bodyPr/>
                    <a:lstStyle/>
                    <a:p>
                      <a:pPr algn="ctr"/>
                      <a:r>
                        <a:rPr lang="en-IE" sz="2400" b="1" dirty="0" smtClean="0"/>
                        <a:t>2008/09</a:t>
                      </a:r>
                      <a:endParaRPr lang="en-IE" sz="2400" b="1" dirty="0"/>
                    </a:p>
                  </a:txBody>
                  <a:tcPr/>
                </a:tc>
                <a:tc>
                  <a:txBody>
                    <a:bodyPr/>
                    <a:lstStyle/>
                    <a:p>
                      <a:pPr algn="ctr"/>
                      <a:r>
                        <a:rPr lang="en-IE" sz="2400" b="1" dirty="0" smtClean="0"/>
                        <a:t>0.101</a:t>
                      </a:r>
                      <a:endParaRPr lang="en-IE" sz="2400" b="1" dirty="0"/>
                    </a:p>
                  </a:txBody>
                  <a:tcPr/>
                </a:tc>
              </a:tr>
              <a:tr h="448978">
                <a:tc>
                  <a:txBody>
                    <a:bodyPr/>
                    <a:lstStyle/>
                    <a:p>
                      <a:pPr algn="ctr"/>
                      <a:r>
                        <a:rPr lang="en-IE" sz="2400" b="1" dirty="0" smtClean="0"/>
                        <a:t>2009/10</a:t>
                      </a:r>
                      <a:endParaRPr lang="en-IE" sz="2400" b="1" dirty="0"/>
                    </a:p>
                  </a:txBody>
                  <a:tcPr/>
                </a:tc>
                <a:tc>
                  <a:txBody>
                    <a:bodyPr/>
                    <a:lstStyle/>
                    <a:p>
                      <a:pPr algn="ctr"/>
                      <a:r>
                        <a:rPr lang="en-IE" sz="2400" b="1" dirty="0" smtClean="0"/>
                        <a:t>0.127</a:t>
                      </a:r>
                      <a:endParaRPr lang="en-IE" sz="2400" b="1" dirty="0"/>
                    </a:p>
                  </a:txBody>
                  <a:tcPr/>
                </a:tc>
              </a:tr>
              <a:tr h="448978">
                <a:tc>
                  <a:txBody>
                    <a:bodyPr/>
                    <a:lstStyle/>
                    <a:p>
                      <a:pPr algn="ctr"/>
                      <a:r>
                        <a:rPr lang="en-IE" sz="2400" dirty="0" smtClean="0"/>
                        <a:t>2010/11</a:t>
                      </a:r>
                      <a:endParaRPr lang="en-IE" sz="2400" dirty="0"/>
                    </a:p>
                  </a:txBody>
                  <a:tcPr/>
                </a:tc>
                <a:tc>
                  <a:txBody>
                    <a:bodyPr/>
                    <a:lstStyle/>
                    <a:p>
                      <a:pPr algn="ctr"/>
                      <a:r>
                        <a:rPr lang="en-IE" sz="2400" dirty="0" smtClean="0"/>
                        <a:t>0.213</a:t>
                      </a:r>
                      <a:endParaRPr lang="en-IE" sz="2400" dirty="0"/>
                    </a:p>
                  </a:txBody>
                  <a:tcPr/>
                </a:tc>
              </a:tr>
              <a:tr h="448978">
                <a:tc>
                  <a:txBody>
                    <a:bodyPr/>
                    <a:lstStyle/>
                    <a:p>
                      <a:pPr algn="ctr"/>
                      <a:r>
                        <a:rPr lang="en-IE" sz="2400" dirty="0" smtClean="0"/>
                        <a:t>2011/12</a:t>
                      </a:r>
                      <a:endParaRPr lang="en-IE" sz="2400" dirty="0"/>
                    </a:p>
                  </a:txBody>
                  <a:tcPr/>
                </a:tc>
                <a:tc>
                  <a:txBody>
                    <a:bodyPr/>
                    <a:lstStyle/>
                    <a:p>
                      <a:pPr algn="ctr"/>
                      <a:r>
                        <a:rPr lang="en-IE" sz="2400" dirty="0" smtClean="0"/>
                        <a:t>0.275</a:t>
                      </a:r>
                      <a:endParaRPr lang="en-IE" sz="2400" dirty="0"/>
                    </a:p>
                  </a:txBody>
                  <a:tcPr/>
                </a:tc>
              </a:tr>
              <a:tr h="448978">
                <a:tc>
                  <a:txBody>
                    <a:bodyPr/>
                    <a:lstStyle/>
                    <a:p>
                      <a:pPr algn="ctr"/>
                      <a:r>
                        <a:rPr lang="en-IE" sz="2400" dirty="0" smtClean="0"/>
                        <a:t>2012/13</a:t>
                      </a:r>
                      <a:endParaRPr lang="en-IE" sz="2400" dirty="0"/>
                    </a:p>
                  </a:txBody>
                  <a:tcPr/>
                </a:tc>
                <a:tc>
                  <a:txBody>
                    <a:bodyPr/>
                    <a:lstStyle/>
                    <a:p>
                      <a:pPr algn="ctr"/>
                      <a:r>
                        <a:rPr lang="en-IE" sz="2400" dirty="0" smtClean="0"/>
                        <a:t>0.274</a:t>
                      </a:r>
                      <a:endParaRPr lang="en-IE" sz="2400" dirty="0"/>
                    </a:p>
                  </a:txBody>
                  <a:tcPr/>
                </a:tc>
              </a:tr>
            </a:tbl>
          </a:graphicData>
        </a:graphic>
      </p:graphicFrame>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E" sz="2800" dirty="0" smtClean="0"/>
              <a:t>The Time Pattern of Wage Rigidity</a:t>
            </a:r>
            <a:endParaRPr lang="en-IE" sz="2800" dirty="0"/>
          </a:p>
        </p:txBody>
      </p:sp>
      <p:graphicFrame>
        <p:nvGraphicFramePr>
          <p:cNvPr id="4" name="Content Placeholder 3"/>
          <p:cNvGraphicFramePr>
            <a:graphicFrameLocks noGrp="1"/>
          </p:cNvGraphicFramePr>
          <p:nvPr>
            <p:ph idx="1"/>
          </p:nvPr>
        </p:nvGraphicFramePr>
        <p:xfrm>
          <a:off x="2627784" y="1556792"/>
          <a:ext cx="3708421" cy="4521696"/>
        </p:xfrm>
        <a:graphic>
          <a:graphicData uri="http://schemas.openxmlformats.org/drawingml/2006/table">
            <a:tbl>
              <a:tblPr firstRow="1" bandRow="1">
                <a:tableStyleId>{5C22544A-7EE6-4342-B048-85BDC9FD1C3A}</a:tableStyleId>
              </a:tblPr>
              <a:tblGrid>
                <a:gridCol w="1620190"/>
                <a:gridCol w="2088231"/>
              </a:tblGrid>
              <a:tr h="864096">
                <a:tc>
                  <a:txBody>
                    <a:bodyPr/>
                    <a:lstStyle/>
                    <a:p>
                      <a:pPr algn="ctr"/>
                      <a:r>
                        <a:rPr lang="en-IE" sz="2000" dirty="0" smtClean="0"/>
                        <a:t>Year</a:t>
                      </a:r>
                      <a:endParaRPr lang="en-IE" sz="2000" dirty="0"/>
                    </a:p>
                  </a:txBody>
                  <a:tcPr/>
                </a:tc>
                <a:tc>
                  <a:txBody>
                    <a:bodyPr/>
                    <a:lstStyle/>
                    <a:p>
                      <a:pPr algn="ctr"/>
                      <a:r>
                        <a:rPr lang="en-IE" sz="2000" dirty="0" smtClean="0"/>
                        <a:t>Wage Rigidity</a:t>
                      </a:r>
                      <a:endParaRPr lang="en-IE" sz="2000" dirty="0"/>
                    </a:p>
                  </a:txBody>
                  <a:tcPr/>
                </a:tc>
              </a:tr>
              <a:tr h="448978">
                <a:tc>
                  <a:txBody>
                    <a:bodyPr/>
                    <a:lstStyle/>
                    <a:p>
                      <a:pPr algn="ctr"/>
                      <a:r>
                        <a:rPr lang="en-IE" sz="2400" dirty="0" smtClean="0"/>
                        <a:t>2005/06</a:t>
                      </a:r>
                      <a:endParaRPr lang="en-IE" sz="2400" dirty="0"/>
                    </a:p>
                  </a:txBody>
                  <a:tcPr/>
                </a:tc>
                <a:tc>
                  <a:txBody>
                    <a:bodyPr/>
                    <a:lstStyle/>
                    <a:p>
                      <a:pPr algn="ctr"/>
                      <a:r>
                        <a:rPr lang="en-IE" sz="2400" dirty="0" smtClean="0">
                          <a:solidFill>
                            <a:srgbClr val="FF0000"/>
                          </a:solidFill>
                        </a:rPr>
                        <a:t>0.181</a:t>
                      </a:r>
                      <a:endParaRPr lang="en-IE" sz="2400" dirty="0">
                        <a:solidFill>
                          <a:srgbClr val="FF0000"/>
                        </a:solidFill>
                      </a:endParaRPr>
                    </a:p>
                  </a:txBody>
                  <a:tcPr/>
                </a:tc>
              </a:tr>
              <a:tr h="448978">
                <a:tc>
                  <a:txBody>
                    <a:bodyPr/>
                    <a:lstStyle/>
                    <a:p>
                      <a:pPr algn="ctr"/>
                      <a:r>
                        <a:rPr lang="en-IE" sz="2400" dirty="0" smtClean="0"/>
                        <a:t>2006/07</a:t>
                      </a:r>
                      <a:endParaRPr lang="en-IE" sz="2400" dirty="0"/>
                    </a:p>
                  </a:txBody>
                  <a:tcPr/>
                </a:tc>
                <a:tc>
                  <a:txBody>
                    <a:bodyPr/>
                    <a:lstStyle/>
                    <a:p>
                      <a:pPr algn="ctr"/>
                      <a:r>
                        <a:rPr lang="en-IE" sz="2400" dirty="0" smtClean="0">
                          <a:solidFill>
                            <a:srgbClr val="FF0000"/>
                          </a:solidFill>
                        </a:rPr>
                        <a:t>0.173</a:t>
                      </a:r>
                      <a:endParaRPr lang="en-IE" sz="2400" dirty="0">
                        <a:solidFill>
                          <a:srgbClr val="FF0000"/>
                        </a:solidFill>
                      </a:endParaRPr>
                    </a:p>
                  </a:txBody>
                  <a:tcPr/>
                </a:tc>
              </a:tr>
              <a:tr h="448978">
                <a:tc>
                  <a:txBody>
                    <a:bodyPr/>
                    <a:lstStyle/>
                    <a:p>
                      <a:pPr algn="ctr"/>
                      <a:r>
                        <a:rPr lang="en-IE" sz="2400" dirty="0" smtClean="0"/>
                        <a:t>2007/08</a:t>
                      </a:r>
                      <a:endParaRPr lang="en-IE" sz="2400" dirty="0"/>
                    </a:p>
                  </a:txBody>
                  <a:tcPr/>
                </a:tc>
                <a:tc>
                  <a:txBody>
                    <a:bodyPr/>
                    <a:lstStyle/>
                    <a:p>
                      <a:pPr algn="ctr"/>
                      <a:r>
                        <a:rPr lang="en-IE" sz="2400" dirty="0" smtClean="0">
                          <a:solidFill>
                            <a:srgbClr val="FF0000"/>
                          </a:solidFill>
                        </a:rPr>
                        <a:t>0.164</a:t>
                      </a:r>
                      <a:endParaRPr lang="en-IE" sz="2400" dirty="0">
                        <a:solidFill>
                          <a:srgbClr val="FF0000"/>
                        </a:solidFill>
                      </a:endParaRPr>
                    </a:p>
                  </a:txBody>
                  <a:tcPr/>
                </a:tc>
              </a:tr>
              <a:tr h="448978">
                <a:tc>
                  <a:txBody>
                    <a:bodyPr/>
                    <a:lstStyle/>
                    <a:p>
                      <a:pPr algn="ctr"/>
                      <a:r>
                        <a:rPr lang="en-IE" sz="2400" b="1" dirty="0" smtClean="0"/>
                        <a:t>2008/09</a:t>
                      </a:r>
                      <a:endParaRPr lang="en-IE" sz="2400" b="1" dirty="0"/>
                    </a:p>
                  </a:txBody>
                  <a:tcPr/>
                </a:tc>
                <a:tc>
                  <a:txBody>
                    <a:bodyPr/>
                    <a:lstStyle/>
                    <a:p>
                      <a:pPr algn="ctr"/>
                      <a:r>
                        <a:rPr lang="en-IE" sz="2400" b="1" dirty="0" smtClean="0"/>
                        <a:t>0.101</a:t>
                      </a:r>
                      <a:endParaRPr lang="en-IE" sz="2400" b="1" dirty="0"/>
                    </a:p>
                  </a:txBody>
                  <a:tcPr/>
                </a:tc>
              </a:tr>
              <a:tr h="448978">
                <a:tc>
                  <a:txBody>
                    <a:bodyPr/>
                    <a:lstStyle/>
                    <a:p>
                      <a:pPr algn="ctr"/>
                      <a:r>
                        <a:rPr lang="en-IE" sz="2400" b="1" dirty="0" smtClean="0"/>
                        <a:t>2009/10</a:t>
                      </a:r>
                      <a:endParaRPr lang="en-IE" sz="2400" b="1" dirty="0"/>
                    </a:p>
                  </a:txBody>
                  <a:tcPr/>
                </a:tc>
                <a:tc>
                  <a:txBody>
                    <a:bodyPr/>
                    <a:lstStyle/>
                    <a:p>
                      <a:pPr algn="ctr"/>
                      <a:r>
                        <a:rPr lang="en-IE" sz="2400" b="1" dirty="0" smtClean="0"/>
                        <a:t>0.127</a:t>
                      </a:r>
                      <a:endParaRPr lang="en-IE" sz="2400" b="1" dirty="0"/>
                    </a:p>
                  </a:txBody>
                  <a:tcPr/>
                </a:tc>
              </a:tr>
              <a:tr h="448978">
                <a:tc>
                  <a:txBody>
                    <a:bodyPr/>
                    <a:lstStyle/>
                    <a:p>
                      <a:pPr algn="ctr"/>
                      <a:r>
                        <a:rPr lang="en-IE" sz="2400" dirty="0" smtClean="0"/>
                        <a:t>2010/11</a:t>
                      </a:r>
                      <a:endParaRPr lang="en-IE" sz="2400" dirty="0"/>
                    </a:p>
                  </a:txBody>
                  <a:tcPr/>
                </a:tc>
                <a:tc>
                  <a:txBody>
                    <a:bodyPr/>
                    <a:lstStyle/>
                    <a:p>
                      <a:pPr algn="ctr"/>
                      <a:r>
                        <a:rPr lang="en-IE" sz="2400" dirty="0" smtClean="0"/>
                        <a:t>0.213</a:t>
                      </a:r>
                      <a:endParaRPr lang="en-IE" sz="2400" dirty="0"/>
                    </a:p>
                  </a:txBody>
                  <a:tcPr/>
                </a:tc>
              </a:tr>
              <a:tr h="448978">
                <a:tc>
                  <a:txBody>
                    <a:bodyPr/>
                    <a:lstStyle/>
                    <a:p>
                      <a:pPr algn="ctr"/>
                      <a:r>
                        <a:rPr lang="en-IE" sz="2400" dirty="0" smtClean="0"/>
                        <a:t>2011/12</a:t>
                      </a:r>
                      <a:endParaRPr lang="en-IE" sz="2400" dirty="0"/>
                    </a:p>
                  </a:txBody>
                  <a:tcPr/>
                </a:tc>
                <a:tc>
                  <a:txBody>
                    <a:bodyPr/>
                    <a:lstStyle/>
                    <a:p>
                      <a:pPr algn="ctr"/>
                      <a:r>
                        <a:rPr lang="en-IE" sz="2400" dirty="0" smtClean="0"/>
                        <a:t>0.275</a:t>
                      </a:r>
                      <a:endParaRPr lang="en-IE" sz="2400" dirty="0"/>
                    </a:p>
                  </a:txBody>
                  <a:tcPr/>
                </a:tc>
              </a:tr>
              <a:tr h="448978">
                <a:tc>
                  <a:txBody>
                    <a:bodyPr/>
                    <a:lstStyle/>
                    <a:p>
                      <a:pPr algn="ctr"/>
                      <a:r>
                        <a:rPr lang="en-IE" sz="2400" dirty="0" smtClean="0"/>
                        <a:t>2012/13</a:t>
                      </a:r>
                      <a:endParaRPr lang="en-IE" sz="2400" dirty="0"/>
                    </a:p>
                  </a:txBody>
                  <a:tcPr/>
                </a:tc>
                <a:tc>
                  <a:txBody>
                    <a:bodyPr/>
                    <a:lstStyle/>
                    <a:p>
                      <a:pPr algn="ctr"/>
                      <a:r>
                        <a:rPr lang="en-IE" sz="2400" dirty="0" smtClean="0"/>
                        <a:t>0.274</a:t>
                      </a:r>
                      <a:endParaRPr lang="en-IE" sz="2400" dirty="0"/>
                    </a:p>
                  </a:txBody>
                  <a:tcPr/>
                </a:tc>
              </a:tr>
            </a:tbl>
          </a:graphicData>
        </a:graphic>
      </p:graphicFrame>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E" sz="2800" dirty="0" smtClean="0"/>
              <a:t>The Time Pattern of Wage Rigidity</a:t>
            </a:r>
            <a:endParaRPr lang="en-IE" sz="2800" dirty="0"/>
          </a:p>
        </p:txBody>
      </p:sp>
      <p:graphicFrame>
        <p:nvGraphicFramePr>
          <p:cNvPr id="4" name="Content Placeholder 3"/>
          <p:cNvGraphicFramePr>
            <a:graphicFrameLocks noGrp="1"/>
          </p:cNvGraphicFramePr>
          <p:nvPr>
            <p:ph idx="1"/>
          </p:nvPr>
        </p:nvGraphicFramePr>
        <p:xfrm>
          <a:off x="2627784" y="1556792"/>
          <a:ext cx="3708421" cy="4521696"/>
        </p:xfrm>
        <a:graphic>
          <a:graphicData uri="http://schemas.openxmlformats.org/drawingml/2006/table">
            <a:tbl>
              <a:tblPr firstRow="1" bandRow="1">
                <a:tableStyleId>{5C22544A-7EE6-4342-B048-85BDC9FD1C3A}</a:tableStyleId>
              </a:tblPr>
              <a:tblGrid>
                <a:gridCol w="1620190"/>
                <a:gridCol w="2088231"/>
              </a:tblGrid>
              <a:tr h="864096">
                <a:tc>
                  <a:txBody>
                    <a:bodyPr/>
                    <a:lstStyle/>
                    <a:p>
                      <a:pPr algn="ctr"/>
                      <a:r>
                        <a:rPr lang="en-IE" sz="2000" dirty="0" smtClean="0"/>
                        <a:t>Year</a:t>
                      </a:r>
                      <a:endParaRPr lang="en-IE" sz="2000" dirty="0"/>
                    </a:p>
                  </a:txBody>
                  <a:tcPr/>
                </a:tc>
                <a:tc>
                  <a:txBody>
                    <a:bodyPr/>
                    <a:lstStyle/>
                    <a:p>
                      <a:pPr algn="ctr"/>
                      <a:r>
                        <a:rPr lang="en-IE" sz="2000" dirty="0" smtClean="0"/>
                        <a:t>Wage Rigidity</a:t>
                      </a:r>
                      <a:endParaRPr lang="en-IE" sz="2000" dirty="0"/>
                    </a:p>
                  </a:txBody>
                  <a:tcPr/>
                </a:tc>
              </a:tr>
              <a:tr h="448978">
                <a:tc>
                  <a:txBody>
                    <a:bodyPr/>
                    <a:lstStyle/>
                    <a:p>
                      <a:pPr algn="ctr"/>
                      <a:r>
                        <a:rPr lang="en-IE" sz="2400" dirty="0" smtClean="0"/>
                        <a:t>2005/06</a:t>
                      </a:r>
                      <a:endParaRPr lang="en-IE" sz="2400" dirty="0"/>
                    </a:p>
                  </a:txBody>
                  <a:tcPr/>
                </a:tc>
                <a:tc>
                  <a:txBody>
                    <a:bodyPr/>
                    <a:lstStyle/>
                    <a:p>
                      <a:pPr algn="ctr"/>
                      <a:r>
                        <a:rPr lang="en-IE" sz="2400" dirty="0" smtClean="0">
                          <a:solidFill>
                            <a:schemeClr val="tx1"/>
                          </a:solidFill>
                        </a:rPr>
                        <a:t>0.181</a:t>
                      </a:r>
                      <a:endParaRPr lang="en-IE" sz="2400" dirty="0">
                        <a:solidFill>
                          <a:schemeClr val="tx1"/>
                        </a:solidFill>
                      </a:endParaRPr>
                    </a:p>
                  </a:txBody>
                  <a:tcPr/>
                </a:tc>
              </a:tr>
              <a:tr h="448978">
                <a:tc>
                  <a:txBody>
                    <a:bodyPr/>
                    <a:lstStyle/>
                    <a:p>
                      <a:pPr algn="ctr"/>
                      <a:r>
                        <a:rPr lang="en-IE" sz="2400" dirty="0" smtClean="0"/>
                        <a:t>2006/07</a:t>
                      </a:r>
                      <a:endParaRPr lang="en-IE" sz="2400" dirty="0"/>
                    </a:p>
                  </a:txBody>
                  <a:tcPr/>
                </a:tc>
                <a:tc>
                  <a:txBody>
                    <a:bodyPr/>
                    <a:lstStyle/>
                    <a:p>
                      <a:pPr algn="ctr"/>
                      <a:r>
                        <a:rPr lang="en-IE" sz="2400" dirty="0" smtClean="0">
                          <a:solidFill>
                            <a:schemeClr val="tx1"/>
                          </a:solidFill>
                        </a:rPr>
                        <a:t>0.173</a:t>
                      </a:r>
                      <a:endParaRPr lang="en-IE" sz="2400" dirty="0">
                        <a:solidFill>
                          <a:schemeClr val="tx1"/>
                        </a:solidFill>
                      </a:endParaRPr>
                    </a:p>
                  </a:txBody>
                  <a:tcPr/>
                </a:tc>
              </a:tr>
              <a:tr h="448978">
                <a:tc>
                  <a:txBody>
                    <a:bodyPr/>
                    <a:lstStyle/>
                    <a:p>
                      <a:pPr algn="ctr"/>
                      <a:r>
                        <a:rPr lang="en-IE" sz="2400" dirty="0" smtClean="0"/>
                        <a:t>2007/08</a:t>
                      </a:r>
                      <a:endParaRPr lang="en-IE" sz="2400" dirty="0"/>
                    </a:p>
                  </a:txBody>
                  <a:tcPr/>
                </a:tc>
                <a:tc>
                  <a:txBody>
                    <a:bodyPr/>
                    <a:lstStyle/>
                    <a:p>
                      <a:pPr algn="ctr"/>
                      <a:r>
                        <a:rPr lang="en-IE" sz="2400" dirty="0" smtClean="0">
                          <a:solidFill>
                            <a:schemeClr val="tx1"/>
                          </a:solidFill>
                        </a:rPr>
                        <a:t>0.164</a:t>
                      </a:r>
                      <a:endParaRPr lang="en-IE" sz="2400" dirty="0">
                        <a:solidFill>
                          <a:schemeClr val="tx1"/>
                        </a:solidFill>
                      </a:endParaRPr>
                    </a:p>
                  </a:txBody>
                  <a:tcPr/>
                </a:tc>
              </a:tr>
              <a:tr h="448978">
                <a:tc>
                  <a:txBody>
                    <a:bodyPr/>
                    <a:lstStyle/>
                    <a:p>
                      <a:pPr algn="ctr"/>
                      <a:r>
                        <a:rPr lang="en-IE" sz="2400" b="1" dirty="0" smtClean="0"/>
                        <a:t>2008/09</a:t>
                      </a:r>
                      <a:endParaRPr lang="en-IE" sz="2400" b="1" dirty="0"/>
                    </a:p>
                  </a:txBody>
                  <a:tcPr/>
                </a:tc>
                <a:tc>
                  <a:txBody>
                    <a:bodyPr/>
                    <a:lstStyle/>
                    <a:p>
                      <a:pPr algn="ctr"/>
                      <a:r>
                        <a:rPr lang="en-IE" sz="2400" b="1" dirty="0" smtClean="0">
                          <a:solidFill>
                            <a:srgbClr val="FF0000"/>
                          </a:solidFill>
                        </a:rPr>
                        <a:t>0.101</a:t>
                      </a:r>
                      <a:endParaRPr lang="en-IE" sz="2400" b="1" dirty="0">
                        <a:solidFill>
                          <a:srgbClr val="FF0000"/>
                        </a:solidFill>
                      </a:endParaRPr>
                    </a:p>
                  </a:txBody>
                  <a:tcPr/>
                </a:tc>
              </a:tr>
              <a:tr h="448978">
                <a:tc>
                  <a:txBody>
                    <a:bodyPr/>
                    <a:lstStyle/>
                    <a:p>
                      <a:pPr algn="ctr"/>
                      <a:r>
                        <a:rPr lang="en-IE" sz="2400" b="1" dirty="0" smtClean="0"/>
                        <a:t>2009/10</a:t>
                      </a:r>
                      <a:endParaRPr lang="en-IE" sz="2400" b="1" dirty="0"/>
                    </a:p>
                  </a:txBody>
                  <a:tcPr/>
                </a:tc>
                <a:tc>
                  <a:txBody>
                    <a:bodyPr/>
                    <a:lstStyle/>
                    <a:p>
                      <a:pPr algn="ctr"/>
                      <a:r>
                        <a:rPr lang="en-IE" sz="2400" b="1" dirty="0" smtClean="0">
                          <a:solidFill>
                            <a:srgbClr val="FF0000"/>
                          </a:solidFill>
                        </a:rPr>
                        <a:t>0.127</a:t>
                      </a:r>
                      <a:endParaRPr lang="en-IE" sz="2400" b="1" dirty="0">
                        <a:solidFill>
                          <a:srgbClr val="FF0000"/>
                        </a:solidFill>
                      </a:endParaRPr>
                    </a:p>
                  </a:txBody>
                  <a:tcPr/>
                </a:tc>
              </a:tr>
              <a:tr h="448978">
                <a:tc>
                  <a:txBody>
                    <a:bodyPr/>
                    <a:lstStyle/>
                    <a:p>
                      <a:pPr algn="ctr"/>
                      <a:r>
                        <a:rPr lang="en-IE" sz="2400" dirty="0" smtClean="0"/>
                        <a:t>2010/11</a:t>
                      </a:r>
                      <a:endParaRPr lang="en-IE" sz="2400" dirty="0"/>
                    </a:p>
                  </a:txBody>
                  <a:tcPr/>
                </a:tc>
                <a:tc>
                  <a:txBody>
                    <a:bodyPr/>
                    <a:lstStyle/>
                    <a:p>
                      <a:pPr algn="ctr"/>
                      <a:r>
                        <a:rPr lang="en-IE" sz="2400" dirty="0" smtClean="0"/>
                        <a:t>0.213</a:t>
                      </a:r>
                      <a:endParaRPr lang="en-IE" sz="2400" dirty="0"/>
                    </a:p>
                  </a:txBody>
                  <a:tcPr/>
                </a:tc>
              </a:tr>
              <a:tr h="448978">
                <a:tc>
                  <a:txBody>
                    <a:bodyPr/>
                    <a:lstStyle/>
                    <a:p>
                      <a:pPr algn="ctr"/>
                      <a:r>
                        <a:rPr lang="en-IE" sz="2400" dirty="0" smtClean="0"/>
                        <a:t>2011/12</a:t>
                      </a:r>
                      <a:endParaRPr lang="en-IE" sz="2400" dirty="0"/>
                    </a:p>
                  </a:txBody>
                  <a:tcPr/>
                </a:tc>
                <a:tc>
                  <a:txBody>
                    <a:bodyPr/>
                    <a:lstStyle/>
                    <a:p>
                      <a:pPr algn="ctr"/>
                      <a:r>
                        <a:rPr lang="en-IE" sz="2400" dirty="0" smtClean="0"/>
                        <a:t>0.275</a:t>
                      </a:r>
                      <a:endParaRPr lang="en-IE" sz="2400" dirty="0"/>
                    </a:p>
                  </a:txBody>
                  <a:tcPr/>
                </a:tc>
              </a:tr>
              <a:tr h="448978">
                <a:tc>
                  <a:txBody>
                    <a:bodyPr/>
                    <a:lstStyle/>
                    <a:p>
                      <a:pPr algn="ctr"/>
                      <a:r>
                        <a:rPr lang="en-IE" sz="2400" dirty="0" smtClean="0"/>
                        <a:t>2012/13</a:t>
                      </a:r>
                      <a:endParaRPr lang="en-IE" sz="2400" dirty="0"/>
                    </a:p>
                  </a:txBody>
                  <a:tcPr/>
                </a:tc>
                <a:tc>
                  <a:txBody>
                    <a:bodyPr/>
                    <a:lstStyle/>
                    <a:p>
                      <a:pPr algn="ctr"/>
                      <a:r>
                        <a:rPr lang="en-IE" sz="2400" dirty="0" smtClean="0"/>
                        <a:t>0.274</a:t>
                      </a:r>
                      <a:endParaRPr lang="en-IE" sz="2400" dirty="0"/>
                    </a:p>
                  </a:txBody>
                  <a:tcPr/>
                </a:tc>
              </a:tr>
            </a:tbl>
          </a:graphicData>
        </a:graphic>
      </p:graphicFrame>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E" sz="2800" dirty="0" smtClean="0"/>
              <a:t>The Time Pattern of Wage Rigidity</a:t>
            </a:r>
            <a:endParaRPr lang="en-IE" sz="2800" dirty="0"/>
          </a:p>
        </p:txBody>
      </p:sp>
      <p:graphicFrame>
        <p:nvGraphicFramePr>
          <p:cNvPr id="4" name="Content Placeholder 3"/>
          <p:cNvGraphicFramePr>
            <a:graphicFrameLocks noGrp="1"/>
          </p:cNvGraphicFramePr>
          <p:nvPr>
            <p:ph idx="1"/>
          </p:nvPr>
        </p:nvGraphicFramePr>
        <p:xfrm>
          <a:off x="2627784" y="1556792"/>
          <a:ext cx="3708421" cy="4521696"/>
        </p:xfrm>
        <a:graphic>
          <a:graphicData uri="http://schemas.openxmlformats.org/drawingml/2006/table">
            <a:tbl>
              <a:tblPr firstRow="1" bandRow="1">
                <a:tableStyleId>{5C22544A-7EE6-4342-B048-85BDC9FD1C3A}</a:tableStyleId>
              </a:tblPr>
              <a:tblGrid>
                <a:gridCol w="1620190"/>
                <a:gridCol w="2088231"/>
              </a:tblGrid>
              <a:tr h="864096">
                <a:tc>
                  <a:txBody>
                    <a:bodyPr/>
                    <a:lstStyle/>
                    <a:p>
                      <a:pPr algn="ctr"/>
                      <a:r>
                        <a:rPr lang="en-IE" sz="2000" dirty="0" smtClean="0"/>
                        <a:t>Year</a:t>
                      </a:r>
                      <a:endParaRPr lang="en-IE" sz="2000" dirty="0"/>
                    </a:p>
                  </a:txBody>
                  <a:tcPr/>
                </a:tc>
                <a:tc>
                  <a:txBody>
                    <a:bodyPr/>
                    <a:lstStyle/>
                    <a:p>
                      <a:pPr algn="ctr"/>
                      <a:r>
                        <a:rPr lang="en-IE" sz="2000" dirty="0" smtClean="0"/>
                        <a:t>Wage Rigidity</a:t>
                      </a:r>
                      <a:endParaRPr lang="en-IE" sz="2000" dirty="0"/>
                    </a:p>
                  </a:txBody>
                  <a:tcPr/>
                </a:tc>
              </a:tr>
              <a:tr h="448978">
                <a:tc>
                  <a:txBody>
                    <a:bodyPr/>
                    <a:lstStyle/>
                    <a:p>
                      <a:pPr algn="ctr"/>
                      <a:r>
                        <a:rPr lang="en-IE" sz="2400" dirty="0" smtClean="0"/>
                        <a:t>2005/06</a:t>
                      </a:r>
                      <a:endParaRPr lang="en-IE" sz="2400" dirty="0"/>
                    </a:p>
                  </a:txBody>
                  <a:tcPr/>
                </a:tc>
                <a:tc>
                  <a:txBody>
                    <a:bodyPr/>
                    <a:lstStyle/>
                    <a:p>
                      <a:pPr algn="ctr"/>
                      <a:r>
                        <a:rPr lang="en-IE" sz="2400" dirty="0" smtClean="0">
                          <a:solidFill>
                            <a:schemeClr val="tx1"/>
                          </a:solidFill>
                        </a:rPr>
                        <a:t>0.181</a:t>
                      </a:r>
                      <a:endParaRPr lang="en-IE" sz="2400" dirty="0">
                        <a:solidFill>
                          <a:schemeClr val="tx1"/>
                        </a:solidFill>
                      </a:endParaRPr>
                    </a:p>
                  </a:txBody>
                  <a:tcPr/>
                </a:tc>
              </a:tr>
              <a:tr h="448978">
                <a:tc>
                  <a:txBody>
                    <a:bodyPr/>
                    <a:lstStyle/>
                    <a:p>
                      <a:pPr algn="ctr"/>
                      <a:r>
                        <a:rPr lang="en-IE" sz="2400" dirty="0" smtClean="0"/>
                        <a:t>2006/07</a:t>
                      </a:r>
                      <a:endParaRPr lang="en-IE" sz="2400" dirty="0"/>
                    </a:p>
                  </a:txBody>
                  <a:tcPr/>
                </a:tc>
                <a:tc>
                  <a:txBody>
                    <a:bodyPr/>
                    <a:lstStyle/>
                    <a:p>
                      <a:pPr algn="ctr"/>
                      <a:r>
                        <a:rPr lang="en-IE" sz="2400" dirty="0" smtClean="0">
                          <a:solidFill>
                            <a:schemeClr val="tx1"/>
                          </a:solidFill>
                        </a:rPr>
                        <a:t>0.173</a:t>
                      </a:r>
                      <a:endParaRPr lang="en-IE" sz="2400" dirty="0">
                        <a:solidFill>
                          <a:schemeClr val="tx1"/>
                        </a:solidFill>
                      </a:endParaRPr>
                    </a:p>
                  </a:txBody>
                  <a:tcPr/>
                </a:tc>
              </a:tr>
              <a:tr h="448978">
                <a:tc>
                  <a:txBody>
                    <a:bodyPr/>
                    <a:lstStyle/>
                    <a:p>
                      <a:pPr algn="ctr"/>
                      <a:r>
                        <a:rPr lang="en-IE" sz="2400" dirty="0" smtClean="0"/>
                        <a:t>2007/08</a:t>
                      </a:r>
                      <a:endParaRPr lang="en-IE" sz="2400" dirty="0"/>
                    </a:p>
                  </a:txBody>
                  <a:tcPr/>
                </a:tc>
                <a:tc>
                  <a:txBody>
                    <a:bodyPr/>
                    <a:lstStyle/>
                    <a:p>
                      <a:pPr algn="ctr"/>
                      <a:r>
                        <a:rPr lang="en-IE" sz="2400" dirty="0" smtClean="0">
                          <a:solidFill>
                            <a:schemeClr val="tx1"/>
                          </a:solidFill>
                        </a:rPr>
                        <a:t>0.164</a:t>
                      </a:r>
                      <a:endParaRPr lang="en-IE" sz="2400" dirty="0">
                        <a:solidFill>
                          <a:schemeClr val="tx1"/>
                        </a:solidFill>
                      </a:endParaRPr>
                    </a:p>
                  </a:txBody>
                  <a:tcPr/>
                </a:tc>
              </a:tr>
              <a:tr h="448978">
                <a:tc>
                  <a:txBody>
                    <a:bodyPr/>
                    <a:lstStyle/>
                    <a:p>
                      <a:pPr algn="ctr"/>
                      <a:r>
                        <a:rPr lang="en-IE" sz="2400" b="1" dirty="0" smtClean="0"/>
                        <a:t>2008/09</a:t>
                      </a:r>
                      <a:endParaRPr lang="en-IE" sz="2400" b="1" dirty="0"/>
                    </a:p>
                  </a:txBody>
                  <a:tcPr/>
                </a:tc>
                <a:tc>
                  <a:txBody>
                    <a:bodyPr/>
                    <a:lstStyle/>
                    <a:p>
                      <a:pPr algn="ctr"/>
                      <a:r>
                        <a:rPr lang="en-IE" sz="2400" b="1" dirty="0" smtClean="0"/>
                        <a:t>0.101</a:t>
                      </a:r>
                      <a:endParaRPr lang="en-IE" sz="2400" b="1" dirty="0"/>
                    </a:p>
                  </a:txBody>
                  <a:tcPr/>
                </a:tc>
              </a:tr>
              <a:tr h="448978">
                <a:tc>
                  <a:txBody>
                    <a:bodyPr/>
                    <a:lstStyle/>
                    <a:p>
                      <a:pPr algn="ctr"/>
                      <a:r>
                        <a:rPr lang="en-IE" sz="2400" b="1" dirty="0" smtClean="0"/>
                        <a:t>2009/10</a:t>
                      </a:r>
                      <a:endParaRPr lang="en-IE" sz="2400" b="1" dirty="0"/>
                    </a:p>
                  </a:txBody>
                  <a:tcPr/>
                </a:tc>
                <a:tc>
                  <a:txBody>
                    <a:bodyPr/>
                    <a:lstStyle/>
                    <a:p>
                      <a:pPr algn="ctr"/>
                      <a:r>
                        <a:rPr lang="en-IE" sz="2400" b="1" dirty="0" smtClean="0"/>
                        <a:t>0.127</a:t>
                      </a:r>
                      <a:endParaRPr lang="en-IE" sz="2400" b="1" dirty="0"/>
                    </a:p>
                  </a:txBody>
                  <a:tcPr/>
                </a:tc>
              </a:tr>
              <a:tr h="448978">
                <a:tc>
                  <a:txBody>
                    <a:bodyPr/>
                    <a:lstStyle/>
                    <a:p>
                      <a:pPr algn="ctr"/>
                      <a:r>
                        <a:rPr lang="en-IE" sz="2400" dirty="0" smtClean="0"/>
                        <a:t>2010/11</a:t>
                      </a:r>
                      <a:endParaRPr lang="en-IE" sz="2400" dirty="0"/>
                    </a:p>
                  </a:txBody>
                  <a:tcPr/>
                </a:tc>
                <a:tc>
                  <a:txBody>
                    <a:bodyPr/>
                    <a:lstStyle/>
                    <a:p>
                      <a:pPr algn="ctr"/>
                      <a:r>
                        <a:rPr lang="en-IE" sz="2400" dirty="0" smtClean="0">
                          <a:solidFill>
                            <a:srgbClr val="FF0000"/>
                          </a:solidFill>
                        </a:rPr>
                        <a:t>0.213</a:t>
                      </a:r>
                      <a:endParaRPr lang="en-IE" sz="2400" dirty="0">
                        <a:solidFill>
                          <a:srgbClr val="FF0000"/>
                        </a:solidFill>
                      </a:endParaRPr>
                    </a:p>
                  </a:txBody>
                  <a:tcPr/>
                </a:tc>
              </a:tr>
              <a:tr h="448978">
                <a:tc>
                  <a:txBody>
                    <a:bodyPr/>
                    <a:lstStyle/>
                    <a:p>
                      <a:pPr algn="ctr"/>
                      <a:r>
                        <a:rPr lang="en-IE" sz="2400" dirty="0" smtClean="0"/>
                        <a:t>2011/12</a:t>
                      </a:r>
                      <a:endParaRPr lang="en-IE" sz="2400" dirty="0"/>
                    </a:p>
                  </a:txBody>
                  <a:tcPr/>
                </a:tc>
                <a:tc>
                  <a:txBody>
                    <a:bodyPr/>
                    <a:lstStyle/>
                    <a:p>
                      <a:pPr algn="ctr"/>
                      <a:r>
                        <a:rPr lang="en-IE" sz="2400" dirty="0" smtClean="0">
                          <a:solidFill>
                            <a:srgbClr val="FF0000"/>
                          </a:solidFill>
                        </a:rPr>
                        <a:t>0.275</a:t>
                      </a:r>
                      <a:endParaRPr lang="en-IE" sz="2400" dirty="0">
                        <a:solidFill>
                          <a:srgbClr val="FF0000"/>
                        </a:solidFill>
                      </a:endParaRPr>
                    </a:p>
                  </a:txBody>
                  <a:tcPr/>
                </a:tc>
              </a:tr>
              <a:tr h="448978">
                <a:tc>
                  <a:txBody>
                    <a:bodyPr/>
                    <a:lstStyle/>
                    <a:p>
                      <a:pPr algn="ctr"/>
                      <a:r>
                        <a:rPr lang="en-IE" sz="2400" dirty="0" smtClean="0"/>
                        <a:t>2012/13</a:t>
                      </a:r>
                      <a:endParaRPr lang="en-IE" sz="2400" dirty="0"/>
                    </a:p>
                  </a:txBody>
                  <a:tcPr/>
                </a:tc>
                <a:tc>
                  <a:txBody>
                    <a:bodyPr/>
                    <a:lstStyle/>
                    <a:p>
                      <a:pPr algn="ctr"/>
                      <a:r>
                        <a:rPr lang="en-IE" sz="2400" dirty="0" smtClean="0">
                          <a:solidFill>
                            <a:srgbClr val="FF0000"/>
                          </a:solidFill>
                        </a:rPr>
                        <a:t>0.274</a:t>
                      </a:r>
                      <a:endParaRPr lang="en-IE" sz="2400" dirty="0">
                        <a:solidFill>
                          <a:srgbClr val="FF0000"/>
                        </a:solidFill>
                      </a:endParaRPr>
                    </a:p>
                  </a:txBody>
                  <a:tcPr/>
                </a:tc>
              </a:tr>
            </a:tbl>
          </a:graphicData>
        </a:graphic>
      </p:graphicFrame>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274638"/>
            <a:ext cx="8640960" cy="634082"/>
          </a:xfrm>
        </p:spPr>
        <p:txBody>
          <a:bodyPr>
            <a:normAutofit/>
          </a:bodyPr>
          <a:lstStyle/>
          <a:p>
            <a:r>
              <a:rPr lang="en-IE" sz="3200" dirty="0" smtClean="0"/>
              <a:t>Variation Between Firms in Wage Changes</a:t>
            </a:r>
            <a:endParaRPr lang="en-IE" sz="3200" dirty="0"/>
          </a:p>
        </p:txBody>
      </p:sp>
      <p:sp>
        <p:nvSpPr>
          <p:cNvPr id="3" name="Content Placeholder 2"/>
          <p:cNvSpPr>
            <a:spLocks noGrp="1"/>
          </p:cNvSpPr>
          <p:nvPr>
            <p:ph idx="1"/>
          </p:nvPr>
        </p:nvSpPr>
        <p:spPr>
          <a:xfrm>
            <a:off x="467544" y="1196752"/>
            <a:ext cx="8229600" cy="4968552"/>
          </a:xfrm>
        </p:spPr>
        <p:txBody>
          <a:bodyPr>
            <a:normAutofit fontScale="70000" lnSpcReduction="20000"/>
          </a:bodyPr>
          <a:lstStyle/>
          <a:p>
            <a:pPr>
              <a:lnSpc>
                <a:spcPct val="130000"/>
              </a:lnSpc>
              <a:spcBef>
                <a:spcPts val="600"/>
              </a:spcBef>
              <a:spcAft>
                <a:spcPts val="600"/>
              </a:spcAft>
            </a:pPr>
            <a:r>
              <a:rPr lang="en-IE" sz="3000" dirty="0" smtClean="0"/>
              <a:t>As well as having data on individuals, we have firm identifiers, so we can characterize within-firm wage distributions fully</a:t>
            </a:r>
          </a:p>
          <a:p>
            <a:pPr>
              <a:lnSpc>
                <a:spcPct val="130000"/>
              </a:lnSpc>
              <a:spcBef>
                <a:spcPts val="600"/>
              </a:spcBef>
              <a:spcAft>
                <a:spcPts val="600"/>
              </a:spcAft>
            </a:pPr>
            <a:r>
              <a:rPr lang="en-IE" sz="3000" dirty="0" smtClean="0"/>
              <a:t>We can examine whether firms adopted different approaches to wage changes</a:t>
            </a:r>
          </a:p>
          <a:p>
            <a:pPr lvl="1">
              <a:lnSpc>
                <a:spcPct val="130000"/>
              </a:lnSpc>
              <a:spcBef>
                <a:spcPts val="600"/>
              </a:spcBef>
              <a:spcAft>
                <a:spcPts val="600"/>
              </a:spcAft>
            </a:pPr>
            <a:r>
              <a:rPr lang="en-IE" sz="2600" dirty="0" smtClean="0"/>
              <a:t>Did some firms give only pay rises, while others gave only pay cuts?</a:t>
            </a:r>
          </a:p>
          <a:p>
            <a:pPr lvl="1">
              <a:lnSpc>
                <a:spcPct val="130000"/>
              </a:lnSpc>
              <a:spcBef>
                <a:spcPts val="600"/>
              </a:spcBef>
              <a:spcAft>
                <a:spcPts val="600"/>
              </a:spcAft>
            </a:pPr>
            <a:r>
              <a:rPr lang="en-IE" sz="2600" dirty="0" smtClean="0"/>
              <a:t>If so, we should find substantial between-firm variation in firms’ mean pay changes</a:t>
            </a:r>
          </a:p>
          <a:p>
            <a:pPr>
              <a:lnSpc>
                <a:spcPct val="130000"/>
              </a:lnSpc>
              <a:spcBef>
                <a:spcPts val="600"/>
              </a:spcBef>
              <a:spcAft>
                <a:spcPts val="600"/>
              </a:spcAft>
            </a:pPr>
            <a:r>
              <a:rPr lang="en-IE" sz="3000" dirty="0" smtClean="0"/>
              <a:t>To examine this, we calculate the variance of individual workers’ wage changes and decompose this variance into two parts:</a:t>
            </a:r>
          </a:p>
          <a:p>
            <a:pPr marL="971550" lvl="1" indent="-514350">
              <a:lnSpc>
                <a:spcPct val="130000"/>
              </a:lnSpc>
              <a:spcBef>
                <a:spcPts val="600"/>
              </a:spcBef>
              <a:spcAft>
                <a:spcPts val="600"/>
              </a:spcAft>
              <a:buFont typeface="+mj-lt"/>
              <a:buAutoNum type="arabicPeriod"/>
            </a:pPr>
            <a:r>
              <a:rPr lang="en-IE" sz="2600" dirty="0" smtClean="0"/>
              <a:t>The part due to within-firm variance in wage changes</a:t>
            </a:r>
          </a:p>
          <a:p>
            <a:pPr marL="971550" lvl="1" indent="-514350">
              <a:lnSpc>
                <a:spcPct val="130000"/>
              </a:lnSpc>
              <a:spcBef>
                <a:spcPts val="600"/>
              </a:spcBef>
              <a:spcAft>
                <a:spcPts val="600"/>
              </a:spcAft>
              <a:buFont typeface="+mj-lt"/>
              <a:buAutoNum type="arabicPeriod"/>
            </a:pPr>
            <a:r>
              <a:rPr lang="en-IE" sz="2600" dirty="0" smtClean="0"/>
              <a:t>The part due to between-firm variance in mean wage changes</a:t>
            </a:r>
          </a:p>
          <a:p>
            <a:pPr>
              <a:lnSpc>
                <a:spcPct val="130000"/>
              </a:lnSpc>
            </a:pPr>
            <a:endParaRPr lang="en-IE" dirty="0" smtClean="0"/>
          </a:p>
          <a:p>
            <a:pPr>
              <a:lnSpc>
                <a:spcPct val="130000"/>
              </a:lnSpc>
            </a:pPr>
            <a:endParaRPr lang="en-IE" dirty="0" smtClean="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931224" cy="778098"/>
          </a:xfrm>
        </p:spPr>
        <p:txBody>
          <a:bodyPr>
            <a:normAutofit/>
          </a:bodyPr>
          <a:lstStyle/>
          <a:p>
            <a:r>
              <a:rPr lang="en-IE" sz="3600" dirty="0" smtClean="0"/>
              <a:t>Our Questions</a:t>
            </a:r>
            <a:endParaRPr lang="en-IE" sz="3600" dirty="0"/>
          </a:p>
        </p:txBody>
      </p:sp>
      <p:sp>
        <p:nvSpPr>
          <p:cNvPr id="3" name="Content Placeholder 2"/>
          <p:cNvSpPr>
            <a:spLocks noGrp="1"/>
          </p:cNvSpPr>
          <p:nvPr>
            <p:ph idx="1"/>
          </p:nvPr>
        </p:nvSpPr>
        <p:spPr>
          <a:xfrm>
            <a:off x="457200" y="1340768"/>
            <a:ext cx="8229600" cy="4785395"/>
          </a:xfrm>
        </p:spPr>
        <p:txBody>
          <a:bodyPr>
            <a:normAutofit/>
          </a:bodyPr>
          <a:lstStyle/>
          <a:p>
            <a:pPr marL="514350" indent="-514350">
              <a:lnSpc>
                <a:spcPct val="110000"/>
              </a:lnSpc>
              <a:spcBef>
                <a:spcPts val="600"/>
              </a:spcBef>
              <a:spcAft>
                <a:spcPts val="600"/>
              </a:spcAft>
              <a:buFont typeface="+mj-lt"/>
              <a:buAutoNum type="arabicPeriod"/>
            </a:pPr>
            <a:r>
              <a:rPr lang="en-IE" sz="3000" dirty="0" smtClean="0"/>
              <a:t>How have wages in Ireland changed as a result of the Great Recession/Crisis?</a:t>
            </a:r>
          </a:p>
          <a:p>
            <a:pPr marL="514350" indent="-514350">
              <a:lnSpc>
                <a:spcPct val="110000"/>
              </a:lnSpc>
              <a:spcBef>
                <a:spcPts val="600"/>
              </a:spcBef>
              <a:spcAft>
                <a:spcPts val="600"/>
              </a:spcAft>
              <a:buFont typeface="+mj-lt"/>
              <a:buAutoNum type="arabicPeriod"/>
            </a:pPr>
            <a:r>
              <a:rPr lang="en-IE" sz="3000" dirty="0" smtClean="0"/>
              <a:t>What degree of flexibility in wages is there in the Irish labour market?</a:t>
            </a:r>
          </a:p>
          <a:p>
            <a:pPr marL="514350" indent="-514350">
              <a:lnSpc>
                <a:spcPct val="110000"/>
              </a:lnSpc>
              <a:spcBef>
                <a:spcPts val="600"/>
              </a:spcBef>
              <a:spcAft>
                <a:spcPts val="600"/>
              </a:spcAft>
              <a:buFont typeface="+mj-lt"/>
              <a:buAutoNum type="arabicPeriod"/>
            </a:pPr>
            <a:r>
              <a:rPr lang="en-IE" sz="3000" dirty="0" smtClean="0"/>
              <a:t>To what extent did firms differ in the pay cuts/rises they gave?</a:t>
            </a:r>
          </a:p>
          <a:p>
            <a:pPr>
              <a:lnSpc>
                <a:spcPct val="110000"/>
              </a:lnSpc>
              <a:spcBef>
                <a:spcPts val="600"/>
              </a:spcBef>
              <a:spcAft>
                <a:spcPts val="600"/>
              </a:spcAft>
            </a:pPr>
            <a:endParaRPr lang="en-IE" sz="3000" dirty="0" smtClean="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E" sz="2800" dirty="0" smtClean="0"/>
              <a:t>Decomposition of Variance of Individual Wage Changes, Job </a:t>
            </a:r>
            <a:r>
              <a:rPr lang="en-IE" sz="2800" dirty="0" err="1" smtClean="0"/>
              <a:t>Stayers</a:t>
            </a:r>
            <a:endParaRPr lang="en-IE" sz="2800" dirty="0"/>
          </a:p>
        </p:txBody>
      </p:sp>
      <p:graphicFrame>
        <p:nvGraphicFramePr>
          <p:cNvPr id="4" name="Content Placeholder 3"/>
          <p:cNvGraphicFramePr>
            <a:graphicFrameLocks noGrp="1"/>
          </p:cNvGraphicFramePr>
          <p:nvPr>
            <p:ph idx="1"/>
          </p:nvPr>
        </p:nvGraphicFramePr>
        <p:xfrm>
          <a:off x="1619671" y="1556792"/>
          <a:ext cx="6048673" cy="4663440"/>
        </p:xfrm>
        <a:graphic>
          <a:graphicData uri="http://schemas.openxmlformats.org/drawingml/2006/table">
            <a:tbl>
              <a:tblPr firstRow="1" bandRow="1">
                <a:tableStyleId>{5C22544A-7EE6-4342-B048-85BDC9FD1C3A}</a:tableStyleId>
              </a:tblPr>
              <a:tblGrid>
                <a:gridCol w="1296145"/>
                <a:gridCol w="1879408"/>
                <a:gridCol w="1436560"/>
                <a:gridCol w="1436560"/>
              </a:tblGrid>
              <a:tr h="936104">
                <a:tc>
                  <a:txBody>
                    <a:bodyPr/>
                    <a:lstStyle/>
                    <a:p>
                      <a:r>
                        <a:rPr lang="en-IE" sz="2000" dirty="0" smtClean="0"/>
                        <a:t>Year</a:t>
                      </a:r>
                      <a:endParaRPr lang="en-IE" sz="2000" dirty="0"/>
                    </a:p>
                  </a:txBody>
                  <a:tcPr/>
                </a:tc>
                <a:tc>
                  <a:txBody>
                    <a:bodyPr/>
                    <a:lstStyle/>
                    <a:p>
                      <a:pPr algn="ctr"/>
                      <a:r>
                        <a:rPr lang="en-IE" sz="2000" dirty="0" smtClean="0"/>
                        <a:t>Total Variance of Log</a:t>
                      </a:r>
                      <a:r>
                        <a:rPr lang="en-IE" sz="2000" baseline="0" dirty="0" smtClean="0"/>
                        <a:t> Pay Change</a:t>
                      </a:r>
                      <a:endParaRPr lang="en-IE" sz="2000" dirty="0"/>
                    </a:p>
                  </a:txBody>
                  <a:tcPr/>
                </a:tc>
                <a:tc>
                  <a:txBody>
                    <a:bodyPr/>
                    <a:lstStyle/>
                    <a:p>
                      <a:r>
                        <a:rPr lang="en-IE" sz="2000" dirty="0" smtClean="0"/>
                        <a:t>Proportion Between Firms</a:t>
                      </a:r>
                    </a:p>
                  </a:txBody>
                  <a:tcPr/>
                </a:tc>
                <a:tc>
                  <a:txBody>
                    <a:bodyPr/>
                    <a:lstStyle/>
                    <a:p>
                      <a:r>
                        <a:rPr lang="en-IE" sz="2000" dirty="0" smtClean="0"/>
                        <a:t>Proportion </a:t>
                      </a:r>
                      <a:r>
                        <a:rPr lang="en-IE" sz="2000" baseline="0" dirty="0" smtClean="0"/>
                        <a:t>Within Firms</a:t>
                      </a:r>
                      <a:endParaRPr lang="en-IE" sz="2000" dirty="0"/>
                    </a:p>
                  </a:txBody>
                  <a:tcPr/>
                </a:tc>
              </a:tr>
              <a:tr h="448978">
                <a:tc>
                  <a:txBody>
                    <a:bodyPr/>
                    <a:lstStyle/>
                    <a:p>
                      <a:r>
                        <a:rPr lang="en-IE" sz="2400" dirty="0" smtClean="0"/>
                        <a:t>2005/06</a:t>
                      </a:r>
                      <a:endParaRPr lang="en-IE" sz="2400" dirty="0"/>
                    </a:p>
                  </a:txBody>
                  <a:tcPr/>
                </a:tc>
                <a:tc>
                  <a:txBody>
                    <a:bodyPr/>
                    <a:lstStyle/>
                    <a:p>
                      <a:pPr algn="ctr">
                        <a:lnSpc>
                          <a:spcPct val="115000"/>
                        </a:lnSpc>
                        <a:spcAft>
                          <a:spcPts val="0"/>
                        </a:spcAft>
                      </a:pPr>
                      <a:r>
                        <a:rPr lang="en-IE" sz="2400" dirty="0" smtClean="0">
                          <a:latin typeface="+mn-lt"/>
                          <a:ea typeface="Times New Roman"/>
                          <a:cs typeface="Times New Roman"/>
                        </a:rPr>
                        <a:t>0.0187</a:t>
                      </a:r>
                      <a:endParaRPr lang="en-IE" sz="2400" dirty="0">
                        <a:latin typeface="+mn-lt"/>
                        <a:ea typeface="Times New Roman"/>
                        <a:cs typeface="Times New Roman"/>
                      </a:endParaRPr>
                    </a:p>
                  </a:txBody>
                  <a:tcPr marL="68580" marR="68580" marT="0" marB="0"/>
                </a:tc>
                <a:tc>
                  <a:txBody>
                    <a:bodyPr/>
                    <a:lstStyle/>
                    <a:p>
                      <a:pPr algn="ctr">
                        <a:lnSpc>
                          <a:spcPct val="115000"/>
                        </a:lnSpc>
                        <a:spcAft>
                          <a:spcPts val="0"/>
                        </a:spcAft>
                      </a:pPr>
                      <a:r>
                        <a:rPr lang="en-IE" sz="2400" dirty="0" smtClean="0">
                          <a:latin typeface="+mn-lt"/>
                          <a:ea typeface="Times New Roman"/>
                          <a:cs typeface="Times New Roman"/>
                        </a:rPr>
                        <a:t>0.13</a:t>
                      </a:r>
                      <a:endParaRPr lang="en-IE" sz="2400" dirty="0">
                        <a:latin typeface="+mn-lt"/>
                        <a:ea typeface="Times New Roman"/>
                        <a:cs typeface="Times New Roman"/>
                      </a:endParaRPr>
                    </a:p>
                  </a:txBody>
                  <a:tcPr marL="68580" marR="68580" marT="0" marB="0"/>
                </a:tc>
                <a:tc>
                  <a:txBody>
                    <a:bodyPr/>
                    <a:lstStyle/>
                    <a:p>
                      <a:pPr algn="ctr">
                        <a:lnSpc>
                          <a:spcPct val="115000"/>
                        </a:lnSpc>
                        <a:spcAft>
                          <a:spcPts val="0"/>
                        </a:spcAft>
                      </a:pPr>
                      <a:r>
                        <a:rPr lang="en-IE" sz="2400" dirty="0" smtClean="0">
                          <a:latin typeface="+mn-lt"/>
                          <a:ea typeface="Times New Roman"/>
                          <a:cs typeface="Times New Roman"/>
                        </a:rPr>
                        <a:t>0.87</a:t>
                      </a:r>
                      <a:endParaRPr lang="en-IE" sz="2400" dirty="0">
                        <a:latin typeface="+mn-lt"/>
                        <a:ea typeface="Times New Roman"/>
                        <a:cs typeface="Times New Roman"/>
                      </a:endParaRPr>
                    </a:p>
                  </a:txBody>
                  <a:tcPr marL="68580" marR="68580" marT="0" marB="0"/>
                </a:tc>
              </a:tr>
              <a:tr h="448978">
                <a:tc>
                  <a:txBody>
                    <a:bodyPr/>
                    <a:lstStyle/>
                    <a:p>
                      <a:r>
                        <a:rPr lang="en-IE" sz="2400" dirty="0" smtClean="0"/>
                        <a:t>2006/07</a:t>
                      </a:r>
                      <a:endParaRPr lang="en-IE" sz="2400" dirty="0"/>
                    </a:p>
                  </a:txBody>
                  <a:tcPr/>
                </a:tc>
                <a:tc>
                  <a:txBody>
                    <a:bodyPr/>
                    <a:lstStyle/>
                    <a:p>
                      <a:pPr algn="ctr">
                        <a:lnSpc>
                          <a:spcPct val="115000"/>
                        </a:lnSpc>
                        <a:spcAft>
                          <a:spcPts val="0"/>
                        </a:spcAft>
                      </a:pPr>
                      <a:r>
                        <a:rPr lang="en-IE" sz="2400" dirty="0" smtClean="0">
                          <a:latin typeface="+mn-lt"/>
                          <a:ea typeface="Times New Roman"/>
                          <a:cs typeface="Times New Roman"/>
                        </a:rPr>
                        <a:t>0.0196</a:t>
                      </a:r>
                      <a:endParaRPr lang="en-IE" sz="2400" dirty="0">
                        <a:latin typeface="+mn-lt"/>
                        <a:ea typeface="Times New Roman"/>
                        <a:cs typeface="Times New Roman"/>
                      </a:endParaRPr>
                    </a:p>
                  </a:txBody>
                  <a:tcPr marL="68580" marR="68580" marT="0" marB="0"/>
                </a:tc>
                <a:tc>
                  <a:txBody>
                    <a:bodyPr/>
                    <a:lstStyle/>
                    <a:p>
                      <a:pPr algn="ctr">
                        <a:lnSpc>
                          <a:spcPct val="115000"/>
                        </a:lnSpc>
                        <a:spcAft>
                          <a:spcPts val="0"/>
                        </a:spcAft>
                      </a:pPr>
                      <a:r>
                        <a:rPr lang="en-IE" sz="2400" dirty="0" smtClean="0">
                          <a:latin typeface="+mn-lt"/>
                          <a:ea typeface="Times New Roman"/>
                          <a:cs typeface="Times New Roman"/>
                        </a:rPr>
                        <a:t>0.12</a:t>
                      </a:r>
                      <a:endParaRPr lang="en-IE" sz="2400" dirty="0">
                        <a:latin typeface="+mn-lt"/>
                        <a:ea typeface="Times New Roman"/>
                        <a:cs typeface="Times New Roman"/>
                      </a:endParaRPr>
                    </a:p>
                  </a:txBody>
                  <a:tcPr marL="68580" marR="68580" marT="0" marB="0"/>
                </a:tc>
                <a:tc>
                  <a:txBody>
                    <a:bodyPr/>
                    <a:lstStyle/>
                    <a:p>
                      <a:pPr algn="ctr">
                        <a:lnSpc>
                          <a:spcPct val="115000"/>
                        </a:lnSpc>
                        <a:spcAft>
                          <a:spcPts val="0"/>
                        </a:spcAft>
                      </a:pPr>
                      <a:r>
                        <a:rPr lang="en-IE" sz="2400" dirty="0" smtClean="0">
                          <a:latin typeface="+mn-lt"/>
                          <a:ea typeface="Times New Roman"/>
                          <a:cs typeface="Times New Roman"/>
                        </a:rPr>
                        <a:t>0.88</a:t>
                      </a:r>
                      <a:endParaRPr lang="en-IE" sz="2400" dirty="0">
                        <a:latin typeface="+mn-lt"/>
                        <a:ea typeface="Times New Roman"/>
                        <a:cs typeface="Times New Roman"/>
                      </a:endParaRPr>
                    </a:p>
                  </a:txBody>
                  <a:tcPr marL="68580" marR="68580" marT="0" marB="0"/>
                </a:tc>
              </a:tr>
              <a:tr h="448978">
                <a:tc>
                  <a:txBody>
                    <a:bodyPr/>
                    <a:lstStyle/>
                    <a:p>
                      <a:r>
                        <a:rPr lang="en-IE" sz="2400" dirty="0" smtClean="0"/>
                        <a:t>2007/08</a:t>
                      </a:r>
                      <a:endParaRPr lang="en-IE" sz="2400" dirty="0"/>
                    </a:p>
                  </a:txBody>
                  <a:tcPr/>
                </a:tc>
                <a:tc>
                  <a:txBody>
                    <a:bodyPr/>
                    <a:lstStyle/>
                    <a:p>
                      <a:pPr algn="ctr">
                        <a:lnSpc>
                          <a:spcPct val="115000"/>
                        </a:lnSpc>
                        <a:spcAft>
                          <a:spcPts val="0"/>
                        </a:spcAft>
                      </a:pPr>
                      <a:r>
                        <a:rPr lang="en-IE" sz="2400" dirty="0" smtClean="0">
                          <a:latin typeface="+mn-lt"/>
                          <a:ea typeface="Times New Roman"/>
                          <a:cs typeface="Times New Roman"/>
                        </a:rPr>
                        <a:t>0.0207</a:t>
                      </a:r>
                      <a:endParaRPr lang="en-IE" sz="2400" dirty="0">
                        <a:latin typeface="+mn-lt"/>
                        <a:ea typeface="Times New Roman"/>
                        <a:cs typeface="Times New Roman"/>
                      </a:endParaRPr>
                    </a:p>
                  </a:txBody>
                  <a:tcPr marL="68580" marR="68580" marT="0" marB="0"/>
                </a:tc>
                <a:tc>
                  <a:txBody>
                    <a:bodyPr/>
                    <a:lstStyle/>
                    <a:p>
                      <a:pPr algn="ctr">
                        <a:lnSpc>
                          <a:spcPct val="115000"/>
                        </a:lnSpc>
                        <a:spcAft>
                          <a:spcPts val="0"/>
                        </a:spcAft>
                      </a:pPr>
                      <a:r>
                        <a:rPr lang="en-IE" sz="2400" dirty="0" smtClean="0">
                          <a:latin typeface="+mn-lt"/>
                          <a:ea typeface="Times New Roman"/>
                          <a:cs typeface="Times New Roman"/>
                        </a:rPr>
                        <a:t>0.15</a:t>
                      </a:r>
                      <a:endParaRPr lang="en-IE" sz="2400" dirty="0">
                        <a:latin typeface="+mn-lt"/>
                        <a:ea typeface="Times New Roman"/>
                        <a:cs typeface="Times New Roman"/>
                      </a:endParaRPr>
                    </a:p>
                  </a:txBody>
                  <a:tcPr marL="68580" marR="68580" marT="0" marB="0"/>
                </a:tc>
                <a:tc>
                  <a:txBody>
                    <a:bodyPr/>
                    <a:lstStyle/>
                    <a:p>
                      <a:pPr algn="ctr">
                        <a:lnSpc>
                          <a:spcPct val="115000"/>
                        </a:lnSpc>
                        <a:spcAft>
                          <a:spcPts val="0"/>
                        </a:spcAft>
                      </a:pPr>
                      <a:r>
                        <a:rPr lang="en-IE" sz="2400" dirty="0" smtClean="0">
                          <a:latin typeface="+mn-lt"/>
                          <a:ea typeface="Times New Roman"/>
                          <a:cs typeface="Times New Roman"/>
                        </a:rPr>
                        <a:t>0.85</a:t>
                      </a:r>
                      <a:endParaRPr lang="en-IE" sz="2400" dirty="0">
                        <a:latin typeface="+mn-lt"/>
                        <a:ea typeface="Times New Roman"/>
                        <a:cs typeface="Times New Roman"/>
                      </a:endParaRPr>
                    </a:p>
                  </a:txBody>
                  <a:tcPr marL="68580" marR="68580" marT="0" marB="0"/>
                </a:tc>
              </a:tr>
              <a:tr h="448978">
                <a:tc>
                  <a:txBody>
                    <a:bodyPr/>
                    <a:lstStyle/>
                    <a:p>
                      <a:r>
                        <a:rPr lang="en-IE" sz="2400" dirty="0" smtClean="0"/>
                        <a:t>2008/09</a:t>
                      </a:r>
                      <a:endParaRPr lang="en-IE" sz="2400" dirty="0"/>
                    </a:p>
                  </a:txBody>
                  <a:tcPr/>
                </a:tc>
                <a:tc>
                  <a:txBody>
                    <a:bodyPr/>
                    <a:lstStyle/>
                    <a:p>
                      <a:pPr algn="ctr">
                        <a:lnSpc>
                          <a:spcPct val="115000"/>
                        </a:lnSpc>
                        <a:spcAft>
                          <a:spcPts val="0"/>
                        </a:spcAft>
                      </a:pPr>
                      <a:r>
                        <a:rPr lang="en-IE" sz="2400" dirty="0" smtClean="0">
                          <a:latin typeface="+mn-lt"/>
                          <a:ea typeface="Times New Roman"/>
                          <a:cs typeface="Times New Roman"/>
                        </a:rPr>
                        <a:t>0.0239</a:t>
                      </a:r>
                      <a:endParaRPr lang="en-IE" sz="2400" dirty="0">
                        <a:latin typeface="+mn-lt"/>
                        <a:ea typeface="Times New Roman"/>
                        <a:cs typeface="Times New Roman"/>
                      </a:endParaRPr>
                    </a:p>
                  </a:txBody>
                  <a:tcPr marL="68580" marR="68580" marT="0" marB="0"/>
                </a:tc>
                <a:tc>
                  <a:txBody>
                    <a:bodyPr/>
                    <a:lstStyle/>
                    <a:p>
                      <a:pPr algn="ctr">
                        <a:lnSpc>
                          <a:spcPct val="115000"/>
                        </a:lnSpc>
                        <a:spcAft>
                          <a:spcPts val="0"/>
                        </a:spcAft>
                      </a:pPr>
                      <a:r>
                        <a:rPr lang="en-IE" sz="2400" dirty="0" smtClean="0">
                          <a:latin typeface="+mn-lt"/>
                          <a:ea typeface="Times New Roman"/>
                          <a:cs typeface="Times New Roman"/>
                        </a:rPr>
                        <a:t>0.25</a:t>
                      </a:r>
                      <a:endParaRPr lang="en-IE" sz="2400" dirty="0">
                        <a:latin typeface="+mn-lt"/>
                        <a:ea typeface="Times New Roman"/>
                        <a:cs typeface="Times New Roman"/>
                      </a:endParaRPr>
                    </a:p>
                  </a:txBody>
                  <a:tcPr marL="68580" marR="68580" marT="0" marB="0"/>
                </a:tc>
                <a:tc>
                  <a:txBody>
                    <a:bodyPr/>
                    <a:lstStyle/>
                    <a:p>
                      <a:pPr algn="ctr">
                        <a:lnSpc>
                          <a:spcPct val="115000"/>
                        </a:lnSpc>
                        <a:spcAft>
                          <a:spcPts val="0"/>
                        </a:spcAft>
                      </a:pPr>
                      <a:r>
                        <a:rPr lang="en-IE" sz="2400" dirty="0" smtClean="0">
                          <a:latin typeface="+mn-lt"/>
                          <a:ea typeface="Times New Roman"/>
                          <a:cs typeface="Times New Roman"/>
                        </a:rPr>
                        <a:t>0.75</a:t>
                      </a:r>
                      <a:endParaRPr lang="en-IE" sz="2400" dirty="0">
                        <a:latin typeface="+mn-lt"/>
                        <a:ea typeface="Times New Roman"/>
                        <a:cs typeface="Times New Roman"/>
                      </a:endParaRPr>
                    </a:p>
                  </a:txBody>
                  <a:tcPr marL="68580" marR="68580" marT="0" marB="0"/>
                </a:tc>
              </a:tr>
              <a:tr h="448978">
                <a:tc>
                  <a:txBody>
                    <a:bodyPr/>
                    <a:lstStyle/>
                    <a:p>
                      <a:r>
                        <a:rPr lang="en-IE" sz="2400" dirty="0" smtClean="0"/>
                        <a:t>2009/10</a:t>
                      </a:r>
                      <a:endParaRPr lang="en-IE" sz="2400" dirty="0"/>
                    </a:p>
                  </a:txBody>
                  <a:tcPr/>
                </a:tc>
                <a:tc>
                  <a:txBody>
                    <a:bodyPr/>
                    <a:lstStyle/>
                    <a:p>
                      <a:pPr algn="ctr">
                        <a:lnSpc>
                          <a:spcPct val="115000"/>
                        </a:lnSpc>
                        <a:spcAft>
                          <a:spcPts val="0"/>
                        </a:spcAft>
                      </a:pPr>
                      <a:r>
                        <a:rPr lang="en-IE" sz="2400" dirty="0" smtClean="0">
                          <a:latin typeface="+mn-lt"/>
                          <a:ea typeface="Times New Roman"/>
                          <a:cs typeface="Times New Roman"/>
                        </a:rPr>
                        <a:t>0.0207</a:t>
                      </a:r>
                      <a:endParaRPr lang="en-IE" sz="2400" dirty="0">
                        <a:latin typeface="+mn-lt"/>
                        <a:ea typeface="Times New Roman"/>
                        <a:cs typeface="Times New Roman"/>
                      </a:endParaRPr>
                    </a:p>
                  </a:txBody>
                  <a:tcPr marL="68580" marR="68580" marT="0" marB="0"/>
                </a:tc>
                <a:tc>
                  <a:txBody>
                    <a:bodyPr/>
                    <a:lstStyle/>
                    <a:p>
                      <a:pPr algn="ctr">
                        <a:lnSpc>
                          <a:spcPct val="115000"/>
                        </a:lnSpc>
                        <a:spcAft>
                          <a:spcPts val="0"/>
                        </a:spcAft>
                      </a:pPr>
                      <a:r>
                        <a:rPr lang="en-IE" sz="2400" dirty="0" smtClean="0">
                          <a:latin typeface="+mn-lt"/>
                          <a:ea typeface="Times New Roman"/>
                          <a:cs typeface="Times New Roman"/>
                        </a:rPr>
                        <a:t>0.18</a:t>
                      </a:r>
                      <a:endParaRPr lang="en-IE" sz="2400" dirty="0">
                        <a:latin typeface="+mn-lt"/>
                        <a:ea typeface="Times New Roman"/>
                        <a:cs typeface="Times New Roman"/>
                      </a:endParaRPr>
                    </a:p>
                  </a:txBody>
                  <a:tcPr marL="68580" marR="68580" marT="0" marB="0"/>
                </a:tc>
                <a:tc>
                  <a:txBody>
                    <a:bodyPr/>
                    <a:lstStyle/>
                    <a:p>
                      <a:pPr algn="ctr">
                        <a:lnSpc>
                          <a:spcPct val="115000"/>
                        </a:lnSpc>
                        <a:spcAft>
                          <a:spcPts val="0"/>
                        </a:spcAft>
                      </a:pPr>
                      <a:r>
                        <a:rPr lang="en-IE" sz="2400" dirty="0" smtClean="0">
                          <a:latin typeface="+mn-lt"/>
                          <a:ea typeface="Times New Roman"/>
                          <a:cs typeface="Times New Roman"/>
                        </a:rPr>
                        <a:t>0.82</a:t>
                      </a:r>
                      <a:endParaRPr lang="en-IE" sz="2400" dirty="0">
                        <a:latin typeface="+mn-lt"/>
                        <a:ea typeface="Times New Roman"/>
                        <a:cs typeface="Times New Roman"/>
                      </a:endParaRPr>
                    </a:p>
                  </a:txBody>
                  <a:tcPr marL="68580" marR="68580" marT="0" marB="0"/>
                </a:tc>
              </a:tr>
              <a:tr h="448978">
                <a:tc>
                  <a:txBody>
                    <a:bodyPr/>
                    <a:lstStyle/>
                    <a:p>
                      <a:r>
                        <a:rPr lang="en-IE" sz="2400" dirty="0" smtClean="0"/>
                        <a:t>2010/11</a:t>
                      </a:r>
                      <a:endParaRPr lang="en-IE" sz="2400" dirty="0"/>
                    </a:p>
                  </a:txBody>
                  <a:tcPr/>
                </a:tc>
                <a:tc>
                  <a:txBody>
                    <a:bodyPr/>
                    <a:lstStyle/>
                    <a:p>
                      <a:pPr algn="ctr">
                        <a:lnSpc>
                          <a:spcPct val="115000"/>
                        </a:lnSpc>
                        <a:spcAft>
                          <a:spcPts val="0"/>
                        </a:spcAft>
                      </a:pPr>
                      <a:r>
                        <a:rPr lang="en-IE" sz="2400" dirty="0" smtClean="0">
                          <a:latin typeface="+mn-lt"/>
                          <a:ea typeface="Times New Roman"/>
                          <a:cs typeface="Times New Roman"/>
                        </a:rPr>
                        <a:t>0.0211</a:t>
                      </a:r>
                      <a:endParaRPr lang="en-IE" sz="2400" dirty="0">
                        <a:latin typeface="+mn-lt"/>
                        <a:ea typeface="Times New Roman"/>
                        <a:cs typeface="Times New Roman"/>
                      </a:endParaRPr>
                    </a:p>
                  </a:txBody>
                  <a:tcPr marL="68580" marR="68580" marT="0" marB="0"/>
                </a:tc>
                <a:tc>
                  <a:txBody>
                    <a:bodyPr/>
                    <a:lstStyle/>
                    <a:p>
                      <a:pPr algn="ctr">
                        <a:lnSpc>
                          <a:spcPct val="115000"/>
                        </a:lnSpc>
                        <a:spcAft>
                          <a:spcPts val="0"/>
                        </a:spcAft>
                      </a:pPr>
                      <a:r>
                        <a:rPr lang="en-IE" sz="2400" dirty="0" smtClean="0">
                          <a:latin typeface="+mn-lt"/>
                          <a:ea typeface="Times New Roman"/>
                          <a:cs typeface="Times New Roman"/>
                        </a:rPr>
                        <a:t>0.15</a:t>
                      </a:r>
                      <a:endParaRPr lang="en-IE" sz="2400" dirty="0">
                        <a:latin typeface="+mn-lt"/>
                        <a:ea typeface="Times New Roman"/>
                        <a:cs typeface="Times New Roman"/>
                      </a:endParaRPr>
                    </a:p>
                  </a:txBody>
                  <a:tcPr marL="68580" marR="68580" marT="0" marB="0"/>
                </a:tc>
                <a:tc>
                  <a:txBody>
                    <a:bodyPr/>
                    <a:lstStyle/>
                    <a:p>
                      <a:pPr algn="ctr">
                        <a:lnSpc>
                          <a:spcPct val="115000"/>
                        </a:lnSpc>
                        <a:spcAft>
                          <a:spcPts val="0"/>
                        </a:spcAft>
                      </a:pPr>
                      <a:r>
                        <a:rPr lang="en-IE" sz="2400" dirty="0" smtClean="0">
                          <a:latin typeface="+mn-lt"/>
                          <a:ea typeface="Times New Roman"/>
                          <a:cs typeface="Times New Roman"/>
                        </a:rPr>
                        <a:t>0.85</a:t>
                      </a:r>
                      <a:endParaRPr lang="en-IE" sz="2400" dirty="0">
                        <a:latin typeface="+mn-lt"/>
                        <a:ea typeface="Times New Roman"/>
                        <a:cs typeface="Times New Roman"/>
                      </a:endParaRPr>
                    </a:p>
                  </a:txBody>
                  <a:tcPr marL="68580" marR="68580" marT="0" marB="0"/>
                </a:tc>
              </a:tr>
              <a:tr h="448978">
                <a:tc>
                  <a:txBody>
                    <a:bodyPr/>
                    <a:lstStyle/>
                    <a:p>
                      <a:r>
                        <a:rPr lang="en-IE" sz="2400" dirty="0" smtClean="0"/>
                        <a:t>2011/12</a:t>
                      </a:r>
                      <a:endParaRPr lang="en-IE" sz="2400" dirty="0"/>
                    </a:p>
                  </a:txBody>
                  <a:tcPr/>
                </a:tc>
                <a:tc>
                  <a:txBody>
                    <a:bodyPr/>
                    <a:lstStyle/>
                    <a:p>
                      <a:pPr algn="ctr">
                        <a:lnSpc>
                          <a:spcPct val="115000"/>
                        </a:lnSpc>
                        <a:spcAft>
                          <a:spcPts val="0"/>
                        </a:spcAft>
                      </a:pPr>
                      <a:r>
                        <a:rPr lang="en-IE" sz="2400" dirty="0" smtClean="0">
                          <a:latin typeface="+mn-lt"/>
                          <a:ea typeface="Times New Roman"/>
                          <a:cs typeface="Times New Roman"/>
                        </a:rPr>
                        <a:t>0.0204</a:t>
                      </a:r>
                      <a:endParaRPr lang="en-IE" sz="2400" dirty="0">
                        <a:latin typeface="+mn-lt"/>
                        <a:ea typeface="Times New Roman"/>
                        <a:cs typeface="Times New Roman"/>
                      </a:endParaRPr>
                    </a:p>
                  </a:txBody>
                  <a:tcPr marL="68580" marR="68580" marT="0" marB="0"/>
                </a:tc>
                <a:tc>
                  <a:txBody>
                    <a:bodyPr/>
                    <a:lstStyle/>
                    <a:p>
                      <a:pPr algn="ctr">
                        <a:lnSpc>
                          <a:spcPct val="115000"/>
                        </a:lnSpc>
                        <a:spcAft>
                          <a:spcPts val="0"/>
                        </a:spcAft>
                      </a:pPr>
                      <a:r>
                        <a:rPr lang="en-IE" sz="2400" dirty="0" smtClean="0">
                          <a:latin typeface="+mn-lt"/>
                          <a:ea typeface="Times New Roman"/>
                          <a:cs typeface="Times New Roman"/>
                        </a:rPr>
                        <a:t>0.10</a:t>
                      </a:r>
                      <a:endParaRPr lang="en-IE" sz="2400" dirty="0">
                        <a:latin typeface="+mn-lt"/>
                        <a:ea typeface="Times New Roman"/>
                        <a:cs typeface="Times New Roman"/>
                      </a:endParaRPr>
                    </a:p>
                  </a:txBody>
                  <a:tcPr marL="68580" marR="68580" marT="0" marB="0"/>
                </a:tc>
                <a:tc>
                  <a:txBody>
                    <a:bodyPr/>
                    <a:lstStyle/>
                    <a:p>
                      <a:pPr algn="ctr">
                        <a:lnSpc>
                          <a:spcPct val="115000"/>
                        </a:lnSpc>
                        <a:spcAft>
                          <a:spcPts val="0"/>
                        </a:spcAft>
                      </a:pPr>
                      <a:r>
                        <a:rPr lang="en-IE" sz="2400" dirty="0" smtClean="0">
                          <a:latin typeface="+mn-lt"/>
                          <a:ea typeface="Times New Roman"/>
                          <a:cs typeface="Times New Roman"/>
                        </a:rPr>
                        <a:t>0.90</a:t>
                      </a:r>
                      <a:endParaRPr lang="en-IE" sz="2400" dirty="0">
                        <a:latin typeface="+mn-lt"/>
                        <a:ea typeface="Times New Roman"/>
                        <a:cs typeface="Times New Roman"/>
                      </a:endParaRPr>
                    </a:p>
                  </a:txBody>
                  <a:tcPr marL="68580" marR="68580" marT="0" marB="0"/>
                </a:tc>
              </a:tr>
              <a:tr h="448978">
                <a:tc>
                  <a:txBody>
                    <a:bodyPr/>
                    <a:lstStyle/>
                    <a:p>
                      <a:r>
                        <a:rPr lang="en-IE" sz="2400" dirty="0" smtClean="0"/>
                        <a:t>2012/13</a:t>
                      </a:r>
                      <a:endParaRPr lang="en-IE" sz="2400" dirty="0"/>
                    </a:p>
                  </a:txBody>
                  <a:tcPr/>
                </a:tc>
                <a:tc>
                  <a:txBody>
                    <a:bodyPr/>
                    <a:lstStyle/>
                    <a:p>
                      <a:pPr algn="ctr">
                        <a:lnSpc>
                          <a:spcPct val="115000"/>
                        </a:lnSpc>
                        <a:spcAft>
                          <a:spcPts val="0"/>
                        </a:spcAft>
                      </a:pPr>
                      <a:r>
                        <a:rPr lang="en-IE" sz="2400" dirty="0" smtClean="0">
                          <a:latin typeface="+mn-lt"/>
                          <a:ea typeface="Times New Roman"/>
                          <a:cs typeface="Times New Roman"/>
                        </a:rPr>
                        <a:t>0.0185</a:t>
                      </a:r>
                      <a:endParaRPr lang="en-IE" sz="2400" dirty="0">
                        <a:latin typeface="+mn-lt"/>
                        <a:ea typeface="Times New Roman"/>
                        <a:cs typeface="Times New Roman"/>
                      </a:endParaRPr>
                    </a:p>
                  </a:txBody>
                  <a:tcPr marL="68580" marR="68580" marT="0" marB="0"/>
                </a:tc>
                <a:tc>
                  <a:txBody>
                    <a:bodyPr/>
                    <a:lstStyle/>
                    <a:p>
                      <a:pPr algn="ctr">
                        <a:lnSpc>
                          <a:spcPct val="115000"/>
                        </a:lnSpc>
                        <a:spcAft>
                          <a:spcPts val="0"/>
                        </a:spcAft>
                      </a:pPr>
                      <a:r>
                        <a:rPr lang="en-IE" sz="2400" dirty="0" smtClean="0">
                          <a:latin typeface="+mn-lt"/>
                          <a:ea typeface="Times New Roman"/>
                          <a:cs typeface="Times New Roman"/>
                        </a:rPr>
                        <a:t>0.10</a:t>
                      </a:r>
                      <a:endParaRPr lang="en-IE" sz="2400" dirty="0">
                        <a:latin typeface="+mn-lt"/>
                        <a:ea typeface="Times New Roman"/>
                        <a:cs typeface="Times New Roman"/>
                      </a:endParaRPr>
                    </a:p>
                  </a:txBody>
                  <a:tcPr marL="68580" marR="68580" marT="0" marB="0"/>
                </a:tc>
                <a:tc>
                  <a:txBody>
                    <a:bodyPr/>
                    <a:lstStyle/>
                    <a:p>
                      <a:pPr algn="ctr">
                        <a:lnSpc>
                          <a:spcPct val="115000"/>
                        </a:lnSpc>
                        <a:spcAft>
                          <a:spcPts val="0"/>
                        </a:spcAft>
                      </a:pPr>
                      <a:r>
                        <a:rPr lang="en-IE" sz="2400" dirty="0" smtClean="0">
                          <a:latin typeface="+mn-lt"/>
                          <a:ea typeface="Times New Roman"/>
                          <a:cs typeface="Times New Roman"/>
                        </a:rPr>
                        <a:t>0.90</a:t>
                      </a:r>
                      <a:endParaRPr lang="en-IE" sz="2400" dirty="0">
                        <a:latin typeface="+mn-lt"/>
                        <a:ea typeface="Times New Roman"/>
                        <a:cs typeface="Times New Roman"/>
                      </a:endParaRPr>
                    </a:p>
                  </a:txBody>
                  <a:tcPr marL="68580" marR="68580" marT="0" marB="0"/>
                </a:tc>
              </a:tr>
            </a:tbl>
          </a:graphicData>
        </a:graphic>
      </p:graphicFrame>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E" sz="2800" dirty="0" smtClean="0"/>
              <a:t>Decomposition of Variance of Individual Wage Changes, Job </a:t>
            </a:r>
            <a:r>
              <a:rPr lang="en-IE" sz="2800" dirty="0" err="1" smtClean="0"/>
              <a:t>Stayers</a:t>
            </a:r>
            <a:endParaRPr lang="en-IE" sz="2800" dirty="0"/>
          </a:p>
        </p:txBody>
      </p:sp>
      <p:graphicFrame>
        <p:nvGraphicFramePr>
          <p:cNvPr id="4" name="Content Placeholder 3"/>
          <p:cNvGraphicFramePr>
            <a:graphicFrameLocks noGrp="1"/>
          </p:cNvGraphicFramePr>
          <p:nvPr>
            <p:ph idx="1"/>
          </p:nvPr>
        </p:nvGraphicFramePr>
        <p:xfrm>
          <a:off x="1619671" y="1556792"/>
          <a:ext cx="6048673" cy="4663440"/>
        </p:xfrm>
        <a:graphic>
          <a:graphicData uri="http://schemas.openxmlformats.org/drawingml/2006/table">
            <a:tbl>
              <a:tblPr firstRow="1" bandRow="1">
                <a:tableStyleId>{5C22544A-7EE6-4342-B048-85BDC9FD1C3A}</a:tableStyleId>
              </a:tblPr>
              <a:tblGrid>
                <a:gridCol w="1296145"/>
                <a:gridCol w="1879408"/>
                <a:gridCol w="1436560"/>
                <a:gridCol w="1436560"/>
              </a:tblGrid>
              <a:tr h="936104">
                <a:tc>
                  <a:txBody>
                    <a:bodyPr/>
                    <a:lstStyle/>
                    <a:p>
                      <a:r>
                        <a:rPr lang="en-IE" sz="2000" dirty="0" smtClean="0"/>
                        <a:t>Year</a:t>
                      </a:r>
                      <a:endParaRPr lang="en-IE" sz="2000" dirty="0"/>
                    </a:p>
                  </a:txBody>
                  <a:tcPr/>
                </a:tc>
                <a:tc>
                  <a:txBody>
                    <a:bodyPr/>
                    <a:lstStyle/>
                    <a:p>
                      <a:pPr algn="ctr"/>
                      <a:r>
                        <a:rPr lang="en-IE" sz="2000" dirty="0" smtClean="0"/>
                        <a:t>Total Variance of Log</a:t>
                      </a:r>
                      <a:r>
                        <a:rPr lang="en-IE" sz="2000" baseline="0" dirty="0" smtClean="0"/>
                        <a:t> Pay Change</a:t>
                      </a:r>
                      <a:endParaRPr lang="en-IE" sz="2000" dirty="0"/>
                    </a:p>
                  </a:txBody>
                  <a:tcPr/>
                </a:tc>
                <a:tc>
                  <a:txBody>
                    <a:bodyPr/>
                    <a:lstStyle/>
                    <a:p>
                      <a:r>
                        <a:rPr lang="en-IE" sz="2000" dirty="0" smtClean="0"/>
                        <a:t>Proportion Between Firms</a:t>
                      </a:r>
                    </a:p>
                  </a:txBody>
                  <a:tcPr/>
                </a:tc>
                <a:tc>
                  <a:txBody>
                    <a:bodyPr/>
                    <a:lstStyle/>
                    <a:p>
                      <a:r>
                        <a:rPr lang="en-IE" sz="2000" dirty="0" smtClean="0"/>
                        <a:t>Proportion </a:t>
                      </a:r>
                      <a:r>
                        <a:rPr lang="en-IE" sz="2000" baseline="0" dirty="0" smtClean="0"/>
                        <a:t>Within Firms</a:t>
                      </a:r>
                      <a:endParaRPr lang="en-IE" sz="2000" dirty="0"/>
                    </a:p>
                  </a:txBody>
                  <a:tcPr/>
                </a:tc>
              </a:tr>
              <a:tr h="448978">
                <a:tc>
                  <a:txBody>
                    <a:bodyPr/>
                    <a:lstStyle/>
                    <a:p>
                      <a:r>
                        <a:rPr lang="en-IE" sz="2400" dirty="0" smtClean="0"/>
                        <a:t>2005/06</a:t>
                      </a:r>
                      <a:endParaRPr lang="en-IE" sz="2400" dirty="0"/>
                    </a:p>
                  </a:txBody>
                  <a:tcPr/>
                </a:tc>
                <a:tc>
                  <a:txBody>
                    <a:bodyPr/>
                    <a:lstStyle/>
                    <a:p>
                      <a:pPr algn="ctr">
                        <a:lnSpc>
                          <a:spcPct val="115000"/>
                        </a:lnSpc>
                        <a:spcAft>
                          <a:spcPts val="0"/>
                        </a:spcAft>
                      </a:pPr>
                      <a:r>
                        <a:rPr lang="en-IE" sz="2400" dirty="0" smtClean="0">
                          <a:latin typeface="+mn-lt"/>
                          <a:ea typeface="Times New Roman"/>
                          <a:cs typeface="Times New Roman"/>
                        </a:rPr>
                        <a:t>0.0187</a:t>
                      </a:r>
                      <a:endParaRPr lang="en-IE" sz="2400" dirty="0">
                        <a:latin typeface="+mn-lt"/>
                        <a:ea typeface="Times New Roman"/>
                        <a:cs typeface="Times New Roman"/>
                      </a:endParaRPr>
                    </a:p>
                  </a:txBody>
                  <a:tcPr marL="68580" marR="68580" marT="0" marB="0"/>
                </a:tc>
                <a:tc>
                  <a:txBody>
                    <a:bodyPr/>
                    <a:lstStyle/>
                    <a:p>
                      <a:pPr algn="ctr">
                        <a:lnSpc>
                          <a:spcPct val="115000"/>
                        </a:lnSpc>
                        <a:spcAft>
                          <a:spcPts val="0"/>
                        </a:spcAft>
                      </a:pPr>
                      <a:r>
                        <a:rPr lang="en-IE" sz="2400" dirty="0" smtClean="0">
                          <a:solidFill>
                            <a:srgbClr val="FF0000"/>
                          </a:solidFill>
                          <a:latin typeface="+mn-lt"/>
                          <a:ea typeface="Times New Roman"/>
                          <a:cs typeface="Times New Roman"/>
                        </a:rPr>
                        <a:t>0.13</a:t>
                      </a:r>
                      <a:endParaRPr lang="en-IE" sz="2400" dirty="0">
                        <a:solidFill>
                          <a:srgbClr val="FF0000"/>
                        </a:solidFill>
                        <a:latin typeface="+mn-lt"/>
                        <a:ea typeface="Times New Roman"/>
                        <a:cs typeface="Times New Roman"/>
                      </a:endParaRPr>
                    </a:p>
                  </a:txBody>
                  <a:tcPr marL="68580" marR="68580" marT="0" marB="0"/>
                </a:tc>
                <a:tc>
                  <a:txBody>
                    <a:bodyPr/>
                    <a:lstStyle/>
                    <a:p>
                      <a:pPr algn="ctr">
                        <a:lnSpc>
                          <a:spcPct val="115000"/>
                        </a:lnSpc>
                        <a:spcAft>
                          <a:spcPts val="0"/>
                        </a:spcAft>
                      </a:pPr>
                      <a:r>
                        <a:rPr lang="en-IE" sz="2400" dirty="0" smtClean="0">
                          <a:solidFill>
                            <a:srgbClr val="FF0000"/>
                          </a:solidFill>
                          <a:latin typeface="+mn-lt"/>
                          <a:ea typeface="Times New Roman"/>
                          <a:cs typeface="Times New Roman"/>
                        </a:rPr>
                        <a:t>0.87</a:t>
                      </a:r>
                      <a:endParaRPr lang="en-IE" sz="2400" dirty="0">
                        <a:solidFill>
                          <a:srgbClr val="FF0000"/>
                        </a:solidFill>
                        <a:latin typeface="+mn-lt"/>
                        <a:ea typeface="Times New Roman"/>
                        <a:cs typeface="Times New Roman"/>
                      </a:endParaRPr>
                    </a:p>
                  </a:txBody>
                  <a:tcPr marL="68580" marR="68580" marT="0" marB="0"/>
                </a:tc>
              </a:tr>
              <a:tr h="448978">
                <a:tc>
                  <a:txBody>
                    <a:bodyPr/>
                    <a:lstStyle/>
                    <a:p>
                      <a:r>
                        <a:rPr lang="en-IE" sz="2400" dirty="0" smtClean="0"/>
                        <a:t>2006/07</a:t>
                      </a:r>
                      <a:endParaRPr lang="en-IE" sz="2400" dirty="0"/>
                    </a:p>
                  </a:txBody>
                  <a:tcPr/>
                </a:tc>
                <a:tc>
                  <a:txBody>
                    <a:bodyPr/>
                    <a:lstStyle/>
                    <a:p>
                      <a:pPr algn="ctr">
                        <a:lnSpc>
                          <a:spcPct val="115000"/>
                        </a:lnSpc>
                        <a:spcAft>
                          <a:spcPts val="0"/>
                        </a:spcAft>
                      </a:pPr>
                      <a:r>
                        <a:rPr lang="en-IE" sz="2400" dirty="0" smtClean="0">
                          <a:latin typeface="+mn-lt"/>
                          <a:ea typeface="Times New Roman"/>
                          <a:cs typeface="Times New Roman"/>
                        </a:rPr>
                        <a:t>0.0196</a:t>
                      </a:r>
                      <a:endParaRPr lang="en-IE" sz="2400" dirty="0">
                        <a:latin typeface="+mn-lt"/>
                        <a:ea typeface="Times New Roman"/>
                        <a:cs typeface="Times New Roman"/>
                      </a:endParaRPr>
                    </a:p>
                  </a:txBody>
                  <a:tcPr marL="68580" marR="68580" marT="0" marB="0"/>
                </a:tc>
                <a:tc>
                  <a:txBody>
                    <a:bodyPr/>
                    <a:lstStyle/>
                    <a:p>
                      <a:pPr algn="ctr">
                        <a:lnSpc>
                          <a:spcPct val="115000"/>
                        </a:lnSpc>
                        <a:spcAft>
                          <a:spcPts val="0"/>
                        </a:spcAft>
                      </a:pPr>
                      <a:r>
                        <a:rPr lang="en-IE" sz="2400" dirty="0" smtClean="0">
                          <a:solidFill>
                            <a:srgbClr val="FF0000"/>
                          </a:solidFill>
                          <a:latin typeface="+mn-lt"/>
                          <a:ea typeface="Times New Roman"/>
                          <a:cs typeface="Times New Roman"/>
                        </a:rPr>
                        <a:t>0.12</a:t>
                      </a:r>
                      <a:endParaRPr lang="en-IE" sz="2400" dirty="0">
                        <a:solidFill>
                          <a:srgbClr val="FF0000"/>
                        </a:solidFill>
                        <a:latin typeface="+mn-lt"/>
                        <a:ea typeface="Times New Roman"/>
                        <a:cs typeface="Times New Roman"/>
                      </a:endParaRPr>
                    </a:p>
                  </a:txBody>
                  <a:tcPr marL="68580" marR="68580" marT="0" marB="0"/>
                </a:tc>
                <a:tc>
                  <a:txBody>
                    <a:bodyPr/>
                    <a:lstStyle/>
                    <a:p>
                      <a:pPr algn="ctr">
                        <a:lnSpc>
                          <a:spcPct val="115000"/>
                        </a:lnSpc>
                        <a:spcAft>
                          <a:spcPts val="0"/>
                        </a:spcAft>
                      </a:pPr>
                      <a:r>
                        <a:rPr lang="en-IE" sz="2400" dirty="0" smtClean="0">
                          <a:solidFill>
                            <a:srgbClr val="FF0000"/>
                          </a:solidFill>
                          <a:latin typeface="+mn-lt"/>
                          <a:ea typeface="Times New Roman"/>
                          <a:cs typeface="Times New Roman"/>
                        </a:rPr>
                        <a:t>0.88</a:t>
                      </a:r>
                      <a:endParaRPr lang="en-IE" sz="2400" dirty="0">
                        <a:solidFill>
                          <a:srgbClr val="FF0000"/>
                        </a:solidFill>
                        <a:latin typeface="+mn-lt"/>
                        <a:ea typeface="Times New Roman"/>
                        <a:cs typeface="Times New Roman"/>
                      </a:endParaRPr>
                    </a:p>
                  </a:txBody>
                  <a:tcPr marL="68580" marR="68580" marT="0" marB="0"/>
                </a:tc>
              </a:tr>
              <a:tr h="448978">
                <a:tc>
                  <a:txBody>
                    <a:bodyPr/>
                    <a:lstStyle/>
                    <a:p>
                      <a:r>
                        <a:rPr lang="en-IE" sz="2400" dirty="0" smtClean="0"/>
                        <a:t>2007/08</a:t>
                      </a:r>
                      <a:endParaRPr lang="en-IE" sz="2400" dirty="0"/>
                    </a:p>
                  </a:txBody>
                  <a:tcPr/>
                </a:tc>
                <a:tc>
                  <a:txBody>
                    <a:bodyPr/>
                    <a:lstStyle/>
                    <a:p>
                      <a:pPr algn="ctr">
                        <a:lnSpc>
                          <a:spcPct val="115000"/>
                        </a:lnSpc>
                        <a:spcAft>
                          <a:spcPts val="0"/>
                        </a:spcAft>
                      </a:pPr>
                      <a:r>
                        <a:rPr lang="en-IE" sz="2400" dirty="0" smtClean="0">
                          <a:latin typeface="+mn-lt"/>
                          <a:ea typeface="Times New Roman"/>
                          <a:cs typeface="Times New Roman"/>
                        </a:rPr>
                        <a:t>0.0207</a:t>
                      </a:r>
                      <a:endParaRPr lang="en-IE" sz="2400" dirty="0">
                        <a:latin typeface="+mn-lt"/>
                        <a:ea typeface="Times New Roman"/>
                        <a:cs typeface="Times New Roman"/>
                      </a:endParaRPr>
                    </a:p>
                  </a:txBody>
                  <a:tcPr marL="68580" marR="68580" marT="0" marB="0"/>
                </a:tc>
                <a:tc>
                  <a:txBody>
                    <a:bodyPr/>
                    <a:lstStyle/>
                    <a:p>
                      <a:pPr algn="ctr">
                        <a:lnSpc>
                          <a:spcPct val="115000"/>
                        </a:lnSpc>
                        <a:spcAft>
                          <a:spcPts val="0"/>
                        </a:spcAft>
                      </a:pPr>
                      <a:r>
                        <a:rPr lang="en-IE" sz="2400" dirty="0" smtClean="0">
                          <a:solidFill>
                            <a:srgbClr val="FF0000"/>
                          </a:solidFill>
                          <a:latin typeface="+mn-lt"/>
                          <a:ea typeface="Times New Roman"/>
                          <a:cs typeface="Times New Roman"/>
                        </a:rPr>
                        <a:t>0.15</a:t>
                      </a:r>
                      <a:endParaRPr lang="en-IE" sz="2400" dirty="0">
                        <a:solidFill>
                          <a:srgbClr val="FF0000"/>
                        </a:solidFill>
                        <a:latin typeface="+mn-lt"/>
                        <a:ea typeface="Times New Roman"/>
                        <a:cs typeface="Times New Roman"/>
                      </a:endParaRPr>
                    </a:p>
                  </a:txBody>
                  <a:tcPr marL="68580" marR="68580" marT="0" marB="0"/>
                </a:tc>
                <a:tc>
                  <a:txBody>
                    <a:bodyPr/>
                    <a:lstStyle/>
                    <a:p>
                      <a:pPr algn="ctr">
                        <a:lnSpc>
                          <a:spcPct val="115000"/>
                        </a:lnSpc>
                        <a:spcAft>
                          <a:spcPts val="0"/>
                        </a:spcAft>
                      </a:pPr>
                      <a:r>
                        <a:rPr lang="en-IE" sz="2400" dirty="0" smtClean="0">
                          <a:solidFill>
                            <a:srgbClr val="FF0000"/>
                          </a:solidFill>
                          <a:latin typeface="+mn-lt"/>
                          <a:ea typeface="Times New Roman"/>
                          <a:cs typeface="Times New Roman"/>
                        </a:rPr>
                        <a:t>0.85</a:t>
                      </a:r>
                      <a:endParaRPr lang="en-IE" sz="2400" dirty="0">
                        <a:solidFill>
                          <a:srgbClr val="FF0000"/>
                        </a:solidFill>
                        <a:latin typeface="+mn-lt"/>
                        <a:ea typeface="Times New Roman"/>
                        <a:cs typeface="Times New Roman"/>
                      </a:endParaRPr>
                    </a:p>
                  </a:txBody>
                  <a:tcPr marL="68580" marR="68580" marT="0" marB="0"/>
                </a:tc>
              </a:tr>
              <a:tr h="448978">
                <a:tc>
                  <a:txBody>
                    <a:bodyPr/>
                    <a:lstStyle/>
                    <a:p>
                      <a:r>
                        <a:rPr lang="en-IE" sz="2400" dirty="0" smtClean="0"/>
                        <a:t>2008/09</a:t>
                      </a:r>
                      <a:endParaRPr lang="en-IE" sz="2400" dirty="0"/>
                    </a:p>
                  </a:txBody>
                  <a:tcPr/>
                </a:tc>
                <a:tc>
                  <a:txBody>
                    <a:bodyPr/>
                    <a:lstStyle/>
                    <a:p>
                      <a:pPr algn="ctr">
                        <a:lnSpc>
                          <a:spcPct val="115000"/>
                        </a:lnSpc>
                        <a:spcAft>
                          <a:spcPts val="0"/>
                        </a:spcAft>
                      </a:pPr>
                      <a:r>
                        <a:rPr lang="en-IE" sz="2400" dirty="0" smtClean="0">
                          <a:latin typeface="+mn-lt"/>
                          <a:ea typeface="Times New Roman"/>
                          <a:cs typeface="Times New Roman"/>
                        </a:rPr>
                        <a:t>0.0239</a:t>
                      </a:r>
                      <a:endParaRPr lang="en-IE" sz="2400" dirty="0">
                        <a:latin typeface="+mn-lt"/>
                        <a:ea typeface="Times New Roman"/>
                        <a:cs typeface="Times New Roman"/>
                      </a:endParaRPr>
                    </a:p>
                  </a:txBody>
                  <a:tcPr marL="68580" marR="68580" marT="0" marB="0"/>
                </a:tc>
                <a:tc>
                  <a:txBody>
                    <a:bodyPr/>
                    <a:lstStyle/>
                    <a:p>
                      <a:pPr algn="ctr">
                        <a:lnSpc>
                          <a:spcPct val="115000"/>
                        </a:lnSpc>
                        <a:spcAft>
                          <a:spcPts val="0"/>
                        </a:spcAft>
                      </a:pPr>
                      <a:r>
                        <a:rPr lang="en-IE" sz="2400" dirty="0" smtClean="0">
                          <a:latin typeface="+mn-lt"/>
                          <a:ea typeface="Times New Roman"/>
                          <a:cs typeface="Times New Roman"/>
                        </a:rPr>
                        <a:t>0.25</a:t>
                      </a:r>
                      <a:endParaRPr lang="en-IE" sz="2400" dirty="0">
                        <a:latin typeface="+mn-lt"/>
                        <a:ea typeface="Times New Roman"/>
                        <a:cs typeface="Times New Roman"/>
                      </a:endParaRPr>
                    </a:p>
                  </a:txBody>
                  <a:tcPr marL="68580" marR="68580" marT="0" marB="0"/>
                </a:tc>
                <a:tc>
                  <a:txBody>
                    <a:bodyPr/>
                    <a:lstStyle/>
                    <a:p>
                      <a:pPr algn="ctr">
                        <a:lnSpc>
                          <a:spcPct val="115000"/>
                        </a:lnSpc>
                        <a:spcAft>
                          <a:spcPts val="0"/>
                        </a:spcAft>
                      </a:pPr>
                      <a:r>
                        <a:rPr lang="en-IE" sz="2400" dirty="0" smtClean="0">
                          <a:latin typeface="+mn-lt"/>
                          <a:ea typeface="Times New Roman"/>
                          <a:cs typeface="Times New Roman"/>
                        </a:rPr>
                        <a:t>0.75</a:t>
                      </a:r>
                      <a:endParaRPr lang="en-IE" sz="2400" dirty="0">
                        <a:latin typeface="+mn-lt"/>
                        <a:ea typeface="Times New Roman"/>
                        <a:cs typeface="Times New Roman"/>
                      </a:endParaRPr>
                    </a:p>
                  </a:txBody>
                  <a:tcPr marL="68580" marR="68580" marT="0" marB="0"/>
                </a:tc>
              </a:tr>
              <a:tr h="448978">
                <a:tc>
                  <a:txBody>
                    <a:bodyPr/>
                    <a:lstStyle/>
                    <a:p>
                      <a:r>
                        <a:rPr lang="en-IE" sz="2400" dirty="0" smtClean="0"/>
                        <a:t>2009/10</a:t>
                      </a:r>
                      <a:endParaRPr lang="en-IE" sz="2400" dirty="0"/>
                    </a:p>
                  </a:txBody>
                  <a:tcPr/>
                </a:tc>
                <a:tc>
                  <a:txBody>
                    <a:bodyPr/>
                    <a:lstStyle/>
                    <a:p>
                      <a:pPr algn="ctr">
                        <a:lnSpc>
                          <a:spcPct val="115000"/>
                        </a:lnSpc>
                        <a:spcAft>
                          <a:spcPts val="0"/>
                        </a:spcAft>
                      </a:pPr>
                      <a:r>
                        <a:rPr lang="en-IE" sz="2400" dirty="0" smtClean="0">
                          <a:latin typeface="+mn-lt"/>
                          <a:ea typeface="Times New Roman"/>
                          <a:cs typeface="Times New Roman"/>
                        </a:rPr>
                        <a:t>0.0207</a:t>
                      </a:r>
                      <a:endParaRPr lang="en-IE" sz="2400" dirty="0">
                        <a:latin typeface="+mn-lt"/>
                        <a:ea typeface="Times New Roman"/>
                        <a:cs typeface="Times New Roman"/>
                      </a:endParaRPr>
                    </a:p>
                  </a:txBody>
                  <a:tcPr marL="68580" marR="68580" marT="0" marB="0"/>
                </a:tc>
                <a:tc>
                  <a:txBody>
                    <a:bodyPr/>
                    <a:lstStyle/>
                    <a:p>
                      <a:pPr algn="ctr">
                        <a:lnSpc>
                          <a:spcPct val="115000"/>
                        </a:lnSpc>
                        <a:spcAft>
                          <a:spcPts val="0"/>
                        </a:spcAft>
                      </a:pPr>
                      <a:r>
                        <a:rPr lang="en-IE" sz="2400" dirty="0" smtClean="0">
                          <a:latin typeface="+mn-lt"/>
                          <a:ea typeface="Times New Roman"/>
                          <a:cs typeface="Times New Roman"/>
                        </a:rPr>
                        <a:t>0.18</a:t>
                      </a:r>
                      <a:endParaRPr lang="en-IE" sz="2400" dirty="0">
                        <a:latin typeface="+mn-lt"/>
                        <a:ea typeface="Times New Roman"/>
                        <a:cs typeface="Times New Roman"/>
                      </a:endParaRPr>
                    </a:p>
                  </a:txBody>
                  <a:tcPr marL="68580" marR="68580" marT="0" marB="0"/>
                </a:tc>
                <a:tc>
                  <a:txBody>
                    <a:bodyPr/>
                    <a:lstStyle/>
                    <a:p>
                      <a:pPr algn="ctr">
                        <a:lnSpc>
                          <a:spcPct val="115000"/>
                        </a:lnSpc>
                        <a:spcAft>
                          <a:spcPts val="0"/>
                        </a:spcAft>
                      </a:pPr>
                      <a:r>
                        <a:rPr lang="en-IE" sz="2400" dirty="0" smtClean="0">
                          <a:latin typeface="+mn-lt"/>
                          <a:ea typeface="Times New Roman"/>
                          <a:cs typeface="Times New Roman"/>
                        </a:rPr>
                        <a:t>0.82</a:t>
                      </a:r>
                      <a:endParaRPr lang="en-IE" sz="2400" dirty="0">
                        <a:latin typeface="+mn-lt"/>
                        <a:ea typeface="Times New Roman"/>
                        <a:cs typeface="Times New Roman"/>
                      </a:endParaRPr>
                    </a:p>
                  </a:txBody>
                  <a:tcPr marL="68580" marR="68580" marT="0" marB="0"/>
                </a:tc>
              </a:tr>
              <a:tr h="448978">
                <a:tc>
                  <a:txBody>
                    <a:bodyPr/>
                    <a:lstStyle/>
                    <a:p>
                      <a:r>
                        <a:rPr lang="en-IE" sz="2400" dirty="0" smtClean="0"/>
                        <a:t>2010/11</a:t>
                      </a:r>
                      <a:endParaRPr lang="en-IE" sz="2400" dirty="0"/>
                    </a:p>
                  </a:txBody>
                  <a:tcPr/>
                </a:tc>
                <a:tc>
                  <a:txBody>
                    <a:bodyPr/>
                    <a:lstStyle/>
                    <a:p>
                      <a:pPr algn="ctr">
                        <a:lnSpc>
                          <a:spcPct val="115000"/>
                        </a:lnSpc>
                        <a:spcAft>
                          <a:spcPts val="0"/>
                        </a:spcAft>
                      </a:pPr>
                      <a:r>
                        <a:rPr lang="en-IE" sz="2400" dirty="0" smtClean="0">
                          <a:latin typeface="+mn-lt"/>
                          <a:ea typeface="Times New Roman"/>
                          <a:cs typeface="Times New Roman"/>
                        </a:rPr>
                        <a:t>0.0211</a:t>
                      </a:r>
                      <a:endParaRPr lang="en-IE" sz="2400" dirty="0">
                        <a:latin typeface="+mn-lt"/>
                        <a:ea typeface="Times New Roman"/>
                        <a:cs typeface="Times New Roman"/>
                      </a:endParaRPr>
                    </a:p>
                  </a:txBody>
                  <a:tcPr marL="68580" marR="68580" marT="0" marB="0"/>
                </a:tc>
                <a:tc>
                  <a:txBody>
                    <a:bodyPr/>
                    <a:lstStyle/>
                    <a:p>
                      <a:pPr algn="ctr">
                        <a:lnSpc>
                          <a:spcPct val="115000"/>
                        </a:lnSpc>
                        <a:spcAft>
                          <a:spcPts val="0"/>
                        </a:spcAft>
                      </a:pPr>
                      <a:r>
                        <a:rPr lang="en-IE" sz="2400" dirty="0" smtClean="0">
                          <a:latin typeface="+mn-lt"/>
                          <a:ea typeface="Times New Roman"/>
                          <a:cs typeface="Times New Roman"/>
                        </a:rPr>
                        <a:t>0.15</a:t>
                      </a:r>
                      <a:endParaRPr lang="en-IE" sz="2400" dirty="0">
                        <a:latin typeface="+mn-lt"/>
                        <a:ea typeface="Times New Roman"/>
                        <a:cs typeface="Times New Roman"/>
                      </a:endParaRPr>
                    </a:p>
                  </a:txBody>
                  <a:tcPr marL="68580" marR="68580" marT="0" marB="0"/>
                </a:tc>
                <a:tc>
                  <a:txBody>
                    <a:bodyPr/>
                    <a:lstStyle/>
                    <a:p>
                      <a:pPr algn="ctr">
                        <a:lnSpc>
                          <a:spcPct val="115000"/>
                        </a:lnSpc>
                        <a:spcAft>
                          <a:spcPts val="0"/>
                        </a:spcAft>
                      </a:pPr>
                      <a:r>
                        <a:rPr lang="en-IE" sz="2400" dirty="0" smtClean="0">
                          <a:latin typeface="+mn-lt"/>
                          <a:ea typeface="Times New Roman"/>
                          <a:cs typeface="Times New Roman"/>
                        </a:rPr>
                        <a:t>0.85</a:t>
                      </a:r>
                      <a:endParaRPr lang="en-IE" sz="2400" dirty="0">
                        <a:latin typeface="+mn-lt"/>
                        <a:ea typeface="Times New Roman"/>
                        <a:cs typeface="Times New Roman"/>
                      </a:endParaRPr>
                    </a:p>
                  </a:txBody>
                  <a:tcPr marL="68580" marR="68580" marT="0" marB="0"/>
                </a:tc>
              </a:tr>
              <a:tr h="448978">
                <a:tc>
                  <a:txBody>
                    <a:bodyPr/>
                    <a:lstStyle/>
                    <a:p>
                      <a:r>
                        <a:rPr lang="en-IE" sz="2400" dirty="0" smtClean="0"/>
                        <a:t>2011/12</a:t>
                      </a:r>
                      <a:endParaRPr lang="en-IE" sz="2400" dirty="0"/>
                    </a:p>
                  </a:txBody>
                  <a:tcPr/>
                </a:tc>
                <a:tc>
                  <a:txBody>
                    <a:bodyPr/>
                    <a:lstStyle/>
                    <a:p>
                      <a:pPr algn="ctr">
                        <a:lnSpc>
                          <a:spcPct val="115000"/>
                        </a:lnSpc>
                        <a:spcAft>
                          <a:spcPts val="0"/>
                        </a:spcAft>
                      </a:pPr>
                      <a:r>
                        <a:rPr lang="en-IE" sz="2400" dirty="0" smtClean="0">
                          <a:latin typeface="+mn-lt"/>
                          <a:ea typeface="Times New Roman"/>
                          <a:cs typeface="Times New Roman"/>
                        </a:rPr>
                        <a:t>0.0204</a:t>
                      </a:r>
                      <a:endParaRPr lang="en-IE" sz="2400" dirty="0">
                        <a:latin typeface="+mn-lt"/>
                        <a:ea typeface="Times New Roman"/>
                        <a:cs typeface="Times New Roman"/>
                      </a:endParaRPr>
                    </a:p>
                  </a:txBody>
                  <a:tcPr marL="68580" marR="68580" marT="0" marB="0"/>
                </a:tc>
                <a:tc>
                  <a:txBody>
                    <a:bodyPr/>
                    <a:lstStyle/>
                    <a:p>
                      <a:pPr algn="ctr">
                        <a:lnSpc>
                          <a:spcPct val="115000"/>
                        </a:lnSpc>
                        <a:spcAft>
                          <a:spcPts val="0"/>
                        </a:spcAft>
                      </a:pPr>
                      <a:r>
                        <a:rPr lang="en-IE" sz="2400" dirty="0" smtClean="0">
                          <a:latin typeface="+mn-lt"/>
                          <a:ea typeface="Times New Roman"/>
                          <a:cs typeface="Times New Roman"/>
                        </a:rPr>
                        <a:t>0.10</a:t>
                      </a:r>
                      <a:endParaRPr lang="en-IE" sz="2400" dirty="0">
                        <a:latin typeface="+mn-lt"/>
                        <a:ea typeface="Times New Roman"/>
                        <a:cs typeface="Times New Roman"/>
                      </a:endParaRPr>
                    </a:p>
                  </a:txBody>
                  <a:tcPr marL="68580" marR="68580" marT="0" marB="0"/>
                </a:tc>
                <a:tc>
                  <a:txBody>
                    <a:bodyPr/>
                    <a:lstStyle/>
                    <a:p>
                      <a:pPr algn="ctr">
                        <a:lnSpc>
                          <a:spcPct val="115000"/>
                        </a:lnSpc>
                        <a:spcAft>
                          <a:spcPts val="0"/>
                        </a:spcAft>
                      </a:pPr>
                      <a:r>
                        <a:rPr lang="en-IE" sz="2400" dirty="0" smtClean="0">
                          <a:latin typeface="+mn-lt"/>
                          <a:ea typeface="Times New Roman"/>
                          <a:cs typeface="Times New Roman"/>
                        </a:rPr>
                        <a:t>0.90</a:t>
                      </a:r>
                      <a:endParaRPr lang="en-IE" sz="2400" dirty="0">
                        <a:latin typeface="+mn-lt"/>
                        <a:ea typeface="Times New Roman"/>
                        <a:cs typeface="Times New Roman"/>
                      </a:endParaRPr>
                    </a:p>
                  </a:txBody>
                  <a:tcPr marL="68580" marR="68580" marT="0" marB="0"/>
                </a:tc>
              </a:tr>
              <a:tr h="448978">
                <a:tc>
                  <a:txBody>
                    <a:bodyPr/>
                    <a:lstStyle/>
                    <a:p>
                      <a:r>
                        <a:rPr lang="en-IE" sz="2400" dirty="0" smtClean="0"/>
                        <a:t>2012/13</a:t>
                      </a:r>
                      <a:endParaRPr lang="en-IE" sz="2400" dirty="0"/>
                    </a:p>
                  </a:txBody>
                  <a:tcPr/>
                </a:tc>
                <a:tc>
                  <a:txBody>
                    <a:bodyPr/>
                    <a:lstStyle/>
                    <a:p>
                      <a:pPr algn="ctr">
                        <a:lnSpc>
                          <a:spcPct val="115000"/>
                        </a:lnSpc>
                        <a:spcAft>
                          <a:spcPts val="0"/>
                        </a:spcAft>
                      </a:pPr>
                      <a:r>
                        <a:rPr lang="en-IE" sz="2400" dirty="0" smtClean="0">
                          <a:latin typeface="+mn-lt"/>
                          <a:ea typeface="Times New Roman"/>
                          <a:cs typeface="Times New Roman"/>
                        </a:rPr>
                        <a:t>0.0185</a:t>
                      </a:r>
                      <a:endParaRPr lang="en-IE" sz="2400" dirty="0">
                        <a:latin typeface="+mn-lt"/>
                        <a:ea typeface="Times New Roman"/>
                        <a:cs typeface="Times New Roman"/>
                      </a:endParaRPr>
                    </a:p>
                  </a:txBody>
                  <a:tcPr marL="68580" marR="68580" marT="0" marB="0"/>
                </a:tc>
                <a:tc>
                  <a:txBody>
                    <a:bodyPr/>
                    <a:lstStyle/>
                    <a:p>
                      <a:pPr algn="ctr">
                        <a:lnSpc>
                          <a:spcPct val="115000"/>
                        </a:lnSpc>
                        <a:spcAft>
                          <a:spcPts val="0"/>
                        </a:spcAft>
                      </a:pPr>
                      <a:r>
                        <a:rPr lang="en-IE" sz="2400" dirty="0" smtClean="0">
                          <a:latin typeface="+mn-lt"/>
                          <a:ea typeface="Times New Roman"/>
                          <a:cs typeface="Times New Roman"/>
                        </a:rPr>
                        <a:t>0.10</a:t>
                      </a:r>
                      <a:endParaRPr lang="en-IE" sz="2400" dirty="0">
                        <a:latin typeface="+mn-lt"/>
                        <a:ea typeface="Times New Roman"/>
                        <a:cs typeface="Times New Roman"/>
                      </a:endParaRPr>
                    </a:p>
                  </a:txBody>
                  <a:tcPr marL="68580" marR="68580" marT="0" marB="0"/>
                </a:tc>
                <a:tc>
                  <a:txBody>
                    <a:bodyPr/>
                    <a:lstStyle/>
                    <a:p>
                      <a:pPr algn="ctr">
                        <a:lnSpc>
                          <a:spcPct val="115000"/>
                        </a:lnSpc>
                        <a:spcAft>
                          <a:spcPts val="0"/>
                        </a:spcAft>
                      </a:pPr>
                      <a:r>
                        <a:rPr lang="en-IE" sz="2400" dirty="0" smtClean="0">
                          <a:latin typeface="+mn-lt"/>
                          <a:ea typeface="Times New Roman"/>
                          <a:cs typeface="Times New Roman"/>
                        </a:rPr>
                        <a:t>0.90</a:t>
                      </a:r>
                      <a:endParaRPr lang="en-IE" sz="2400" dirty="0">
                        <a:latin typeface="+mn-lt"/>
                        <a:ea typeface="Times New Roman"/>
                        <a:cs typeface="Times New Roman"/>
                      </a:endParaRPr>
                    </a:p>
                  </a:txBody>
                  <a:tcPr marL="68580" marR="68580" marT="0" marB="0"/>
                </a:tc>
              </a:tr>
            </a:tbl>
          </a:graphicData>
        </a:graphic>
      </p:graphicFrame>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E" sz="2800" dirty="0" smtClean="0"/>
              <a:t>Decomposition of Variance of Individual Wage Changes, Job </a:t>
            </a:r>
            <a:r>
              <a:rPr lang="en-IE" sz="2800" dirty="0" err="1" smtClean="0"/>
              <a:t>Stayers</a:t>
            </a:r>
            <a:endParaRPr lang="en-IE" sz="2800" dirty="0"/>
          </a:p>
        </p:txBody>
      </p:sp>
      <p:graphicFrame>
        <p:nvGraphicFramePr>
          <p:cNvPr id="4" name="Content Placeholder 3"/>
          <p:cNvGraphicFramePr>
            <a:graphicFrameLocks noGrp="1"/>
          </p:cNvGraphicFramePr>
          <p:nvPr>
            <p:ph idx="1"/>
          </p:nvPr>
        </p:nvGraphicFramePr>
        <p:xfrm>
          <a:off x="1619671" y="1556792"/>
          <a:ext cx="6048673" cy="4663440"/>
        </p:xfrm>
        <a:graphic>
          <a:graphicData uri="http://schemas.openxmlformats.org/drawingml/2006/table">
            <a:tbl>
              <a:tblPr firstRow="1" bandRow="1">
                <a:tableStyleId>{5C22544A-7EE6-4342-B048-85BDC9FD1C3A}</a:tableStyleId>
              </a:tblPr>
              <a:tblGrid>
                <a:gridCol w="1296145"/>
                <a:gridCol w="1879408"/>
                <a:gridCol w="1436560"/>
                <a:gridCol w="1436560"/>
              </a:tblGrid>
              <a:tr h="936104">
                <a:tc>
                  <a:txBody>
                    <a:bodyPr/>
                    <a:lstStyle/>
                    <a:p>
                      <a:r>
                        <a:rPr lang="en-IE" sz="2000" dirty="0" smtClean="0"/>
                        <a:t>Year</a:t>
                      </a:r>
                      <a:endParaRPr lang="en-IE" sz="2000" dirty="0"/>
                    </a:p>
                  </a:txBody>
                  <a:tcPr/>
                </a:tc>
                <a:tc>
                  <a:txBody>
                    <a:bodyPr/>
                    <a:lstStyle/>
                    <a:p>
                      <a:pPr algn="ctr"/>
                      <a:r>
                        <a:rPr lang="en-IE" sz="2000" dirty="0" smtClean="0"/>
                        <a:t>Total Variance of Log</a:t>
                      </a:r>
                      <a:r>
                        <a:rPr lang="en-IE" sz="2000" baseline="0" dirty="0" smtClean="0"/>
                        <a:t> Pay Change</a:t>
                      </a:r>
                      <a:endParaRPr lang="en-IE" sz="2000" dirty="0"/>
                    </a:p>
                  </a:txBody>
                  <a:tcPr/>
                </a:tc>
                <a:tc>
                  <a:txBody>
                    <a:bodyPr/>
                    <a:lstStyle/>
                    <a:p>
                      <a:r>
                        <a:rPr lang="en-IE" sz="2000" dirty="0" smtClean="0"/>
                        <a:t>Proportion Between Firms</a:t>
                      </a:r>
                    </a:p>
                  </a:txBody>
                  <a:tcPr/>
                </a:tc>
                <a:tc>
                  <a:txBody>
                    <a:bodyPr/>
                    <a:lstStyle/>
                    <a:p>
                      <a:r>
                        <a:rPr lang="en-IE" sz="2000" dirty="0" smtClean="0"/>
                        <a:t>Proportion </a:t>
                      </a:r>
                      <a:r>
                        <a:rPr lang="en-IE" sz="2000" baseline="0" dirty="0" smtClean="0"/>
                        <a:t>Within Firms</a:t>
                      </a:r>
                      <a:endParaRPr lang="en-IE" sz="2000" dirty="0"/>
                    </a:p>
                  </a:txBody>
                  <a:tcPr/>
                </a:tc>
              </a:tr>
              <a:tr h="448978">
                <a:tc>
                  <a:txBody>
                    <a:bodyPr/>
                    <a:lstStyle/>
                    <a:p>
                      <a:r>
                        <a:rPr lang="en-IE" sz="2400" dirty="0" smtClean="0"/>
                        <a:t>2005/06</a:t>
                      </a:r>
                      <a:endParaRPr lang="en-IE" sz="2400" dirty="0"/>
                    </a:p>
                  </a:txBody>
                  <a:tcPr/>
                </a:tc>
                <a:tc>
                  <a:txBody>
                    <a:bodyPr/>
                    <a:lstStyle/>
                    <a:p>
                      <a:pPr algn="ctr">
                        <a:lnSpc>
                          <a:spcPct val="115000"/>
                        </a:lnSpc>
                        <a:spcAft>
                          <a:spcPts val="0"/>
                        </a:spcAft>
                      </a:pPr>
                      <a:r>
                        <a:rPr lang="en-IE" sz="2400" dirty="0" smtClean="0">
                          <a:latin typeface="+mn-lt"/>
                          <a:ea typeface="Times New Roman"/>
                          <a:cs typeface="Times New Roman"/>
                        </a:rPr>
                        <a:t>0.0187</a:t>
                      </a:r>
                      <a:endParaRPr lang="en-IE" sz="2400" dirty="0">
                        <a:latin typeface="+mn-lt"/>
                        <a:ea typeface="Times New Roman"/>
                        <a:cs typeface="Times New Roman"/>
                      </a:endParaRPr>
                    </a:p>
                  </a:txBody>
                  <a:tcPr marL="68580" marR="68580" marT="0" marB="0"/>
                </a:tc>
                <a:tc>
                  <a:txBody>
                    <a:bodyPr/>
                    <a:lstStyle/>
                    <a:p>
                      <a:pPr algn="ctr">
                        <a:lnSpc>
                          <a:spcPct val="115000"/>
                        </a:lnSpc>
                        <a:spcAft>
                          <a:spcPts val="0"/>
                        </a:spcAft>
                      </a:pPr>
                      <a:r>
                        <a:rPr lang="en-IE" sz="2400" dirty="0" smtClean="0">
                          <a:latin typeface="+mn-lt"/>
                          <a:ea typeface="Times New Roman"/>
                          <a:cs typeface="Times New Roman"/>
                        </a:rPr>
                        <a:t>0.13</a:t>
                      </a:r>
                      <a:endParaRPr lang="en-IE" sz="2400" dirty="0">
                        <a:latin typeface="+mn-lt"/>
                        <a:ea typeface="Times New Roman"/>
                        <a:cs typeface="Times New Roman"/>
                      </a:endParaRPr>
                    </a:p>
                  </a:txBody>
                  <a:tcPr marL="68580" marR="68580" marT="0" marB="0"/>
                </a:tc>
                <a:tc>
                  <a:txBody>
                    <a:bodyPr/>
                    <a:lstStyle/>
                    <a:p>
                      <a:pPr algn="ctr">
                        <a:lnSpc>
                          <a:spcPct val="115000"/>
                        </a:lnSpc>
                        <a:spcAft>
                          <a:spcPts val="0"/>
                        </a:spcAft>
                      </a:pPr>
                      <a:r>
                        <a:rPr lang="en-IE" sz="2400" dirty="0" smtClean="0">
                          <a:latin typeface="+mn-lt"/>
                          <a:ea typeface="Times New Roman"/>
                          <a:cs typeface="Times New Roman"/>
                        </a:rPr>
                        <a:t>0.87</a:t>
                      </a:r>
                      <a:endParaRPr lang="en-IE" sz="2400" dirty="0">
                        <a:latin typeface="+mn-lt"/>
                        <a:ea typeface="Times New Roman"/>
                        <a:cs typeface="Times New Roman"/>
                      </a:endParaRPr>
                    </a:p>
                  </a:txBody>
                  <a:tcPr marL="68580" marR="68580" marT="0" marB="0"/>
                </a:tc>
              </a:tr>
              <a:tr h="448978">
                <a:tc>
                  <a:txBody>
                    <a:bodyPr/>
                    <a:lstStyle/>
                    <a:p>
                      <a:r>
                        <a:rPr lang="en-IE" sz="2400" dirty="0" smtClean="0"/>
                        <a:t>2006/07</a:t>
                      </a:r>
                      <a:endParaRPr lang="en-IE" sz="2400" dirty="0"/>
                    </a:p>
                  </a:txBody>
                  <a:tcPr/>
                </a:tc>
                <a:tc>
                  <a:txBody>
                    <a:bodyPr/>
                    <a:lstStyle/>
                    <a:p>
                      <a:pPr algn="ctr">
                        <a:lnSpc>
                          <a:spcPct val="115000"/>
                        </a:lnSpc>
                        <a:spcAft>
                          <a:spcPts val="0"/>
                        </a:spcAft>
                      </a:pPr>
                      <a:r>
                        <a:rPr lang="en-IE" sz="2400" dirty="0" smtClean="0">
                          <a:latin typeface="+mn-lt"/>
                          <a:ea typeface="Times New Roman"/>
                          <a:cs typeface="Times New Roman"/>
                        </a:rPr>
                        <a:t>0.0196</a:t>
                      </a:r>
                      <a:endParaRPr lang="en-IE" sz="2400" dirty="0">
                        <a:latin typeface="+mn-lt"/>
                        <a:ea typeface="Times New Roman"/>
                        <a:cs typeface="Times New Roman"/>
                      </a:endParaRPr>
                    </a:p>
                  </a:txBody>
                  <a:tcPr marL="68580" marR="68580" marT="0" marB="0"/>
                </a:tc>
                <a:tc>
                  <a:txBody>
                    <a:bodyPr/>
                    <a:lstStyle/>
                    <a:p>
                      <a:pPr algn="ctr">
                        <a:lnSpc>
                          <a:spcPct val="115000"/>
                        </a:lnSpc>
                        <a:spcAft>
                          <a:spcPts val="0"/>
                        </a:spcAft>
                      </a:pPr>
                      <a:r>
                        <a:rPr lang="en-IE" sz="2400" dirty="0" smtClean="0">
                          <a:latin typeface="+mn-lt"/>
                          <a:ea typeface="Times New Roman"/>
                          <a:cs typeface="Times New Roman"/>
                        </a:rPr>
                        <a:t>0.12</a:t>
                      </a:r>
                      <a:endParaRPr lang="en-IE" sz="2400" dirty="0">
                        <a:latin typeface="+mn-lt"/>
                        <a:ea typeface="Times New Roman"/>
                        <a:cs typeface="Times New Roman"/>
                      </a:endParaRPr>
                    </a:p>
                  </a:txBody>
                  <a:tcPr marL="68580" marR="68580" marT="0" marB="0"/>
                </a:tc>
                <a:tc>
                  <a:txBody>
                    <a:bodyPr/>
                    <a:lstStyle/>
                    <a:p>
                      <a:pPr algn="ctr">
                        <a:lnSpc>
                          <a:spcPct val="115000"/>
                        </a:lnSpc>
                        <a:spcAft>
                          <a:spcPts val="0"/>
                        </a:spcAft>
                      </a:pPr>
                      <a:r>
                        <a:rPr lang="en-IE" sz="2400" dirty="0" smtClean="0">
                          <a:latin typeface="+mn-lt"/>
                          <a:ea typeface="Times New Roman"/>
                          <a:cs typeface="Times New Roman"/>
                        </a:rPr>
                        <a:t>0.88</a:t>
                      </a:r>
                      <a:endParaRPr lang="en-IE" sz="2400" dirty="0">
                        <a:latin typeface="+mn-lt"/>
                        <a:ea typeface="Times New Roman"/>
                        <a:cs typeface="Times New Roman"/>
                      </a:endParaRPr>
                    </a:p>
                  </a:txBody>
                  <a:tcPr marL="68580" marR="68580" marT="0" marB="0"/>
                </a:tc>
              </a:tr>
              <a:tr h="448978">
                <a:tc>
                  <a:txBody>
                    <a:bodyPr/>
                    <a:lstStyle/>
                    <a:p>
                      <a:r>
                        <a:rPr lang="en-IE" sz="2400" dirty="0" smtClean="0"/>
                        <a:t>2007/08</a:t>
                      </a:r>
                      <a:endParaRPr lang="en-IE" sz="2400" dirty="0"/>
                    </a:p>
                  </a:txBody>
                  <a:tcPr/>
                </a:tc>
                <a:tc>
                  <a:txBody>
                    <a:bodyPr/>
                    <a:lstStyle/>
                    <a:p>
                      <a:pPr algn="ctr">
                        <a:lnSpc>
                          <a:spcPct val="115000"/>
                        </a:lnSpc>
                        <a:spcAft>
                          <a:spcPts val="0"/>
                        </a:spcAft>
                      </a:pPr>
                      <a:r>
                        <a:rPr lang="en-IE" sz="2400" dirty="0" smtClean="0">
                          <a:latin typeface="+mn-lt"/>
                          <a:ea typeface="Times New Roman"/>
                          <a:cs typeface="Times New Roman"/>
                        </a:rPr>
                        <a:t>0.0207</a:t>
                      </a:r>
                      <a:endParaRPr lang="en-IE" sz="2400" dirty="0">
                        <a:latin typeface="+mn-lt"/>
                        <a:ea typeface="Times New Roman"/>
                        <a:cs typeface="Times New Roman"/>
                      </a:endParaRPr>
                    </a:p>
                  </a:txBody>
                  <a:tcPr marL="68580" marR="68580" marT="0" marB="0"/>
                </a:tc>
                <a:tc>
                  <a:txBody>
                    <a:bodyPr/>
                    <a:lstStyle/>
                    <a:p>
                      <a:pPr algn="ctr">
                        <a:lnSpc>
                          <a:spcPct val="115000"/>
                        </a:lnSpc>
                        <a:spcAft>
                          <a:spcPts val="0"/>
                        </a:spcAft>
                      </a:pPr>
                      <a:r>
                        <a:rPr lang="en-IE" sz="2400" dirty="0" smtClean="0">
                          <a:latin typeface="+mn-lt"/>
                          <a:ea typeface="Times New Roman"/>
                          <a:cs typeface="Times New Roman"/>
                        </a:rPr>
                        <a:t>0.15</a:t>
                      </a:r>
                      <a:endParaRPr lang="en-IE" sz="2400" dirty="0">
                        <a:latin typeface="+mn-lt"/>
                        <a:ea typeface="Times New Roman"/>
                        <a:cs typeface="Times New Roman"/>
                      </a:endParaRPr>
                    </a:p>
                  </a:txBody>
                  <a:tcPr marL="68580" marR="68580" marT="0" marB="0"/>
                </a:tc>
                <a:tc>
                  <a:txBody>
                    <a:bodyPr/>
                    <a:lstStyle/>
                    <a:p>
                      <a:pPr algn="ctr">
                        <a:lnSpc>
                          <a:spcPct val="115000"/>
                        </a:lnSpc>
                        <a:spcAft>
                          <a:spcPts val="0"/>
                        </a:spcAft>
                      </a:pPr>
                      <a:r>
                        <a:rPr lang="en-IE" sz="2400" dirty="0" smtClean="0">
                          <a:latin typeface="+mn-lt"/>
                          <a:ea typeface="Times New Roman"/>
                          <a:cs typeface="Times New Roman"/>
                        </a:rPr>
                        <a:t>0.85</a:t>
                      </a:r>
                      <a:endParaRPr lang="en-IE" sz="2400" dirty="0">
                        <a:latin typeface="+mn-lt"/>
                        <a:ea typeface="Times New Roman"/>
                        <a:cs typeface="Times New Roman"/>
                      </a:endParaRPr>
                    </a:p>
                  </a:txBody>
                  <a:tcPr marL="68580" marR="68580" marT="0" marB="0"/>
                </a:tc>
              </a:tr>
              <a:tr h="448978">
                <a:tc>
                  <a:txBody>
                    <a:bodyPr/>
                    <a:lstStyle/>
                    <a:p>
                      <a:r>
                        <a:rPr lang="en-IE" sz="2400" dirty="0" smtClean="0">
                          <a:solidFill>
                            <a:srgbClr val="FF0000"/>
                          </a:solidFill>
                        </a:rPr>
                        <a:t>2008/09</a:t>
                      </a:r>
                      <a:endParaRPr lang="en-IE" sz="2400" dirty="0">
                        <a:solidFill>
                          <a:srgbClr val="FF0000"/>
                        </a:solidFill>
                      </a:endParaRPr>
                    </a:p>
                  </a:txBody>
                  <a:tcPr/>
                </a:tc>
                <a:tc>
                  <a:txBody>
                    <a:bodyPr/>
                    <a:lstStyle/>
                    <a:p>
                      <a:pPr algn="ctr">
                        <a:lnSpc>
                          <a:spcPct val="115000"/>
                        </a:lnSpc>
                        <a:spcAft>
                          <a:spcPts val="0"/>
                        </a:spcAft>
                      </a:pPr>
                      <a:r>
                        <a:rPr lang="en-IE" sz="2400" dirty="0" smtClean="0">
                          <a:solidFill>
                            <a:srgbClr val="FF0000"/>
                          </a:solidFill>
                          <a:latin typeface="+mn-lt"/>
                          <a:ea typeface="Times New Roman"/>
                          <a:cs typeface="Times New Roman"/>
                        </a:rPr>
                        <a:t>0.0239</a:t>
                      </a:r>
                      <a:endParaRPr lang="en-IE" sz="2400" dirty="0">
                        <a:solidFill>
                          <a:srgbClr val="FF0000"/>
                        </a:solidFill>
                        <a:latin typeface="+mn-lt"/>
                        <a:ea typeface="Times New Roman"/>
                        <a:cs typeface="Times New Roman"/>
                      </a:endParaRPr>
                    </a:p>
                  </a:txBody>
                  <a:tcPr marL="68580" marR="68580" marT="0" marB="0"/>
                </a:tc>
                <a:tc>
                  <a:txBody>
                    <a:bodyPr/>
                    <a:lstStyle/>
                    <a:p>
                      <a:pPr algn="ctr">
                        <a:lnSpc>
                          <a:spcPct val="115000"/>
                        </a:lnSpc>
                        <a:spcAft>
                          <a:spcPts val="0"/>
                        </a:spcAft>
                      </a:pPr>
                      <a:r>
                        <a:rPr lang="en-IE" sz="2400" dirty="0" smtClean="0">
                          <a:solidFill>
                            <a:srgbClr val="FF0000"/>
                          </a:solidFill>
                          <a:latin typeface="+mn-lt"/>
                          <a:ea typeface="Times New Roman"/>
                          <a:cs typeface="Times New Roman"/>
                        </a:rPr>
                        <a:t>0.25</a:t>
                      </a:r>
                      <a:endParaRPr lang="en-IE" sz="2400" dirty="0">
                        <a:solidFill>
                          <a:srgbClr val="FF0000"/>
                        </a:solidFill>
                        <a:latin typeface="+mn-lt"/>
                        <a:ea typeface="Times New Roman"/>
                        <a:cs typeface="Times New Roman"/>
                      </a:endParaRPr>
                    </a:p>
                  </a:txBody>
                  <a:tcPr marL="68580" marR="68580" marT="0" marB="0"/>
                </a:tc>
                <a:tc>
                  <a:txBody>
                    <a:bodyPr/>
                    <a:lstStyle/>
                    <a:p>
                      <a:pPr algn="ctr">
                        <a:lnSpc>
                          <a:spcPct val="115000"/>
                        </a:lnSpc>
                        <a:spcAft>
                          <a:spcPts val="0"/>
                        </a:spcAft>
                      </a:pPr>
                      <a:r>
                        <a:rPr lang="en-IE" sz="2400" dirty="0" smtClean="0">
                          <a:solidFill>
                            <a:srgbClr val="FF0000"/>
                          </a:solidFill>
                          <a:latin typeface="+mn-lt"/>
                          <a:ea typeface="Times New Roman"/>
                          <a:cs typeface="Times New Roman"/>
                        </a:rPr>
                        <a:t>0.75</a:t>
                      </a:r>
                      <a:endParaRPr lang="en-IE" sz="2400" dirty="0">
                        <a:solidFill>
                          <a:srgbClr val="FF0000"/>
                        </a:solidFill>
                        <a:latin typeface="+mn-lt"/>
                        <a:ea typeface="Times New Roman"/>
                        <a:cs typeface="Times New Roman"/>
                      </a:endParaRPr>
                    </a:p>
                  </a:txBody>
                  <a:tcPr marL="68580" marR="68580" marT="0" marB="0"/>
                </a:tc>
              </a:tr>
              <a:tr h="448978">
                <a:tc>
                  <a:txBody>
                    <a:bodyPr/>
                    <a:lstStyle/>
                    <a:p>
                      <a:r>
                        <a:rPr lang="en-IE" sz="2400" dirty="0" smtClean="0"/>
                        <a:t>2009/10</a:t>
                      </a:r>
                      <a:endParaRPr lang="en-IE" sz="2400" dirty="0"/>
                    </a:p>
                  </a:txBody>
                  <a:tcPr/>
                </a:tc>
                <a:tc>
                  <a:txBody>
                    <a:bodyPr/>
                    <a:lstStyle/>
                    <a:p>
                      <a:pPr algn="ctr">
                        <a:lnSpc>
                          <a:spcPct val="115000"/>
                        </a:lnSpc>
                        <a:spcAft>
                          <a:spcPts val="0"/>
                        </a:spcAft>
                      </a:pPr>
                      <a:r>
                        <a:rPr lang="en-IE" sz="2400" dirty="0" smtClean="0">
                          <a:latin typeface="+mn-lt"/>
                          <a:ea typeface="Times New Roman"/>
                          <a:cs typeface="Times New Roman"/>
                        </a:rPr>
                        <a:t>0.0207</a:t>
                      </a:r>
                      <a:endParaRPr lang="en-IE" sz="2400" dirty="0">
                        <a:latin typeface="+mn-lt"/>
                        <a:ea typeface="Times New Roman"/>
                        <a:cs typeface="Times New Roman"/>
                      </a:endParaRPr>
                    </a:p>
                  </a:txBody>
                  <a:tcPr marL="68580" marR="68580" marT="0" marB="0"/>
                </a:tc>
                <a:tc>
                  <a:txBody>
                    <a:bodyPr/>
                    <a:lstStyle/>
                    <a:p>
                      <a:pPr algn="ctr">
                        <a:lnSpc>
                          <a:spcPct val="115000"/>
                        </a:lnSpc>
                        <a:spcAft>
                          <a:spcPts val="0"/>
                        </a:spcAft>
                      </a:pPr>
                      <a:r>
                        <a:rPr lang="en-IE" sz="2400" dirty="0" smtClean="0">
                          <a:latin typeface="+mn-lt"/>
                          <a:ea typeface="Times New Roman"/>
                          <a:cs typeface="Times New Roman"/>
                        </a:rPr>
                        <a:t>0.18</a:t>
                      </a:r>
                      <a:endParaRPr lang="en-IE" sz="2400" dirty="0">
                        <a:latin typeface="+mn-lt"/>
                        <a:ea typeface="Times New Roman"/>
                        <a:cs typeface="Times New Roman"/>
                      </a:endParaRPr>
                    </a:p>
                  </a:txBody>
                  <a:tcPr marL="68580" marR="68580" marT="0" marB="0"/>
                </a:tc>
                <a:tc>
                  <a:txBody>
                    <a:bodyPr/>
                    <a:lstStyle/>
                    <a:p>
                      <a:pPr algn="ctr">
                        <a:lnSpc>
                          <a:spcPct val="115000"/>
                        </a:lnSpc>
                        <a:spcAft>
                          <a:spcPts val="0"/>
                        </a:spcAft>
                      </a:pPr>
                      <a:r>
                        <a:rPr lang="en-IE" sz="2400" dirty="0" smtClean="0">
                          <a:latin typeface="+mn-lt"/>
                          <a:ea typeface="Times New Roman"/>
                          <a:cs typeface="Times New Roman"/>
                        </a:rPr>
                        <a:t>0.82</a:t>
                      </a:r>
                      <a:endParaRPr lang="en-IE" sz="2400" dirty="0">
                        <a:latin typeface="+mn-lt"/>
                        <a:ea typeface="Times New Roman"/>
                        <a:cs typeface="Times New Roman"/>
                      </a:endParaRPr>
                    </a:p>
                  </a:txBody>
                  <a:tcPr marL="68580" marR="68580" marT="0" marB="0"/>
                </a:tc>
              </a:tr>
              <a:tr h="448978">
                <a:tc>
                  <a:txBody>
                    <a:bodyPr/>
                    <a:lstStyle/>
                    <a:p>
                      <a:r>
                        <a:rPr lang="en-IE" sz="2400" dirty="0" smtClean="0"/>
                        <a:t>2010/11</a:t>
                      </a:r>
                      <a:endParaRPr lang="en-IE" sz="2400" dirty="0"/>
                    </a:p>
                  </a:txBody>
                  <a:tcPr/>
                </a:tc>
                <a:tc>
                  <a:txBody>
                    <a:bodyPr/>
                    <a:lstStyle/>
                    <a:p>
                      <a:pPr algn="ctr">
                        <a:lnSpc>
                          <a:spcPct val="115000"/>
                        </a:lnSpc>
                        <a:spcAft>
                          <a:spcPts val="0"/>
                        </a:spcAft>
                      </a:pPr>
                      <a:r>
                        <a:rPr lang="en-IE" sz="2400" dirty="0" smtClean="0">
                          <a:latin typeface="+mn-lt"/>
                          <a:ea typeface="Times New Roman"/>
                          <a:cs typeface="Times New Roman"/>
                        </a:rPr>
                        <a:t>0.0211</a:t>
                      </a:r>
                      <a:endParaRPr lang="en-IE" sz="2400" dirty="0">
                        <a:latin typeface="+mn-lt"/>
                        <a:ea typeface="Times New Roman"/>
                        <a:cs typeface="Times New Roman"/>
                      </a:endParaRPr>
                    </a:p>
                  </a:txBody>
                  <a:tcPr marL="68580" marR="68580" marT="0" marB="0"/>
                </a:tc>
                <a:tc>
                  <a:txBody>
                    <a:bodyPr/>
                    <a:lstStyle/>
                    <a:p>
                      <a:pPr algn="ctr">
                        <a:lnSpc>
                          <a:spcPct val="115000"/>
                        </a:lnSpc>
                        <a:spcAft>
                          <a:spcPts val="0"/>
                        </a:spcAft>
                      </a:pPr>
                      <a:r>
                        <a:rPr lang="en-IE" sz="2400" dirty="0" smtClean="0">
                          <a:latin typeface="+mn-lt"/>
                          <a:ea typeface="Times New Roman"/>
                          <a:cs typeface="Times New Roman"/>
                        </a:rPr>
                        <a:t>0.15</a:t>
                      </a:r>
                      <a:endParaRPr lang="en-IE" sz="2400" dirty="0">
                        <a:latin typeface="+mn-lt"/>
                        <a:ea typeface="Times New Roman"/>
                        <a:cs typeface="Times New Roman"/>
                      </a:endParaRPr>
                    </a:p>
                  </a:txBody>
                  <a:tcPr marL="68580" marR="68580" marT="0" marB="0"/>
                </a:tc>
                <a:tc>
                  <a:txBody>
                    <a:bodyPr/>
                    <a:lstStyle/>
                    <a:p>
                      <a:pPr algn="ctr">
                        <a:lnSpc>
                          <a:spcPct val="115000"/>
                        </a:lnSpc>
                        <a:spcAft>
                          <a:spcPts val="0"/>
                        </a:spcAft>
                      </a:pPr>
                      <a:r>
                        <a:rPr lang="en-IE" sz="2400" dirty="0" smtClean="0">
                          <a:latin typeface="+mn-lt"/>
                          <a:ea typeface="Times New Roman"/>
                          <a:cs typeface="Times New Roman"/>
                        </a:rPr>
                        <a:t>0.85</a:t>
                      </a:r>
                      <a:endParaRPr lang="en-IE" sz="2400" dirty="0">
                        <a:latin typeface="+mn-lt"/>
                        <a:ea typeface="Times New Roman"/>
                        <a:cs typeface="Times New Roman"/>
                      </a:endParaRPr>
                    </a:p>
                  </a:txBody>
                  <a:tcPr marL="68580" marR="68580" marT="0" marB="0"/>
                </a:tc>
              </a:tr>
              <a:tr h="448978">
                <a:tc>
                  <a:txBody>
                    <a:bodyPr/>
                    <a:lstStyle/>
                    <a:p>
                      <a:r>
                        <a:rPr lang="en-IE" sz="2400" dirty="0" smtClean="0"/>
                        <a:t>2011/12</a:t>
                      </a:r>
                      <a:endParaRPr lang="en-IE" sz="2400" dirty="0"/>
                    </a:p>
                  </a:txBody>
                  <a:tcPr/>
                </a:tc>
                <a:tc>
                  <a:txBody>
                    <a:bodyPr/>
                    <a:lstStyle/>
                    <a:p>
                      <a:pPr algn="ctr">
                        <a:lnSpc>
                          <a:spcPct val="115000"/>
                        </a:lnSpc>
                        <a:spcAft>
                          <a:spcPts val="0"/>
                        </a:spcAft>
                      </a:pPr>
                      <a:r>
                        <a:rPr lang="en-IE" sz="2400" dirty="0" smtClean="0">
                          <a:latin typeface="+mn-lt"/>
                          <a:ea typeface="Times New Roman"/>
                          <a:cs typeface="Times New Roman"/>
                        </a:rPr>
                        <a:t>0.0204</a:t>
                      </a:r>
                      <a:endParaRPr lang="en-IE" sz="2400" dirty="0">
                        <a:latin typeface="+mn-lt"/>
                        <a:ea typeface="Times New Roman"/>
                        <a:cs typeface="Times New Roman"/>
                      </a:endParaRPr>
                    </a:p>
                  </a:txBody>
                  <a:tcPr marL="68580" marR="68580" marT="0" marB="0"/>
                </a:tc>
                <a:tc>
                  <a:txBody>
                    <a:bodyPr/>
                    <a:lstStyle/>
                    <a:p>
                      <a:pPr algn="ctr">
                        <a:lnSpc>
                          <a:spcPct val="115000"/>
                        </a:lnSpc>
                        <a:spcAft>
                          <a:spcPts val="0"/>
                        </a:spcAft>
                      </a:pPr>
                      <a:r>
                        <a:rPr lang="en-IE" sz="2400" dirty="0" smtClean="0">
                          <a:latin typeface="+mn-lt"/>
                          <a:ea typeface="Times New Roman"/>
                          <a:cs typeface="Times New Roman"/>
                        </a:rPr>
                        <a:t>0.10</a:t>
                      </a:r>
                      <a:endParaRPr lang="en-IE" sz="2400" dirty="0">
                        <a:latin typeface="+mn-lt"/>
                        <a:ea typeface="Times New Roman"/>
                        <a:cs typeface="Times New Roman"/>
                      </a:endParaRPr>
                    </a:p>
                  </a:txBody>
                  <a:tcPr marL="68580" marR="68580" marT="0" marB="0"/>
                </a:tc>
                <a:tc>
                  <a:txBody>
                    <a:bodyPr/>
                    <a:lstStyle/>
                    <a:p>
                      <a:pPr algn="ctr">
                        <a:lnSpc>
                          <a:spcPct val="115000"/>
                        </a:lnSpc>
                        <a:spcAft>
                          <a:spcPts val="0"/>
                        </a:spcAft>
                      </a:pPr>
                      <a:r>
                        <a:rPr lang="en-IE" sz="2400" dirty="0" smtClean="0">
                          <a:latin typeface="+mn-lt"/>
                          <a:ea typeface="Times New Roman"/>
                          <a:cs typeface="Times New Roman"/>
                        </a:rPr>
                        <a:t>0.90</a:t>
                      </a:r>
                      <a:endParaRPr lang="en-IE" sz="2400" dirty="0">
                        <a:latin typeface="+mn-lt"/>
                        <a:ea typeface="Times New Roman"/>
                        <a:cs typeface="Times New Roman"/>
                      </a:endParaRPr>
                    </a:p>
                  </a:txBody>
                  <a:tcPr marL="68580" marR="68580" marT="0" marB="0"/>
                </a:tc>
              </a:tr>
              <a:tr h="448978">
                <a:tc>
                  <a:txBody>
                    <a:bodyPr/>
                    <a:lstStyle/>
                    <a:p>
                      <a:r>
                        <a:rPr lang="en-IE" sz="2400" dirty="0" smtClean="0"/>
                        <a:t>2012/13</a:t>
                      </a:r>
                      <a:endParaRPr lang="en-IE" sz="2400" dirty="0"/>
                    </a:p>
                  </a:txBody>
                  <a:tcPr/>
                </a:tc>
                <a:tc>
                  <a:txBody>
                    <a:bodyPr/>
                    <a:lstStyle/>
                    <a:p>
                      <a:pPr algn="ctr">
                        <a:lnSpc>
                          <a:spcPct val="115000"/>
                        </a:lnSpc>
                        <a:spcAft>
                          <a:spcPts val="0"/>
                        </a:spcAft>
                      </a:pPr>
                      <a:r>
                        <a:rPr lang="en-IE" sz="2400" dirty="0" smtClean="0">
                          <a:latin typeface="+mn-lt"/>
                          <a:ea typeface="Times New Roman"/>
                          <a:cs typeface="Times New Roman"/>
                        </a:rPr>
                        <a:t>0.0185</a:t>
                      </a:r>
                      <a:endParaRPr lang="en-IE" sz="2400" dirty="0">
                        <a:latin typeface="+mn-lt"/>
                        <a:ea typeface="Times New Roman"/>
                        <a:cs typeface="Times New Roman"/>
                      </a:endParaRPr>
                    </a:p>
                  </a:txBody>
                  <a:tcPr marL="68580" marR="68580" marT="0" marB="0"/>
                </a:tc>
                <a:tc>
                  <a:txBody>
                    <a:bodyPr/>
                    <a:lstStyle/>
                    <a:p>
                      <a:pPr algn="ctr">
                        <a:lnSpc>
                          <a:spcPct val="115000"/>
                        </a:lnSpc>
                        <a:spcAft>
                          <a:spcPts val="0"/>
                        </a:spcAft>
                      </a:pPr>
                      <a:r>
                        <a:rPr lang="en-IE" sz="2400" dirty="0" smtClean="0">
                          <a:latin typeface="+mn-lt"/>
                          <a:ea typeface="Times New Roman"/>
                          <a:cs typeface="Times New Roman"/>
                        </a:rPr>
                        <a:t>0.10</a:t>
                      </a:r>
                      <a:endParaRPr lang="en-IE" sz="2400" dirty="0">
                        <a:latin typeface="+mn-lt"/>
                        <a:ea typeface="Times New Roman"/>
                        <a:cs typeface="Times New Roman"/>
                      </a:endParaRPr>
                    </a:p>
                  </a:txBody>
                  <a:tcPr marL="68580" marR="68580" marT="0" marB="0"/>
                </a:tc>
                <a:tc>
                  <a:txBody>
                    <a:bodyPr/>
                    <a:lstStyle/>
                    <a:p>
                      <a:pPr algn="ctr">
                        <a:lnSpc>
                          <a:spcPct val="115000"/>
                        </a:lnSpc>
                        <a:spcAft>
                          <a:spcPts val="0"/>
                        </a:spcAft>
                      </a:pPr>
                      <a:r>
                        <a:rPr lang="en-IE" sz="2400" dirty="0" smtClean="0">
                          <a:latin typeface="+mn-lt"/>
                          <a:ea typeface="Times New Roman"/>
                          <a:cs typeface="Times New Roman"/>
                        </a:rPr>
                        <a:t>0.90</a:t>
                      </a:r>
                      <a:endParaRPr lang="en-IE" sz="2400" dirty="0">
                        <a:latin typeface="+mn-lt"/>
                        <a:ea typeface="Times New Roman"/>
                        <a:cs typeface="Times New Roman"/>
                      </a:endParaRPr>
                    </a:p>
                  </a:txBody>
                  <a:tcPr marL="68580" marR="68580" marT="0" marB="0"/>
                </a:tc>
              </a:tr>
            </a:tbl>
          </a:graphicData>
        </a:graphic>
      </p:graphicFrame>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E" sz="2800" dirty="0" smtClean="0"/>
              <a:t>Decomposition of Variance of Individual Wage Changes, Job </a:t>
            </a:r>
            <a:r>
              <a:rPr lang="en-IE" sz="2800" dirty="0" err="1" smtClean="0"/>
              <a:t>Stayers</a:t>
            </a:r>
            <a:endParaRPr lang="en-IE" sz="2800" dirty="0"/>
          </a:p>
        </p:txBody>
      </p:sp>
      <p:graphicFrame>
        <p:nvGraphicFramePr>
          <p:cNvPr id="4" name="Content Placeholder 3"/>
          <p:cNvGraphicFramePr>
            <a:graphicFrameLocks noGrp="1"/>
          </p:cNvGraphicFramePr>
          <p:nvPr>
            <p:ph idx="1"/>
          </p:nvPr>
        </p:nvGraphicFramePr>
        <p:xfrm>
          <a:off x="1619671" y="1556792"/>
          <a:ext cx="6048673" cy="4663440"/>
        </p:xfrm>
        <a:graphic>
          <a:graphicData uri="http://schemas.openxmlformats.org/drawingml/2006/table">
            <a:tbl>
              <a:tblPr firstRow="1" bandRow="1">
                <a:tableStyleId>{5C22544A-7EE6-4342-B048-85BDC9FD1C3A}</a:tableStyleId>
              </a:tblPr>
              <a:tblGrid>
                <a:gridCol w="1296145"/>
                <a:gridCol w="1879408"/>
                <a:gridCol w="1436560"/>
                <a:gridCol w="1436560"/>
              </a:tblGrid>
              <a:tr h="936104">
                <a:tc>
                  <a:txBody>
                    <a:bodyPr/>
                    <a:lstStyle/>
                    <a:p>
                      <a:r>
                        <a:rPr lang="en-IE" sz="2000" dirty="0" smtClean="0"/>
                        <a:t>Year</a:t>
                      </a:r>
                      <a:endParaRPr lang="en-IE" sz="2000" dirty="0"/>
                    </a:p>
                  </a:txBody>
                  <a:tcPr/>
                </a:tc>
                <a:tc>
                  <a:txBody>
                    <a:bodyPr/>
                    <a:lstStyle/>
                    <a:p>
                      <a:pPr algn="ctr"/>
                      <a:r>
                        <a:rPr lang="en-IE" sz="2000" dirty="0" smtClean="0"/>
                        <a:t>Total Variance of Log</a:t>
                      </a:r>
                      <a:r>
                        <a:rPr lang="en-IE" sz="2000" baseline="0" dirty="0" smtClean="0"/>
                        <a:t> Pay Change</a:t>
                      </a:r>
                      <a:endParaRPr lang="en-IE" sz="2000" dirty="0"/>
                    </a:p>
                  </a:txBody>
                  <a:tcPr/>
                </a:tc>
                <a:tc>
                  <a:txBody>
                    <a:bodyPr/>
                    <a:lstStyle/>
                    <a:p>
                      <a:r>
                        <a:rPr lang="en-IE" sz="2000" dirty="0" smtClean="0"/>
                        <a:t>Proportion Between Firms</a:t>
                      </a:r>
                    </a:p>
                  </a:txBody>
                  <a:tcPr/>
                </a:tc>
                <a:tc>
                  <a:txBody>
                    <a:bodyPr/>
                    <a:lstStyle/>
                    <a:p>
                      <a:r>
                        <a:rPr lang="en-IE" sz="2000" dirty="0" smtClean="0"/>
                        <a:t>Proportion </a:t>
                      </a:r>
                      <a:r>
                        <a:rPr lang="en-IE" sz="2000" baseline="0" dirty="0" smtClean="0"/>
                        <a:t>Within Firms</a:t>
                      </a:r>
                      <a:endParaRPr lang="en-IE" sz="2000" dirty="0"/>
                    </a:p>
                  </a:txBody>
                  <a:tcPr/>
                </a:tc>
              </a:tr>
              <a:tr h="448978">
                <a:tc>
                  <a:txBody>
                    <a:bodyPr/>
                    <a:lstStyle/>
                    <a:p>
                      <a:r>
                        <a:rPr lang="en-IE" sz="2400" dirty="0" smtClean="0"/>
                        <a:t>2005/06</a:t>
                      </a:r>
                      <a:endParaRPr lang="en-IE" sz="2400" dirty="0"/>
                    </a:p>
                  </a:txBody>
                  <a:tcPr/>
                </a:tc>
                <a:tc>
                  <a:txBody>
                    <a:bodyPr/>
                    <a:lstStyle/>
                    <a:p>
                      <a:pPr algn="ctr">
                        <a:lnSpc>
                          <a:spcPct val="115000"/>
                        </a:lnSpc>
                        <a:spcAft>
                          <a:spcPts val="0"/>
                        </a:spcAft>
                      </a:pPr>
                      <a:r>
                        <a:rPr lang="en-IE" sz="2400" dirty="0" smtClean="0">
                          <a:latin typeface="+mn-lt"/>
                          <a:ea typeface="Times New Roman"/>
                          <a:cs typeface="Times New Roman"/>
                        </a:rPr>
                        <a:t>0.0187</a:t>
                      </a:r>
                      <a:endParaRPr lang="en-IE" sz="2400" dirty="0">
                        <a:latin typeface="+mn-lt"/>
                        <a:ea typeface="Times New Roman"/>
                        <a:cs typeface="Times New Roman"/>
                      </a:endParaRPr>
                    </a:p>
                  </a:txBody>
                  <a:tcPr marL="68580" marR="68580" marT="0" marB="0"/>
                </a:tc>
                <a:tc>
                  <a:txBody>
                    <a:bodyPr/>
                    <a:lstStyle/>
                    <a:p>
                      <a:pPr algn="ctr">
                        <a:lnSpc>
                          <a:spcPct val="115000"/>
                        </a:lnSpc>
                        <a:spcAft>
                          <a:spcPts val="0"/>
                        </a:spcAft>
                      </a:pPr>
                      <a:r>
                        <a:rPr lang="en-IE" sz="2400" dirty="0" smtClean="0">
                          <a:latin typeface="+mn-lt"/>
                          <a:ea typeface="Times New Roman"/>
                          <a:cs typeface="Times New Roman"/>
                        </a:rPr>
                        <a:t>0.13</a:t>
                      </a:r>
                      <a:endParaRPr lang="en-IE" sz="2400" dirty="0">
                        <a:latin typeface="+mn-lt"/>
                        <a:ea typeface="Times New Roman"/>
                        <a:cs typeface="Times New Roman"/>
                      </a:endParaRPr>
                    </a:p>
                  </a:txBody>
                  <a:tcPr marL="68580" marR="68580" marT="0" marB="0"/>
                </a:tc>
                <a:tc>
                  <a:txBody>
                    <a:bodyPr/>
                    <a:lstStyle/>
                    <a:p>
                      <a:pPr algn="ctr">
                        <a:lnSpc>
                          <a:spcPct val="115000"/>
                        </a:lnSpc>
                        <a:spcAft>
                          <a:spcPts val="0"/>
                        </a:spcAft>
                      </a:pPr>
                      <a:r>
                        <a:rPr lang="en-IE" sz="2400" dirty="0" smtClean="0">
                          <a:latin typeface="+mn-lt"/>
                          <a:ea typeface="Times New Roman"/>
                          <a:cs typeface="Times New Roman"/>
                        </a:rPr>
                        <a:t>0.87</a:t>
                      </a:r>
                      <a:endParaRPr lang="en-IE" sz="2400" dirty="0">
                        <a:latin typeface="+mn-lt"/>
                        <a:ea typeface="Times New Roman"/>
                        <a:cs typeface="Times New Roman"/>
                      </a:endParaRPr>
                    </a:p>
                  </a:txBody>
                  <a:tcPr marL="68580" marR="68580" marT="0" marB="0"/>
                </a:tc>
              </a:tr>
              <a:tr h="448978">
                <a:tc>
                  <a:txBody>
                    <a:bodyPr/>
                    <a:lstStyle/>
                    <a:p>
                      <a:r>
                        <a:rPr lang="en-IE" sz="2400" dirty="0" smtClean="0"/>
                        <a:t>2006/07</a:t>
                      </a:r>
                      <a:endParaRPr lang="en-IE" sz="2400" dirty="0"/>
                    </a:p>
                  </a:txBody>
                  <a:tcPr/>
                </a:tc>
                <a:tc>
                  <a:txBody>
                    <a:bodyPr/>
                    <a:lstStyle/>
                    <a:p>
                      <a:pPr algn="ctr">
                        <a:lnSpc>
                          <a:spcPct val="115000"/>
                        </a:lnSpc>
                        <a:spcAft>
                          <a:spcPts val="0"/>
                        </a:spcAft>
                      </a:pPr>
                      <a:r>
                        <a:rPr lang="en-IE" sz="2400" dirty="0" smtClean="0">
                          <a:latin typeface="+mn-lt"/>
                          <a:ea typeface="Times New Roman"/>
                          <a:cs typeface="Times New Roman"/>
                        </a:rPr>
                        <a:t>0.0196</a:t>
                      </a:r>
                      <a:endParaRPr lang="en-IE" sz="2400" dirty="0">
                        <a:latin typeface="+mn-lt"/>
                        <a:ea typeface="Times New Roman"/>
                        <a:cs typeface="Times New Roman"/>
                      </a:endParaRPr>
                    </a:p>
                  </a:txBody>
                  <a:tcPr marL="68580" marR="68580" marT="0" marB="0"/>
                </a:tc>
                <a:tc>
                  <a:txBody>
                    <a:bodyPr/>
                    <a:lstStyle/>
                    <a:p>
                      <a:pPr algn="ctr">
                        <a:lnSpc>
                          <a:spcPct val="115000"/>
                        </a:lnSpc>
                        <a:spcAft>
                          <a:spcPts val="0"/>
                        </a:spcAft>
                      </a:pPr>
                      <a:r>
                        <a:rPr lang="en-IE" sz="2400" dirty="0" smtClean="0">
                          <a:latin typeface="+mn-lt"/>
                          <a:ea typeface="Times New Roman"/>
                          <a:cs typeface="Times New Roman"/>
                        </a:rPr>
                        <a:t>0.12</a:t>
                      </a:r>
                      <a:endParaRPr lang="en-IE" sz="2400" dirty="0">
                        <a:latin typeface="+mn-lt"/>
                        <a:ea typeface="Times New Roman"/>
                        <a:cs typeface="Times New Roman"/>
                      </a:endParaRPr>
                    </a:p>
                  </a:txBody>
                  <a:tcPr marL="68580" marR="68580" marT="0" marB="0"/>
                </a:tc>
                <a:tc>
                  <a:txBody>
                    <a:bodyPr/>
                    <a:lstStyle/>
                    <a:p>
                      <a:pPr algn="ctr">
                        <a:lnSpc>
                          <a:spcPct val="115000"/>
                        </a:lnSpc>
                        <a:spcAft>
                          <a:spcPts val="0"/>
                        </a:spcAft>
                      </a:pPr>
                      <a:r>
                        <a:rPr lang="en-IE" sz="2400" dirty="0" smtClean="0">
                          <a:latin typeface="+mn-lt"/>
                          <a:ea typeface="Times New Roman"/>
                          <a:cs typeface="Times New Roman"/>
                        </a:rPr>
                        <a:t>0.88</a:t>
                      </a:r>
                      <a:endParaRPr lang="en-IE" sz="2400" dirty="0">
                        <a:latin typeface="+mn-lt"/>
                        <a:ea typeface="Times New Roman"/>
                        <a:cs typeface="Times New Roman"/>
                      </a:endParaRPr>
                    </a:p>
                  </a:txBody>
                  <a:tcPr marL="68580" marR="68580" marT="0" marB="0"/>
                </a:tc>
              </a:tr>
              <a:tr h="448978">
                <a:tc>
                  <a:txBody>
                    <a:bodyPr/>
                    <a:lstStyle/>
                    <a:p>
                      <a:r>
                        <a:rPr lang="en-IE" sz="2400" dirty="0" smtClean="0"/>
                        <a:t>2007/08</a:t>
                      </a:r>
                      <a:endParaRPr lang="en-IE" sz="2400" dirty="0"/>
                    </a:p>
                  </a:txBody>
                  <a:tcPr/>
                </a:tc>
                <a:tc>
                  <a:txBody>
                    <a:bodyPr/>
                    <a:lstStyle/>
                    <a:p>
                      <a:pPr algn="ctr">
                        <a:lnSpc>
                          <a:spcPct val="115000"/>
                        </a:lnSpc>
                        <a:spcAft>
                          <a:spcPts val="0"/>
                        </a:spcAft>
                      </a:pPr>
                      <a:r>
                        <a:rPr lang="en-IE" sz="2400" dirty="0" smtClean="0">
                          <a:latin typeface="+mn-lt"/>
                          <a:ea typeface="Times New Roman"/>
                          <a:cs typeface="Times New Roman"/>
                        </a:rPr>
                        <a:t>0.0207</a:t>
                      </a:r>
                      <a:endParaRPr lang="en-IE" sz="2400" dirty="0">
                        <a:latin typeface="+mn-lt"/>
                        <a:ea typeface="Times New Roman"/>
                        <a:cs typeface="Times New Roman"/>
                      </a:endParaRPr>
                    </a:p>
                  </a:txBody>
                  <a:tcPr marL="68580" marR="68580" marT="0" marB="0"/>
                </a:tc>
                <a:tc>
                  <a:txBody>
                    <a:bodyPr/>
                    <a:lstStyle/>
                    <a:p>
                      <a:pPr algn="ctr">
                        <a:lnSpc>
                          <a:spcPct val="115000"/>
                        </a:lnSpc>
                        <a:spcAft>
                          <a:spcPts val="0"/>
                        </a:spcAft>
                      </a:pPr>
                      <a:r>
                        <a:rPr lang="en-IE" sz="2400" dirty="0" smtClean="0">
                          <a:latin typeface="+mn-lt"/>
                          <a:ea typeface="Times New Roman"/>
                          <a:cs typeface="Times New Roman"/>
                        </a:rPr>
                        <a:t>0.15</a:t>
                      </a:r>
                      <a:endParaRPr lang="en-IE" sz="2400" dirty="0">
                        <a:latin typeface="+mn-lt"/>
                        <a:ea typeface="Times New Roman"/>
                        <a:cs typeface="Times New Roman"/>
                      </a:endParaRPr>
                    </a:p>
                  </a:txBody>
                  <a:tcPr marL="68580" marR="68580" marT="0" marB="0"/>
                </a:tc>
                <a:tc>
                  <a:txBody>
                    <a:bodyPr/>
                    <a:lstStyle/>
                    <a:p>
                      <a:pPr algn="ctr">
                        <a:lnSpc>
                          <a:spcPct val="115000"/>
                        </a:lnSpc>
                        <a:spcAft>
                          <a:spcPts val="0"/>
                        </a:spcAft>
                      </a:pPr>
                      <a:r>
                        <a:rPr lang="en-IE" sz="2400" dirty="0" smtClean="0">
                          <a:latin typeface="+mn-lt"/>
                          <a:ea typeface="Times New Roman"/>
                          <a:cs typeface="Times New Roman"/>
                        </a:rPr>
                        <a:t>0.85</a:t>
                      </a:r>
                      <a:endParaRPr lang="en-IE" sz="2400" dirty="0">
                        <a:latin typeface="+mn-lt"/>
                        <a:ea typeface="Times New Roman"/>
                        <a:cs typeface="Times New Roman"/>
                      </a:endParaRPr>
                    </a:p>
                  </a:txBody>
                  <a:tcPr marL="68580" marR="68580" marT="0" marB="0"/>
                </a:tc>
              </a:tr>
              <a:tr h="448978">
                <a:tc>
                  <a:txBody>
                    <a:bodyPr/>
                    <a:lstStyle/>
                    <a:p>
                      <a:r>
                        <a:rPr lang="en-IE" sz="2400" dirty="0" smtClean="0"/>
                        <a:t>2008/09</a:t>
                      </a:r>
                      <a:endParaRPr lang="en-IE" sz="2400" dirty="0"/>
                    </a:p>
                  </a:txBody>
                  <a:tcPr/>
                </a:tc>
                <a:tc>
                  <a:txBody>
                    <a:bodyPr/>
                    <a:lstStyle/>
                    <a:p>
                      <a:pPr algn="ctr">
                        <a:lnSpc>
                          <a:spcPct val="115000"/>
                        </a:lnSpc>
                        <a:spcAft>
                          <a:spcPts val="0"/>
                        </a:spcAft>
                      </a:pPr>
                      <a:r>
                        <a:rPr lang="en-IE" sz="2400" dirty="0" smtClean="0">
                          <a:latin typeface="+mn-lt"/>
                          <a:ea typeface="Times New Roman"/>
                          <a:cs typeface="Times New Roman"/>
                        </a:rPr>
                        <a:t>0.0239</a:t>
                      </a:r>
                      <a:endParaRPr lang="en-IE" sz="2400" dirty="0">
                        <a:latin typeface="+mn-lt"/>
                        <a:ea typeface="Times New Roman"/>
                        <a:cs typeface="Times New Roman"/>
                      </a:endParaRPr>
                    </a:p>
                  </a:txBody>
                  <a:tcPr marL="68580" marR="68580" marT="0" marB="0"/>
                </a:tc>
                <a:tc>
                  <a:txBody>
                    <a:bodyPr/>
                    <a:lstStyle/>
                    <a:p>
                      <a:pPr algn="ctr">
                        <a:lnSpc>
                          <a:spcPct val="115000"/>
                        </a:lnSpc>
                        <a:spcAft>
                          <a:spcPts val="0"/>
                        </a:spcAft>
                      </a:pPr>
                      <a:r>
                        <a:rPr lang="en-IE" sz="2400" dirty="0" smtClean="0">
                          <a:latin typeface="+mn-lt"/>
                          <a:ea typeface="Times New Roman"/>
                          <a:cs typeface="Times New Roman"/>
                        </a:rPr>
                        <a:t>0.25</a:t>
                      </a:r>
                      <a:endParaRPr lang="en-IE" sz="2400" dirty="0">
                        <a:latin typeface="+mn-lt"/>
                        <a:ea typeface="Times New Roman"/>
                        <a:cs typeface="Times New Roman"/>
                      </a:endParaRPr>
                    </a:p>
                  </a:txBody>
                  <a:tcPr marL="68580" marR="68580" marT="0" marB="0"/>
                </a:tc>
                <a:tc>
                  <a:txBody>
                    <a:bodyPr/>
                    <a:lstStyle/>
                    <a:p>
                      <a:pPr algn="ctr">
                        <a:lnSpc>
                          <a:spcPct val="115000"/>
                        </a:lnSpc>
                        <a:spcAft>
                          <a:spcPts val="0"/>
                        </a:spcAft>
                      </a:pPr>
                      <a:r>
                        <a:rPr lang="en-IE" sz="2400" dirty="0" smtClean="0">
                          <a:latin typeface="+mn-lt"/>
                          <a:ea typeface="Times New Roman"/>
                          <a:cs typeface="Times New Roman"/>
                        </a:rPr>
                        <a:t>0.75</a:t>
                      </a:r>
                      <a:endParaRPr lang="en-IE" sz="2400" dirty="0">
                        <a:latin typeface="+mn-lt"/>
                        <a:ea typeface="Times New Roman"/>
                        <a:cs typeface="Times New Roman"/>
                      </a:endParaRPr>
                    </a:p>
                  </a:txBody>
                  <a:tcPr marL="68580" marR="68580" marT="0" marB="0"/>
                </a:tc>
              </a:tr>
              <a:tr h="448978">
                <a:tc>
                  <a:txBody>
                    <a:bodyPr/>
                    <a:lstStyle/>
                    <a:p>
                      <a:r>
                        <a:rPr lang="en-IE" sz="2400" dirty="0" smtClean="0"/>
                        <a:t>2009/10</a:t>
                      </a:r>
                      <a:endParaRPr lang="en-IE" sz="2400" dirty="0"/>
                    </a:p>
                  </a:txBody>
                  <a:tcPr/>
                </a:tc>
                <a:tc>
                  <a:txBody>
                    <a:bodyPr/>
                    <a:lstStyle/>
                    <a:p>
                      <a:pPr algn="ctr">
                        <a:lnSpc>
                          <a:spcPct val="115000"/>
                        </a:lnSpc>
                        <a:spcAft>
                          <a:spcPts val="0"/>
                        </a:spcAft>
                      </a:pPr>
                      <a:r>
                        <a:rPr lang="en-IE" sz="2400" dirty="0" smtClean="0">
                          <a:latin typeface="+mn-lt"/>
                          <a:ea typeface="Times New Roman"/>
                          <a:cs typeface="Times New Roman"/>
                        </a:rPr>
                        <a:t>0.0207</a:t>
                      </a:r>
                      <a:endParaRPr lang="en-IE" sz="2400" dirty="0">
                        <a:latin typeface="+mn-lt"/>
                        <a:ea typeface="Times New Roman"/>
                        <a:cs typeface="Times New Roman"/>
                      </a:endParaRPr>
                    </a:p>
                  </a:txBody>
                  <a:tcPr marL="68580" marR="68580" marT="0" marB="0"/>
                </a:tc>
                <a:tc>
                  <a:txBody>
                    <a:bodyPr/>
                    <a:lstStyle/>
                    <a:p>
                      <a:pPr algn="ctr">
                        <a:lnSpc>
                          <a:spcPct val="115000"/>
                        </a:lnSpc>
                        <a:spcAft>
                          <a:spcPts val="0"/>
                        </a:spcAft>
                      </a:pPr>
                      <a:r>
                        <a:rPr lang="en-IE" sz="2400" dirty="0" smtClean="0">
                          <a:latin typeface="+mn-lt"/>
                          <a:ea typeface="Times New Roman"/>
                          <a:cs typeface="Times New Roman"/>
                        </a:rPr>
                        <a:t>0.18</a:t>
                      </a:r>
                      <a:endParaRPr lang="en-IE" sz="2400" dirty="0">
                        <a:latin typeface="+mn-lt"/>
                        <a:ea typeface="Times New Roman"/>
                        <a:cs typeface="Times New Roman"/>
                      </a:endParaRPr>
                    </a:p>
                  </a:txBody>
                  <a:tcPr marL="68580" marR="68580" marT="0" marB="0"/>
                </a:tc>
                <a:tc>
                  <a:txBody>
                    <a:bodyPr/>
                    <a:lstStyle/>
                    <a:p>
                      <a:pPr algn="ctr">
                        <a:lnSpc>
                          <a:spcPct val="115000"/>
                        </a:lnSpc>
                        <a:spcAft>
                          <a:spcPts val="0"/>
                        </a:spcAft>
                      </a:pPr>
                      <a:r>
                        <a:rPr lang="en-IE" sz="2400" dirty="0" smtClean="0">
                          <a:latin typeface="+mn-lt"/>
                          <a:ea typeface="Times New Roman"/>
                          <a:cs typeface="Times New Roman"/>
                        </a:rPr>
                        <a:t>0.82</a:t>
                      </a:r>
                      <a:endParaRPr lang="en-IE" sz="2400" dirty="0">
                        <a:latin typeface="+mn-lt"/>
                        <a:ea typeface="Times New Roman"/>
                        <a:cs typeface="Times New Roman"/>
                      </a:endParaRPr>
                    </a:p>
                  </a:txBody>
                  <a:tcPr marL="68580" marR="68580" marT="0" marB="0"/>
                </a:tc>
              </a:tr>
              <a:tr h="448978">
                <a:tc>
                  <a:txBody>
                    <a:bodyPr/>
                    <a:lstStyle/>
                    <a:p>
                      <a:r>
                        <a:rPr lang="en-IE" sz="2400" dirty="0" smtClean="0"/>
                        <a:t>2010/11</a:t>
                      </a:r>
                      <a:endParaRPr lang="en-IE" sz="2400" dirty="0"/>
                    </a:p>
                  </a:txBody>
                  <a:tcPr/>
                </a:tc>
                <a:tc>
                  <a:txBody>
                    <a:bodyPr/>
                    <a:lstStyle/>
                    <a:p>
                      <a:pPr algn="ctr">
                        <a:lnSpc>
                          <a:spcPct val="115000"/>
                        </a:lnSpc>
                        <a:spcAft>
                          <a:spcPts val="0"/>
                        </a:spcAft>
                      </a:pPr>
                      <a:r>
                        <a:rPr lang="en-IE" sz="2400" dirty="0" smtClean="0">
                          <a:latin typeface="+mn-lt"/>
                          <a:ea typeface="Times New Roman"/>
                          <a:cs typeface="Times New Roman"/>
                        </a:rPr>
                        <a:t>0.0211</a:t>
                      </a:r>
                      <a:endParaRPr lang="en-IE" sz="2400" dirty="0">
                        <a:latin typeface="+mn-lt"/>
                        <a:ea typeface="Times New Roman"/>
                        <a:cs typeface="Times New Roman"/>
                      </a:endParaRPr>
                    </a:p>
                  </a:txBody>
                  <a:tcPr marL="68580" marR="68580" marT="0" marB="0"/>
                </a:tc>
                <a:tc>
                  <a:txBody>
                    <a:bodyPr/>
                    <a:lstStyle/>
                    <a:p>
                      <a:pPr algn="ctr">
                        <a:lnSpc>
                          <a:spcPct val="115000"/>
                        </a:lnSpc>
                        <a:spcAft>
                          <a:spcPts val="0"/>
                        </a:spcAft>
                      </a:pPr>
                      <a:r>
                        <a:rPr lang="en-IE" sz="2400" dirty="0" smtClean="0">
                          <a:solidFill>
                            <a:srgbClr val="FF0000"/>
                          </a:solidFill>
                          <a:latin typeface="+mn-lt"/>
                          <a:ea typeface="Times New Roman"/>
                          <a:cs typeface="Times New Roman"/>
                        </a:rPr>
                        <a:t>0.15</a:t>
                      </a:r>
                      <a:endParaRPr lang="en-IE" sz="2400" dirty="0">
                        <a:solidFill>
                          <a:srgbClr val="FF0000"/>
                        </a:solidFill>
                        <a:latin typeface="+mn-lt"/>
                        <a:ea typeface="Times New Roman"/>
                        <a:cs typeface="Times New Roman"/>
                      </a:endParaRPr>
                    </a:p>
                  </a:txBody>
                  <a:tcPr marL="68580" marR="68580" marT="0" marB="0"/>
                </a:tc>
                <a:tc>
                  <a:txBody>
                    <a:bodyPr/>
                    <a:lstStyle/>
                    <a:p>
                      <a:pPr algn="ctr">
                        <a:lnSpc>
                          <a:spcPct val="115000"/>
                        </a:lnSpc>
                        <a:spcAft>
                          <a:spcPts val="0"/>
                        </a:spcAft>
                      </a:pPr>
                      <a:r>
                        <a:rPr lang="en-IE" sz="2400" dirty="0" smtClean="0">
                          <a:solidFill>
                            <a:srgbClr val="FF0000"/>
                          </a:solidFill>
                          <a:latin typeface="+mn-lt"/>
                          <a:ea typeface="Times New Roman"/>
                          <a:cs typeface="Times New Roman"/>
                        </a:rPr>
                        <a:t>0.85</a:t>
                      </a:r>
                      <a:endParaRPr lang="en-IE" sz="2400" dirty="0">
                        <a:solidFill>
                          <a:srgbClr val="FF0000"/>
                        </a:solidFill>
                        <a:latin typeface="+mn-lt"/>
                        <a:ea typeface="Times New Roman"/>
                        <a:cs typeface="Times New Roman"/>
                      </a:endParaRPr>
                    </a:p>
                  </a:txBody>
                  <a:tcPr marL="68580" marR="68580" marT="0" marB="0"/>
                </a:tc>
              </a:tr>
              <a:tr h="448978">
                <a:tc>
                  <a:txBody>
                    <a:bodyPr/>
                    <a:lstStyle/>
                    <a:p>
                      <a:r>
                        <a:rPr lang="en-IE" sz="2400" dirty="0" smtClean="0"/>
                        <a:t>2011/12</a:t>
                      </a:r>
                      <a:endParaRPr lang="en-IE" sz="2400" dirty="0"/>
                    </a:p>
                  </a:txBody>
                  <a:tcPr/>
                </a:tc>
                <a:tc>
                  <a:txBody>
                    <a:bodyPr/>
                    <a:lstStyle/>
                    <a:p>
                      <a:pPr algn="ctr">
                        <a:lnSpc>
                          <a:spcPct val="115000"/>
                        </a:lnSpc>
                        <a:spcAft>
                          <a:spcPts val="0"/>
                        </a:spcAft>
                      </a:pPr>
                      <a:r>
                        <a:rPr lang="en-IE" sz="2400" dirty="0" smtClean="0">
                          <a:latin typeface="+mn-lt"/>
                          <a:ea typeface="Times New Roman"/>
                          <a:cs typeface="Times New Roman"/>
                        </a:rPr>
                        <a:t>0.0204</a:t>
                      </a:r>
                      <a:endParaRPr lang="en-IE" sz="2400" dirty="0">
                        <a:latin typeface="+mn-lt"/>
                        <a:ea typeface="Times New Roman"/>
                        <a:cs typeface="Times New Roman"/>
                      </a:endParaRPr>
                    </a:p>
                  </a:txBody>
                  <a:tcPr marL="68580" marR="68580" marT="0" marB="0"/>
                </a:tc>
                <a:tc>
                  <a:txBody>
                    <a:bodyPr/>
                    <a:lstStyle/>
                    <a:p>
                      <a:pPr algn="ctr">
                        <a:lnSpc>
                          <a:spcPct val="115000"/>
                        </a:lnSpc>
                        <a:spcAft>
                          <a:spcPts val="0"/>
                        </a:spcAft>
                      </a:pPr>
                      <a:r>
                        <a:rPr lang="en-IE" sz="2400" dirty="0" smtClean="0">
                          <a:solidFill>
                            <a:srgbClr val="FF0000"/>
                          </a:solidFill>
                          <a:latin typeface="+mn-lt"/>
                          <a:ea typeface="Times New Roman"/>
                          <a:cs typeface="Times New Roman"/>
                        </a:rPr>
                        <a:t>0.10</a:t>
                      </a:r>
                      <a:endParaRPr lang="en-IE" sz="2400" dirty="0">
                        <a:solidFill>
                          <a:srgbClr val="FF0000"/>
                        </a:solidFill>
                        <a:latin typeface="+mn-lt"/>
                        <a:ea typeface="Times New Roman"/>
                        <a:cs typeface="Times New Roman"/>
                      </a:endParaRPr>
                    </a:p>
                  </a:txBody>
                  <a:tcPr marL="68580" marR="68580" marT="0" marB="0"/>
                </a:tc>
                <a:tc>
                  <a:txBody>
                    <a:bodyPr/>
                    <a:lstStyle/>
                    <a:p>
                      <a:pPr algn="ctr">
                        <a:lnSpc>
                          <a:spcPct val="115000"/>
                        </a:lnSpc>
                        <a:spcAft>
                          <a:spcPts val="0"/>
                        </a:spcAft>
                      </a:pPr>
                      <a:r>
                        <a:rPr lang="en-IE" sz="2400" dirty="0" smtClean="0">
                          <a:solidFill>
                            <a:srgbClr val="FF0000"/>
                          </a:solidFill>
                          <a:latin typeface="+mn-lt"/>
                          <a:ea typeface="Times New Roman"/>
                          <a:cs typeface="Times New Roman"/>
                        </a:rPr>
                        <a:t>0.90</a:t>
                      </a:r>
                      <a:endParaRPr lang="en-IE" sz="2400" dirty="0">
                        <a:solidFill>
                          <a:srgbClr val="FF0000"/>
                        </a:solidFill>
                        <a:latin typeface="+mn-lt"/>
                        <a:ea typeface="Times New Roman"/>
                        <a:cs typeface="Times New Roman"/>
                      </a:endParaRPr>
                    </a:p>
                  </a:txBody>
                  <a:tcPr marL="68580" marR="68580" marT="0" marB="0"/>
                </a:tc>
              </a:tr>
              <a:tr h="448978">
                <a:tc>
                  <a:txBody>
                    <a:bodyPr/>
                    <a:lstStyle/>
                    <a:p>
                      <a:r>
                        <a:rPr lang="en-IE" sz="2400" dirty="0" smtClean="0"/>
                        <a:t>2012/13</a:t>
                      </a:r>
                      <a:endParaRPr lang="en-IE" sz="2400" dirty="0"/>
                    </a:p>
                  </a:txBody>
                  <a:tcPr/>
                </a:tc>
                <a:tc>
                  <a:txBody>
                    <a:bodyPr/>
                    <a:lstStyle/>
                    <a:p>
                      <a:pPr algn="ctr">
                        <a:lnSpc>
                          <a:spcPct val="115000"/>
                        </a:lnSpc>
                        <a:spcAft>
                          <a:spcPts val="0"/>
                        </a:spcAft>
                      </a:pPr>
                      <a:r>
                        <a:rPr lang="en-IE" sz="2400" dirty="0" smtClean="0">
                          <a:latin typeface="+mn-lt"/>
                          <a:ea typeface="Times New Roman"/>
                          <a:cs typeface="Times New Roman"/>
                        </a:rPr>
                        <a:t>0.0185</a:t>
                      </a:r>
                      <a:endParaRPr lang="en-IE" sz="2400" dirty="0">
                        <a:latin typeface="+mn-lt"/>
                        <a:ea typeface="Times New Roman"/>
                        <a:cs typeface="Times New Roman"/>
                      </a:endParaRPr>
                    </a:p>
                  </a:txBody>
                  <a:tcPr marL="68580" marR="68580" marT="0" marB="0"/>
                </a:tc>
                <a:tc>
                  <a:txBody>
                    <a:bodyPr/>
                    <a:lstStyle/>
                    <a:p>
                      <a:pPr algn="ctr">
                        <a:lnSpc>
                          <a:spcPct val="115000"/>
                        </a:lnSpc>
                        <a:spcAft>
                          <a:spcPts val="0"/>
                        </a:spcAft>
                      </a:pPr>
                      <a:r>
                        <a:rPr lang="en-IE" sz="2400" dirty="0" smtClean="0">
                          <a:solidFill>
                            <a:srgbClr val="FF0000"/>
                          </a:solidFill>
                          <a:latin typeface="+mn-lt"/>
                          <a:ea typeface="Times New Roman"/>
                          <a:cs typeface="Times New Roman"/>
                        </a:rPr>
                        <a:t>0.10</a:t>
                      </a:r>
                      <a:endParaRPr lang="en-IE" sz="2400" dirty="0">
                        <a:solidFill>
                          <a:srgbClr val="FF0000"/>
                        </a:solidFill>
                        <a:latin typeface="+mn-lt"/>
                        <a:ea typeface="Times New Roman"/>
                        <a:cs typeface="Times New Roman"/>
                      </a:endParaRPr>
                    </a:p>
                  </a:txBody>
                  <a:tcPr marL="68580" marR="68580" marT="0" marB="0"/>
                </a:tc>
                <a:tc>
                  <a:txBody>
                    <a:bodyPr/>
                    <a:lstStyle/>
                    <a:p>
                      <a:pPr algn="ctr">
                        <a:lnSpc>
                          <a:spcPct val="115000"/>
                        </a:lnSpc>
                        <a:spcAft>
                          <a:spcPts val="0"/>
                        </a:spcAft>
                      </a:pPr>
                      <a:r>
                        <a:rPr lang="en-IE" sz="2400" dirty="0" smtClean="0">
                          <a:solidFill>
                            <a:srgbClr val="FF0000"/>
                          </a:solidFill>
                          <a:latin typeface="+mn-lt"/>
                          <a:ea typeface="Times New Roman"/>
                          <a:cs typeface="Times New Roman"/>
                        </a:rPr>
                        <a:t>0.90</a:t>
                      </a:r>
                      <a:endParaRPr lang="en-IE" sz="2400" dirty="0">
                        <a:solidFill>
                          <a:srgbClr val="FF0000"/>
                        </a:solidFill>
                        <a:latin typeface="+mn-lt"/>
                        <a:ea typeface="Times New Roman"/>
                        <a:cs typeface="Times New Roman"/>
                      </a:endParaRPr>
                    </a:p>
                  </a:txBody>
                  <a:tcPr marL="68580" marR="68580" marT="0" marB="0"/>
                </a:tc>
              </a:tr>
            </a:tbl>
          </a:graphicData>
        </a:graphic>
      </p:graphicFrame>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323528" y="274638"/>
            <a:ext cx="8640960" cy="706090"/>
          </a:xfrm>
        </p:spPr>
        <p:txBody>
          <a:bodyPr>
            <a:noAutofit/>
          </a:bodyPr>
          <a:lstStyle/>
          <a:p>
            <a:r>
              <a:rPr lang="en-IE" sz="2800" dirty="0" smtClean="0"/>
              <a:t>Distribution of Pay Cut Proportions Across Firms,            Job </a:t>
            </a:r>
            <a:r>
              <a:rPr lang="en-IE" sz="2800" dirty="0" err="1" smtClean="0"/>
              <a:t>Stayers</a:t>
            </a:r>
            <a:r>
              <a:rPr lang="en-IE" sz="2800" dirty="0" smtClean="0"/>
              <a:t> aged 25-60, Various Years</a:t>
            </a:r>
            <a:endParaRPr lang="en-IE" sz="2800" dirty="0"/>
          </a:p>
        </p:txBody>
      </p:sp>
      <p:pic>
        <p:nvPicPr>
          <p:cNvPr id="182274" name="Picture 2"/>
          <p:cNvPicPr>
            <a:picLocks noChangeAspect="1" noChangeArrowheads="1"/>
          </p:cNvPicPr>
          <p:nvPr/>
        </p:nvPicPr>
        <p:blipFill>
          <a:blip r:embed="rId3" cstate="print"/>
          <a:srcRect/>
          <a:stretch>
            <a:fillRect/>
          </a:stretch>
        </p:blipFill>
        <p:spPr bwMode="auto">
          <a:xfrm>
            <a:off x="539552" y="1052736"/>
            <a:ext cx="3756893" cy="2808312"/>
          </a:xfrm>
          <a:prstGeom prst="rect">
            <a:avLst/>
          </a:prstGeom>
          <a:noFill/>
          <a:ln w="9525">
            <a:noFill/>
            <a:miter lim="800000"/>
            <a:headEnd/>
            <a:tailEnd/>
          </a:ln>
          <a:effectLst/>
        </p:spPr>
      </p:pic>
      <p:pic>
        <p:nvPicPr>
          <p:cNvPr id="182275" name="Picture 3"/>
          <p:cNvPicPr>
            <a:picLocks noChangeAspect="1" noChangeArrowheads="1"/>
          </p:cNvPicPr>
          <p:nvPr/>
        </p:nvPicPr>
        <p:blipFill>
          <a:blip r:embed="rId4" cstate="print"/>
          <a:srcRect/>
          <a:stretch>
            <a:fillRect/>
          </a:stretch>
        </p:blipFill>
        <p:spPr bwMode="auto">
          <a:xfrm>
            <a:off x="4211960" y="1052736"/>
            <a:ext cx="3816424" cy="2808809"/>
          </a:xfrm>
          <a:prstGeom prst="rect">
            <a:avLst/>
          </a:prstGeom>
          <a:noFill/>
          <a:ln w="9525">
            <a:noFill/>
            <a:miter lim="800000"/>
            <a:headEnd/>
            <a:tailEnd/>
          </a:ln>
          <a:effectLst/>
        </p:spPr>
      </p:pic>
      <p:pic>
        <p:nvPicPr>
          <p:cNvPr id="182276" name="Picture 4"/>
          <p:cNvPicPr>
            <a:picLocks noChangeAspect="1" noChangeArrowheads="1"/>
          </p:cNvPicPr>
          <p:nvPr/>
        </p:nvPicPr>
        <p:blipFill>
          <a:blip r:embed="rId5" cstate="print"/>
          <a:srcRect/>
          <a:stretch>
            <a:fillRect/>
          </a:stretch>
        </p:blipFill>
        <p:spPr bwMode="auto">
          <a:xfrm>
            <a:off x="510332" y="3861049"/>
            <a:ext cx="3827809" cy="2736304"/>
          </a:xfrm>
          <a:prstGeom prst="rect">
            <a:avLst/>
          </a:prstGeom>
          <a:noFill/>
          <a:ln w="9525">
            <a:noFill/>
            <a:miter lim="800000"/>
            <a:headEnd/>
            <a:tailEnd/>
          </a:ln>
          <a:effectLst/>
        </p:spPr>
      </p:pic>
      <p:pic>
        <p:nvPicPr>
          <p:cNvPr id="182279" name="Picture 7"/>
          <p:cNvPicPr>
            <a:picLocks noChangeAspect="1" noChangeArrowheads="1"/>
          </p:cNvPicPr>
          <p:nvPr/>
        </p:nvPicPr>
        <p:blipFill>
          <a:blip r:embed="rId6" cstate="print"/>
          <a:srcRect/>
          <a:stretch>
            <a:fillRect/>
          </a:stretch>
        </p:blipFill>
        <p:spPr bwMode="auto">
          <a:xfrm>
            <a:off x="4211961" y="3861049"/>
            <a:ext cx="3744415" cy="2728785"/>
          </a:xfrm>
          <a:prstGeom prst="rect">
            <a:avLst/>
          </a:prstGeom>
          <a:noFill/>
          <a:ln w="9525">
            <a:noFill/>
            <a:miter lim="800000"/>
            <a:headEnd/>
            <a:tailEnd/>
          </a:ln>
          <a:effectLst/>
        </p:spPr>
      </p:pic>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274638"/>
            <a:ext cx="8640960" cy="634082"/>
          </a:xfrm>
        </p:spPr>
        <p:txBody>
          <a:bodyPr>
            <a:normAutofit/>
          </a:bodyPr>
          <a:lstStyle/>
          <a:p>
            <a:r>
              <a:rPr lang="en-IE" sz="2800" dirty="0" smtClean="0"/>
              <a:t>Cross-Firm Variation in Wage Changes: Additional Results</a:t>
            </a:r>
            <a:endParaRPr lang="en-IE" sz="2800" dirty="0"/>
          </a:p>
        </p:txBody>
      </p:sp>
      <p:sp>
        <p:nvSpPr>
          <p:cNvPr id="3" name="Content Placeholder 2"/>
          <p:cNvSpPr>
            <a:spLocks noGrp="1"/>
          </p:cNvSpPr>
          <p:nvPr>
            <p:ph idx="1"/>
          </p:nvPr>
        </p:nvSpPr>
        <p:spPr>
          <a:xfrm>
            <a:off x="467544" y="1124744"/>
            <a:ext cx="8229600" cy="5400600"/>
          </a:xfrm>
        </p:spPr>
        <p:txBody>
          <a:bodyPr>
            <a:normAutofit fontScale="62500" lnSpcReduction="20000"/>
          </a:bodyPr>
          <a:lstStyle/>
          <a:p>
            <a:pPr>
              <a:lnSpc>
                <a:spcPct val="130000"/>
              </a:lnSpc>
              <a:spcBef>
                <a:spcPts val="600"/>
              </a:spcBef>
              <a:spcAft>
                <a:spcPts val="600"/>
              </a:spcAft>
            </a:pPr>
            <a:r>
              <a:rPr lang="en-IE" sz="3000" dirty="0" smtClean="0"/>
              <a:t>We can examine the characteristics – both within and between firms – that are associated with bigger wage increases (or smaller wage cuts)</a:t>
            </a:r>
          </a:p>
          <a:p>
            <a:pPr>
              <a:lnSpc>
                <a:spcPct val="130000"/>
              </a:lnSpc>
              <a:spcBef>
                <a:spcPts val="600"/>
              </a:spcBef>
              <a:spcAft>
                <a:spcPts val="600"/>
              </a:spcAft>
              <a:buNone/>
            </a:pPr>
            <a:r>
              <a:rPr lang="en-IE" sz="3000" b="1" dirty="0" smtClean="0"/>
              <a:t>Between firm analysis</a:t>
            </a:r>
            <a:r>
              <a:rPr lang="en-IE" sz="3000" dirty="0" smtClean="0"/>
              <a:t>: use the ‘Between estimator’ – regresses firm average characteristics on firm average pay changes</a:t>
            </a:r>
          </a:p>
          <a:p>
            <a:pPr>
              <a:lnSpc>
                <a:spcPct val="130000"/>
              </a:lnSpc>
              <a:spcBef>
                <a:spcPts val="600"/>
              </a:spcBef>
              <a:spcAft>
                <a:spcPts val="600"/>
              </a:spcAft>
            </a:pPr>
            <a:r>
              <a:rPr lang="en-IE" sz="3000" dirty="0" smtClean="0"/>
              <a:t>Results: firms with younger workers, with lower-paid workers, with more female workers and with fewer Irish workers had bigger wage increases or smaller cuts in all years</a:t>
            </a:r>
          </a:p>
          <a:p>
            <a:pPr>
              <a:lnSpc>
                <a:spcPct val="130000"/>
              </a:lnSpc>
              <a:spcBef>
                <a:spcPts val="600"/>
              </a:spcBef>
              <a:spcAft>
                <a:spcPts val="600"/>
              </a:spcAft>
              <a:buNone/>
            </a:pPr>
            <a:r>
              <a:rPr lang="en-IE" sz="3000" b="1" dirty="0" smtClean="0"/>
              <a:t>Within firm analysis</a:t>
            </a:r>
            <a:r>
              <a:rPr lang="en-IE" sz="3000" dirty="0" smtClean="0"/>
              <a:t>: use the ‘Fixed Effects’ estimator – regresses within-firm deviations from the firm mean characteristic on the deviation from the firm mean wage change of individual pay changes</a:t>
            </a:r>
          </a:p>
          <a:p>
            <a:pPr>
              <a:lnSpc>
                <a:spcPct val="130000"/>
              </a:lnSpc>
              <a:spcBef>
                <a:spcPts val="600"/>
              </a:spcBef>
              <a:spcAft>
                <a:spcPts val="600"/>
              </a:spcAft>
            </a:pPr>
            <a:r>
              <a:rPr lang="en-IE" sz="3000" dirty="0" smtClean="0"/>
              <a:t>Results: younger, male, lower-paid workers, had bigger pay increases/smaller cuts. </a:t>
            </a:r>
          </a:p>
          <a:p>
            <a:pPr>
              <a:lnSpc>
                <a:spcPct val="130000"/>
              </a:lnSpc>
              <a:spcBef>
                <a:spcPts val="600"/>
              </a:spcBef>
              <a:spcAft>
                <a:spcPts val="600"/>
              </a:spcAft>
            </a:pPr>
            <a:r>
              <a:rPr lang="en-IE" sz="3000" dirty="0" smtClean="0"/>
              <a:t>Pre-crisis, non-Irish workers had bigger pay rises, but this switched during the crisis so that in 2010-2013, Irish workers had bigger pay rises/smaller cuts</a:t>
            </a:r>
          </a:p>
          <a:p>
            <a:pPr>
              <a:lnSpc>
                <a:spcPct val="130000"/>
              </a:lnSpc>
              <a:spcBef>
                <a:spcPts val="600"/>
              </a:spcBef>
              <a:spcAft>
                <a:spcPts val="600"/>
              </a:spcAft>
            </a:pPr>
            <a:endParaRPr lang="en-IE" sz="3000" dirty="0" smtClean="0"/>
          </a:p>
          <a:p>
            <a:pPr>
              <a:lnSpc>
                <a:spcPct val="130000"/>
              </a:lnSpc>
            </a:pPr>
            <a:endParaRPr lang="en-IE" dirty="0" smtClean="0"/>
          </a:p>
          <a:p>
            <a:pPr>
              <a:lnSpc>
                <a:spcPct val="130000"/>
              </a:lnSpc>
            </a:pPr>
            <a:endParaRPr lang="en-IE" dirty="0" smtClean="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88640"/>
            <a:ext cx="8229600" cy="634082"/>
          </a:xfrm>
        </p:spPr>
        <p:txBody>
          <a:bodyPr>
            <a:normAutofit/>
          </a:bodyPr>
          <a:lstStyle/>
          <a:p>
            <a:r>
              <a:rPr lang="en-IE" sz="2800" dirty="0" smtClean="0"/>
              <a:t>Conclusions I</a:t>
            </a:r>
            <a:endParaRPr lang="en-IE" sz="2800" dirty="0"/>
          </a:p>
        </p:txBody>
      </p:sp>
      <p:sp>
        <p:nvSpPr>
          <p:cNvPr id="3" name="Content Placeholder 2"/>
          <p:cNvSpPr>
            <a:spLocks noGrp="1"/>
          </p:cNvSpPr>
          <p:nvPr>
            <p:ph idx="1"/>
          </p:nvPr>
        </p:nvSpPr>
        <p:spPr>
          <a:xfrm>
            <a:off x="395536" y="1052736"/>
            <a:ext cx="8424936" cy="5256584"/>
          </a:xfrm>
        </p:spPr>
        <p:txBody>
          <a:bodyPr>
            <a:normAutofit fontScale="55000" lnSpcReduction="20000"/>
          </a:bodyPr>
          <a:lstStyle/>
          <a:p>
            <a:pPr>
              <a:lnSpc>
                <a:spcPct val="150000"/>
              </a:lnSpc>
              <a:spcBef>
                <a:spcPts val="0"/>
              </a:spcBef>
              <a:spcAft>
                <a:spcPts val="600"/>
              </a:spcAft>
            </a:pPr>
            <a:r>
              <a:rPr lang="en-IE" b="1" dirty="0" smtClean="0"/>
              <a:t>Matched employer-employee administrative data allows us to examine the issue of wage flexibility in far greater detail than has been done previously</a:t>
            </a:r>
          </a:p>
          <a:p>
            <a:pPr>
              <a:lnSpc>
                <a:spcPct val="150000"/>
              </a:lnSpc>
              <a:spcBef>
                <a:spcPts val="0"/>
              </a:spcBef>
              <a:spcAft>
                <a:spcPts val="600"/>
              </a:spcAft>
            </a:pPr>
            <a:r>
              <a:rPr lang="en-IE" b="1" dirty="0" smtClean="0"/>
              <a:t>Pre-crisis</a:t>
            </a:r>
            <a:r>
              <a:rPr lang="en-IE" dirty="0" smtClean="0"/>
              <a:t>: significant degree of downward wage flexibility in annual wages confirmed</a:t>
            </a:r>
          </a:p>
          <a:p>
            <a:pPr>
              <a:lnSpc>
                <a:spcPct val="150000"/>
              </a:lnSpc>
              <a:spcBef>
                <a:spcPts val="0"/>
              </a:spcBef>
              <a:spcAft>
                <a:spcPts val="600"/>
              </a:spcAft>
            </a:pPr>
            <a:r>
              <a:rPr lang="en-IE" b="1" dirty="0" smtClean="0"/>
              <a:t>Crisis Onset</a:t>
            </a:r>
            <a:r>
              <a:rPr lang="en-IE" dirty="0" smtClean="0"/>
              <a:t>: Aggregate figures suggest a limited wage response to the crisis. However, medians mask considerable heterogeneity</a:t>
            </a:r>
          </a:p>
          <a:p>
            <a:pPr marL="342900" lvl="1" indent="-342900">
              <a:lnSpc>
                <a:spcPct val="150000"/>
              </a:lnSpc>
              <a:spcBef>
                <a:spcPts val="0"/>
              </a:spcBef>
              <a:spcAft>
                <a:spcPts val="600"/>
              </a:spcAft>
              <a:buFont typeface="Arial" pitchFamily="34" charset="0"/>
              <a:buChar char="•"/>
            </a:pPr>
            <a:r>
              <a:rPr lang="en-IE" sz="3300" dirty="0" smtClean="0"/>
              <a:t>Proportion of workers receiving pay cuts trebled overall; increased by factor of 2.75 in private sector</a:t>
            </a:r>
          </a:p>
          <a:p>
            <a:pPr marL="342900" lvl="1" indent="-342900">
              <a:lnSpc>
                <a:spcPct val="150000"/>
              </a:lnSpc>
              <a:spcBef>
                <a:spcPts val="0"/>
              </a:spcBef>
              <a:spcAft>
                <a:spcPts val="600"/>
              </a:spcAft>
              <a:buFont typeface="Arial" pitchFamily="34" charset="0"/>
              <a:buChar char="•"/>
            </a:pPr>
            <a:r>
              <a:rPr lang="en-IE" sz="3300" dirty="0" smtClean="0"/>
              <a:t>Proportion of freezes stayed low. Measured wage rigidity fell substantially</a:t>
            </a:r>
          </a:p>
          <a:p>
            <a:pPr marL="342900" lvl="1" indent="-342900">
              <a:lnSpc>
                <a:spcPct val="150000"/>
              </a:lnSpc>
              <a:spcBef>
                <a:spcPts val="0"/>
              </a:spcBef>
              <a:spcAft>
                <a:spcPts val="600"/>
              </a:spcAft>
              <a:buFont typeface="Arial" pitchFamily="34" charset="0"/>
              <a:buChar char="•"/>
            </a:pPr>
            <a:r>
              <a:rPr lang="en-IE" sz="3300" dirty="0" smtClean="0"/>
              <a:t>Many workers continued to receive pay rises as others received cuts</a:t>
            </a:r>
          </a:p>
          <a:p>
            <a:pPr marL="342900" lvl="1" indent="-342900">
              <a:lnSpc>
                <a:spcPct val="150000"/>
              </a:lnSpc>
              <a:spcBef>
                <a:spcPts val="0"/>
              </a:spcBef>
              <a:spcAft>
                <a:spcPts val="600"/>
              </a:spcAft>
              <a:buFont typeface="Arial" pitchFamily="34" charset="0"/>
              <a:buChar char="•"/>
            </a:pPr>
            <a:r>
              <a:rPr lang="en-IE" sz="3300" dirty="0" smtClean="0"/>
              <a:t>However, the firm the worker was in was not the primary driver of the size of their wage change: within-firm variation in wage changes accounted for the bulk of variation in individual pay changes</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88640"/>
            <a:ext cx="8229600" cy="634082"/>
          </a:xfrm>
        </p:spPr>
        <p:txBody>
          <a:bodyPr>
            <a:normAutofit/>
          </a:bodyPr>
          <a:lstStyle/>
          <a:p>
            <a:r>
              <a:rPr lang="en-IE" sz="2800" dirty="0" smtClean="0"/>
              <a:t>Conclusions II </a:t>
            </a:r>
            <a:endParaRPr lang="en-IE" sz="2800" dirty="0"/>
          </a:p>
        </p:txBody>
      </p:sp>
      <p:sp>
        <p:nvSpPr>
          <p:cNvPr id="3" name="Content Placeholder 2"/>
          <p:cNvSpPr>
            <a:spLocks noGrp="1"/>
          </p:cNvSpPr>
          <p:nvPr>
            <p:ph idx="1"/>
          </p:nvPr>
        </p:nvSpPr>
        <p:spPr>
          <a:xfrm>
            <a:off x="395536" y="1052736"/>
            <a:ext cx="8424936" cy="5040560"/>
          </a:xfrm>
        </p:spPr>
        <p:txBody>
          <a:bodyPr>
            <a:normAutofit/>
          </a:bodyPr>
          <a:lstStyle/>
          <a:p>
            <a:pPr>
              <a:lnSpc>
                <a:spcPct val="150000"/>
              </a:lnSpc>
              <a:spcBef>
                <a:spcPts val="0"/>
              </a:spcBef>
              <a:spcAft>
                <a:spcPts val="600"/>
              </a:spcAft>
            </a:pPr>
            <a:r>
              <a:rPr lang="en-IE" sz="1800" b="1" dirty="0" smtClean="0"/>
              <a:t>Post-Crisis Recessionary-Recovery Period: </a:t>
            </a:r>
            <a:r>
              <a:rPr lang="en-IE" sz="1800" dirty="0" smtClean="0"/>
              <a:t>Proportion of workers receiving pay cuts declined relative to crisis peak, but still high by international standards</a:t>
            </a:r>
            <a:endParaRPr lang="en-IE" sz="1800" b="1" dirty="0" smtClean="0"/>
          </a:p>
          <a:p>
            <a:pPr marL="342900" lvl="1" indent="-342900">
              <a:lnSpc>
                <a:spcPct val="150000"/>
              </a:lnSpc>
              <a:spcBef>
                <a:spcPts val="0"/>
              </a:spcBef>
              <a:spcAft>
                <a:spcPts val="600"/>
              </a:spcAft>
              <a:buFont typeface="Arial" pitchFamily="34" charset="0"/>
              <a:buChar char="•"/>
            </a:pPr>
            <a:r>
              <a:rPr lang="en-IE" sz="1800" dirty="0" smtClean="0"/>
              <a:t>Spike at zero increased significantly – perhaps due to resistance to pay cuts in successive years</a:t>
            </a:r>
          </a:p>
          <a:p>
            <a:pPr marL="342900" lvl="1" indent="-342900">
              <a:lnSpc>
                <a:spcPct val="150000"/>
              </a:lnSpc>
              <a:spcBef>
                <a:spcPts val="0"/>
              </a:spcBef>
              <a:spcAft>
                <a:spcPts val="600"/>
              </a:spcAft>
              <a:buFont typeface="Arial" pitchFamily="34" charset="0"/>
              <a:buChar char="•"/>
            </a:pPr>
            <a:r>
              <a:rPr lang="en-IE" sz="1800" dirty="0" smtClean="0"/>
              <a:t>As a result, measured wage rigidity rose significantly. Irish level now around average across countries found in Dickens et al. (2007). Must be taken in context of remarkable extent of earnings cuts</a:t>
            </a:r>
          </a:p>
          <a:p>
            <a:pPr marL="342900" lvl="1" indent="-342900">
              <a:lnSpc>
                <a:spcPct val="150000"/>
              </a:lnSpc>
              <a:spcBef>
                <a:spcPts val="0"/>
              </a:spcBef>
              <a:spcAft>
                <a:spcPts val="600"/>
              </a:spcAft>
              <a:buFont typeface="Arial" pitchFamily="34" charset="0"/>
              <a:buChar char="•"/>
            </a:pPr>
            <a:r>
              <a:rPr lang="en-IE" sz="1800" dirty="0" smtClean="0"/>
              <a:t>As expected, the industrial sectors most involved in the crisis suffered most in terms of pay, with the notable exception of Finance</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78098"/>
          </a:xfrm>
        </p:spPr>
        <p:txBody>
          <a:bodyPr>
            <a:normAutofit fontScale="90000"/>
          </a:bodyPr>
          <a:lstStyle/>
          <a:p>
            <a:r>
              <a:rPr lang="en-IE" sz="3600" dirty="0" smtClean="0"/>
              <a:t>Advantages &amp; Disadvantages of ‘Job Churn’ data</a:t>
            </a:r>
            <a:endParaRPr lang="en-IE" sz="3600" dirty="0"/>
          </a:p>
        </p:txBody>
      </p:sp>
      <p:sp>
        <p:nvSpPr>
          <p:cNvPr id="3" name="Content Placeholder 2"/>
          <p:cNvSpPr>
            <a:spLocks noGrp="1"/>
          </p:cNvSpPr>
          <p:nvPr>
            <p:ph idx="1"/>
          </p:nvPr>
        </p:nvSpPr>
        <p:spPr>
          <a:xfrm>
            <a:off x="539552" y="1124744"/>
            <a:ext cx="8064896" cy="5544616"/>
          </a:xfrm>
        </p:spPr>
        <p:txBody>
          <a:bodyPr>
            <a:normAutofit fontScale="55000" lnSpcReduction="20000"/>
          </a:bodyPr>
          <a:lstStyle/>
          <a:p>
            <a:pPr marL="342900" lvl="1" indent="-342900">
              <a:lnSpc>
                <a:spcPct val="120000"/>
              </a:lnSpc>
              <a:spcBef>
                <a:spcPts val="600"/>
              </a:spcBef>
              <a:spcAft>
                <a:spcPts val="600"/>
              </a:spcAft>
              <a:buFont typeface="OpenSymbol" pitchFamily="2" charset="0"/>
              <a:buChar char="☺"/>
            </a:pPr>
            <a:r>
              <a:rPr lang="en-IE" sz="3300" dirty="0" smtClean="0"/>
              <a:t>Free from reporting errors – usually a major concern in measuring wage changes</a:t>
            </a:r>
          </a:p>
          <a:p>
            <a:pPr marL="342900" lvl="1" indent="-342900">
              <a:lnSpc>
                <a:spcPct val="120000"/>
              </a:lnSpc>
              <a:spcBef>
                <a:spcPts val="600"/>
              </a:spcBef>
              <a:spcAft>
                <a:spcPts val="600"/>
              </a:spcAft>
              <a:buFont typeface="OpenSymbol" pitchFamily="2" charset="0"/>
              <a:buChar char="☺"/>
            </a:pPr>
            <a:r>
              <a:rPr lang="en-IE" sz="3300" dirty="0" smtClean="0"/>
              <a:t>Broad income measure – ‘gross taxable pay’, includes bonuses and benefit-in-kind</a:t>
            </a:r>
          </a:p>
          <a:p>
            <a:pPr marL="342900" lvl="1" indent="-342900">
              <a:lnSpc>
                <a:spcPct val="120000"/>
              </a:lnSpc>
              <a:spcBef>
                <a:spcPts val="600"/>
              </a:spcBef>
              <a:spcAft>
                <a:spcPts val="600"/>
              </a:spcAft>
              <a:buFont typeface="OpenSymbol" pitchFamily="2" charset="0"/>
              <a:buChar char=""/>
            </a:pPr>
            <a:r>
              <a:rPr lang="en-IE" sz="3300" dirty="0" smtClean="0"/>
              <a:t>But net of pension contributions</a:t>
            </a:r>
          </a:p>
          <a:p>
            <a:pPr marL="342900" lvl="1" indent="-342900">
              <a:lnSpc>
                <a:spcPct val="120000"/>
              </a:lnSpc>
              <a:spcBef>
                <a:spcPts val="600"/>
              </a:spcBef>
              <a:spcAft>
                <a:spcPts val="600"/>
              </a:spcAft>
              <a:buFont typeface="OpenSymbol" pitchFamily="2" charset="0"/>
              <a:buChar char="☹"/>
            </a:pPr>
            <a:r>
              <a:rPr lang="en-IE" sz="3300" dirty="0" smtClean="0"/>
              <a:t>No information on hours worked so cannot consider hourly wages</a:t>
            </a:r>
          </a:p>
          <a:p>
            <a:pPr marL="342900" lvl="1" indent="-342900">
              <a:lnSpc>
                <a:spcPct val="120000"/>
              </a:lnSpc>
              <a:spcBef>
                <a:spcPts val="600"/>
              </a:spcBef>
              <a:spcAft>
                <a:spcPts val="600"/>
              </a:spcAft>
              <a:buFont typeface="OpenSymbol" pitchFamily="2" charset="0"/>
              <a:buChar char="☹"/>
            </a:pPr>
            <a:r>
              <a:rPr lang="en-IE" sz="3300" dirty="0" smtClean="0"/>
              <a:t>No information on education levels, firm tenure or occupation, so potential for detailed analysis based on individual characteristics is limited</a:t>
            </a:r>
          </a:p>
          <a:p>
            <a:pPr marL="342900" lvl="1" indent="-342900">
              <a:lnSpc>
                <a:spcPct val="120000"/>
              </a:lnSpc>
              <a:spcBef>
                <a:spcPts val="600"/>
              </a:spcBef>
              <a:spcAft>
                <a:spcPts val="600"/>
              </a:spcAft>
              <a:buFont typeface="OpenSymbol" pitchFamily="2" charset="0"/>
              <a:buChar char="☹"/>
            </a:pPr>
            <a:r>
              <a:rPr lang="en-IE" sz="3300" dirty="0" smtClean="0"/>
              <a:t>No labour market status information, so we cannot separately identify the unemployed, the non-participants and the emigrants</a:t>
            </a:r>
          </a:p>
          <a:p>
            <a:pPr marL="342900" lvl="1" indent="-342900">
              <a:lnSpc>
                <a:spcPct val="120000"/>
              </a:lnSpc>
              <a:spcBef>
                <a:spcPts val="600"/>
              </a:spcBef>
              <a:spcAft>
                <a:spcPts val="600"/>
              </a:spcAft>
              <a:buFont typeface="OpenSymbol" pitchFamily="2" charset="0"/>
              <a:buChar char=""/>
            </a:pPr>
            <a:r>
              <a:rPr lang="en-IE" sz="3300" dirty="0" smtClean="0"/>
              <a:t>Very limited information on firms – but potential for merger with other datasets to overcome this?</a:t>
            </a:r>
          </a:p>
          <a:p>
            <a:pPr marL="342900" lvl="1" indent="-342900">
              <a:lnSpc>
                <a:spcPct val="120000"/>
              </a:lnSpc>
              <a:spcBef>
                <a:spcPts val="600"/>
              </a:spcBef>
              <a:spcAft>
                <a:spcPts val="600"/>
              </a:spcAft>
              <a:buFont typeface="OpenSymbol" pitchFamily="2" charset="0"/>
              <a:buChar char="☺"/>
            </a:pPr>
            <a:r>
              <a:rPr lang="en-IE" sz="3300" dirty="0" smtClean="0"/>
              <a:t>Firm identifiers allow identification of ‘</a:t>
            </a:r>
            <a:r>
              <a:rPr lang="en-IE" sz="3300" dirty="0" err="1" smtClean="0"/>
              <a:t>stayers’</a:t>
            </a:r>
            <a:r>
              <a:rPr lang="en-IE" sz="3300" dirty="0" smtClean="0"/>
              <a:t> – those in the same job in successive periods</a:t>
            </a:r>
          </a:p>
          <a:p>
            <a:pPr marL="342900" lvl="1" indent="-342900">
              <a:lnSpc>
                <a:spcPct val="120000"/>
              </a:lnSpc>
              <a:spcBef>
                <a:spcPts val="600"/>
              </a:spcBef>
              <a:spcAft>
                <a:spcPts val="600"/>
              </a:spcAft>
              <a:buFont typeface="OpenSymbol" pitchFamily="2" charset="0"/>
              <a:buChar char="☺"/>
            </a:pPr>
            <a:r>
              <a:rPr lang="en-IE" sz="3300" dirty="0" smtClean="0"/>
              <a:t>Matching of employers and employees allows analysis of within-firm changes – huge potential for firm and industry level analysis</a:t>
            </a:r>
          </a:p>
          <a:p>
            <a:pPr lvl="1">
              <a:lnSpc>
                <a:spcPct val="110000"/>
              </a:lnSpc>
              <a:spcBef>
                <a:spcPts val="600"/>
              </a:spcBef>
              <a:spcAft>
                <a:spcPts val="600"/>
              </a:spcAft>
              <a:buNone/>
            </a:pPr>
            <a:endParaRPr lang="en-IE" dirty="0" smtClean="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3">
                                            <p:txEl>
                                              <p:pRg st="0" end="0"/>
                                            </p:txEl>
                                          </p:spTgt>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3">
                                            <p:txEl>
                                              <p:pRg st="1" end="1"/>
                                            </p:txEl>
                                          </p:spTgt>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3">
                                            <p:txEl>
                                              <p:pRg st="2" end="2"/>
                                            </p:txEl>
                                          </p:spTgt>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3">
                                            <p:txEl>
                                              <p:pRg st="3" end="3"/>
                                            </p:txEl>
                                          </p:spTgt>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3">
                                            <p:txEl>
                                              <p:pRg st="4" end="4"/>
                                            </p:txEl>
                                          </p:spTgt>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3">
                                            <p:txEl>
                                              <p:pRg st="5" end="5"/>
                                            </p:txEl>
                                          </p:spTgt>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3">
                                            <p:txEl>
                                              <p:pRg st="7" end="7"/>
                                            </p:txEl>
                                          </p:spTgt>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E" sz="2800" dirty="0" smtClean="0"/>
              <a:t>Earnings Dynamics, Job </a:t>
            </a:r>
            <a:r>
              <a:rPr lang="en-IE" sz="2800" dirty="0" err="1" smtClean="0"/>
              <a:t>Stayers</a:t>
            </a:r>
            <a:endParaRPr lang="en-IE" sz="2800" dirty="0"/>
          </a:p>
        </p:txBody>
      </p:sp>
      <p:graphicFrame>
        <p:nvGraphicFramePr>
          <p:cNvPr id="4" name="Content Placeholder 3"/>
          <p:cNvGraphicFramePr>
            <a:graphicFrameLocks noGrp="1"/>
          </p:cNvGraphicFramePr>
          <p:nvPr>
            <p:ph idx="1"/>
          </p:nvPr>
        </p:nvGraphicFramePr>
        <p:xfrm>
          <a:off x="827584" y="1556792"/>
          <a:ext cx="7416823" cy="4663440"/>
        </p:xfrm>
        <a:graphic>
          <a:graphicData uri="http://schemas.openxmlformats.org/drawingml/2006/table">
            <a:tbl>
              <a:tblPr firstRow="1" bandRow="1">
                <a:tableStyleId>{5C22544A-7EE6-4342-B048-85BDC9FD1C3A}</a:tableStyleId>
              </a:tblPr>
              <a:tblGrid>
                <a:gridCol w="1296144"/>
                <a:gridCol w="1044116"/>
                <a:gridCol w="1044116"/>
                <a:gridCol w="1344149"/>
                <a:gridCol w="1344149"/>
                <a:gridCol w="1344149"/>
              </a:tblGrid>
              <a:tr h="936104">
                <a:tc>
                  <a:txBody>
                    <a:bodyPr/>
                    <a:lstStyle/>
                    <a:p>
                      <a:r>
                        <a:rPr lang="en-IE" sz="2000" dirty="0" smtClean="0"/>
                        <a:t>Year</a:t>
                      </a:r>
                      <a:endParaRPr lang="en-IE" sz="2000" dirty="0"/>
                    </a:p>
                  </a:txBody>
                  <a:tcPr/>
                </a:tc>
                <a:tc>
                  <a:txBody>
                    <a:bodyPr/>
                    <a:lstStyle/>
                    <a:p>
                      <a:r>
                        <a:rPr lang="en-IE" sz="2000" dirty="0" smtClean="0"/>
                        <a:t>Median Change</a:t>
                      </a:r>
                    </a:p>
                  </a:txBody>
                  <a:tcPr/>
                </a:tc>
                <a:tc>
                  <a:txBody>
                    <a:bodyPr/>
                    <a:lstStyle/>
                    <a:p>
                      <a:r>
                        <a:rPr lang="en-IE" sz="2000" dirty="0" smtClean="0"/>
                        <a:t>Mean Change</a:t>
                      </a:r>
                    </a:p>
                  </a:txBody>
                  <a:tcPr/>
                </a:tc>
                <a:tc>
                  <a:txBody>
                    <a:bodyPr/>
                    <a:lstStyle/>
                    <a:p>
                      <a:r>
                        <a:rPr lang="en-IE" sz="2000" dirty="0" smtClean="0"/>
                        <a:t>Proportion Freezes </a:t>
                      </a:r>
                    </a:p>
                    <a:p>
                      <a:endParaRPr lang="en-IE" sz="2000" dirty="0"/>
                    </a:p>
                  </a:txBody>
                  <a:tcPr/>
                </a:tc>
                <a:tc>
                  <a:txBody>
                    <a:bodyPr/>
                    <a:lstStyle/>
                    <a:p>
                      <a:r>
                        <a:rPr lang="en-IE" sz="2000" dirty="0" smtClean="0"/>
                        <a:t>Proportion Cuts </a:t>
                      </a:r>
                    </a:p>
                  </a:txBody>
                  <a:tcPr/>
                </a:tc>
                <a:tc>
                  <a:txBody>
                    <a:bodyPr/>
                    <a:lstStyle/>
                    <a:p>
                      <a:r>
                        <a:rPr lang="en-IE" sz="2000" dirty="0" smtClean="0"/>
                        <a:t>Proportion </a:t>
                      </a:r>
                      <a:r>
                        <a:rPr lang="en-IE" sz="2000" baseline="0" dirty="0" smtClean="0"/>
                        <a:t>Increases </a:t>
                      </a:r>
                      <a:endParaRPr lang="en-IE" sz="2000" dirty="0"/>
                    </a:p>
                  </a:txBody>
                  <a:tcPr/>
                </a:tc>
              </a:tr>
              <a:tr h="448978">
                <a:tc>
                  <a:txBody>
                    <a:bodyPr/>
                    <a:lstStyle/>
                    <a:p>
                      <a:r>
                        <a:rPr lang="en-IE" sz="2400" dirty="0" smtClean="0"/>
                        <a:t>2005/06</a:t>
                      </a:r>
                      <a:endParaRPr lang="en-IE" sz="2400" dirty="0"/>
                    </a:p>
                  </a:txBody>
                  <a:tcPr/>
                </a:tc>
                <a:tc>
                  <a:txBody>
                    <a:bodyPr/>
                    <a:lstStyle/>
                    <a:p>
                      <a:r>
                        <a:rPr lang="en-IE" sz="2400" dirty="0" smtClean="0"/>
                        <a:t> 0.060</a:t>
                      </a:r>
                      <a:endParaRPr lang="en-IE" sz="2400" dirty="0"/>
                    </a:p>
                  </a:txBody>
                  <a:tcPr/>
                </a:tc>
                <a:tc>
                  <a:txBody>
                    <a:bodyPr/>
                    <a:lstStyle/>
                    <a:p>
                      <a:r>
                        <a:rPr lang="en-IE" sz="2400" dirty="0" smtClean="0"/>
                        <a:t> 0.070</a:t>
                      </a:r>
                      <a:endParaRPr lang="en-IE" sz="2400" dirty="0"/>
                    </a:p>
                  </a:txBody>
                  <a:tcPr/>
                </a:tc>
                <a:tc>
                  <a:txBody>
                    <a:bodyPr/>
                    <a:lstStyle/>
                    <a:p>
                      <a:r>
                        <a:rPr lang="en-IE" sz="2400" dirty="0" smtClean="0"/>
                        <a:t>0.025</a:t>
                      </a:r>
                      <a:endParaRPr lang="en-IE" sz="2400" dirty="0"/>
                    </a:p>
                  </a:txBody>
                  <a:tcPr/>
                </a:tc>
                <a:tc>
                  <a:txBody>
                    <a:bodyPr/>
                    <a:lstStyle/>
                    <a:p>
                      <a:r>
                        <a:rPr lang="en-IE" sz="2400" dirty="0" smtClean="0"/>
                        <a:t>0.172</a:t>
                      </a:r>
                      <a:endParaRPr lang="en-IE" sz="2400" dirty="0"/>
                    </a:p>
                  </a:txBody>
                  <a:tcPr/>
                </a:tc>
                <a:tc>
                  <a:txBody>
                    <a:bodyPr/>
                    <a:lstStyle/>
                    <a:p>
                      <a:r>
                        <a:rPr lang="en-IE" sz="2400" dirty="0" smtClean="0"/>
                        <a:t>0.804</a:t>
                      </a:r>
                      <a:endParaRPr lang="en-IE" sz="2400" dirty="0"/>
                    </a:p>
                  </a:txBody>
                  <a:tcPr/>
                </a:tc>
              </a:tr>
              <a:tr h="448978">
                <a:tc>
                  <a:txBody>
                    <a:bodyPr/>
                    <a:lstStyle/>
                    <a:p>
                      <a:r>
                        <a:rPr lang="en-IE" sz="2400" dirty="0" smtClean="0"/>
                        <a:t>2006/07</a:t>
                      </a:r>
                      <a:endParaRPr lang="en-IE" sz="2400" dirty="0"/>
                    </a:p>
                  </a:txBody>
                  <a:tcPr/>
                </a:tc>
                <a:tc>
                  <a:txBody>
                    <a:bodyPr/>
                    <a:lstStyle/>
                    <a:p>
                      <a:r>
                        <a:rPr lang="en-IE" sz="2400" dirty="0" smtClean="0"/>
                        <a:t> 0.061</a:t>
                      </a:r>
                      <a:endParaRPr lang="en-IE" sz="2400" dirty="0"/>
                    </a:p>
                  </a:txBody>
                  <a:tcPr/>
                </a:tc>
                <a:tc>
                  <a:txBody>
                    <a:bodyPr/>
                    <a:lstStyle/>
                    <a:p>
                      <a:r>
                        <a:rPr lang="en-IE" sz="2400" dirty="0" smtClean="0"/>
                        <a:t> 0.070</a:t>
                      </a:r>
                      <a:endParaRPr lang="en-IE" sz="2400" dirty="0"/>
                    </a:p>
                  </a:txBody>
                  <a:tcPr/>
                </a:tc>
                <a:tc>
                  <a:txBody>
                    <a:bodyPr/>
                    <a:lstStyle/>
                    <a:p>
                      <a:r>
                        <a:rPr lang="en-IE" sz="2400" dirty="0" smtClean="0"/>
                        <a:t>0.025</a:t>
                      </a:r>
                      <a:endParaRPr lang="en-IE" sz="2400" dirty="0"/>
                    </a:p>
                  </a:txBody>
                  <a:tcPr/>
                </a:tc>
                <a:tc>
                  <a:txBody>
                    <a:bodyPr/>
                    <a:lstStyle/>
                    <a:p>
                      <a:r>
                        <a:rPr lang="en-IE" sz="2400" dirty="0" smtClean="0"/>
                        <a:t>0.176</a:t>
                      </a:r>
                      <a:endParaRPr lang="en-IE" sz="2400" dirty="0"/>
                    </a:p>
                  </a:txBody>
                  <a:tcPr/>
                </a:tc>
                <a:tc>
                  <a:txBody>
                    <a:bodyPr/>
                    <a:lstStyle/>
                    <a:p>
                      <a:r>
                        <a:rPr lang="en-IE" sz="2400" dirty="0" smtClean="0"/>
                        <a:t>0.799</a:t>
                      </a:r>
                      <a:endParaRPr lang="en-IE" sz="2400" dirty="0"/>
                    </a:p>
                  </a:txBody>
                  <a:tcPr/>
                </a:tc>
              </a:tr>
              <a:tr h="448978">
                <a:tc>
                  <a:txBody>
                    <a:bodyPr/>
                    <a:lstStyle/>
                    <a:p>
                      <a:r>
                        <a:rPr lang="en-IE" sz="2400" dirty="0" smtClean="0"/>
                        <a:t>2007/08</a:t>
                      </a:r>
                      <a:endParaRPr lang="en-IE" sz="2400" dirty="0"/>
                    </a:p>
                  </a:txBody>
                  <a:tcPr/>
                </a:tc>
                <a:tc>
                  <a:txBody>
                    <a:bodyPr/>
                    <a:lstStyle/>
                    <a:p>
                      <a:r>
                        <a:rPr lang="en-IE" sz="2400" dirty="0" smtClean="0"/>
                        <a:t> 0.045</a:t>
                      </a:r>
                      <a:endParaRPr lang="en-IE" sz="2400" dirty="0"/>
                    </a:p>
                  </a:txBody>
                  <a:tcPr/>
                </a:tc>
                <a:tc>
                  <a:txBody>
                    <a:bodyPr/>
                    <a:lstStyle/>
                    <a:p>
                      <a:r>
                        <a:rPr lang="en-IE" sz="2400" dirty="0" smtClean="0"/>
                        <a:t> 0.049</a:t>
                      </a:r>
                      <a:endParaRPr lang="en-IE" sz="2400" dirty="0"/>
                    </a:p>
                  </a:txBody>
                  <a:tcPr/>
                </a:tc>
                <a:tc>
                  <a:txBody>
                    <a:bodyPr/>
                    <a:lstStyle/>
                    <a:p>
                      <a:r>
                        <a:rPr lang="en-IE" sz="2400" dirty="0" smtClean="0"/>
                        <a:t>0.028</a:t>
                      </a:r>
                      <a:endParaRPr lang="en-IE" sz="2400" dirty="0"/>
                    </a:p>
                  </a:txBody>
                  <a:tcPr/>
                </a:tc>
                <a:tc>
                  <a:txBody>
                    <a:bodyPr/>
                    <a:lstStyle/>
                    <a:p>
                      <a:r>
                        <a:rPr lang="en-IE" sz="2400" dirty="0" smtClean="0"/>
                        <a:t>0.229</a:t>
                      </a:r>
                      <a:endParaRPr lang="en-IE" sz="2400" dirty="0"/>
                    </a:p>
                  </a:txBody>
                  <a:tcPr/>
                </a:tc>
                <a:tc>
                  <a:txBody>
                    <a:bodyPr/>
                    <a:lstStyle/>
                    <a:p>
                      <a:r>
                        <a:rPr lang="en-IE" sz="2400" dirty="0" smtClean="0"/>
                        <a:t>0.742</a:t>
                      </a:r>
                      <a:endParaRPr lang="en-IE" sz="2400" dirty="0"/>
                    </a:p>
                  </a:txBody>
                  <a:tcPr/>
                </a:tc>
              </a:tr>
              <a:tr h="448978">
                <a:tc>
                  <a:txBody>
                    <a:bodyPr/>
                    <a:lstStyle/>
                    <a:p>
                      <a:r>
                        <a:rPr lang="en-IE" sz="2400" dirty="0" smtClean="0"/>
                        <a:t>2008/09</a:t>
                      </a:r>
                      <a:endParaRPr lang="en-IE" sz="2400" dirty="0"/>
                    </a:p>
                  </a:txBody>
                  <a:tcPr/>
                </a:tc>
                <a:tc>
                  <a:txBody>
                    <a:bodyPr/>
                    <a:lstStyle/>
                    <a:p>
                      <a:r>
                        <a:rPr lang="en-IE" sz="2400" dirty="0" smtClean="0"/>
                        <a:t>-0.006</a:t>
                      </a:r>
                      <a:endParaRPr lang="en-IE" sz="2400" dirty="0"/>
                    </a:p>
                  </a:txBody>
                  <a:tcPr/>
                </a:tc>
                <a:tc>
                  <a:txBody>
                    <a:bodyPr/>
                    <a:lstStyle/>
                    <a:p>
                      <a:r>
                        <a:rPr lang="en-IE" sz="2400" dirty="0" smtClean="0"/>
                        <a:t>-0.020</a:t>
                      </a:r>
                      <a:endParaRPr lang="en-IE" sz="2400" dirty="0"/>
                    </a:p>
                  </a:txBody>
                  <a:tcPr/>
                </a:tc>
                <a:tc>
                  <a:txBody>
                    <a:bodyPr/>
                    <a:lstStyle/>
                    <a:p>
                      <a:r>
                        <a:rPr lang="en-IE" sz="2400" dirty="0" smtClean="0"/>
                        <a:t>0.033</a:t>
                      </a:r>
                      <a:endParaRPr lang="en-IE" sz="2400" dirty="0"/>
                    </a:p>
                  </a:txBody>
                  <a:tcPr/>
                </a:tc>
                <a:tc>
                  <a:txBody>
                    <a:bodyPr/>
                    <a:lstStyle/>
                    <a:p>
                      <a:r>
                        <a:rPr lang="en-IE" sz="2400" dirty="0" smtClean="0"/>
                        <a:t>0.527</a:t>
                      </a:r>
                      <a:endParaRPr lang="en-IE" sz="2400" dirty="0"/>
                    </a:p>
                  </a:txBody>
                  <a:tcPr/>
                </a:tc>
                <a:tc>
                  <a:txBody>
                    <a:bodyPr/>
                    <a:lstStyle/>
                    <a:p>
                      <a:r>
                        <a:rPr lang="en-IE" sz="2400" dirty="0" smtClean="0"/>
                        <a:t>0.440</a:t>
                      </a:r>
                      <a:endParaRPr lang="en-IE" sz="2400" dirty="0"/>
                    </a:p>
                  </a:txBody>
                  <a:tcPr/>
                </a:tc>
              </a:tr>
              <a:tr h="448978">
                <a:tc>
                  <a:txBody>
                    <a:bodyPr/>
                    <a:lstStyle/>
                    <a:p>
                      <a:r>
                        <a:rPr lang="en-IE" sz="2400" dirty="0" smtClean="0"/>
                        <a:t>2009/10</a:t>
                      </a:r>
                      <a:endParaRPr lang="en-IE" sz="2400" dirty="0"/>
                    </a:p>
                  </a:txBody>
                  <a:tcPr/>
                </a:tc>
                <a:tc>
                  <a:txBody>
                    <a:bodyPr/>
                    <a:lstStyle/>
                    <a:p>
                      <a:r>
                        <a:rPr lang="en-IE" sz="2400" dirty="0" smtClean="0"/>
                        <a:t>-0.011</a:t>
                      </a:r>
                      <a:endParaRPr lang="en-IE" sz="2400" dirty="0"/>
                    </a:p>
                  </a:txBody>
                  <a:tcPr/>
                </a:tc>
                <a:tc>
                  <a:txBody>
                    <a:bodyPr/>
                    <a:lstStyle/>
                    <a:p>
                      <a:r>
                        <a:rPr lang="en-IE" sz="2400" dirty="0" smtClean="0"/>
                        <a:t>-0.013</a:t>
                      </a:r>
                      <a:endParaRPr lang="en-IE" sz="2400" dirty="0"/>
                    </a:p>
                  </a:txBody>
                  <a:tcPr/>
                </a:tc>
                <a:tc>
                  <a:txBody>
                    <a:bodyPr/>
                    <a:lstStyle/>
                    <a:p>
                      <a:r>
                        <a:rPr lang="en-IE" sz="2400" dirty="0" smtClean="0"/>
                        <a:t>0.044</a:t>
                      </a:r>
                      <a:endParaRPr lang="en-IE" sz="2400" dirty="0"/>
                    </a:p>
                  </a:txBody>
                  <a:tcPr/>
                </a:tc>
                <a:tc>
                  <a:txBody>
                    <a:bodyPr/>
                    <a:lstStyle/>
                    <a:p>
                      <a:r>
                        <a:rPr lang="en-IE" sz="2400" dirty="0" smtClean="0"/>
                        <a:t>0.552</a:t>
                      </a:r>
                      <a:endParaRPr lang="en-IE" sz="2400" dirty="0"/>
                    </a:p>
                  </a:txBody>
                  <a:tcPr/>
                </a:tc>
                <a:tc>
                  <a:txBody>
                    <a:bodyPr/>
                    <a:lstStyle/>
                    <a:p>
                      <a:r>
                        <a:rPr lang="en-IE" sz="2400" dirty="0" smtClean="0"/>
                        <a:t>0.403</a:t>
                      </a:r>
                      <a:endParaRPr lang="en-IE" sz="2400" dirty="0"/>
                    </a:p>
                  </a:txBody>
                  <a:tcPr/>
                </a:tc>
              </a:tr>
              <a:tr h="448978">
                <a:tc>
                  <a:txBody>
                    <a:bodyPr/>
                    <a:lstStyle/>
                    <a:p>
                      <a:r>
                        <a:rPr lang="en-IE" sz="2400" dirty="0" smtClean="0"/>
                        <a:t>2010/11</a:t>
                      </a:r>
                      <a:endParaRPr lang="en-IE" sz="2400" dirty="0"/>
                    </a:p>
                  </a:txBody>
                  <a:tcPr/>
                </a:tc>
                <a:tc>
                  <a:txBody>
                    <a:bodyPr/>
                    <a:lstStyle/>
                    <a:p>
                      <a:r>
                        <a:rPr lang="en-IE" sz="2400" dirty="0" smtClean="0"/>
                        <a:t> 0.006</a:t>
                      </a:r>
                      <a:endParaRPr lang="en-IE" sz="2400" dirty="0"/>
                    </a:p>
                  </a:txBody>
                  <a:tcPr/>
                </a:tc>
                <a:tc>
                  <a:txBody>
                    <a:bodyPr/>
                    <a:lstStyle/>
                    <a:p>
                      <a:r>
                        <a:rPr lang="en-IE" sz="2400" dirty="0" smtClean="0"/>
                        <a:t> 0.013</a:t>
                      </a:r>
                      <a:endParaRPr lang="en-IE" sz="2400" dirty="0"/>
                    </a:p>
                  </a:txBody>
                  <a:tcPr/>
                </a:tc>
                <a:tc>
                  <a:txBody>
                    <a:bodyPr/>
                    <a:lstStyle/>
                    <a:p>
                      <a:r>
                        <a:rPr lang="en-IE" sz="2400" dirty="0" smtClean="0"/>
                        <a:t>0.068</a:t>
                      </a:r>
                      <a:endParaRPr lang="en-IE" sz="2400" dirty="0"/>
                    </a:p>
                  </a:txBody>
                  <a:tcPr/>
                </a:tc>
                <a:tc>
                  <a:txBody>
                    <a:bodyPr/>
                    <a:lstStyle/>
                    <a:p>
                      <a:r>
                        <a:rPr lang="en-IE" sz="2400" dirty="0" smtClean="0"/>
                        <a:t>0.393</a:t>
                      </a:r>
                      <a:endParaRPr lang="en-IE" sz="2400" dirty="0"/>
                    </a:p>
                  </a:txBody>
                  <a:tcPr/>
                </a:tc>
                <a:tc>
                  <a:txBody>
                    <a:bodyPr/>
                    <a:lstStyle/>
                    <a:p>
                      <a:r>
                        <a:rPr lang="en-IE" sz="2400" dirty="0" smtClean="0"/>
                        <a:t>0.539</a:t>
                      </a:r>
                      <a:endParaRPr lang="en-IE" sz="2400" dirty="0"/>
                    </a:p>
                  </a:txBody>
                  <a:tcPr/>
                </a:tc>
              </a:tr>
              <a:tr h="448978">
                <a:tc>
                  <a:txBody>
                    <a:bodyPr/>
                    <a:lstStyle/>
                    <a:p>
                      <a:r>
                        <a:rPr lang="en-IE" sz="2400" dirty="0" smtClean="0"/>
                        <a:t>2011/12</a:t>
                      </a:r>
                      <a:endParaRPr lang="en-IE" sz="2400" dirty="0"/>
                    </a:p>
                  </a:txBody>
                  <a:tcPr/>
                </a:tc>
                <a:tc>
                  <a:txBody>
                    <a:bodyPr/>
                    <a:lstStyle/>
                    <a:p>
                      <a:r>
                        <a:rPr lang="en-IE" sz="2400" dirty="0" smtClean="0"/>
                        <a:t> 0.008</a:t>
                      </a:r>
                      <a:endParaRPr lang="en-IE" sz="2400" dirty="0"/>
                    </a:p>
                  </a:txBody>
                  <a:tcPr/>
                </a:tc>
                <a:tc>
                  <a:txBody>
                    <a:bodyPr/>
                    <a:lstStyle/>
                    <a:p>
                      <a:r>
                        <a:rPr lang="en-IE" sz="2400" dirty="0" smtClean="0"/>
                        <a:t> 0.016</a:t>
                      </a:r>
                      <a:endParaRPr lang="en-IE" sz="2400" dirty="0"/>
                    </a:p>
                  </a:txBody>
                  <a:tcPr/>
                </a:tc>
                <a:tc>
                  <a:txBody>
                    <a:bodyPr/>
                    <a:lstStyle/>
                    <a:p>
                      <a:r>
                        <a:rPr lang="en-IE" sz="2400" dirty="0" smtClean="0"/>
                        <a:t>0.103</a:t>
                      </a:r>
                      <a:endParaRPr lang="en-IE" sz="2400" dirty="0"/>
                    </a:p>
                  </a:txBody>
                  <a:tcPr/>
                </a:tc>
                <a:tc>
                  <a:txBody>
                    <a:bodyPr/>
                    <a:lstStyle/>
                    <a:p>
                      <a:r>
                        <a:rPr lang="en-IE" sz="2400" dirty="0" smtClean="0"/>
                        <a:t>0.342</a:t>
                      </a:r>
                      <a:endParaRPr lang="en-IE" sz="2400" dirty="0"/>
                    </a:p>
                  </a:txBody>
                  <a:tcPr/>
                </a:tc>
                <a:tc>
                  <a:txBody>
                    <a:bodyPr/>
                    <a:lstStyle/>
                    <a:p>
                      <a:r>
                        <a:rPr lang="en-IE" sz="2400" dirty="0" smtClean="0"/>
                        <a:t>0.555</a:t>
                      </a:r>
                      <a:endParaRPr lang="en-IE" sz="2400" dirty="0"/>
                    </a:p>
                  </a:txBody>
                  <a:tcPr/>
                </a:tc>
              </a:tr>
              <a:tr h="448978">
                <a:tc>
                  <a:txBody>
                    <a:bodyPr/>
                    <a:lstStyle/>
                    <a:p>
                      <a:r>
                        <a:rPr lang="en-IE" sz="2400" dirty="0" smtClean="0"/>
                        <a:t>2012/13</a:t>
                      </a:r>
                      <a:endParaRPr lang="en-IE" sz="2400" dirty="0"/>
                    </a:p>
                  </a:txBody>
                  <a:tcPr/>
                </a:tc>
                <a:tc>
                  <a:txBody>
                    <a:bodyPr/>
                    <a:lstStyle/>
                    <a:p>
                      <a:r>
                        <a:rPr lang="en-IE" sz="2400" dirty="0" smtClean="0"/>
                        <a:t> 0.008</a:t>
                      </a:r>
                      <a:endParaRPr lang="en-IE" sz="2400" dirty="0"/>
                    </a:p>
                  </a:txBody>
                  <a:tcPr/>
                </a:tc>
                <a:tc>
                  <a:txBody>
                    <a:bodyPr/>
                    <a:lstStyle/>
                    <a:p>
                      <a:r>
                        <a:rPr lang="en-IE" sz="2400" dirty="0" smtClean="0"/>
                        <a:t> 0.020</a:t>
                      </a:r>
                      <a:endParaRPr lang="en-IE" sz="2400" dirty="0"/>
                    </a:p>
                  </a:txBody>
                  <a:tcPr/>
                </a:tc>
                <a:tc>
                  <a:txBody>
                    <a:bodyPr/>
                    <a:lstStyle/>
                    <a:p>
                      <a:r>
                        <a:rPr lang="en-IE" sz="2400" dirty="0" smtClean="0"/>
                        <a:t>0.100</a:t>
                      </a:r>
                      <a:endParaRPr lang="en-IE" sz="2400" dirty="0"/>
                    </a:p>
                  </a:txBody>
                  <a:tcPr/>
                </a:tc>
                <a:tc>
                  <a:txBody>
                    <a:bodyPr/>
                    <a:lstStyle/>
                    <a:p>
                      <a:r>
                        <a:rPr lang="en-IE" sz="2400" dirty="0" smtClean="0"/>
                        <a:t>0.343</a:t>
                      </a:r>
                      <a:endParaRPr lang="en-IE" sz="2400" dirty="0"/>
                    </a:p>
                  </a:txBody>
                  <a:tcPr/>
                </a:tc>
                <a:tc>
                  <a:txBody>
                    <a:bodyPr/>
                    <a:lstStyle/>
                    <a:p>
                      <a:r>
                        <a:rPr lang="en-IE" sz="2400" dirty="0" smtClean="0"/>
                        <a:t>0.557</a:t>
                      </a:r>
                      <a:endParaRPr lang="en-IE" sz="2400" dirty="0"/>
                    </a:p>
                  </a:txBody>
                  <a:tcPr/>
                </a:tc>
              </a:tr>
            </a:tbl>
          </a:graphicData>
        </a:graphic>
      </p:graphicFrame>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E" sz="2800" dirty="0" smtClean="0"/>
              <a:t>Earnings Dynamics, Job </a:t>
            </a:r>
            <a:r>
              <a:rPr lang="en-IE" sz="2800" dirty="0" err="1" smtClean="0"/>
              <a:t>Stayers</a:t>
            </a:r>
            <a:endParaRPr lang="en-IE" sz="2800" dirty="0"/>
          </a:p>
        </p:txBody>
      </p:sp>
      <p:graphicFrame>
        <p:nvGraphicFramePr>
          <p:cNvPr id="4" name="Content Placeholder 3"/>
          <p:cNvGraphicFramePr>
            <a:graphicFrameLocks noGrp="1"/>
          </p:cNvGraphicFramePr>
          <p:nvPr>
            <p:ph idx="1"/>
          </p:nvPr>
        </p:nvGraphicFramePr>
        <p:xfrm>
          <a:off x="827584" y="1556792"/>
          <a:ext cx="7416823" cy="4663440"/>
        </p:xfrm>
        <a:graphic>
          <a:graphicData uri="http://schemas.openxmlformats.org/drawingml/2006/table">
            <a:tbl>
              <a:tblPr firstRow="1" bandRow="1">
                <a:tableStyleId>{5C22544A-7EE6-4342-B048-85BDC9FD1C3A}</a:tableStyleId>
              </a:tblPr>
              <a:tblGrid>
                <a:gridCol w="1296144"/>
                <a:gridCol w="1044116"/>
                <a:gridCol w="1044116"/>
                <a:gridCol w="1344149"/>
                <a:gridCol w="1344149"/>
                <a:gridCol w="1344149"/>
              </a:tblGrid>
              <a:tr h="936104">
                <a:tc>
                  <a:txBody>
                    <a:bodyPr/>
                    <a:lstStyle/>
                    <a:p>
                      <a:r>
                        <a:rPr lang="en-IE" sz="2000" dirty="0" smtClean="0"/>
                        <a:t>Year</a:t>
                      </a:r>
                      <a:endParaRPr lang="en-IE" sz="2000" dirty="0"/>
                    </a:p>
                  </a:txBody>
                  <a:tcPr/>
                </a:tc>
                <a:tc>
                  <a:txBody>
                    <a:bodyPr/>
                    <a:lstStyle/>
                    <a:p>
                      <a:r>
                        <a:rPr lang="en-IE" sz="2000" dirty="0" smtClean="0"/>
                        <a:t>Median Change</a:t>
                      </a:r>
                    </a:p>
                  </a:txBody>
                  <a:tcPr/>
                </a:tc>
                <a:tc>
                  <a:txBody>
                    <a:bodyPr/>
                    <a:lstStyle/>
                    <a:p>
                      <a:r>
                        <a:rPr lang="en-IE" sz="2000" dirty="0" smtClean="0"/>
                        <a:t>Mean Change</a:t>
                      </a:r>
                    </a:p>
                  </a:txBody>
                  <a:tcPr/>
                </a:tc>
                <a:tc>
                  <a:txBody>
                    <a:bodyPr/>
                    <a:lstStyle/>
                    <a:p>
                      <a:r>
                        <a:rPr lang="en-IE" sz="2000" dirty="0" smtClean="0"/>
                        <a:t>Proportion Freezes </a:t>
                      </a:r>
                    </a:p>
                    <a:p>
                      <a:endParaRPr lang="en-IE" sz="2000" dirty="0"/>
                    </a:p>
                  </a:txBody>
                  <a:tcPr/>
                </a:tc>
                <a:tc>
                  <a:txBody>
                    <a:bodyPr/>
                    <a:lstStyle/>
                    <a:p>
                      <a:r>
                        <a:rPr lang="en-IE" sz="2000" dirty="0" smtClean="0"/>
                        <a:t>Proportion Cuts </a:t>
                      </a:r>
                    </a:p>
                  </a:txBody>
                  <a:tcPr/>
                </a:tc>
                <a:tc>
                  <a:txBody>
                    <a:bodyPr/>
                    <a:lstStyle/>
                    <a:p>
                      <a:r>
                        <a:rPr lang="en-IE" sz="2000" dirty="0" smtClean="0"/>
                        <a:t>Proportion </a:t>
                      </a:r>
                      <a:r>
                        <a:rPr lang="en-IE" sz="2000" baseline="0" dirty="0" smtClean="0"/>
                        <a:t>Increases </a:t>
                      </a:r>
                      <a:endParaRPr lang="en-IE" sz="2000" dirty="0"/>
                    </a:p>
                  </a:txBody>
                  <a:tcPr/>
                </a:tc>
              </a:tr>
              <a:tr h="448978">
                <a:tc>
                  <a:txBody>
                    <a:bodyPr/>
                    <a:lstStyle/>
                    <a:p>
                      <a:r>
                        <a:rPr lang="en-IE" sz="2400" dirty="0" smtClean="0"/>
                        <a:t>2005/06</a:t>
                      </a:r>
                      <a:endParaRPr lang="en-IE" sz="2400" dirty="0"/>
                    </a:p>
                  </a:txBody>
                  <a:tcPr/>
                </a:tc>
                <a:tc>
                  <a:txBody>
                    <a:bodyPr/>
                    <a:lstStyle/>
                    <a:p>
                      <a:r>
                        <a:rPr lang="en-IE" sz="2400" dirty="0" smtClean="0"/>
                        <a:t> 0.060</a:t>
                      </a:r>
                      <a:endParaRPr lang="en-IE" sz="2400" dirty="0"/>
                    </a:p>
                  </a:txBody>
                  <a:tcPr/>
                </a:tc>
                <a:tc>
                  <a:txBody>
                    <a:bodyPr/>
                    <a:lstStyle/>
                    <a:p>
                      <a:r>
                        <a:rPr lang="en-IE" sz="2400" dirty="0" smtClean="0"/>
                        <a:t> 0.070</a:t>
                      </a:r>
                      <a:endParaRPr lang="en-IE" sz="2400" dirty="0"/>
                    </a:p>
                  </a:txBody>
                  <a:tcPr/>
                </a:tc>
                <a:tc>
                  <a:txBody>
                    <a:bodyPr/>
                    <a:lstStyle/>
                    <a:p>
                      <a:r>
                        <a:rPr lang="en-IE" sz="2400" dirty="0" smtClean="0"/>
                        <a:t>0.025</a:t>
                      </a:r>
                      <a:endParaRPr lang="en-IE" sz="2400" dirty="0"/>
                    </a:p>
                  </a:txBody>
                  <a:tcPr/>
                </a:tc>
                <a:tc>
                  <a:txBody>
                    <a:bodyPr/>
                    <a:lstStyle/>
                    <a:p>
                      <a:r>
                        <a:rPr lang="en-IE" sz="2400" dirty="0" smtClean="0"/>
                        <a:t>0.172</a:t>
                      </a:r>
                      <a:endParaRPr lang="en-IE" sz="2400" dirty="0"/>
                    </a:p>
                  </a:txBody>
                  <a:tcPr/>
                </a:tc>
                <a:tc>
                  <a:txBody>
                    <a:bodyPr/>
                    <a:lstStyle/>
                    <a:p>
                      <a:r>
                        <a:rPr lang="en-IE" sz="2400" dirty="0" smtClean="0"/>
                        <a:t>0.804</a:t>
                      </a:r>
                      <a:endParaRPr lang="en-IE" sz="2400" dirty="0"/>
                    </a:p>
                  </a:txBody>
                  <a:tcPr/>
                </a:tc>
              </a:tr>
              <a:tr h="448978">
                <a:tc>
                  <a:txBody>
                    <a:bodyPr/>
                    <a:lstStyle/>
                    <a:p>
                      <a:r>
                        <a:rPr lang="en-IE" sz="2400" dirty="0" smtClean="0"/>
                        <a:t>2006/07</a:t>
                      </a:r>
                      <a:endParaRPr lang="en-IE" sz="2400" dirty="0"/>
                    </a:p>
                  </a:txBody>
                  <a:tcPr/>
                </a:tc>
                <a:tc>
                  <a:txBody>
                    <a:bodyPr/>
                    <a:lstStyle/>
                    <a:p>
                      <a:r>
                        <a:rPr lang="en-IE" sz="2400" dirty="0" smtClean="0"/>
                        <a:t> 0.061</a:t>
                      </a:r>
                      <a:endParaRPr lang="en-IE" sz="2400" dirty="0"/>
                    </a:p>
                  </a:txBody>
                  <a:tcPr/>
                </a:tc>
                <a:tc>
                  <a:txBody>
                    <a:bodyPr/>
                    <a:lstStyle/>
                    <a:p>
                      <a:r>
                        <a:rPr lang="en-IE" sz="2400" dirty="0" smtClean="0"/>
                        <a:t> 0.070</a:t>
                      </a:r>
                      <a:endParaRPr lang="en-IE" sz="2400" dirty="0"/>
                    </a:p>
                  </a:txBody>
                  <a:tcPr/>
                </a:tc>
                <a:tc>
                  <a:txBody>
                    <a:bodyPr/>
                    <a:lstStyle/>
                    <a:p>
                      <a:r>
                        <a:rPr lang="en-IE" sz="2400" dirty="0" smtClean="0"/>
                        <a:t>0.025</a:t>
                      </a:r>
                      <a:endParaRPr lang="en-IE" sz="2400" dirty="0"/>
                    </a:p>
                  </a:txBody>
                  <a:tcPr/>
                </a:tc>
                <a:tc>
                  <a:txBody>
                    <a:bodyPr/>
                    <a:lstStyle/>
                    <a:p>
                      <a:r>
                        <a:rPr lang="en-IE" sz="2400" dirty="0" smtClean="0"/>
                        <a:t>0.176</a:t>
                      </a:r>
                      <a:endParaRPr lang="en-IE" sz="2400" dirty="0"/>
                    </a:p>
                  </a:txBody>
                  <a:tcPr/>
                </a:tc>
                <a:tc>
                  <a:txBody>
                    <a:bodyPr/>
                    <a:lstStyle/>
                    <a:p>
                      <a:r>
                        <a:rPr lang="en-IE" sz="2400" dirty="0" smtClean="0"/>
                        <a:t>0.799</a:t>
                      </a:r>
                      <a:endParaRPr lang="en-IE" sz="2400" dirty="0"/>
                    </a:p>
                  </a:txBody>
                  <a:tcPr/>
                </a:tc>
              </a:tr>
              <a:tr h="448978">
                <a:tc>
                  <a:txBody>
                    <a:bodyPr/>
                    <a:lstStyle/>
                    <a:p>
                      <a:r>
                        <a:rPr lang="en-IE" sz="2400" dirty="0" smtClean="0"/>
                        <a:t>2007/08</a:t>
                      </a:r>
                      <a:endParaRPr lang="en-IE" sz="2400" dirty="0"/>
                    </a:p>
                  </a:txBody>
                  <a:tcPr>
                    <a:lnB w="12700" cap="flat" cmpd="sng" algn="ctr">
                      <a:solidFill>
                        <a:schemeClr val="tx1"/>
                      </a:solidFill>
                      <a:prstDash val="solid"/>
                      <a:round/>
                      <a:headEnd type="none" w="med" len="med"/>
                      <a:tailEnd type="none" w="med" len="med"/>
                    </a:lnB>
                  </a:tcPr>
                </a:tc>
                <a:tc>
                  <a:txBody>
                    <a:bodyPr/>
                    <a:lstStyle/>
                    <a:p>
                      <a:r>
                        <a:rPr lang="en-IE" sz="2400" dirty="0" smtClean="0"/>
                        <a:t> 0.045</a:t>
                      </a:r>
                      <a:endParaRPr lang="en-IE" sz="2400" dirty="0"/>
                    </a:p>
                  </a:txBody>
                  <a:tcPr>
                    <a:lnB w="12700" cap="flat" cmpd="sng" algn="ctr">
                      <a:solidFill>
                        <a:schemeClr val="tx1"/>
                      </a:solidFill>
                      <a:prstDash val="solid"/>
                      <a:round/>
                      <a:headEnd type="none" w="med" len="med"/>
                      <a:tailEnd type="none" w="med" len="med"/>
                    </a:lnB>
                  </a:tcPr>
                </a:tc>
                <a:tc>
                  <a:txBody>
                    <a:bodyPr/>
                    <a:lstStyle/>
                    <a:p>
                      <a:r>
                        <a:rPr lang="en-IE" sz="2400" dirty="0" smtClean="0"/>
                        <a:t> 0.049</a:t>
                      </a:r>
                      <a:endParaRPr lang="en-IE" sz="2400" dirty="0"/>
                    </a:p>
                  </a:txBody>
                  <a:tcPr>
                    <a:lnB w="12700" cap="flat" cmpd="sng" algn="ctr">
                      <a:solidFill>
                        <a:schemeClr val="tx1"/>
                      </a:solidFill>
                      <a:prstDash val="solid"/>
                      <a:round/>
                      <a:headEnd type="none" w="med" len="med"/>
                      <a:tailEnd type="none" w="med" len="med"/>
                    </a:lnB>
                  </a:tcPr>
                </a:tc>
                <a:tc>
                  <a:txBody>
                    <a:bodyPr/>
                    <a:lstStyle/>
                    <a:p>
                      <a:r>
                        <a:rPr lang="en-IE" sz="2400" dirty="0" smtClean="0"/>
                        <a:t>0.028</a:t>
                      </a:r>
                      <a:endParaRPr lang="en-IE" sz="2400" dirty="0"/>
                    </a:p>
                  </a:txBody>
                  <a:tcPr>
                    <a:lnB w="12700" cap="flat" cmpd="sng" algn="ctr">
                      <a:solidFill>
                        <a:schemeClr val="tx1"/>
                      </a:solidFill>
                      <a:prstDash val="solid"/>
                      <a:round/>
                      <a:headEnd type="none" w="med" len="med"/>
                      <a:tailEnd type="none" w="med" len="med"/>
                    </a:lnB>
                  </a:tcPr>
                </a:tc>
                <a:tc>
                  <a:txBody>
                    <a:bodyPr/>
                    <a:lstStyle/>
                    <a:p>
                      <a:r>
                        <a:rPr lang="en-IE" sz="2400" dirty="0" smtClean="0"/>
                        <a:t>0.229</a:t>
                      </a:r>
                      <a:endParaRPr lang="en-IE" sz="2400" dirty="0"/>
                    </a:p>
                  </a:txBody>
                  <a:tcPr>
                    <a:lnB w="12700" cap="flat" cmpd="sng" algn="ctr">
                      <a:solidFill>
                        <a:schemeClr val="tx1"/>
                      </a:solidFill>
                      <a:prstDash val="solid"/>
                      <a:round/>
                      <a:headEnd type="none" w="med" len="med"/>
                      <a:tailEnd type="none" w="med" len="med"/>
                    </a:lnB>
                  </a:tcPr>
                </a:tc>
                <a:tc>
                  <a:txBody>
                    <a:bodyPr/>
                    <a:lstStyle/>
                    <a:p>
                      <a:r>
                        <a:rPr lang="en-IE" sz="2400" dirty="0" smtClean="0"/>
                        <a:t>0.742</a:t>
                      </a:r>
                      <a:endParaRPr lang="en-IE" sz="2400" dirty="0"/>
                    </a:p>
                  </a:txBody>
                  <a:tcPr>
                    <a:lnB w="12700" cap="flat" cmpd="sng" algn="ctr">
                      <a:solidFill>
                        <a:schemeClr val="tx1"/>
                      </a:solidFill>
                      <a:prstDash val="solid"/>
                      <a:round/>
                      <a:headEnd type="none" w="med" len="med"/>
                      <a:tailEnd type="none" w="med" len="med"/>
                    </a:lnB>
                  </a:tcPr>
                </a:tc>
              </a:tr>
              <a:tr h="448978">
                <a:tc>
                  <a:txBody>
                    <a:bodyPr/>
                    <a:lstStyle/>
                    <a:p>
                      <a:r>
                        <a:rPr lang="en-IE" sz="2400" b="1" dirty="0" smtClean="0"/>
                        <a:t>2008/09</a:t>
                      </a:r>
                      <a:endParaRPr lang="en-IE" sz="2400" b="1" dirty="0"/>
                    </a:p>
                  </a:txBody>
                  <a:tcPr>
                    <a:lnT w="12700" cap="flat" cmpd="sng" algn="ctr">
                      <a:solidFill>
                        <a:schemeClr val="tx1"/>
                      </a:solidFill>
                      <a:prstDash val="solid"/>
                      <a:round/>
                      <a:headEnd type="none" w="med" len="med"/>
                      <a:tailEnd type="none" w="med" len="med"/>
                    </a:lnT>
                  </a:tcPr>
                </a:tc>
                <a:tc>
                  <a:txBody>
                    <a:bodyPr/>
                    <a:lstStyle/>
                    <a:p>
                      <a:r>
                        <a:rPr lang="en-IE" sz="2400" b="1" dirty="0" smtClean="0"/>
                        <a:t>-0.006</a:t>
                      </a:r>
                      <a:endParaRPr lang="en-IE" sz="2400" b="1" dirty="0"/>
                    </a:p>
                  </a:txBody>
                  <a:tcPr>
                    <a:lnT w="12700" cap="flat" cmpd="sng" algn="ctr">
                      <a:solidFill>
                        <a:schemeClr val="tx1"/>
                      </a:solidFill>
                      <a:prstDash val="solid"/>
                      <a:round/>
                      <a:headEnd type="none" w="med" len="med"/>
                      <a:tailEnd type="none" w="med" len="med"/>
                    </a:lnT>
                  </a:tcPr>
                </a:tc>
                <a:tc>
                  <a:txBody>
                    <a:bodyPr/>
                    <a:lstStyle/>
                    <a:p>
                      <a:r>
                        <a:rPr lang="en-IE" sz="2400" b="1" dirty="0" smtClean="0"/>
                        <a:t>-0.020</a:t>
                      </a:r>
                      <a:endParaRPr lang="en-IE" sz="2400" b="1" dirty="0"/>
                    </a:p>
                  </a:txBody>
                  <a:tcPr>
                    <a:lnT w="12700" cap="flat" cmpd="sng" algn="ctr">
                      <a:solidFill>
                        <a:schemeClr val="tx1"/>
                      </a:solidFill>
                      <a:prstDash val="solid"/>
                      <a:round/>
                      <a:headEnd type="none" w="med" len="med"/>
                      <a:tailEnd type="none" w="med" len="med"/>
                    </a:lnT>
                  </a:tcPr>
                </a:tc>
                <a:tc>
                  <a:txBody>
                    <a:bodyPr/>
                    <a:lstStyle/>
                    <a:p>
                      <a:r>
                        <a:rPr lang="en-IE" sz="2400" b="1" dirty="0" smtClean="0"/>
                        <a:t>0.033</a:t>
                      </a:r>
                      <a:endParaRPr lang="en-IE" sz="2400" b="1" dirty="0"/>
                    </a:p>
                  </a:txBody>
                  <a:tcPr>
                    <a:lnT w="12700" cap="flat" cmpd="sng" algn="ctr">
                      <a:solidFill>
                        <a:schemeClr val="tx1"/>
                      </a:solidFill>
                      <a:prstDash val="solid"/>
                      <a:round/>
                      <a:headEnd type="none" w="med" len="med"/>
                      <a:tailEnd type="none" w="med" len="med"/>
                    </a:lnT>
                  </a:tcPr>
                </a:tc>
                <a:tc>
                  <a:txBody>
                    <a:bodyPr/>
                    <a:lstStyle/>
                    <a:p>
                      <a:r>
                        <a:rPr lang="en-IE" sz="2400" b="1" dirty="0" smtClean="0"/>
                        <a:t>0.527</a:t>
                      </a:r>
                      <a:endParaRPr lang="en-IE" sz="2400" b="1" dirty="0"/>
                    </a:p>
                  </a:txBody>
                  <a:tcPr>
                    <a:lnT w="12700" cap="flat" cmpd="sng" algn="ctr">
                      <a:solidFill>
                        <a:schemeClr val="tx1"/>
                      </a:solidFill>
                      <a:prstDash val="solid"/>
                      <a:round/>
                      <a:headEnd type="none" w="med" len="med"/>
                      <a:tailEnd type="none" w="med" len="med"/>
                    </a:lnT>
                  </a:tcPr>
                </a:tc>
                <a:tc>
                  <a:txBody>
                    <a:bodyPr/>
                    <a:lstStyle/>
                    <a:p>
                      <a:r>
                        <a:rPr lang="en-IE" sz="2400" b="1" dirty="0" smtClean="0"/>
                        <a:t>0.440</a:t>
                      </a:r>
                      <a:endParaRPr lang="en-IE" sz="2400" b="1" dirty="0"/>
                    </a:p>
                  </a:txBody>
                  <a:tcPr>
                    <a:lnT w="12700" cap="flat" cmpd="sng" algn="ctr">
                      <a:solidFill>
                        <a:schemeClr val="tx1"/>
                      </a:solidFill>
                      <a:prstDash val="solid"/>
                      <a:round/>
                      <a:headEnd type="none" w="med" len="med"/>
                      <a:tailEnd type="none" w="med" len="med"/>
                    </a:lnT>
                  </a:tcPr>
                </a:tc>
              </a:tr>
              <a:tr h="448978">
                <a:tc>
                  <a:txBody>
                    <a:bodyPr/>
                    <a:lstStyle/>
                    <a:p>
                      <a:r>
                        <a:rPr lang="en-IE" sz="2400" b="1" dirty="0" smtClean="0"/>
                        <a:t>2009/10</a:t>
                      </a:r>
                      <a:endParaRPr lang="en-IE" sz="2400" b="1" dirty="0"/>
                    </a:p>
                  </a:txBody>
                  <a:tcPr>
                    <a:lnB w="12700" cap="flat" cmpd="sng" algn="ctr">
                      <a:solidFill>
                        <a:schemeClr val="tx1"/>
                      </a:solidFill>
                      <a:prstDash val="solid"/>
                      <a:round/>
                      <a:headEnd type="none" w="med" len="med"/>
                      <a:tailEnd type="none" w="med" len="med"/>
                    </a:lnB>
                  </a:tcPr>
                </a:tc>
                <a:tc>
                  <a:txBody>
                    <a:bodyPr/>
                    <a:lstStyle/>
                    <a:p>
                      <a:r>
                        <a:rPr lang="en-IE" sz="2400" b="1" dirty="0" smtClean="0"/>
                        <a:t>-0.011</a:t>
                      </a:r>
                      <a:endParaRPr lang="en-IE" sz="2400" b="1" dirty="0"/>
                    </a:p>
                  </a:txBody>
                  <a:tcPr>
                    <a:lnB w="12700" cap="flat" cmpd="sng" algn="ctr">
                      <a:solidFill>
                        <a:schemeClr val="tx1"/>
                      </a:solidFill>
                      <a:prstDash val="solid"/>
                      <a:round/>
                      <a:headEnd type="none" w="med" len="med"/>
                      <a:tailEnd type="none" w="med" len="med"/>
                    </a:lnB>
                  </a:tcPr>
                </a:tc>
                <a:tc>
                  <a:txBody>
                    <a:bodyPr/>
                    <a:lstStyle/>
                    <a:p>
                      <a:r>
                        <a:rPr lang="en-IE" sz="2400" b="1" dirty="0" smtClean="0"/>
                        <a:t>-0.013</a:t>
                      </a:r>
                      <a:endParaRPr lang="en-IE" sz="2400" b="1" dirty="0"/>
                    </a:p>
                  </a:txBody>
                  <a:tcPr>
                    <a:lnB w="12700" cap="flat" cmpd="sng" algn="ctr">
                      <a:solidFill>
                        <a:schemeClr val="tx1"/>
                      </a:solidFill>
                      <a:prstDash val="solid"/>
                      <a:round/>
                      <a:headEnd type="none" w="med" len="med"/>
                      <a:tailEnd type="none" w="med" len="med"/>
                    </a:lnB>
                  </a:tcPr>
                </a:tc>
                <a:tc>
                  <a:txBody>
                    <a:bodyPr/>
                    <a:lstStyle/>
                    <a:p>
                      <a:r>
                        <a:rPr lang="en-IE" sz="2400" b="1" dirty="0" smtClean="0"/>
                        <a:t>0.044</a:t>
                      </a:r>
                      <a:endParaRPr lang="en-IE" sz="2400" b="1" dirty="0"/>
                    </a:p>
                  </a:txBody>
                  <a:tcPr>
                    <a:lnB w="12700" cap="flat" cmpd="sng" algn="ctr">
                      <a:solidFill>
                        <a:schemeClr val="tx1"/>
                      </a:solidFill>
                      <a:prstDash val="solid"/>
                      <a:round/>
                      <a:headEnd type="none" w="med" len="med"/>
                      <a:tailEnd type="none" w="med" len="med"/>
                    </a:lnB>
                  </a:tcPr>
                </a:tc>
                <a:tc>
                  <a:txBody>
                    <a:bodyPr/>
                    <a:lstStyle/>
                    <a:p>
                      <a:r>
                        <a:rPr lang="en-IE" sz="2400" b="1" dirty="0" smtClean="0"/>
                        <a:t>0.552</a:t>
                      </a:r>
                      <a:endParaRPr lang="en-IE" sz="2400" b="1" dirty="0"/>
                    </a:p>
                  </a:txBody>
                  <a:tcPr>
                    <a:lnB w="12700" cap="flat" cmpd="sng" algn="ctr">
                      <a:solidFill>
                        <a:schemeClr val="tx1"/>
                      </a:solidFill>
                      <a:prstDash val="solid"/>
                      <a:round/>
                      <a:headEnd type="none" w="med" len="med"/>
                      <a:tailEnd type="none" w="med" len="med"/>
                    </a:lnB>
                  </a:tcPr>
                </a:tc>
                <a:tc>
                  <a:txBody>
                    <a:bodyPr/>
                    <a:lstStyle/>
                    <a:p>
                      <a:r>
                        <a:rPr lang="en-IE" sz="2400" b="1" dirty="0" smtClean="0"/>
                        <a:t>0.403</a:t>
                      </a:r>
                      <a:endParaRPr lang="en-IE" sz="2400" b="1" dirty="0"/>
                    </a:p>
                  </a:txBody>
                  <a:tcPr>
                    <a:lnB w="12700" cap="flat" cmpd="sng" algn="ctr">
                      <a:solidFill>
                        <a:schemeClr val="tx1"/>
                      </a:solidFill>
                      <a:prstDash val="solid"/>
                      <a:round/>
                      <a:headEnd type="none" w="med" len="med"/>
                      <a:tailEnd type="none" w="med" len="med"/>
                    </a:lnB>
                  </a:tcPr>
                </a:tc>
              </a:tr>
              <a:tr h="448978">
                <a:tc>
                  <a:txBody>
                    <a:bodyPr/>
                    <a:lstStyle/>
                    <a:p>
                      <a:r>
                        <a:rPr lang="en-IE" sz="2400" dirty="0" smtClean="0"/>
                        <a:t>2010/11</a:t>
                      </a:r>
                      <a:endParaRPr lang="en-IE" sz="2400" dirty="0"/>
                    </a:p>
                  </a:txBody>
                  <a:tcPr>
                    <a:lnT w="12700" cap="flat" cmpd="sng" algn="ctr">
                      <a:solidFill>
                        <a:schemeClr val="tx1"/>
                      </a:solidFill>
                      <a:prstDash val="solid"/>
                      <a:round/>
                      <a:headEnd type="none" w="med" len="med"/>
                      <a:tailEnd type="none" w="med" len="med"/>
                    </a:lnT>
                  </a:tcPr>
                </a:tc>
                <a:tc>
                  <a:txBody>
                    <a:bodyPr/>
                    <a:lstStyle/>
                    <a:p>
                      <a:r>
                        <a:rPr lang="en-IE" sz="2400" dirty="0" smtClean="0"/>
                        <a:t> 0.006</a:t>
                      </a:r>
                      <a:endParaRPr lang="en-IE" sz="2400" dirty="0"/>
                    </a:p>
                  </a:txBody>
                  <a:tcPr>
                    <a:lnT w="12700" cap="flat" cmpd="sng" algn="ctr">
                      <a:solidFill>
                        <a:schemeClr val="tx1"/>
                      </a:solidFill>
                      <a:prstDash val="solid"/>
                      <a:round/>
                      <a:headEnd type="none" w="med" len="med"/>
                      <a:tailEnd type="none" w="med" len="med"/>
                    </a:lnT>
                  </a:tcPr>
                </a:tc>
                <a:tc>
                  <a:txBody>
                    <a:bodyPr/>
                    <a:lstStyle/>
                    <a:p>
                      <a:r>
                        <a:rPr lang="en-IE" sz="2400" dirty="0" smtClean="0"/>
                        <a:t> 0.013</a:t>
                      </a:r>
                      <a:endParaRPr lang="en-IE" sz="2400" dirty="0"/>
                    </a:p>
                  </a:txBody>
                  <a:tcPr>
                    <a:lnT w="12700" cap="flat" cmpd="sng" algn="ctr">
                      <a:solidFill>
                        <a:schemeClr val="tx1"/>
                      </a:solidFill>
                      <a:prstDash val="solid"/>
                      <a:round/>
                      <a:headEnd type="none" w="med" len="med"/>
                      <a:tailEnd type="none" w="med" len="med"/>
                    </a:lnT>
                  </a:tcPr>
                </a:tc>
                <a:tc>
                  <a:txBody>
                    <a:bodyPr/>
                    <a:lstStyle/>
                    <a:p>
                      <a:r>
                        <a:rPr lang="en-IE" sz="2400" dirty="0" smtClean="0"/>
                        <a:t>0.068</a:t>
                      </a:r>
                      <a:endParaRPr lang="en-IE" sz="2400" dirty="0"/>
                    </a:p>
                  </a:txBody>
                  <a:tcPr>
                    <a:lnT w="12700" cap="flat" cmpd="sng" algn="ctr">
                      <a:solidFill>
                        <a:schemeClr val="tx1"/>
                      </a:solidFill>
                      <a:prstDash val="solid"/>
                      <a:round/>
                      <a:headEnd type="none" w="med" len="med"/>
                      <a:tailEnd type="none" w="med" len="med"/>
                    </a:lnT>
                  </a:tcPr>
                </a:tc>
                <a:tc>
                  <a:txBody>
                    <a:bodyPr/>
                    <a:lstStyle/>
                    <a:p>
                      <a:r>
                        <a:rPr lang="en-IE" sz="2400" dirty="0" smtClean="0"/>
                        <a:t>0.393</a:t>
                      </a:r>
                      <a:endParaRPr lang="en-IE" sz="2400" dirty="0"/>
                    </a:p>
                  </a:txBody>
                  <a:tcPr>
                    <a:lnT w="12700" cap="flat" cmpd="sng" algn="ctr">
                      <a:solidFill>
                        <a:schemeClr val="tx1"/>
                      </a:solidFill>
                      <a:prstDash val="solid"/>
                      <a:round/>
                      <a:headEnd type="none" w="med" len="med"/>
                      <a:tailEnd type="none" w="med" len="med"/>
                    </a:lnT>
                  </a:tcPr>
                </a:tc>
                <a:tc>
                  <a:txBody>
                    <a:bodyPr/>
                    <a:lstStyle/>
                    <a:p>
                      <a:r>
                        <a:rPr lang="en-IE" sz="2400" dirty="0" smtClean="0"/>
                        <a:t>0.539</a:t>
                      </a:r>
                      <a:endParaRPr lang="en-IE" sz="2400" dirty="0"/>
                    </a:p>
                  </a:txBody>
                  <a:tcPr>
                    <a:lnT w="12700" cap="flat" cmpd="sng" algn="ctr">
                      <a:solidFill>
                        <a:schemeClr val="tx1"/>
                      </a:solidFill>
                      <a:prstDash val="solid"/>
                      <a:round/>
                      <a:headEnd type="none" w="med" len="med"/>
                      <a:tailEnd type="none" w="med" len="med"/>
                    </a:lnT>
                  </a:tcPr>
                </a:tc>
              </a:tr>
              <a:tr h="448978">
                <a:tc>
                  <a:txBody>
                    <a:bodyPr/>
                    <a:lstStyle/>
                    <a:p>
                      <a:r>
                        <a:rPr lang="en-IE" sz="2400" dirty="0" smtClean="0"/>
                        <a:t>2011/12</a:t>
                      </a:r>
                      <a:endParaRPr lang="en-IE" sz="2400" dirty="0"/>
                    </a:p>
                  </a:txBody>
                  <a:tcPr/>
                </a:tc>
                <a:tc>
                  <a:txBody>
                    <a:bodyPr/>
                    <a:lstStyle/>
                    <a:p>
                      <a:r>
                        <a:rPr lang="en-IE" sz="2400" dirty="0" smtClean="0"/>
                        <a:t> 0.008</a:t>
                      </a:r>
                      <a:endParaRPr lang="en-IE" sz="2400" dirty="0"/>
                    </a:p>
                  </a:txBody>
                  <a:tcPr/>
                </a:tc>
                <a:tc>
                  <a:txBody>
                    <a:bodyPr/>
                    <a:lstStyle/>
                    <a:p>
                      <a:r>
                        <a:rPr lang="en-IE" sz="2400" dirty="0" smtClean="0"/>
                        <a:t> 0.016</a:t>
                      </a:r>
                      <a:endParaRPr lang="en-IE" sz="2400" dirty="0"/>
                    </a:p>
                  </a:txBody>
                  <a:tcPr/>
                </a:tc>
                <a:tc>
                  <a:txBody>
                    <a:bodyPr/>
                    <a:lstStyle/>
                    <a:p>
                      <a:r>
                        <a:rPr lang="en-IE" sz="2400" dirty="0" smtClean="0"/>
                        <a:t>0.103</a:t>
                      </a:r>
                      <a:endParaRPr lang="en-IE" sz="2400" dirty="0"/>
                    </a:p>
                  </a:txBody>
                  <a:tcPr/>
                </a:tc>
                <a:tc>
                  <a:txBody>
                    <a:bodyPr/>
                    <a:lstStyle/>
                    <a:p>
                      <a:r>
                        <a:rPr lang="en-IE" sz="2400" dirty="0" smtClean="0"/>
                        <a:t>0.342</a:t>
                      </a:r>
                      <a:endParaRPr lang="en-IE" sz="2400" dirty="0"/>
                    </a:p>
                  </a:txBody>
                  <a:tcPr/>
                </a:tc>
                <a:tc>
                  <a:txBody>
                    <a:bodyPr/>
                    <a:lstStyle/>
                    <a:p>
                      <a:r>
                        <a:rPr lang="en-IE" sz="2400" dirty="0" smtClean="0"/>
                        <a:t>0.555</a:t>
                      </a:r>
                      <a:endParaRPr lang="en-IE" sz="2400" dirty="0"/>
                    </a:p>
                  </a:txBody>
                  <a:tcPr/>
                </a:tc>
              </a:tr>
              <a:tr h="448978">
                <a:tc>
                  <a:txBody>
                    <a:bodyPr/>
                    <a:lstStyle/>
                    <a:p>
                      <a:r>
                        <a:rPr lang="en-IE" sz="2400" dirty="0" smtClean="0"/>
                        <a:t>2012/13</a:t>
                      </a:r>
                      <a:endParaRPr lang="en-IE" sz="2400" dirty="0"/>
                    </a:p>
                  </a:txBody>
                  <a:tcPr/>
                </a:tc>
                <a:tc>
                  <a:txBody>
                    <a:bodyPr/>
                    <a:lstStyle/>
                    <a:p>
                      <a:r>
                        <a:rPr lang="en-IE" sz="2400" dirty="0" smtClean="0"/>
                        <a:t> 0.008</a:t>
                      </a:r>
                      <a:endParaRPr lang="en-IE" sz="2400" dirty="0"/>
                    </a:p>
                  </a:txBody>
                  <a:tcPr/>
                </a:tc>
                <a:tc>
                  <a:txBody>
                    <a:bodyPr/>
                    <a:lstStyle/>
                    <a:p>
                      <a:r>
                        <a:rPr lang="en-IE" sz="2400" dirty="0" smtClean="0"/>
                        <a:t> 0.020</a:t>
                      </a:r>
                      <a:endParaRPr lang="en-IE" sz="2400" dirty="0"/>
                    </a:p>
                  </a:txBody>
                  <a:tcPr/>
                </a:tc>
                <a:tc>
                  <a:txBody>
                    <a:bodyPr/>
                    <a:lstStyle/>
                    <a:p>
                      <a:r>
                        <a:rPr lang="en-IE" sz="2400" dirty="0" smtClean="0"/>
                        <a:t>0.100</a:t>
                      </a:r>
                      <a:endParaRPr lang="en-IE" sz="2400" dirty="0"/>
                    </a:p>
                  </a:txBody>
                  <a:tcPr/>
                </a:tc>
                <a:tc>
                  <a:txBody>
                    <a:bodyPr/>
                    <a:lstStyle/>
                    <a:p>
                      <a:r>
                        <a:rPr lang="en-IE" sz="2400" dirty="0" smtClean="0"/>
                        <a:t>0.343</a:t>
                      </a:r>
                      <a:endParaRPr lang="en-IE" sz="2400" dirty="0"/>
                    </a:p>
                  </a:txBody>
                  <a:tcPr/>
                </a:tc>
                <a:tc>
                  <a:txBody>
                    <a:bodyPr/>
                    <a:lstStyle/>
                    <a:p>
                      <a:r>
                        <a:rPr lang="en-IE" sz="2400" dirty="0" smtClean="0"/>
                        <a:t>0.557</a:t>
                      </a:r>
                      <a:endParaRPr lang="en-IE" sz="2400" dirty="0"/>
                    </a:p>
                  </a:txBody>
                  <a:tcPr/>
                </a:tc>
              </a:tr>
            </a:tbl>
          </a:graphicData>
        </a:graphic>
      </p:graphicFrame>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E" sz="2800" dirty="0" smtClean="0"/>
              <a:t>Earnings Dynamics, Job </a:t>
            </a:r>
            <a:r>
              <a:rPr lang="en-IE" sz="2800" dirty="0" err="1" smtClean="0"/>
              <a:t>Stayers</a:t>
            </a:r>
            <a:endParaRPr lang="en-IE" sz="2800" dirty="0"/>
          </a:p>
        </p:txBody>
      </p:sp>
      <p:graphicFrame>
        <p:nvGraphicFramePr>
          <p:cNvPr id="4" name="Content Placeholder 3"/>
          <p:cNvGraphicFramePr>
            <a:graphicFrameLocks noGrp="1"/>
          </p:cNvGraphicFramePr>
          <p:nvPr>
            <p:ph idx="1"/>
          </p:nvPr>
        </p:nvGraphicFramePr>
        <p:xfrm>
          <a:off x="827584" y="1556792"/>
          <a:ext cx="7416823" cy="4663440"/>
        </p:xfrm>
        <a:graphic>
          <a:graphicData uri="http://schemas.openxmlformats.org/drawingml/2006/table">
            <a:tbl>
              <a:tblPr firstRow="1" bandRow="1">
                <a:tableStyleId>{5C22544A-7EE6-4342-B048-85BDC9FD1C3A}</a:tableStyleId>
              </a:tblPr>
              <a:tblGrid>
                <a:gridCol w="1296144"/>
                <a:gridCol w="1044116"/>
                <a:gridCol w="1044116"/>
                <a:gridCol w="1344149"/>
                <a:gridCol w="1344149"/>
                <a:gridCol w="1344149"/>
              </a:tblGrid>
              <a:tr h="936104">
                <a:tc>
                  <a:txBody>
                    <a:bodyPr/>
                    <a:lstStyle/>
                    <a:p>
                      <a:r>
                        <a:rPr lang="en-IE" sz="2000" dirty="0" smtClean="0"/>
                        <a:t>Year</a:t>
                      </a:r>
                      <a:endParaRPr lang="en-IE" sz="2000" dirty="0"/>
                    </a:p>
                  </a:txBody>
                  <a:tcPr/>
                </a:tc>
                <a:tc>
                  <a:txBody>
                    <a:bodyPr/>
                    <a:lstStyle/>
                    <a:p>
                      <a:r>
                        <a:rPr lang="en-IE" sz="2000" dirty="0" smtClean="0"/>
                        <a:t>Median Change</a:t>
                      </a:r>
                    </a:p>
                  </a:txBody>
                  <a:tcPr/>
                </a:tc>
                <a:tc>
                  <a:txBody>
                    <a:bodyPr/>
                    <a:lstStyle/>
                    <a:p>
                      <a:r>
                        <a:rPr lang="en-IE" sz="2000" dirty="0" smtClean="0"/>
                        <a:t>Mean Change</a:t>
                      </a:r>
                    </a:p>
                  </a:txBody>
                  <a:tcPr/>
                </a:tc>
                <a:tc>
                  <a:txBody>
                    <a:bodyPr/>
                    <a:lstStyle/>
                    <a:p>
                      <a:r>
                        <a:rPr lang="en-IE" sz="2000" dirty="0" smtClean="0"/>
                        <a:t>Proportion Freezes </a:t>
                      </a:r>
                    </a:p>
                    <a:p>
                      <a:endParaRPr lang="en-IE" sz="2000" dirty="0"/>
                    </a:p>
                  </a:txBody>
                  <a:tcPr/>
                </a:tc>
                <a:tc>
                  <a:txBody>
                    <a:bodyPr/>
                    <a:lstStyle/>
                    <a:p>
                      <a:r>
                        <a:rPr lang="en-IE" sz="2000" dirty="0" smtClean="0"/>
                        <a:t>Proportion Cuts </a:t>
                      </a:r>
                    </a:p>
                  </a:txBody>
                  <a:tcPr/>
                </a:tc>
                <a:tc>
                  <a:txBody>
                    <a:bodyPr/>
                    <a:lstStyle/>
                    <a:p>
                      <a:r>
                        <a:rPr lang="en-IE" sz="2000" dirty="0" smtClean="0"/>
                        <a:t>Proportion </a:t>
                      </a:r>
                      <a:r>
                        <a:rPr lang="en-IE" sz="2000" baseline="0" dirty="0" smtClean="0"/>
                        <a:t>Increases </a:t>
                      </a:r>
                      <a:endParaRPr lang="en-IE" sz="2000" dirty="0"/>
                    </a:p>
                  </a:txBody>
                  <a:tcPr/>
                </a:tc>
              </a:tr>
              <a:tr h="448978">
                <a:tc>
                  <a:txBody>
                    <a:bodyPr/>
                    <a:lstStyle/>
                    <a:p>
                      <a:r>
                        <a:rPr lang="en-IE" sz="2400" dirty="0" smtClean="0"/>
                        <a:t>2005/06</a:t>
                      </a:r>
                      <a:endParaRPr lang="en-IE" sz="2400" dirty="0"/>
                    </a:p>
                  </a:txBody>
                  <a:tcPr/>
                </a:tc>
                <a:tc>
                  <a:txBody>
                    <a:bodyPr/>
                    <a:lstStyle/>
                    <a:p>
                      <a:r>
                        <a:rPr lang="en-IE" sz="2400" dirty="0" smtClean="0"/>
                        <a:t> 0.060</a:t>
                      </a:r>
                      <a:endParaRPr lang="en-IE" sz="2400" dirty="0"/>
                    </a:p>
                  </a:txBody>
                  <a:tcPr/>
                </a:tc>
                <a:tc>
                  <a:txBody>
                    <a:bodyPr/>
                    <a:lstStyle/>
                    <a:p>
                      <a:r>
                        <a:rPr lang="en-IE" sz="2400" dirty="0" smtClean="0"/>
                        <a:t> 0.070</a:t>
                      </a:r>
                      <a:endParaRPr lang="en-IE" sz="2400" dirty="0"/>
                    </a:p>
                  </a:txBody>
                  <a:tcPr/>
                </a:tc>
                <a:tc>
                  <a:txBody>
                    <a:bodyPr/>
                    <a:lstStyle/>
                    <a:p>
                      <a:r>
                        <a:rPr lang="en-IE" sz="2400" dirty="0" smtClean="0"/>
                        <a:t>0.025</a:t>
                      </a:r>
                      <a:endParaRPr lang="en-IE" sz="2400" dirty="0"/>
                    </a:p>
                  </a:txBody>
                  <a:tcPr/>
                </a:tc>
                <a:tc>
                  <a:txBody>
                    <a:bodyPr/>
                    <a:lstStyle/>
                    <a:p>
                      <a:r>
                        <a:rPr lang="en-IE" sz="2400" dirty="0" smtClean="0"/>
                        <a:t>0.172</a:t>
                      </a:r>
                      <a:endParaRPr lang="en-IE" sz="2400" dirty="0"/>
                    </a:p>
                  </a:txBody>
                  <a:tcPr/>
                </a:tc>
                <a:tc>
                  <a:txBody>
                    <a:bodyPr/>
                    <a:lstStyle/>
                    <a:p>
                      <a:r>
                        <a:rPr lang="en-IE" sz="2400" dirty="0" smtClean="0"/>
                        <a:t>0.804</a:t>
                      </a:r>
                      <a:endParaRPr lang="en-IE" sz="2400" dirty="0"/>
                    </a:p>
                  </a:txBody>
                  <a:tcPr/>
                </a:tc>
              </a:tr>
              <a:tr h="448978">
                <a:tc>
                  <a:txBody>
                    <a:bodyPr/>
                    <a:lstStyle/>
                    <a:p>
                      <a:r>
                        <a:rPr lang="en-IE" sz="2400" dirty="0" smtClean="0"/>
                        <a:t>2006/07</a:t>
                      </a:r>
                      <a:endParaRPr lang="en-IE" sz="2400" dirty="0"/>
                    </a:p>
                  </a:txBody>
                  <a:tcPr/>
                </a:tc>
                <a:tc>
                  <a:txBody>
                    <a:bodyPr/>
                    <a:lstStyle/>
                    <a:p>
                      <a:r>
                        <a:rPr lang="en-IE" sz="2400" dirty="0" smtClean="0"/>
                        <a:t> 0.061</a:t>
                      </a:r>
                      <a:endParaRPr lang="en-IE" sz="2400" dirty="0"/>
                    </a:p>
                  </a:txBody>
                  <a:tcPr/>
                </a:tc>
                <a:tc>
                  <a:txBody>
                    <a:bodyPr/>
                    <a:lstStyle/>
                    <a:p>
                      <a:r>
                        <a:rPr lang="en-IE" sz="2400" dirty="0" smtClean="0"/>
                        <a:t> 0.070</a:t>
                      </a:r>
                      <a:endParaRPr lang="en-IE" sz="2400" dirty="0"/>
                    </a:p>
                  </a:txBody>
                  <a:tcPr/>
                </a:tc>
                <a:tc>
                  <a:txBody>
                    <a:bodyPr/>
                    <a:lstStyle/>
                    <a:p>
                      <a:r>
                        <a:rPr lang="en-IE" sz="2400" dirty="0" smtClean="0"/>
                        <a:t>0.025</a:t>
                      </a:r>
                      <a:endParaRPr lang="en-IE" sz="2400" dirty="0"/>
                    </a:p>
                  </a:txBody>
                  <a:tcPr/>
                </a:tc>
                <a:tc>
                  <a:txBody>
                    <a:bodyPr/>
                    <a:lstStyle/>
                    <a:p>
                      <a:r>
                        <a:rPr lang="en-IE" sz="2400" dirty="0" smtClean="0"/>
                        <a:t>0.176</a:t>
                      </a:r>
                      <a:endParaRPr lang="en-IE" sz="2400" dirty="0"/>
                    </a:p>
                  </a:txBody>
                  <a:tcPr/>
                </a:tc>
                <a:tc>
                  <a:txBody>
                    <a:bodyPr/>
                    <a:lstStyle/>
                    <a:p>
                      <a:r>
                        <a:rPr lang="en-IE" sz="2400" dirty="0" smtClean="0"/>
                        <a:t>0.799</a:t>
                      </a:r>
                      <a:endParaRPr lang="en-IE" sz="2400" dirty="0"/>
                    </a:p>
                  </a:txBody>
                  <a:tcPr/>
                </a:tc>
              </a:tr>
              <a:tr h="448978">
                <a:tc>
                  <a:txBody>
                    <a:bodyPr/>
                    <a:lstStyle/>
                    <a:p>
                      <a:r>
                        <a:rPr lang="en-IE" sz="2400" dirty="0" smtClean="0"/>
                        <a:t>2007/08</a:t>
                      </a:r>
                      <a:endParaRPr lang="en-IE" sz="2400" dirty="0"/>
                    </a:p>
                  </a:txBody>
                  <a:tcPr/>
                </a:tc>
                <a:tc>
                  <a:txBody>
                    <a:bodyPr/>
                    <a:lstStyle/>
                    <a:p>
                      <a:r>
                        <a:rPr lang="en-IE" sz="2400" dirty="0" smtClean="0"/>
                        <a:t> 0.045</a:t>
                      </a:r>
                      <a:endParaRPr lang="en-IE" sz="2400" dirty="0"/>
                    </a:p>
                  </a:txBody>
                  <a:tcPr/>
                </a:tc>
                <a:tc>
                  <a:txBody>
                    <a:bodyPr/>
                    <a:lstStyle/>
                    <a:p>
                      <a:r>
                        <a:rPr lang="en-IE" sz="2400" dirty="0" smtClean="0"/>
                        <a:t> 0.049</a:t>
                      </a:r>
                      <a:endParaRPr lang="en-IE" sz="2400" dirty="0"/>
                    </a:p>
                  </a:txBody>
                  <a:tcPr/>
                </a:tc>
                <a:tc>
                  <a:txBody>
                    <a:bodyPr/>
                    <a:lstStyle/>
                    <a:p>
                      <a:r>
                        <a:rPr lang="en-IE" sz="2400" dirty="0" smtClean="0"/>
                        <a:t>0.028</a:t>
                      </a:r>
                      <a:endParaRPr lang="en-IE" sz="2400" dirty="0"/>
                    </a:p>
                  </a:txBody>
                  <a:tcPr/>
                </a:tc>
                <a:tc>
                  <a:txBody>
                    <a:bodyPr/>
                    <a:lstStyle/>
                    <a:p>
                      <a:r>
                        <a:rPr lang="en-IE" sz="2400" dirty="0" smtClean="0"/>
                        <a:t>0.229</a:t>
                      </a:r>
                      <a:endParaRPr lang="en-IE" sz="2400" dirty="0"/>
                    </a:p>
                  </a:txBody>
                  <a:tcPr/>
                </a:tc>
                <a:tc>
                  <a:txBody>
                    <a:bodyPr/>
                    <a:lstStyle/>
                    <a:p>
                      <a:r>
                        <a:rPr lang="en-IE" sz="2400" dirty="0" smtClean="0"/>
                        <a:t>0.742</a:t>
                      </a:r>
                      <a:endParaRPr lang="en-IE" sz="2400" dirty="0"/>
                    </a:p>
                  </a:txBody>
                  <a:tcPr/>
                </a:tc>
              </a:tr>
              <a:tr h="448978">
                <a:tc>
                  <a:txBody>
                    <a:bodyPr/>
                    <a:lstStyle/>
                    <a:p>
                      <a:r>
                        <a:rPr lang="en-IE" sz="2400" b="1" dirty="0" smtClean="0"/>
                        <a:t>2008/09</a:t>
                      </a:r>
                      <a:endParaRPr lang="en-IE" sz="2400" b="1" dirty="0"/>
                    </a:p>
                  </a:txBody>
                  <a:tcPr/>
                </a:tc>
                <a:tc>
                  <a:txBody>
                    <a:bodyPr/>
                    <a:lstStyle/>
                    <a:p>
                      <a:r>
                        <a:rPr lang="en-IE" sz="2400" b="1" dirty="0" smtClean="0">
                          <a:solidFill>
                            <a:srgbClr val="FF0000"/>
                          </a:solidFill>
                        </a:rPr>
                        <a:t>-0.006</a:t>
                      </a:r>
                      <a:endParaRPr lang="en-IE" sz="2400" b="1" dirty="0">
                        <a:solidFill>
                          <a:srgbClr val="FF0000"/>
                        </a:solidFill>
                      </a:endParaRPr>
                    </a:p>
                  </a:txBody>
                  <a:tcPr/>
                </a:tc>
                <a:tc>
                  <a:txBody>
                    <a:bodyPr/>
                    <a:lstStyle/>
                    <a:p>
                      <a:r>
                        <a:rPr lang="en-IE" sz="2400" b="1" dirty="0" smtClean="0">
                          <a:solidFill>
                            <a:srgbClr val="FF0000"/>
                          </a:solidFill>
                        </a:rPr>
                        <a:t>-0.020</a:t>
                      </a:r>
                      <a:endParaRPr lang="en-IE" sz="2400" b="1" dirty="0">
                        <a:solidFill>
                          <a:srgbClr val="FF0000"/>
                        </a:solidFill>
                      </a:endParaRPr>
                    </a:p>
                  </a:txBody>
                  <a:tcPr/>
                </a:tc>
                <a:tc>
                  <a:txBody>
                    <a:bodyPr/>
                    <a:lstStyle/>
                    <a:p>
                      <a:r>
                        <a:rPr lang="en-IE" sz="2400" b="1" dirty="0" smtClean="0"/>
                        <a:t>0.033</a:t>
                      </a:r>
                      <a:endParaRPr lang="en-IE" sz="2400" b="1" dirty="0"/>
                    </a:p>
                  </a:txBody>
                  <a:tcPr/>
                </a:tc>
                <a:tc>
                  <a:txBody>
                    <a:bodyPr/>
                    <a:lstStyle/>
                    <a:p>
                      <a:r>
                        <a:rPr lang="en-IE" sz="2400" b="1" dirty="0" smtClean="0"/>
                        <a:t>0.527</a:t>
                      </a:r>
                      <a:endParaRPr lang="en-IE" sz="2400" b="1" dirty="0"/>
                    </a:p>
                  </a:txBody>
                  <a:tcPr/>
                </a:tc>
                <a:tc>
                  <a:txBody>
                    <a:bodyPr/>
                    <a:lstStyle/>
                    <a:p>
                      <a:r>
                        <a:rPr lang="en-IE" sz="2400" b="1" dirty="0" smtClean="0"/>
                        <a:t>0.440</a:t>
                      </a:r>
                      <a:endParaRPr lang="en-IE" sz="2400" b="1" dirty="0"/>
                    </a:p>
                  </a:txBody>
                  <a:tcPr/>
                </a:tc>
              </a:tr>
              <a:tr h="448978">
                <a:tc>
                  <a:txBody>
                    <a:bodyPr/>
                    <a:lstStyle/>
                    <a:p>
                      <a:r>
                        <a:rPr lang="en-IE" sz="2400" b="1" dirty="0" smtClean="0"/>
                        <a:t>2009/10</a:t>
                      </a:r>
                      <a:endParaRPr lang="en-IE" sz="2400" b="1" dirty="0"/>
                    </a:p>
                  </a:txBody>
                  <a:tcPr/>
                </a:tc>
                <a:tc>
                  <a:txBody>
                    <a:bodyPr/>
                    <a:lstStyle/>
                    <a:p>
                      <a:r>
                        <a:rPr lang="en-IE" sz="2400" b="1" dirty="0" smtClean="0">
                          <a:solidFill>
                            <a:srgbClr val="FF0000"/>
                          </a:solidFill>
                        </a:rPr>
                        <a:t>-0.011</a:t>
                      </a:r>
                      <a:endParaRPr lang="en-IE" sz="2400" b="1" dirty="0">
                        <a:solidFill>
                          <a:srgbClr val="FF0000"/>
                        </a:solidFill>
                      </a:endParaRPr>
                    </a:p>
                  </a:txBody>
                  <a:tcPr/>
                </a:tc>
                <a:tc>
                  <a:txBody>
                    <a:bodyPr/>
                    <a:lstStyle/>
                    <a:p>
                      <a:r>
                        <a:rPr lang="en-IE" sz="2400" b="1" dirty="0" smtClean="0">
                          <a:solidFill>
                            <a:srgbClr val="FF0000"/>
                          </a:solidFill>
                        </a:rPr>
                        <a:t>-0.013</a:t>
                      </a:r>
                      <a:endParaRPr lang="en-IE" sz="2400" b="1" dirty="0">
                        <a:solidFill>
                          <a:srgbClr val="FF0000"/>
                        </a:solidFill>
                      </a:endParaRPr>
                    </a:p>
                  </a:txBody>
                  <a:tcPr/>
                </a:tc>
                <a:tc>
                  <a:txBody>
                    <a:bodyPr/>
                    <a:lstStyle/>
                    <a:p>
                      <a:r>
                        <a:rPr lang="en-IE" sz="2400" b="1" dirty="0" smtClean="0"/>
                        <a:t>0.044</a:t>
                      </a:r>
                      <a:endParaRPr lang="en-IE" sz="2400" b="1" dirty="0"/>
                    </a:p>
                  </a:txBody>
                  <a:tcPr/>
                </a:tc>
                <a:tc>
                  <a:txBody>
                    <a:bodyPr/>
                    <a:lstStyle/>
                    <a:p>
                      <a:r>
                        <a:rPr lang="en-IE" sz="2400" b="1" dirty="0" smtClean="0"/>
                        <a:t>0.552</a:t>
                      </a:r>
                      <a:endParaRPr lang="en-IE" sz="2400" b="1" dirty="0"/>
                    </a:p>
                  </a:txBody>
                  <a:tcPr/>
                </a:tc>
                <a:tc>
                  <a:txBody>
                    <a:bodyPr/>
                    <a:lstStyle/>
                    <a:p>
                      <a:r>
                        <a:rPr lang="en-IE" sz="2400" b="1" dirty="0" smtClean="0"/>
                        <a:t>0.403</a:t>
                      </a:r>
                      <a:endParaRPr lang="en-IE" sz="2400" b="1" dirty="0"/>
                    </a:p>
                  </a:txBody>
                  <a:tcPr/>
                </a:tc>
              </a:tr>
              <a:tr h="448978">
                <a:tc>
                  <a:txBody>
                    <a:bodyPr/>
                    <a:lstStyle/>
                    <a:p>
                      <a:r>
                        <a:rPr lang="en-IE" sz="2400" dirty="0" smtClean="0"/>
                        <a:t>2010/11</a:t>
                      </a:r>
                      <a:endParaRPr lang="en-IE" sz="2400" dirty="0"/>
                    </a:p>
                  </a:txBody>
                  <a:tcPr/>
                </a:tc>
                <a:tc>
                  <a:txBody>
                    <a:bodyPr/>
                    <a:lstStyle/>
                    <a:p>
                      <a:r>
                        <a:rPr lang="en-IE" sz="2400" dirty="0" smtClean="0"/>
                        <a:t> 0.006</a:t>
                      </a:r>
                      <a:endParaRPr lang="en-IE" sz="2400" dirty="0"/>
                    </a:p>
                  </a:txBody>
                  <a:tcPr/>
                </a:tc>
                <a:tc>
                  <a:txBody>
                    <a:bodyPr/>
                    <a:lstStyle/>
                    <a:p>
                      <a:r>
                        <a:rPr lang="en-IE" sz="2400" dirty="0" smtClean="0"/>
                        <a:t> 0.013</a:t>
                      </a:r>
                      <a:endParaRPr lang="en-IE" sz="2400" dirty="0"/>
                    </a:p>
                  </a:txBody>
                  <a:tcPr/>
                </a:tc>
                <a:tc>
                  <a:txBody>
                    <a:bodyPr/>
                    <a:lstStyle/>
                    <a:p>
                      <a:r>
                        <a:rPr lang="en-IE" sz="2400" dirty="0" smtClean="0"/>
                        <a:t>0.068</a:t>
                      </a:r>
                      <a:endParaRPr lang="en-IE" sz="2400" dirty="0"/>
                    </a:p>
                  </a:txBody>
                  <a:tcPr/>
                </a:tc>
                <a:tc>
                  <a:txBody>
                    <a:bodyPr/>
                    <a:lstStyle/>
                    <a:p>
                      <a:r>
                        <a:rPr lang="en-IE" sz="2400" dirty="0" smtClean="0"/>
                        <a:t>0.393</a:t>
                      </a:r>
                      <a:endParaRPr lang="en-IE" sz="2400" dirty="0"/>
                    </a:p>
                  </a:txBody>
                  <a:tcPr/>
                </a:tc>
                <a:tc>
                  <a:txBody>
                    <a:bodyPr/>
                    <a:lstStyle/>
                    <a:p>
                      <a:r>
                        <a:rPr lang="en-IE" sz="2400" dirty="0" smtClean="0"/>
                        <a:t>0.539</a:t>
                      </a:r>
                      <a:endParaRPr lang="en-IE" sz="2400" dirty="0"/>
                    </a:p>
                  </a:txBody>
                  <a:tcPr/>
                </a:tc>
              </a:tr>
              <a:tr h="448978">
                <a:tc>
                  <a:txBody>
                    <a:bodyPr/>
                    <a:lstStyle/>
                    <a:p>
                      <a:r>
                        <a:rPr lang="en-IE" sz="2400" dirty="0" smtClean="0"/>
                        <a:t>2011/12</a:t>
                      </a:r>
                      <a:endParaRPr lang="en-IE" sz="2400" dirty="0"/>
                    </a:p>
                  </a:txBody>
                  <a:tcPr/>
                </a:tc>
                <a:tc>
                  <a:txBody>
                    <a:bodyPr/>
                    <a:lstStyle/>
                    <a:p>
                      <a:r>
                        <a:rPr lang="en-IE" sz="2400" dirty="0" smtClean="0"/>
                        <a:t> 0.008</a:t>
                      </a:r>
                      <a:endParaRPr lang="en-IE" sz="2400" dirty="0"/>
                    </a:p>
                  </a:txBody>
                  <a:tcPr/>
                </a:tc>
                <a:tc>
                  <a:txBody>
                    <a:bodyPr/>
                    <a:lstStyle/>
                    <a:p>
                      <a:r>
                        <a:rPr lang="en-IE" sz="2400" dirty="0" smtClean="0"/>
                        <a:t> 0.016</a:t>
                      </a:r>
                      <a:endParaRPr lang="en-IE" sz="2400" dirty="0"/>
                    </a:p>
                  </a:txBody>
                  <a:tcPr/>
                </a:tc>
                <a:tc>
                  <a:txBody>
                    <a:bodyPr/>
                    <a:lstStyle/>
                    <a:p>
                      <a:r>
                        <a:rPr lang="en-IE" sz="2400" dirty="0" smtClean="0"/>
                        <a:t>0.103</a:t>
                      </a:r>
                      <a:endParaRPr lang="en-IE" sz="2400" dirty="0"/>
                    </a:p>
                  </a:txBody>
                  <a:tcPr/>
                </a:tc>
                <a:tc>
                  <a:txBody>
                    <a:bodyPr/>
                    <a:lstStyle/>
                    <a:p>
                      <a:r>
                        <a:rPr lang="en-IE" sz="2400" dirty="0" smtClean="0"/>
                        <a:t>0.342</a:t>
                      </a:r>
                      <a:endParaRPr lang="en-IE" sz="2400" dirty="0"/>
                    </a:p>
                  </a:txBody>
                  <a:tcPr/>
                </a:tc>
                <a:tc>
                  <a:txBody>
                    <a:bodyPr/>
                    <a:lstStyle/>
                    <a:p>
                      <a:r>
                        <a:rPr lang="en-IE" sz="2400" dirty="0" smtClean="0"/>
                        <a:t>0.555</a:t>
                      </a:r>
                      <a:endParaRPr lang="en-IE" sz="2400" dirty="0"/>
                    </a:p>
                  </a:txBody>
                  <a:tcPr/>
                </a:tc>
              </a:tr>
              <a:tr h="448978">
                <a:tc>
                  <a:txBody>
                    <a:bodyPr/>
                    <a:lstStyle/>
                    <a:p>
                      <a:r>
                        <a:rPr lang="en-IE" sz="2400" dirty="0" smtClean="0"/>
                        <a:t>2012/13</a:t>
                      </a:r>
                      <a:endParaRPr lang="en-IE" sz="2400" dirty="0"/>
                    </a:p>
                  </a:txBody>
                  <a:tcPr/>
                </a:tc>
                <a:tc>
                  <a:txBody>
                    <a:bodyPr/>
                    <a:lstStyle/>
                    <a:p>
                      <a:r>
                        <a:rPr lang="en-IE" sz="2400" dirty="0" smtClean="0"/>
                        <a:t> 0.008</a:t>
                      </a:r>
                      <a:endParaRPr lang="en-IE" sz="2400" dirty="0"/>
                    </a:p>
                  </a:txBody>
                  <a:tcPr/>
                </a:tc>
                <a:tc>
                  <a:txBody>
                    <a:bodyPr/>
                    <a:lstStyle/>
                    <a:p>
                      <a:r>
                        <a:rPr lang="en-IE" sz="2400" dirty="0" smtClean="0"/>
                        <a:t> 0.020</a:t>
                      </a:r>
                      <a:endParaRPr lang="en-IE" sz="2400" dirty="0"/>
                    </a:p>
                  </a:txBody>
                  <a:tcPr/>
                </a:tc>
                <a:tc>
                  <a:txBody>
                    <a:bodyPr/>
                    <a:lstStyle/>
                    <a:p>
                      <a:r>
                        <a:rPr lang="en-IE" sz="2400" dirty="0" smtClean="0"/>
                        <a:t>0.100</a:t>
                      </a:r>
                      <a:endParaRPr lang="en-IE" sz="2400" dirty="0"/>
                    </a:p>
                  </a:txBody>
                  <a:tcPr/>
                </a:tc>
                <a:tc>
                  <a:txBody>
                    <a:bodyPr/>
                    <a:lstStyle/>
                    <a:p>
                      <a:r>
                        <a:rPr lang="en-IE" sz="2400" dirty="0" smtClean="0"/>
                        <a:t>0.343</a:t>
                      </a:r>
                      <a:endParaRPr lang="en-IE" sz="2400" dirty="0"/>
                    </a:p>
                  </a:txBody>
                  <a:tcPr/>
                </a:tc>
                <a:tc>
                  <a:txBody>
                    <a:bodyPr/>
                    <a:lstStyle/>
                    <a:p>
                      <a:r>
                        <a:rPr lang="en-IE" sz="2400" dirty="0" smtClean="0"/>
                        <a:t>0.557</a:t>
                      </a:r>
                      <a:endParaRPr lang="en-IE" sz="2400" dirty="0"/>
                    </a:p>
                  </a:txBody>
                  <a:tcPr/>
                </a:tc>
              </a:tr>
            </a:tbl>
          </a:graphicData>
        </a:graphic>
      </p:graphicFrame>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E" sz="2800" dirty="0" smtClean="0"/>
              <a:t>Earnings Dynamics, Job </a:t>
            </a:r>
            <a:r>
              <a:rPr lang="en-IE" sz="2800" dirty="0" err="1" smtClean="0"/>
              <a:t>Stayers</a:t>
            </a:r>
            <a:endParaRPr lang="en-IE" sz="2800" dirty="0"/>
          </a:p>
        </p:txBody>
      </p:sp>
      <p:graphicFrame>
        <p:nvGraphicFramePr>
          <p:cNvPr id="4" name="Content Placeholder 3"/>
          <p:cNvGraphicFramePr>
            <a:graphicFrameLocks noGrp="1"/>
          </p:cNvGraphicFramePr>
          <p:nvPr>
            <p:ph idx="1"/>
          </p:nvPr>
        </p:nvGraphicFramePr>
        <p:xfrm>
          <a:off x="827584" y="1556792"/>
          <a:ext cx="7416823" cy="4663440"/>
        </p:xfrm>
        <a:graphic>
          <a:graphicData uri="http://schemas.openxmlformats.org/drawingml/2006/table">
            <a:tbl>
              <a:tblPr firstRow="1" bandRow="1">
                <a:tableStyleId>{5C22544A-7EE6-4342-B048-85BDC9FD1C3A}</a:tableStyleId>
              </a:tblPr>
              <a:tblGrid>
                <a:gridCol w="1296144"/>
                <a:gridCol w="1044116"/>
                <a:gridCol w="1044116"/>
                <a:gridCol w="1344149"/>
                <a:gridCol w="1344149"/>
                <a:gridCol w="1344149"/>
              </a:tblGrid>
              <a:tr h="936104">
                <a:tc>
                  <a:txBody>
                    <a:bodyPr/>
                    <a:lstStyle/>
                    <a:p>
                      <a:r>
                        <a:rPr lang="en-IE" sz="2000" dirty="0" smtClean="0"/>
                        <a:t>Year</a:t>
                      </a:r>
                      <a:endParaRPr lang="en-IE" sz="2000" dirty="0"/>
                    </a:p>
                  </a:txBody>
                  <a:tcPr/>
                </a:tc>
                <a:tc>
                  <a:txBody>
                    <a:bodyPr/>
                    <a:lstStyle/>
                    <a:p>
                      <a:r>
                        <a:rPr lang="en-IE" sz="2000" dirty="0" smtClean="0"/>
                        <a:t>Median Change</a:t>
                      </a:r>
                    </a:p>
                  </a:txBody>
                  <a:tcPr/>
                </a:tc>
                <a:tc>
                  <a:txBody>
                    <a:bodyPr/>
                    <a:lstStyle/>
                    <a:p>
                      <a:r>
                        <a:rPr lang="en-IE" sz="2000" dirty="0" smtClean="0"/>
                        <a:t>Mean Change</a:t>
                      </a:r>
                    </a:p>
                  </a:txBody>
                  <a:tcPr/>
                </a:tc>
                <a:tc>
                  <a:txBody>
                    <a:bodyPr/>
                    <a:lstStyle/>
                    <a:p>
                      <a:r>
                        <a:rPr lang="en-IE" sz="2000" dirty="0" smtClean="0"/>
                        <a:t>Proportion Freezes </a:t>
                      </a:r>
                    </a:p>
                    <a:p>
                      <a:endParaRPr lang="en-IE" sz="2000" dirty="0"/>
                    </a:p>
                  </a:txBody>
                  <a:tcPr/>
                </a:tc>
                <a:tc>
                  <a:txBody>
                    <a:bodyPr/>
                    <a:lstStyle/>
                    <a:p>
                      <a:r>
                        <a:rPr lang="en-IE" sz="2000" dirty="0" smtClean="0"/>
                        <a:t>Proportion Cuts </a:t>
                      </a:r>
                    </a:p>
                  </a:txBody>
                  <a:tcPr/>
                </a:tc>
                <a:tc>
                  <a:txBody>
                    <a:bodyPr/>
                    <a:lstStyle/>
                    <a:p>
                      <a:r>
                        <a:rPr lang="en-IE" sz="2000" dirty="0" smtClean="0"/>
                        <a:t>Proportion </a:t>
                      </a:r>
                      <a:r>
                        <a:rPr lang="en-IE" sz="2000" baseline="0" dirty="0" smtClean="0"/>
                        <a:t>Increases </a:t>
                      </a:r>
                      <a:endParaRPr lang="en-IE" sz="2000" dirty="0"/>
                    </a:p>
                  </a:txBody>
                  <a:tcPr/>
                </a:tc>
              </a:tr>
              <a:tr h="448978">
                <a:tc>
                  <a:txBody>
                    <a:bodyPr/>
                    <a:lstStyle/>
                    <a:p>
                      <a:r>
                        <a:rPr lang="en-IE" sz="2400" dirty="0" smtClean="0"/>
                        <a:t>2005/06</a:t>
                      </a:r>
                      <a:endParaRPr lang="en-IE" sz="2400" dirty="0"/>
                    </a:p>
                  </a:txBody>
                  <a:tcPr/>
                </a:tc>
                <a:tc>
                  <a:txBody>
                    <a:bodyPr/>
                    <a:lstStyle/>
                    <a:p>
                      <a:r>
                        <a:rPr lang="en-IE" sz="2400" dirty="0" smtClean="0"/>
                        <a:t> 0.060</a:t>
                      </a:r>
                      <a:endParaRPr lang="en-IE" sz="2400" dirty="0"/>
                    </a:p>
                  </a:txBody>
                  <a:tcPr/>
                </a:tc>
                <a:tc>
                  <a:txBody>
                    <a:bodyPr/>
                    <a:lstStyle/>
                    <a:p>
                      <a:r>
                        <a:rPr lang="en-IE" sz="2400" dirty="0" smtClean="0"/>
                        <a:t> 0.070</a:t>
                      </a:r>
                      <a:endParaRPr lang="en-IE" sz="2400" dirty="0"/>
                    </a:p>
                  </a:txBody>
                  <a:tcPr/>
                </a:tc>
                <a:tc>
                  <a:txBody>
                    <a:bodyPr/>
                    <a:lstStyle/>
                    <a:p>
                      <a:r>
                        <a:rPr lang="en-IE" sz="2400" dirty="0" smtClean="0"/>
                        <a:t>0.025</a:t>
                      </a:r>
                      <a:endParaRPr lang="en-IE" sz="2400" dirty="0"/>
                    </a:p>
                  </a:txBody>
                  <a:tcPr/>
                </a:tc>
                <a:tc>
                  <a:txBody>
                    <a:bodyPr/>
                    <a:lstStyle/>
                    <a:p>
                      <a:r>
                        <a:rPr lang="en-IE" sz="2400" dirty="0" smtClean="0"/>
                        <a:t>0.172</a:t>
                      </a:r>
                      <a:endParaRPr lang="en-IE" sz="2400" dirty="0"/>
                    </a:p>
                  </a:txBody>
                  <a:tcPr/>
                </a:tc>
                <a:tc>
                  <a:txBody>
                    <a:bodyPr/>
                    <a:lstStyle/>
                    <a:p>
                      <a:r>
                        <a:rPr lang="en-IE" sz="2400" dirty="0" smtClean="0"/>
                        <a:t>0.804</a:t>
                      </a:r>
                      <a:endParaRPr lang="en-IE" sz="2400" dirty="0"/>
                    </a:p>
                  </a:txBody>
                  <a:tcPr/>
                </a:tc>
              </a:tr>
              <a:tr h="448978">
                <a:tc>
                  <a:txBody>
                    <a:bodyPr/>
                    <a:lstStyle/>
                    <a:p>
                      <a:r>
                        <a:rPr lang="en-IE" sz="2400" dirty="0" smtClean="0"/>
                        <a:t>2006/07</a:t>
                      </a:r>
                      <a:endParaRPr lang="en-IE" sz="2400" dirty="0"/>
                    </a:p>
                  </a:txBody>
                  <a:tcPr/>
                </a:tc>
                <a:tc>
                  <a:txBody>
                    <a:bodyPr/>
                    <a:lstStyle/>
                    <a:p>
                      <a:r>
                        <a:rPr lang="en-IE" sz="2400" dirty="0" smtClean="0"/>
                        <a:t> 0.061</a:t>
                      </a:r>
                      <a:endParaRPr lang="en-IE" sz="2400" dirty="0"/>
                    </a:p>
                  </a:txBody>
                  <a:tcPr/>
                </a:tc>
                <a:tc>
                  <a:txBody>
                    <a:bodyPr/>
                    <a:lstStyle/>
                    <a:p>
                      <a:r>
                        <a:rPr lang="en-IE" sz="2400" dirty="0" smtClean="0"/>
                        <a:t> 0.070</a:t>
                      </a:r>
                      <a:endParaRPr lang="en-IE" sz="2400" dirty="0"/>
                    </a:p>
                  </a:txBody>
                  <a:tcPr/>
                </a:tc>
                <a:tc>
                  <a:txBody>
                    <a:bodyPr/>
                    <a:lstStyle/>
                    <a:p>
                      <a:r>
                        <a:rPr lang="en-IE" sz="2400" dirty="0" smtClean="0"/>
                        <a:t>0.025</a:t>
                      </a:r>
                      <a:endParaRPr lang="en-IE" sz="2400" dirty="0"/>
                    </a:p>
                  </a:txBody>
                  <a:tcPr/>
                </a:tc>
                <a:tc>
                  <a:txBody>
                    <a:bodyPr/>
                    <a:lstStyle/>
                    <a:p>
                      <a:r>
                        <a:rPr lang="en-IE" sz="2400" dirty="0" smtClean="0"/>
                        <a:t>0.176</a:t>
                      </a:r>
                      <a:endParaRPr lang="en-IE" sz="2400" dirty="0"/>
                    </a:p>
                  </a:txBody>
                  <a:tcPr/>
                </a:tc>
                <a:tc>
                  <a:txBody>
                    <a:bodyPr/>
                    <a:lstStyle/>
                    <a:p>
                      <a:r>
                        <a:rPr lang="en-IE" sz="2400" dirty="0" smtClean="0"/>
                        <a:t>0.799</a:t>
                      </a:r>
                      <a:endParaRPr lang="en-IE" sz="2400" dirty="0"/>
                    </a:p>
                  </a:txBody>
                  <a:tcPr/>
                </a:tc>
              </a:tr>
              <a:tr h="448978">
                <a:tc>
                  <a:txBody>
                    <a:bodyPr/>
                    <a:lstStyle/>
                    <a:p>
                      <a:r>
                        <a:rPr lang="en-IE" sz="2400" dirty="0" smtClean="0"/>
                        <a:t>2007/08</a:t>
                      </a:r>
                      <a:endParaRPr lang="en-IE" sz="2400" dirty="0"/>
                    </a:p>
                  </a:txBody>
                  <a:tcPr/>
                </a:tc>
                <a:tc>
                  <a:txBody>
                    <a:bodyPr/>
                    <a:lstStyle/>
                    <a:p>
                      <a:r>
                        <a:rPr lang="en-IE" sz="2400" dirty="0" smtClean="0"/>
                        <a:t> 0.045</a:t>
                      </a:r>
                      <a:endParaRPr lang="en-IE" sz="2400" dirty="0"/>
                    </a:p>
                  </a:txBody>
                  <a:tcPr/>
                </a:tc>
                <a:tc>
                  <a:txBody>
                    <a:bodyPr/>
                    <a:lstStyle/>
                    <a:p>
                      <a:r>
                        <a:rPr lang="en-IE" sz="2400" dirty="0" smtClean="0"/>
                        <a:t> 0.049</a:t>
                      </a:r>
                      <a:endParaRPr lang="en-IE" sz="2400" dirty="0"/>
                    </a:p>
                  </a:txBody>
                  <a:tcPr/>
                </a:tc>
                <a:tc>
                  <a:txBody>
                    <a:bodyPr/>
                    <a:lstStyle/>
                    <a:p>
                      <a:r>
                        <a:rPr lang="en-IE" sz="2400" dirty="0" smtClean="0"/>
                        <a:t>0.028</a:t>
                      </a:r>
                      <a:endParaRPr lang="en-IE" sz="2400" dirty="0"/>
                    </a:p>
                  </a:txBody>
                  <a:tcPr/>
                </a:tc>
                <a:tc>
                  <a:txBody>
                    <a:bodyPr/>
                    <a:lstStyle/>
                    <a:p>
                      <a:r>
                        <a:rPr lang="en-IE" sz="2400" dirty="0" smtClean="0"/>
                        <a:t>0.229</a:t>
                      </a:r>
                      <a:endParaRPr lang="en-IE" sz="2400" dirty="0"/>
                    </a:p>
                  </a:txBody>
                  <a:tcPr/>
                </a:tc>
                <a:tc>
                  <a:txBody>
                    <a:bodyPr/>
                    <a:lstStyle/>
                    <a:p>
                      <a:r>
                        <a:rPr lang="en-IE" sz="2400" dirty="0" smtClean="0"/>
                        <a:t>0.742</a:t>
                      </a:r>
                      <a:endParaRPr lang="en-IE" sz="2400" dirty="0"/>
                    </a:p>
                  </a:txBody>
                  <a:tcPr/>
                </a:tc>
              </a:tr>
              <a:tr h="448978">
                <a:tc>
                  <a:txBody>
                    <a:bodyPr/>
                    <a:lstStyle/>
                    <a:p>
                      <a:r>
                        <a:rPr lang="en-IE" sz="2400" b="1" dirty="0" smtClean="0"/>
                        <a:t>2008/09</a:t>
                      </a:r>
                      <a:endParaRPr lang="en-IE" sz="2400" b="1" dirty="0"/>
                    </a:p>
                  </a:txBody>
                  <a:tcPr/>
                </a:tc>
                <a:tc>
                  <a:txBody>
                    <a:bodyPr/>
                    <a:lstStyle/>
                    <a:p>
                      <a:r>
                        <a:rPr lang="en-IE" sz="2400" b="1" dirty="0" smtClean="0"/>
                        <a:t>-0.006</a:t>
                      </a:r>
                      <a:endParaRPr lang="en-IE" sz="2400" b="1" dirty="0"/>
                    </a:p>
                  </a:txBody>
                  <a:tcPr/>
                </a:tc>
                <a:tc>
                  <a:txBody>
                    <a:bodyPr/>
                    <a:lstStyle/>
                    <a:p>
                      <a:r>
                        <a:rPr lang="en-IE" sz="2400" b="1" dirty="0" smtClean="0"/>
                        <a:t>-0.020</a:t>
                      </a:r>
                      <a:endParaRPr lang="en-IE" sz="2400" b="1" dirty="0"/>
                    </a:p>
                  </a:txBody>
                  <a:tcPr/>
                </a:tc>
                <a:tc>
                  <a:txBody>
                    <a:bodyPr/>
                    <a:lstStyle/>
                    <a:p>
                      <a:r>
                        <a:rPr lang="en-IE" sz="2400" b="1" dirty="0" smtClean="0"/>
                        <a:t>0.033</a:t>
                      </a:r>
                      <a:endParaRPr lang="en-IE" sz="2400" b="1" dirty="0"/>
                    </a:p>
                  </a:txBody>
                  <a:tcPr/>
                </a:tc>
                <a:tc>
                  <a:txBody>
                    <a:bodyPr/>
                    <a:lstStyle/>
                    <a:p>
                      <a:r>
                        <a:rPr lang="en-IE" sz="2400" b="1" dirty="0" smtClean="0">
                          <a:solidFill>
                            <a:srgbClr val="FF0000"/>
                          </a:solidFill>
                        </a:rPr>
                        <a:t>0.527</a:t>
                      </a:r>
                      <a:endParaRPr lang="en-IE" sz="2400" b="1" dirty="0">
                        <a:solidFill>
                          <a:srgbClr val="FF0000"/>
                        </a:solidFill>
                      </a:endParaRPr>
                    </a:p>
                  </a:txBody>
                  <a:tcPr/>
                </a:tc>
                <a:tc>
                  <a:txBody>
                    <a:bodyPr/>
                    <a:lstStyle/>
                    <a:p>
                      <a:r>
                        <a:rPr lang="en-IE" sz="2400" b="1" dirty="0" smtClean="0"/>
                        <a:t>0.440</a:t>
                      </a:r>
                      <a:endParaRPr lang="en-IE" sz="2400" b="1" dirty="0"/>
                    </a:p>
                  </a:txBody>
                  <a:tcPr/>
                </a:tc>
              </a:tr>
              <a:tr h="448978">
                <a:tc>
                  <a:txBody>
                    <a:bodyPr/>
                    <a:lstStyle/>
                    <a:p>
                      <a:r>
                        <a:rPr lang="en-IE" sz="2400" b="1" dirty="0" smtClean="0"/>
                        <a:t>2009/10</a:t>
                      </a:r>
                      <a:endParaRPr lang="en-IE" sz="2400" b="1" dirty="0"/>
                    </a:p>
                  </a:txBody>
                  <a:tcPr/>
                </a:tc>
                <a:tc>
                  <a:txBody>
                    <a:bodyPr/>
                    <a:lstStyle/>
                    <a:p>
                      <a:r>
                        <a:rPr lang="en-IE" sz="2400" b="1" dirty="0" smtClean="0"/>
                        <a:t>-0.011</a:t>
                      </a:r>
                      <a:endParaRPr lang="en-IE" sz="2400" b="1" dirty="0"/>
                    </a:p>
                  </a:txBody>
                  <a:tcPr/>
                </a:tc>
                <a:tc>
                  <a:txBody>
                    <a:bodyPr/>
                    <a:lstStyle/>
                    <a:p>
                      <a:r>
                        <a:rPr lang="en-IE" sz="2400" b="1" dirty="0" smtClean="0"/>
                        <a:t>-0.013</a:t>
                      </a:r>
                      <a:endParaRPr lang="en-IE" sz="2400" b="1" dirty="0"/>
                    </a:p>
                  </a:txBody>
                  <a:tcPr/>
                </a:tc>
                <a:tc>
                  <a:txBody>
                    <a:bodyPr/>
                    <a:lstStyle/>
                    <a:p>
                      <a:r>
                        <a:rPr lang="en-IE" sz="2400" b="1" dirty="0" smtClean="0"/>
                        <a:t>0.044</a:t>
                      </a:r>
                      <a:endParaRPr lang="en-IE" sz="2400" b="1" dirty="0"/>
                    </a:p>
                  </a:txBody>
                  <a:tcPr/>
                </a:tc>
                <a:tc>
                  <a:txBody>
                    <a:bodyPr/>
                    <a:lstStyle/>
                    <a:p>
                      <a:r>
                        <a:rPr lang="en-IE" sz="2400" b="1" dirty="0" smtClean="0">
                          <a:solidFill>
                            <a:srgbClr val="FF0000"/>
                          </a:solidFill>
                        </a:rPr>
                        <a:t>0.552</a:t>
                      </a:r>
                      <a:endParaRPr lang="en-IE" sz="2400" b="1" dirty="0">
                        <a:solidFill>
                          <a:srgbClr val="FF0000"/>
                        </a:solidFill>
                      </a:endParaRPr>
                    </a:p>
                  </a:txBody>
                  <a:tcPr/>
                </a:tc>
                <a:tc>
                  <a:txBody>
                    <a:bodyPr/>
                    <a:lstStyle/>
                    <a:p>
                      <a:r>
                        <a:rPr lang="en-IE" sz="2400" b="1" dirty="0" smtClean="0"/>
                        <a:t>0.403</a:t>
                      </a:r>
                      <a:endParaRPr lang="en-IE" sz="2400" b="1" dirty="0"/>
                    </a:p>
                  </a:txBody>
                  <a:tcPr/>
                </a:tc>
              </a:tr>
              <a:tr h="448978">
                <a:tc>
                  <a:txBody>
                    <a:bodyPr/>
                    <a:lstStyle/>
                    <a:p>
                      <a:r>
                        <a:rPr lang="en-IE" sz="2400" dirty="0" smtClean="0"/>
                        <a:t>2010/11</a:t>
                      </a:r>
                      <a:endParaRPr lang="en-IE" sz="2400" dirty="0"/>
                    </a:p>
                  </a:txBody>
                  <a:tcPr/>
                </a:tc>
                <a:tc>
                  <a:txBody>
                    <a:bodyPr/>
                    <a:lstStyle/>
                    <a:p>
                      <a:r>
                        <a:rPr lang="en-IE" sz="2400" dirty="0" smtClean="0"/>
                        <a:t> 0.006</a:t>
                      </a:r>
                      <a:endParaRPr lang="en-IE" sz="2400" dirty="0"/>
                    </a:p>
                  </a:txBody>
                  <a:tcPr/>
                </a:tc>
                <a:tc>
                  <a:txBody>
                    <a:bodyPr/>
                    <a:lstStyle/>
                    <a:p>
                      <a:r>
                        <a:rPr lang="en-IE" sz="2400" dirty="0" smtClean="0"/>
                        <a:t> 0.013</a:t>
                      </a:r>
                      <a:endParaRPr lang="en-IE" sz="2400" dirty="0"/>
                    </a:p>
                  </a:txBody>
                  <a:tcPr/>
                </a:tc>
                <a:tc>
                  <a:txBody>
                    <a:bodyPr/>
                    <a:lstStyle/>
                    <a:p>
                      <a:r>
                        <a:rPr lang="en-IE" sz="2400" dirty="0" smtClean="0"/>
                        <a:t>0.068</a:t>
                      </a:r>
                      <a:endParaRPr lang="en-IE" sz="2400" dirty="0"/>
                    </a:p>
                  </a:txBody>
                  <a:tcPr/>
                </a:tc>
                <a:tc>
                  <a:txBody>
                    <a:bodyPr/>
                    <a:lstStyle/>
                    <a:p>
                      <a:r>
                        <a:rPr lang="en-IE" sz="2400" dirty="0" smtClean="0"/>
                        <a:t>0.393</a:t>
                      </a:r>
                      <a:endParaRPr lang="en-IE" sz="2400" dirty="0"/>
                    </a:p>
                  </a:txBody>
                  <a:tcPr/>
                </a:tc>
                <a:tc>
                  <a:txBody>
                    <a:bodyPr/>
                    <a:lstStyle/>
                    <a:p>
                      <a:r>
                        <a:rPr lang="en-IE" sz="2400" dirty="0" smtClean="0"/>
                        <a:t>0.539</a:t>
                      </a:r>
                      <a:endParaRPr lang="en-IE" sz="2400" dirty="0"/>
                    </a:p>
                  </a:txBody>
                  <a:tcPr/>
                </a:tc>
              </a:tr>
              <a:tr h="448978">
                <a:tc>
                  <a:txBody>
                    <a:bodyPr/>
                    <a:lstStyle/>
                    <a:p>
                      <a:r>
                        <a:rPr lang="en-IE" sz="2400" dirty="0" smtClean="0"/>
                        <a:t>2011/12</a:t>
                      </a:r>
                      <a:endParaRPr lang="en-IE" sz="2400" dirty="0"/>
                    </a:p>
                  </a:txBody>
                  <a:tcPr/>
                </a:tc>
                <a:tc>
                  <a:txBody>
                    <a:bodyPr/>
                    <a:lstStyle/>
                    <a:p>
                      <a:r>
                        <a:rPr lang="en-IE" sz="2400" dirty="0" smtClean="0"/>
                        <a:t> 0.008</a:t>
                      </a:r>
                      <a:endParaRPr lang="en-IE" sz="2400" dirty="0"/>
                    </a:p>
                  </a:txBody>
                  <a:tcPr/>
                </a:tc>
                <a:tc>
                  <a:txBody>
                    <a:bodyPr/>
                    <a:lstStyle/>
                    <a:p>
                      <a:r>
                        <a:rPr lang="en-IE" sz="2400" dirty="0" smtClean="0"/>
                        <a:t> 0.016</a:t>
                      </a:r>
                      <a:endParaRPr lang="en-IE" sz="2400" dirty="0"/>
                    </a:p>
                  </a:txBody>
                  <a:tcPr/>
                </a:tc>
                <a:tc>
                  <a:txBody>
                    <a:bodyPr/>
                    <a:lstStyle/>
                    <a:p>
                      <a:r>
                        <a:rPr lang="en-IE" sz="2400" dirty="0" smtClean="0"/>
                        <a:t>0.103</a:t>
                      </a:r>
                      <a:endParaRPr lang="en-IE" sz="2400" dirty="0"/>
                    </a:p>
                  </a:txBody>
                  <a:tcPr/>
                </a:tc>
                <a:tc>
                  <a:txBody>
                    <a:bodyPr/>
                    <a:lstStyle/>
                    <a:p>
                      <a:r>
                        <a:rPr lang="en-IE" sz="2400" dirty="0" smtClean="0"/>
                        <a:t>0.342</a:t>
                      </a:r>
                      <a:endParaRPr lang="en-IE" sz="2400" dirty="0"/>
                    </a:p>
                  </a:txBody>
                  <a:tcPr/>
                </a:tc>
                <a:tc>
                  <a:txBody>
                    <a:bodyPr/>
                    <a:lstStyle/>
                    <a:p>
                      <a:r>
                        <a:rPr lang="en-IE" sz="2400" dirty="0" smtClean="0"/>
                        <a:t>0.555</a:t>
                      </a:r>
                      <a:endParaRPr lang="en-IE" sz="2400" dirty="0"/>
                    </a:p>
                  </a:txBody>
                  <a:tcPr/>
                </a:tc>
              </a:tr>
              <a:tr h="448978">
                <a:tc>
                  <a:txBody>
                    <a:bodyPr/>
                    <a:lstStyle/>
                    <a:p>
                      <a:r>
                        <a:rPr lang="en-IE" sz="2400" dirty="0" smtClean="0"/>
                        <a:t>2012/13</a:t>
                      </a:r>
                      <a:endParaRPr lang="en-IE" sz="2400" dirty="0"/>
                    </a:p>
                  </a:txBody>
                  <a:tcPr/>
                </a:tc>
                <a:tc>
                  <a:txBody>
                    <a:bodyPr/>
                    <a:lstStyle/>
                    <a:p>
                      <a:r>
                        <a:rPr lang="en-IE" sz="2400" dirty="0" smtClean="0"/>
                        <a:t> 0.008</a:t>
                      </a:r>
                      <a:endParaRPr lang="en-IE" sz="2400" dirty="0"/>
                    </a:p>
                  </a:txBody>
                  <a:tcPr/>
                </a:tc>
                <a:tc>
                  <a:txBody>
                    <a:bodyPr/>
                    <a:lstStyle/>
                    <a:p>
                      <a:r>
                        <a:rPr lang="en-IE" sz="2400" dirty="0" smtClean="0"/>
                        <a:t> 0.020</a:t>
                      </a:r>
                      <a:endParaRPr lang="en-IE" sz="2400" dirty="0"/>
                    </a:p>
                  </a:txBody>
                  <a:tcPr/>
                </a:tc>
                <a:tc>
                  <a:txBody>
                    <a:bodyPr/>
                    <a:lstStyle/>
                    <a:p>
                      <a:r>
                        <a:rPr lang="en-IE" sz="2400" dirty="0" smtClean="0"/>
                        <a:t>0.100</a:t>
                      </a:r>
                      <a:endParaRPr lang="en-IE" sz="2400" dirty="0"/>
                    </a:p>
                  </a:txBody>
                  <a:tcPr/>
                </a:tc>
                <a:tc>
                  <a:txBody>
                    <a:bodyPr/>
                    <a:lstStyle/>
                    <a:p>
                      <a:r>
                        <a:rPr lang="en-IE" sz="2400" dirty="0" smtClean="0"/>
                        <a:t>0.343</a:t>
                      </a:r>
                      <a:endParaRPr lang="en-IE" sz="2400" dirty="0"/>
                    </a:p>
                  </a:txBody>
                  <a:tcPr/>
                </a:tc>
                <a:tc>
                  <a:txBody>
                    <a:bodyPr/>
                    <a:lstStyle/>
                    <a:p>
                      <a:r>
                        <a:rPr lang="en-IE" sz="2400" dirty="0" smtClean="0"/>
                        <a:t>0.557</a:t>
                      </a:r>
                      <a:endParaRPr lang="en-IE" sz="2400" dirty="0"/>
                    </a:p>
                  </a:txBody>
                  <a:tcPr/>
                </a:tc>
              </a:tr>
            </a:tbl>
          </a:graphicData>
        </a:graphic>
      </p:graphicFrame>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E" sz="2800" dirty="0" smtClean="0"/>
              <a:t>Earnings Dynamics, Job </a:t>
            </a:r>
            <a:r>
              <a:rPr lang="en-IE" sz="2800" dirty="0" err="1" smtClean="0"/>
              <a:t>Stayers</a:t>
            </a:r>
            <a:endParaRPr lang="en-IE" sz="2800" dirty="0"/>
          </a:p>
        </p:txBody>
      </p:sp>
      <p:graphicFrame>
        <p:nvGraphicFramePr>
          <p:cNvPr id="4" name="Content Placeholder 3"/>
          <p:cNvGraphicFramePr>
            <a:graphicFrameLocks noGrp="1"/>
          </p:cNvGraphicFramePr>
          <p:nvPr>
            <p:ph idx="1"/>
          </p:nvPr>
        </p:nvGraphicFramePr>
        <p:xfrm>
          <a:off x="827584" y="1556792"/>
          <a:ext cx="7416823" cy="4663440"/>
        </p:xfrm>
        <a:graphic>
          <a:graphicData uri="http://schemas.openxmlformats.org/drawingml/2006/table">
            <a:tbl>
              <a:tblPr firstRow="1" bandRow="1">
                <a:tableStyleId>{5C22544A-7EE6-4342-B048-85BDC9FD1C3A}</a:tableStyleId>
              </a:tblPr>
              <a:tblGrid>
                <a:gridCol w="1296144"/>
                <a:gridCol w="1044116"/>
                <a:gridCol w="1044116"/>
                <a:gridCol w="1344149"/>
                <a:gridCol w="1344149"/>
                <a:gridCol w="1344149"/>
              </a:tblGrid>
              <a:tr h="936104">
                <a:tc>
                  <a:txBody>
                    <a:bodyPr/>
                    <a:lstStyle/>
                    <a:p>
                      <a:r>
                        <a:rPr lang="en-IE" sz="2000" dirty="0" smtClean="0"/>
                        <a:t>Year</a:t>
                      </a:r>
                      <a:endParaRPr lang="en-IE" sz="2000" dirty="0"/>
                    </a:p>
                  </a:txBody>
                  <a:tcPr/>
                </a:tc>
                <a:tc>
                  <a:txBody>
                    <a:bodyPr/>
                    <a:lstStyle/>
                    <a:p>
                      <a:r>
                        <a:rPr lang="en-IE" sz="2000" dirty="0" smtClean="0"/>
                        <a:t>Median Change</a:t>
                      </a:r>
                    </a:p>
                  </a:txBody>
                  <a:tcPr/>
                </a:tc>
                <a:tc>
                  <a:txBody>
                    <a:bodyPr/>
                    <a:lstStyle/>
                    <a:p>
                      <a:r>
                        <a:rPr lang="en-IE" sz="2000" dirty="0" smtClean="0"/>
                        <a:t>Mean Change</a:t>
                      </a:r>
                    </a:p>
                  </a:txBody>
                  <a:tcPr/>
                </a:tc>
                <a:tc>
                  <a:txBody>
                    <a:bodyPr/>
                    <a:lstStyle/>
                    <a:p>
                      <a:r>
                        <a:rPr lang="en-IE" sz="2000" dirty="0" smtClean="0"/>
                        <a:t>Proportion Freezes </a:t>
                      </a:r>
                    </a:p>
                    <a:p>
                      <a:endParaRPr lang="en-IE" sz="2000" dirty="0"/>
                    </a:p>
                  </a:txBody>
                  <a:tcPr/>
                </a:tc>
                <a:tc>
                  <a:txBody>
                    <a:bodyPr/>
                    <a:lstStyle/>
                    <a:p>
                      <a:r>
                        <a:rPr lang="en-IE" sz="2000" dirty="0" smtClean="0"/>
                        <a:t>Proportion Cuts </a:t>
                      </a:r>
                    </a:p>
                  </a:txBody>
                  <a:tcPr/>
                </a:tc>
                <a:tc>
                  <a:txBody>
                    <a:bodyPr/>
                    <a:lstStyle/>
                    <a:p>
                      <a:r>
                        <a:rPr lang="en-IE" sz="2000" dirty="0" smtClean="0"/>
                        <a:t>Proportion </a:t>
                      </a:r>
                      <a:r>
                        <a:rPr lang="en-IE" sz="2000" baseline="0" dirty="0" smtClean="0"/>
                        <a:t>Increases </a:t>
                      </a:r>
                      <a:endParaRPr lang="en-IE" sz="2000" dirty="0"/>
                    </a:p>
                  </a:txBody>
                  <a:tcPr/>
                </a:tc>
              </a:tr>
              <a:tr h="448978">
                <a:tc>
                  <a:txBody>
                    <a:bodyPr/>
                    <a:lstStyle/>
                    <a:p>
                      <a:r>
                        <a:rPr lang="en-IE" sz="2400" dirty="0" smtClean="0"/>
                        <a:t>2005/06</a:t>
                      </a:r>
                      <a:endParaRPr lang="en-IE" sz="2400" dirty="0"/>
                    </a:p>
                  </a:txBody>
                  <a:tcPr/>
                </a:tc>
                <a:tc>
                  <a:txBody>
                    <a:bodyPr/>
                    <a:lstStyle/>
                    <a:p>
                      <a:r>
                        <a:rPr lang="en-IE" sz="2400" dirty="0" smtClean="0"/>
                        <a:t> 0.060</a:t>
                      </a:r>
                      <a:endParaRPr lang="en-IE" sz="2400" dirty="0"/>
                    </a:p>
                  </a:txBody>
                  <a:tcPr/>
                </a:tc>
                <a:tc>
                  <a:txBody>
                    <a:bodyPr/>
                    <a:lstStyle/>
                    <a:p>
                      <a:r>
                        <a:rPr lang="en-IE" sz="2400" dirty="0" smtClean="0"/>
                        <a:t> 0.070</a:t>
                      </a:r>
                      <a:endParaRPr lang="en-IE" sz="2400" dirty="0"/>
                    </a:p>
                  </a:txBody>
                  <a:tcPr/>
                </a:tc>
                <a:tc>
                  <a:txBody>
                    <a:bodyPr/>
                    <a:lstStyle/>
                    <a:p>
                      <a:r>
                        <a:rPr lang="en-IE" sz="2400" dirty="0" smtClean="0"/>
                        <a:t>0.025</a:t>
                      </a:r>
                      <a:endParaRPr lang="en-IE" sz="2400" dirty="0"/>
                    </a:p>
                  </a:txBody>
                  <a:tcPr/>
                </a:tc>
                <a:tc>
                  <a:txBody>
                    <a:bodyPr/>
                    <a:lstStyle/>
                    <a:p>
                      <a:r>
                        <a:rPr lang="en-IE" sz="2400" dirty="0" smtClean="0"/>
                        <a:t>0.172</a:t>
                      </a:r>
                      <a:endParaRPr lang="en-IE" sz="2400" dirty="0"/>
                    </a:p>
                  </a:txBody>
                  <a:tcPr/>
                </a:tc>
                <a:tc>
                  <a:txBody>
                    <a:bodyPr/>
                    <a:lstStyle/>
                    <a:p>
                      <a:r>
                        <a:rPr lang="en-IE" sz="2400" dirty="0" smtClean="0"/>
                        <a:t>0.804</a:t>
                      </a:r>
                      <a:endParaRPr lang="en-IE" sz="2400" dirty="0"/>
                    </a:p>
                  </a:txBody>
                  <a:tcPr/>
                </a:tc>
              </a:tr>
              <a:tr h="448978">
                <a:tc>
                  <a:txBody>
                    <a:bodyPr/>
                    <a:lstStyle/>
                    <a:p>
                      <a:r>
                        <a:rPr lang="en-IE" sz="2400" dirty="0" smtClean="0"/>
                        <a:t>2006/07</a:t>
                      </a:r>
                      <a:endParaRPr lang="en-IE" sz="2400" dirty="0"/>
                    </a:p>
                  </a:txBody>
                  <a:tcPr/>
                </a:tc>
                <a:tc>
                  <a:txBody>
                    <a:bodyPr/>
                    <a:lstStyle/>
                    <a:p>
                      <a:r>
                        <a:rPr lang="en-IE" sz="2400" dirty="0" smtClean="0"/>
                        <a:t> 0.061</a:t>
                      </a:r>
                      <a:endParaRPr lang="en-IE" sz="2400" dirty="0"/>
                    </a:p>
                  </a:txBody>
                  <a:tcPr/>
                </a:tc>
                <a:tc>
                  <a:txBody>
                    <a:bodyPr/>
                    <a:lstStyle/>
                    <a:p>
                      <a:r>
                        <a:rPr lang="en-IE" sz="2400" dirty="0" smtClean="0"/>
                        <a:t> 0.070</a:t>
                      </a:r>
                      <a:endParaRPr lang="en-IE" sz="2400" dirty="0"/>
                    </a:p>
                  </a:txBody>
                  <a:tcPr/>
                </a:tc>
                <a:tc>
                  <a:txBody>
                    <a:bodyPr/>
                    <a:lstStyle/>
                    <a:p>
                      <a:r>
                        <a:rPr lang="en-IE" sz="2400" dirty="0" smtClean="0"/>
                        <a:t>0.025</a:t>
                      </a:r>
                      <a:endParaRPr lang="en-IE" sz="2400" dirty="0"/>
                    </a:p>
                  </a:txBody>
                  <a:tcPr/>
                </a:tc>
                <a:tc>
                  <a:txBody>
                    <a:bodyPr/>
                    <a:lstStyle/>
                    <a:p>
                      <a:r>
                        <a:rPr lang="en-IE" sz="2400" dirty="0" smtClean="0"/>
                        <a:t>0.176</a:t>
                      </a:r>
                      <a:endParaRPr lang="en-IE" sz="2400" dirty="0"/>
                    </a:p>
                  </a:txBody>
                  <a:tcPr/>
                </a:tc>
                <a:tc>
                  <a:txBody>
                    <a:bodyPr/>
                    <a:lstStyle/>
                    <a:p>
                      <a:r>
                        <a:rPr lang="en-IE" sz="2400" dirty="0" smtClean="0"/>
                        <a:t>0.799</a:t>
                      </a:r>
                      <a:endParaRPr lang="en-IE" sz="2400" dirty="0"/>
                    </a:p>
                  </a:txBody>
                  <a:tcPr/>
                </a:tc>
              </a:tr>
              <a:tr h="448978">
                <a:tc>
                  <a:txBody>
                    <a:bodyPr/>
                    <a:lstStyle/>
                    <a:p>
                      <a:r>
                        <a:rPr lang="en-IE" sz="2400" dirty="0" smtClean="0"/>
                        <a:t>2007/08</a:t>
                      </a:r>
                      <a:endParaRPr lang="en-IE" sz="2400" dirty="0"/>
                    </a:p>
                  </a:txBody>
                  <a:tcPr/>
                </a:tc>
                <a:tc>
                  <a:txBody>
                    <a:bodyPr/>
                    <a:lstStyle/>
                    <a:p>
                      <a:r>
                        <a:rPr lang="en-IE" sz="2400" dirty="0" smtClean="0"/>
                        <a:t> 0.045</a:t>
                      </a:r>
                      <a:endParaRPr lang="en-IE" sz="2400" dirty="0"/>
                    </a:p>
                  </a:txBody>
                  <a:tcPr/>
                </a:tc>
                <a:tc>
                  <a:txBody>
                    <a:bodyPr/>
                    <a:lstStyle/>
                    <a:p>
                      <a:r>
                        <a:rPr lang="en-IE" sz="2400" dirty="0" smtClean="0"/>
                        <a:t> 0.049</a:t>
                      </a:r>
                      <a:endParaRPr lang="en-IE" sz="2400" dirty="0"/>
                    </a:p>
                  </a:txBody>
                  <a:tcPr/>
                </a:tc>
                <a:tc>
                  <a:txBody>
                    <a:bodyPr/>
                    <a:lstStyle/>
                    <a:p>
                      <a:r>
                        <a:rPr lang="en-IE" sz="2400" dirty="0" smtClean="0"/>
                        <a:t>0.028</a:t>
                      </a:r>
                      <a:endParaRPr lang="en-IE" sz="2400" dirty="0"/>
                    </a:p>
                  </a:txBody>
                  <a:tcPr/>
                </a:tc>
                <a:tc>
                  <a:txBody>
                    <a:bodyPr/>
                    <a:lstStyle/>
                    <a:p>
                      <a:r>
                        <a:rPr lang="en-IE" sz="2400" dirty="0" smtClean="0"/>
                        <a:t>0.229</a:t>
                      </a:r>
                      <a:endParaRPr lang="en-IE" sz="2400" dirty="0"/>
                    </a:p>
                  </a:txBody>
                  <a:tcPr/>
                </a:tc>
                <a:tc>
                  <a:txBody>
                    <a:bodyPr/>
                    <a:lstStyle/>
                    <a:p>
                      <a:r>
                        <a:rPr lang="en-IE" sz="2400" dirty="0" smtClean="0"/>
                        <a:t>0.742</a:t>
                      </a:r>
                      <a:endParaRPr lang="en-IE" sz="2400" dirty="0"/>
                    </a:p>
                  </a:txBody>
                  <a:tcPr/>
                </a:tc>
              </a:tr>
              <a:tr h="448978">
                <a:tc>
                  <a:txBody>
                    <a:bodyPr/>
                    <a:lstStyle/>
                    <a:p>
                      <a:r>
                        <a:rPr lang="en-IE" sz="2400" b="1" dirty="0" smtClean="0"/>
                        <a:t>2008/09</a:t>
                      </a:r>
                      <a:endParaRPr lang="en-IE" sz="2400" b="1" dirty="0"/>
                    </a:p>
                  </a:txBody>
                  <a:tcPr/>
                </a:tc>
                <a:tc>
                  <a:txBody>
                    <a:bodyPr/>
                    <a:lstStyle/>
                    <a:p>
                      <a:r>
                        <a:rPr lang="en-IE" sz="2400" b="1" dirty="0" smtClean="0"/>
                        <a:t>-0.006</a:t>
                      </a:r>
                      <a:endParaRPr lang="en-IE" sz="2400" b="1" dirty="0"/>
                    </a:p>
                  </a:txBody>
                  <a:tcPr/>
                </a:tc>
                <a:tc>
                  <a:txBody>
                    <a:bodyPr/>
                    <a:lstStyle/>
                    <a:p>
                      <a:r>
                        <a:rPr lang="en-IE" sz="2400" b="1" dirty="0" smtClean="0"/>
                        <a:t>-0.020</a:t>
                      </a:r>
                      <a:endParaRPr lang="en-IE" sz="2400" b="1" dirty="0"/>
                    </a:p>
                  </a:txBody>
                  <a:tcPr/>
                </a:tc>
                <a:tc>
                  <a:txBody>
                    <a:bodyPr/>
                    <a:lstStyle/>
                    <a:p>
                      <a:r>
                        <a:rPr lang="en-IE" sz="2400" b="1" dirty="0" smtClean="0"/>
                        <a:t>0.033</a:t>
                      </a:r>
                      <a:endParaRPr lang="en-IE" sz="2400" b="1" dirty="0"/>
                    </a:p>
                  </a:txBody>
                  <a:tcPr/>
                </a:tc>
                <a:tc>
                  <a:txBody>
                    <a:bodyPr/>
                    <a:lstStyle/>
                    <a:p>
                      <a:r>
                        <a:rPr lang="en-IE" sz="2400" b="1" dirty="0" smtClean="0"/>
                        <a:t>0.527</a:t>
                      </a:r>
                      <a:endParaRPr lang="en-IE" sz="2400" b="1" dirty="0"/>
                    </a:p>
                  </a:txBody>
                  <a:tcPr/>
                </a:tc>
                <a:tc>
                  <a:txBody>
                    <a:bodyPr/>
                    <a:lstStyle/>
                    <a:p>
                      <a:r>
                        <a:rPr lang="en-IE" sz="2400" b="1" dirty="0" smtClean="0"/>
                        <a:t>0.440</a:t>
                      </a:r>
                      <a:endParaRPr lang="en-IE" sz="2400" b="1" dirty="0"/>
                    </a:p>
                  </a:txBody>
                  <a:tcPr/>
                </a:tc>
              </a:tr>
              <a:tr h="448978">
                <a:tc>
                  <a:txBody>
                    <a:bodyPr/>
                    <a:lstStyle/>
                    <a:p>
                      <a:r>
                        <a:rPr lang="en-IE" sz="2400" b="1" dirty="0" smtClean="0"/>
                        <a:t>2009/10</a:t>
                      </a:r>
                      <a:endParaRPr lang="en-IE" sz="2400" b="1" dirty="0"/>
                    </a:p>
                  </a:txBody>
                  <a:tcPr/>
                </a:tc>
                <a:tc>
                  <a:txBody>
                    <a:bodyPr/>
                    <a:lstStyle/>
                    <a:p>
                      <a:r>
                        <a:rPr lang="en-IE" sz="2400" b="1" dirty="0" smtClean="0"/>
                        <a:t>-0.011</a:t>
                      </a:r>
                      <a:endParaRPr lang="en-IE" sz="2400" b="1" dirty="0"/>
                    </a:p>
                  </a:txBody>
                  <a:tcPr/>
                </a:tc>
                <a:tc>
                  <a:txBody>
                    <a:bodyPr/>
                    <a:lstStyle/>
                    <a:p>
                      <a:r>
                        <a:rPr lang="en-IE" sz="2400" b="1" dirty="0" smtClean="0"/>
                        <a:t>-0.013</a:t>
                      </a:r>
                      <a:endParaRPr lang="en-IE" sz="2400" b="1" dirty="0"/>
                    </a:p>
                  </a:txBody>
                  <a:tcPr/>
                </a:tc>
                <a:tc>
                  <a:txBody>
                    <a:bodyPr/>
                    <a:lstStyle/>
                    <a:p>
                      <a:r>
                        <a:rPr lang="en-IE" sz="2400" b="1" dirty="0" smtClean="0"/>
                        <a:t>0.044</a:t>
                      </a:r>
                      <a:endParaRPr lang="en-IE" sz="2400" b="1" dirty="0"/>
                    </a:p>
                  </a:txBody>
                  <a:tcPr/>
                </a:tc>
                <a:tc>
                  <a:txBody>
                    <a:bodyPr/>
                    <a:lstStyle/>
                    <a:p>
                      <a:r>
                        <a:rPr lang="en-IE" sz="2400" b="1" dirty="0" smtClean="0"/>
                        <a:t>0.552</a:t>
                      </a:r>
                      <a:endParaRPr lang="en-IE" sz="2400" b="1" dirty="0"/>
                    </a:p>
                  </a:txBody>
                  <a:tcPr/>
                </a:tc>
                <a:tc>
                  <a:txBody>
                    <a:bodyPr/>
                    <a:lstStyle/>
                    <a:p>
                      <a:r>
                        <a:rPr lang="en-IE" sz="2400" b="1" dirty="0" smtClean="0"/>
                        <a:t>0.403</a:t>
                      </a:r>
                      <a:endParaRPr lang="en-IE" sz="2400" b="1" dirty="0"/>
                    </a:p>
                  </a:txBody>
                  <a:tcPr/>
                </a:tc>
              </a:tr>
              <a:tr h="448978">
                <a:tc>
                  <a:txBody>
                    <a:bodyPr/>
                    <a:lstStyle/>
                    <a:p>
                      <a:r>
                        <a:rPr lang="en-IE" sz="2400" dirty="0" smtClean="0"/>
                        <a:t>2010/11</a:t>
                      </a:r>
                      <a:endParaRPr lang="en-IE" sz="2400" dirty="0"/>
                    </a:p>
                  </a:txBody>
                  <a:tcPr/>
                </a:tc>
                <a:tc>
                  <a:txBody>
                    <a:bodyPr/>
                    <a:lstStyle/>
                    <a:p>
                      <a:r>
                        <a:rPr lang="en-IE" sz="2400" dirty="0" smtClean="0"/>
                        <a:t> 0.006</a:t>
                      </a:r>
                      <a:endParaRPr lang="en-IE" sz="2400" dirty="0"/>
                    </a:p>
                  </a:txBody>
                  <a:tcPr/>
                </a:tc>
                <a:tc>
                  <a:txBody>
                    <a:bodyPr/>
                    <a:lstStyle/>
                    <a:p>
                      <a:r>
                        <a:rPr lang="en-IE" sz="2400" dirty="0" smtClean="0"/>
                        <a:t> 0.013</a:t>
                      </a:r>
                      <a:endParaRPr lang="en-IE" sz="2400" dirty="0"/>
                    </a:p>
                  </a:txBody>
                  <a:tcPr/>
                </a:tc>
                <a:tc>
                  <a:txBody>
                    <a:bodyPr/>
                    <a:lstStyle/>
                    <a:p>
                      <a:r>
                        <a:rPr lang="en-IE" sz="2400" dirty="0" smtClean="0"/>
                        <a:t>0.068</a:t>
                      </a:r>
                      <a:endParaRPr lang="en-IE" sz="2400" dirty="0"/>
                    </a:p>
                  </a:txBody>
                  <a:tcPr/>
                </a:tc>
                <a:tc>
                  <a:txBody>
                    <a:bodyPr/>
                    <a:lstStyle/>
                    <a:p>
                      <a:r>
                        <a:rPr lang="en-IE" sz="2400" dirty="0" smtClean="0">
                          <a:solidFill>
                            <a:srgbClr val="FF0000"/>
                          </a:solidFill>
                        </a:rPr>
                        <a:t>0.393</a:t>
                      </a:r>
                      <a:endParaRPr lang="en-IE" sz="2400" dirty="0">
                        <a:solidFill>
                          <a:srgbClr val="FF0000"/>
                        </a:solidFill>
                      </a:endParaRPr>
                    </a:p>
                  </a:txBody>
                  <a:tcPr/>
                </a:tc>
                <a:tc>
                  <a:txBody>
                    <a:bodyPr/>
                    <a:lstStyle/>
                    <a:p>
                      <a:r>
                        <a:rPr lang="en-IE" sz="2400" dirty="0" smtClean="0"/>
                        <a:t>0.539</a:t>
                      </a:r>
                      <a:endParaRPr lang="en-IE" sz="2400" dirty="0"/>
                    </a:p>
                  </a:txBody>
                  <a:tcPr/>
                </a:tc>
              </a:tr>
              <a:tr h="448978">
                <a:tc>
                  <a:txBody>
                    <a:bodyPr/>
                    <a:lstStyle/>
                    <a:p>
                      <a:r>
                        <a:rPr lang="en-IE" sz="2400" dirty="0" smtClean="0"/>
                        <a:t>2011/12</a:t>
                      </a:r>
                      <a:endParaRPr lang="en-IE" sz="2400" dirty="0"/>
                    </a:p>
                  </a:txBody>
                  <a:tcPr/>
                </a:tc>
                <a:tc>
                  <a:txBody>
                    <a:bodyPr/>
                    <a:lstStyle/>
                    <a:p>
                      <a:r>
                        <a:rPr lang="en-IE" sz="2400" dirty="0" smtClean="0"/>
                        <a:t> 0.008</a:t>
                      </a:r>
                      <a:endParaRPr lang="en-IE" sz="2400" dirty="0"/>
                    </a:p>
                  </a:txBody>
                  <a:tcPr/>
                </a:tc>
                <a:tc>
                  <a:txBody>
                    <a:bodyPr/>
                    <a:lstStyle/>
                    <a:p>
                      <a:r>
                        <a:rPr lang="en-IE" sz="2400" dirty="0" smtClean="0"/>
                        <a:t> 0.016</a:t>
                      </a:r>
                      <a:endParaRPr lang="en-IE" sz="2400" dirty="0"/>
                    </a:p>
                  </a:txBody>
                  <a:tcPr/>
                </a:tc>
                <a:tc>
                  <a:txBody>
                    <a:bodyPr/>
                    <a:lstStyle/>
                    <a:p>
                      <a:r>
                        <a:rPr lang="en-IE" sz="2400" dirty="0" smtClean="0"/>
                        <a:t>0.103</a:t>
                      </a:r>
                      <a:endParaRPr lang="en-IE" sz="2400" dirty="0"/>
                    </a:p>
                  </a:txBody>
                  <a:tcPr/>
                </a:tc>
                <a:tc>
                  <a:txBody>
                    <a:bodyPr/>
                    <a:lstStyle/>
                    <a:p>
                      <a:r>
                        <a:rPr lang="en-IE" sz="2400" dirty="0" smtClean="0">
                          <a:solidFill>
                            <a:srgbClr val="FF0000"/>
                          </a:solidFill>
                        </a:rPr>
                        <a:t>0.342</a:t>
                      </a:r>
                      <a:endParaRPr lang="en-IE" sz="2400" dirty="0">
                        <a:solidFill>
                          <a:srgbClr val="FF0000"/>
                        </a:solidFill>
                      </a:endParaRPr>
                    </a:p>
                  </a:txBody>
                  <a:tcPr/>
                </a:tc>
                <a:tc>
                  <a:txBody>
                    <a:bodyPr/>
                    <a:lstStyle/>
                    <a:p>
                      <a:r>
                        <a:rPr lang="en-IE" sz="2400" dirty="0" smtClean="0"/>
                        <a:t>0.555</a:t>
                      </a:r>
                      <a:endParaRPr lang="en-IE" sz="2400" dirty="0"/>
                    </a:p>
                  </a:txBody>
                  <a:tcPr/>
                </a:tc>
              </a:tr>
              <a:tr h="448978">
                <a:tc>
                  <a:txBody>
                    <a:bodyPr/>
                    <a:lstStyle/>
                    <a:p>
                      <a:r>
                        <a:rPr lang="en-IE" sz="2400" dirty="0" smtClean="0"/>
                        <a:t>2012/13</a:t>
                      </a:r>
                      <a:endParaRPr lang="en-IE" sz="2400" dirty="0"/>
                    </a:p>
                  </a:txBody>
                  <a:tcPr/>
                </a:tc>
                <a:tc>
                  <a:txBody>
                    <a:bodyPr/>
                    <a:lstStyle/>
                    <a:p>
                      <a:r>
                        <a:rPr lang="en-IE" sz="2400" dirty="0" smtClean="0"/>
                        <a:t> 0.008</a:t>
                      </a:r>
                      <a:endParaRPr lang="en-IE" sz="2400" dirty="0"/>
                    </a:p>
                  </a:txBody>
                  <a:tcPr/>
                </a:tc>
                <a:tc>
                  <a:txBody>
                    <a:bodyPr/>
                    <a:lstStyle/>
                    <a:p>
                      <a:r>
                        <a:rPr lang="en-IE" sz="2400" dirty="0" smtClean="0"/>
                        <a:t> 0.020</a:t>
                      </a:r>
                      <a:endParaRPr lang="en-IE" sz="2400" dirty="0"/>
                    </a:p>
                  </a:txBody>
                  <a:tcPr/>
                </a:tc>
                <a:tc>
                  <a:txBody>
                    <a:bodyPr/>
                    <a:lstStyle/>
                    <a:p>
                      <a:r>
                        <a:rPr lang="en-IE" sz="2400" dirty="0" smtClean="0"/>
                        <a:t>0.100</a:t>
                      </a:r>
                      <a:endParaRPr lang="en-IE" sz="2400" dirty="0"/>
                    </a:p>
                  </a:txBody>
                  <a:tcPr/>
                </a:tc>
                <a:tc>
                  <a:txBody>
                    <a:bodyPr/>
                    <a:lstStyle/>
                    <a:p>
                      <a:r>
                        <a:rPr lang="en-IE" sz="2400" dirty="0" smtClean="0">
                          <a:solidFill>
                            <a:srgbClr val="FF0000"/>
                          </a:solidFill>
                        </a:rPr>
                        <a:t>0.343</a:t>
                      </a:r>
                      <a:endParaRPr lang="en-IE" sz="2400" dirty="0">
                        <a:solidFill>
                          <a:srgbClr val="FF0000"/>
                        </a:solidFill>
                      </a:endParaRPr>
                    </a:p>
                  </a:txBody>
                  <a:tcPr/>
                </a:tc>
                <a:tc>
                  <a:txBody>
                    <a:bodyPr/>
                    <a:lstStyle/>
                    <a:p>
                      <a:r>
                        <a:rPr lang="en-IE" sz="2400" dirty="0" smtClean="0"/>
                        <a:t>0.557</a:t>
                      </a:r>
                      <a:endParaRPr lang="en-IE" sz="2400" dirty="0"/>
                    </a:p>
                  </a:txBody>
                  <a:tcPr/>
                </a:tc>
              </a:tr>
            </a:tbl>
          </a:graphicData>
        </a:graphic>
      </p:graphicFrame>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E" sz="2800" dirty="0" smtClean="0"/>
              <a:t>Earnings Dynamics, Job </a:t>
            </a:r>
            <a:r>
              <a:rPr lang="en-IE" sz="2800" dirty="0" err="1" smtClean="0"/>
              <a:t>Stayers</a:t>
            </a:r>
            <a:endParaRPr lang="en-IE" sz="2800" dirty="0"/>
          </a:p>
        </p:txBody>
      </p:sp>
      <p:graphicFrame>
        <p:nvGraphicFramePr>
          <p:cNvPr id="4" name="Content Placeholder 3"/>
          <p:cNvGraphicFramePr>
            <a:graphicFrameLocks noGrp="1"/>
          </p:cNvGraphicFramePr>
          <p:nvPr>
            <p:ph idx="1"/>
          </p:nvPr>
        </p:nvGraphicFramePr>
        <p:xfrm>
          <a:off x="827584" y="1556792"/>
          <a:ext cx="7416823" cy="4663440"/>
        </p:xfrm>
        <a:graphic>
          <a:graphicData uri="http://schemas.openxmlformats.org/drawingml/2006/table">
            <a:tbl>
              <a:tblPr firstRow="1" bandRow="1">
                <a:tableStyleId>{5C22544A-7EE6-4342-B048-85BDC9FD1C3A}</a:tableStyleId>
              </a:tblPr>
              <a:tblGrid>
                <a:gridCol w="1296144"/>
                <a:gridCol w="1044116"/>
                <a:gridCol w="1044116"/>
                <a:gridCol w="1344149"/>
                <a:gridCol w="1344149"/>
                <a:gridCol w="1344149"/>
              </a:tblGrid>
              <a:tr h="936104">
                <a:tc>
                  <a:txBody>
                    <a:bodyPr/>
                    <a:lstStyle/>
                    <a:p>
                      <a:r>
                        <a:rPr lang="en-IE" sz="2000" dirty="0" smtClean="0"/>
                        <a:t>Year</a:t>
                      </a:r>
                      <a:endParaRPr lang="en-IE" sz="2000" dirty="0"/>
                    </a:p>
                  </a:txBody>
                  <a:tcPr/>
                </a:tc>
                <a:tc>
                  <a:txBody>
                    <a:bodyPr/>
                    <a:lstStyle/>
                    <a:p>
                      <a:r>
                        <a:rPr lang="en-IE" sz="2000" dirty="0" smtClean="0"/>
                        <a:t>Median Change</a:t>
                      </a:r>
                    </a:p>
                  </a:txBody>
                  <a:tcPr/>
                </a:tc>
                <a:tc>
                  <a:txBody>
                    <a:bodyPr/>
                    <a:lstStyle/>
                    <a:p>
                      <a:r>
                        <a:rPr lang="en-IE" sz="2000" dirty="0" smtClean="0"/>
                        <a:t>Mean Change</a:t>
                      </a:r>
                    </a:p>
                  </a:txBody>
                  <a:tcPr/>
                </a:tc>
                <a:tc>
                  <a:txBody>
                    <a:bodyPr/>
                    <a:lstStyle/>
                    <a:p>
                      <a:r>
                        <a:rPr lang="en-IE" sz="2000" dirty="0" smtClean="0"/>
                        <a:t>Proportion Freezes </a:t>
                      </a:r>
                    </a:p>
                    <a:p>
                      <a:endParaRPr lang="en-IE" sz="2000" dirty="0"/>
                    </a:p>
                  </a:txBody>
                  <a:tcPr/>
                </a:tc>
                <a:tc>
                  <a:txBody>
                    <a:bodyPr/>
                    <a:lstStyle/>
                    <a:p>
                      <a:r>
                        <a:rPr lang="en-IE" sz="2000" dirty="0" smtClean="0"/>
                        <a:t>Proportion Cuts </a:t>
                      </a:r>
                    </a:p>
                  </a:txBody>
                  <a:tcPr/>
                </a:tc>
                <a:tc>
                  <a:txBody>
                    <a:bodyPr/>
                    <a:lstStyle/>
                    <a:p>
                      <a:r>
                        <a:rPr lang="en-IE" sz="2000" dirty="0" smtClean="0"/>
                        <a:t>Proportion </a:t>
                      </a:r>
                      <a:r>
                        <a:rPr lang="en-IE" sz="2000" baseline="0" dirty="0" smtClean="0"/>
                        <a:t>Increases </a:t>
                      </a:r>
                      <a:endParaRPr lang="en-IE" sz="2000" dirty="0"/>
                    </a:p>
                  </a:txBody>
                  <a:tcPr/>
                </a:tc>
              </a:tr>
              <a:tr h="448978">
                <a:tc>
                  <a:txBody>
                    <a:bodyPr/>
                    <a:lstStyle/>
                    <a:p>
                      <a:r>
                        <a:rPr lang="en-IE" sz="2400" dirty="0" smtClean="0"/>
                        <a:t>2005/06</a:t>
                      </a:r>
                      <a:endParaRPr lang="en-IE" sz="2400" dirty="0"/>
                    </a:p>
                  </a:txBody>
                  <a:tcPr/>
                </a:tc>
                <a:tc>
                  <a:txBody>
                    <a:bodyPr/>
                    <a:lstStyle/>
                    <a:p>
                      <a:r>
                        <a:rPr lang="en-IE" sz="2400" dirty="0" smtClean="0"/>
                        <a:t> 0.060</a:t>
                      </a:r>
                      <a:endParaRPr lang="en-IE" sz="2400" dirty="0"/>
                    </a:p>
                  </a:txBody>
                  <a:tcPr/>
                </a:tc>
                <a:tc>
                  <a:txBody>
                    <a:bodyPr/>
                    <a:lstStyle/>
                    <a:p>
                      <a:r>
                        <a:rPr lang="en-IE" sz="2400" dirty="0" smtClean="0"/>
                        <a:t> 0.070</a:t>
                      </a:r>
                      <a:endParaRPr lang="en-IE" sz="2400" dirty="0"/>
                    </a:p>
                  </a:txBody>
                  <a:tcPr/>
                </a:tc>
                <a:tc>
                  <a:txBody>
                    <a:bodyPr/>
                    <a:lstStyle/>
                    <a:p>
                      <a:r>
                        <a:rPr lang="en-IE" sz="2400" dirty="0" smtClean="0"/>
                        <a:t>0.025</a:t>
                      </a:r>
                      <a:endParaRPr lang="en-IE" sz="2400" dirty="0"/>
                    </a:p>
                  </a:txBody>
                  <a:tcPr/>
                </a:tc>
                <a:tc>
                  <a:txBody>
                    <a:bodyPr/>
                    <a:lstStyle/>
                    <a:p>
                      <a:r>
                        <a:rPr lang="en-IE" sz="2400" dirty="0" smtClean="0"/>
                        <a:t>0.172</a:t>
                      </a:r>
                      <a:endParaRPr lang="en-IE" sz="2400" dirty="0"/>
                    </a:p>
                  </a:txBody>
                  <a:tcPr/>
                </a:tc>
                <a:tc>
                  <a:txBody>
                    <a:bodyPr/>
                    <a:lstStyle/>
                    <a:p>
                      <a:r>
                        <a:rPr lang="en-IE" sz="2400" dirty="0" smtClean="0"/>
                        <a:t>0.804</a:t>
                      </a:r>
                      <a:endParaRPr lang="en-IE" sz="2400" dirty="0"/>
                    </a:p>
                  </a:txBody>
                  <a:tcPr/>
                </a:tc>
              </a:tr>
              <a:tr h="448978">
                <a:tc>
                  <a:txBody>
                    <a:bodyPr/>
                    <a:lstStyle/>
                    <a:p>
                      <a:r>
                        <a:rPr lang="en-IE" sz="2400" dirty="0" smtClean="0"/>
                        <a:t>2006/07</a:t>
                      </a:r>
                      <a:endParaRPr lang="en-IE" sz="2400" dirty="0"/>
                    </a:p>
                  </a:txBody>
                  <a:tcPr/>
                </a:tc>
                <a:tc>
                  <a:txBody>
                    <a:bodyPr/>
                    <a:lstStyle/>
                    <a:p>
                      <a:r>
                        <a:rPr lang="en-IE" sz="2400" dirty="0" smtClean="0"/>
                        <a:t> 0.061</a:t>
                      </a:r>
                      <a:endParaRPr lang="en-IE" sz="2400" dirty="0"/>
                    </a:p>
                  </a:txBody>
                  <a:tcPr/>
                </a:tc>
                <a:tc>
                  <a:txBody>
                    <a:bodyPr/>
                    <a:lstStyle/>
                    <a:p>
                      <a:r>
                        <a:rPr lang="en-IE" sz="2400" dirty="0" smtClean="0"/>
                        <a:t> 0.070</a:t>
                      </a:r>
                      <a:endParaRPr lang="en-IE" sz="2400" dirty="0"/>
                    </a:p>
                  </a:txBody>
                  <a:tcPr/>
                </a:tc>
                <a:tc>
                  <a:txBody>
                    <a:bodyPr/>
                    <a:lstStyle/>
                    <a:p>
                      <a:r>
                        <a:rPr lang="en-IE" sz="2400" dirty="0" smtClean="0"/>
                        <a:t>0.025</a:t>
                      </a:r>
                      <a:endParaRPr lang="en-IE" sz="2400" dirty="0"/>
                    </a:p>
                  </a:txBody>
                  <a:tcPr/>
                </a:tc>
                <a:tc>
                  <a:txBody>
                    <a:bodyPr/>
                    <a:lstStyle/>
                    <a:p>
                      <a:r>
                        <a:rPr lang="en-IE" sz="2400" dirty="0" smtClean="0"/>
                        <a:t>0.176</a:t>
                      </a:r>
                      <a:endParaRPr lang="en-IE" sz="2400" dirty="0"/>
                    </a:p>
                  </a:txBody>
                  <a:tcPr/>
                </a:tc>
                <a:tc>
                  <a:txBody>
                    <a:bodyPr/>
                    <a:lstStyle/>
                    <a:p>
                      <a:r>
                        <a:rPr lang="en-IE" sz="2400" dirty="0" smtClean="0"/>
                        <a:t>0.799</a:t>
                      </a:r>
                      <a:endParaRPr lang="en-IE" sz="2400" dirty="0"/>
                    </a:p>
                  </a:txBody>
                  <a:tcPr/>
                </a:tc>
              </a:tr>
              <a:tr h="448978">
                <a:tc>
                  <a:txBody>
                    <a:bodyPr/>
                    <a:lstStyle/>
                    <a:p>
                      <a:r>
                        <a:rPr lang="en-IE" sz="2400" dirty="0" smtClean="0"/>
                        <a:t>2007/08</a:t>
                      </a:r>
                      <a:endParaRPr lang="en-IE" sz="2400" dirty="0"/>
                    </a:p>
                  </a:txBody>
                  <a:tcPr/>
                </a:tc>
                <a:tc>
                  <a:txBody>
                    <a:bodyPr/>
                    <a:lstStyle/>
                    <a:p>
                      <a:r>
                        <a:rPr lang="en-IE" sz="2400" dirty="0" smtClean="0"/>
                        <a:t> 0.045</a:t>
                      </a:r>
                      <a:endParaRPr lang="en-IE" sz="2400" dirty="0"/>
                    </a:p>
                  </a:txBody>
                  <a:tcPr/>
                </a:tc>
                <a:tc>
                  <a:txBody>
                    <a:bodyPr/>
                    <a:lstStyle/>
                    <a:p>
                      <a:r>
                        <a:rPr lang="en-IE" sz="2400" dirty="0" smtClean="0"/>
                        <a:t> 0.049</a:t>
                      </a:r>
                      <a:endParaRPr lang="en-IE" sz="2400" dirty="0"/>
                    </a:p>
                  </a:txBody>
                  <a:tcPr/>
                </a:tc>
                <a:tc>
                  <a:txBody>
                    <a:bodyPr/>
                    <a:lstStyle/>
                    <a:p>
                      <a:r>
                        <a:rPr lang="en-IE" sz="2400" dirty="0" smtClean="0"/>
                        <a:t>0.028</a:t>
                      </a:r>
                      <a:endParaRPr lang="en-IE" sz="2400" dirty="0"/>
                    </a:p>
                  </a:txBody>
                  <a:tcPr/>
                </a:tc>
                <a:tc>
                  <a:txBody>
                    <a:bodyPr/>
                    <a:lstStyle/>
                    <a:p>
                      <a:r>
                        <a:rPr lang="en-IE" sz="2400" dirty="0" smtClean="0"/>
                        <a:t>0.229</a:t>
                      </a:r>
                      <a:endParaRPr lang="en-IE" sz="2400" dirty="0"/>
                    </a:p>
                  </a:txBody>
                  <a:tcPr/>
                </a:tc>
                <a:tc>
                  <a:txBody>
                    <a:bodyPr/>
                    <a:lstStyle/>
                    <a:p>
                      <a:r>
                        <a:rPr lang="en-IE" sz="2400" dirty="0" smtClean="0"/>
                        <a:t>0.742</a:t>
                      </a:r>
                      <a:endParaRPr lang="en-IE" sz="2400" dirty="0"/>
                    </a:p>
                  </a:txBody>
                  <a:tcPr/>
                </a:tc>
              </a:tr>
              <a:tr h="448978">
                <a:tc>
                  <a:txBody>
                    <a:bodyPr/>
                    <a:lstStyle/>
                    <a:p>
                      <a:r>
                        <a:rPr lang="en-IE" sz="2400" b="1" dirty="0" smtClean="0"/>
                        <a:t>2008/09</a:t>
                      </a:r>
                      <a:endParaRPr lang="en-IE" sz="2400" b="1" dirty="0"/>
                    </a:p>
                  </a:txBody>
                  <a:tcPr/>
                </a:tc>
                <a:tc>
                  <a:txBody>
                    <a:bodyPr/>
                    <a:lstStyle/>
                    <a:p>
                      <a:r>
                        <a:rPr lang="en-IE" sz="2400" b="1" dirty="0" smtClean="0"/>
                        <a:t>-0.006</a:t>
                      </a:r>
                      <a:endParaRPr lang="en-IE" sz="2400" b="1" dirty="0"/>
                    </a:p>
                  </a:txBody>
                  <a:tcPr/>
                </a:tc>
                <a:tc>
                  <a:txBody>
                    <a:bodyPr/>
                    <a:lstStyle/>
                    <a:p>
                      <a:r>
                        <a:rPr lang="en-IE" sz="2400" b="1" dirty="0" smtClean="0"/>
                        <a:t>-0.020</a:t>
                      </a:r>
                      <a:endParaRPr lang="en-IE" sz="2400" b="1" dirty="0"/>
                    </a:p>
                  </a:txBody>
                  <a:tcPr/>
                </a:tc>
                <a:tc>
                  <a:txBody>
                    <a:bodyPr/>
                    <a:lstStyle/>
                    <a:p>
                      <a:r>
                        <a:rPr lang="en-IE" sz="2400" b="1" dirty="0" smtClean="0"/>
                        <a:t>0.033</a:t>
                      </a:r>
                      <a:endParaRPr lang="en-IE" sz="2400" b="1" dirty="0"/>
                    </a:p>
                  </a:txBody>
                  <a:tcPr/>
                </a:tc>
                <a:tc>
                  <a:txBody>
                    <a:bodyPr/>
                    <a:lstStyle/>
                    <a:p>
                      <a:r>
                        <a:rPr lang="en-IE" sz="2400" b="1" dirty="0" smtClean="0"/>
                        <a:t>0.527</a:t>
                      </a:r>
                      <a:endParaRPr lang="en-IE" sz="2400" b="1" dirty="0"/>
                    </a:p>
                  </a:txBody>
                  <a:tcPr/>
                </a:tc>
                <a:tc>
                  <a:txBody>
                    <a:bodyPr/>
                    <a:lstStyle/>
                    <a:p>
                      <a:r>
                        <a:rPr lang="en-IE" sz="2400" b="1" dirty="0" smtClean="0"/>
                        <a:t>0.440</a:t>
                      </a:r>
                      <a:endParaRPr lang="en-IE" sz="2400" b="1" dirty="0"/>
                    </a:p>
                  </a:txBody>
                  <a:tcPr/>
                </a:tc>
              </a:tr>
              <a:tr h="448978">
                <a:tc>
                  <a:txBody>
                    <a:bodyPr/>
                    <a:lstStyle/>
                    <a:p>
                      <a:r>
                        <a:rPr lang="en-IE" sz="2400" b="1" dirty="0" smtClean="0"/>
                        <a:t>2009/10</a:t>
                      </a:r>
                      <a:endParaRPr lang="en-IE" sz="2400" b="1" dirty="0"/>
                    </a:p>
                  </a:txBody>
                  <a:tcPr/>
                </a:tc>
                <a:tc>
                  <a:txBody>
                    <a:bodyPr/>
                    <a:lstStyle/>
                    <a:p>
                      <a:r>
                        <a:rPr lang="en-IE" sz="2400" b="1" dirty="0" smtClean="0"/>
                        <a:t>-0.011</a:t>
                      </a:r>
                      <a:endParaRPr lang="en-IE" sz="2400" b="1" dirty="0"/>
                    </a:p>
                  </a:txBody>
                  <a:tcPr/>
                </a:tc>
                <a:tc>
                  <a:txBody>
                    <a:bodyPr/>
                    <a:lstStyle/>
                    <a:p>
                      <a:r>
                        <a:rPr lang="en-IE" sz="2400" b="1" dirty="0" smtClean="0"/>
                        <a:t>-0.013</a:t>
                      </a:r>
                      <a:endParaRPr lang="en-IE" sz="2400" b="1" dirty="0"/>
                    </a:p>
                  </a:txBody>
                  <a:tcPr/>
                </a:tc>
                <a:tc>
                  <a:txBody>
                    <a:bodyPr/>
                    <a:lstStyle/>
                    <a:p>
                      <a:r>
                        <a:rPr lang="en-IE" sz="2400" b="1" dirty="0" smtClean="0"/>
                        <a:t>0.044</a:t>
                      </a:r>
                      <a:endParaRPr lang="en-IE" sz="2400" b="1" dirty="0"/>
                    </a:p>
                  </a:txBody>
                  <a:tcPr/>
                </a:tc>
                <a:tc>
                  <a:txBody>
                    <a:bodyPr/>
                    <a:lstStyle/>
                    <a:p>
                      <a:r>
                        <a:rPr lang="en-IE" sz="2400" b="1" dirty="0" smtClean="0"/>
                        <a:t>0.552</a:t>
                      </a:r>
                      <a:endParaRPr lang="en-IE" sz="2400" b="1" dirty="0"/>
                    </a:p>
                  </a:txBody>
                  <a:tcPr/>
                </a:tc>
                <a:tc>
                  <a:txBody>
                    <a:bodyPr/>
                    <a:lstStyle/>
                    <a:p>
                      <a:r>
                        <a:rPr lang="en-IE" sz="2400" b="1" dirty="0" smtClean="0"/>
                        <a:t>0.403</a:t>
                      </a:r>
                      <a:endParaRPr lang="en-IE" sz="2400" b="1" dirty="0"/>
                    </a:p>
                  </a:txBody>
                  <a:tcPr/>
                </a:tc>
              </a:tr>
              <a:tr h="448978">
                <a:tc>
                  <a:txBody>
                    <a:bodyPr/>
                    <a:lstStyle/>
                    <a:p>
                      <a:r>
                        <a:rPr lang="en-IE" sz="2400" dirty="0" smtClean="0"/>
                        <a:t>2010/11</a:t>
                      </a:r>
                      <a:endParaRPr lang="en-IE" sz="2400" dirty="0"/>
                    </a:p>
                  </a:txBody>
                  <a:tcPr/>
                </a:tc>
                <a:tc>
                  <a:txBody>
                    <a:bodyPr/>
                    <a:lstStyle/>
                    <a:p>
                      <a:r>
                        <a:rPr lang="en-IE" sz="2400" dirty="0" smtClean="0"/>
                        <a:t> 0.006</a:t>
                      </a:r>
                      <a:endParaRPr lang="en-IE" sz="2400" dirty="0"/>
                    </a:p>
                  </a:txBody>
                  <a:tcPr/>
                </a:tc>
                <a:tc>
                  <a:txBody>
                    <a:bodyPr/>
                    <a:lstStyle/>
                    <a:p>
                      <a:r>
                        <a:rPr lang="en-IE" sz="2400" dirty="0" smtClean="0"/>
                        <a:t> 0.013</a:t>
                      </a:r>
                      <a:endParaRPr lang="en-IE" sz="2400" dirty="0"/>
                    </a:p>
                  </a:txBody>
                  <a:tcPr/>
                </a:tc>
                <a:tc>
                  <a:txBody>
                    <a:bodyPr/>
                    <a:lstStyle/>
                    <a:p>
                      <a:r>
                        <a:rPr lang="en-IE" sz="2400" dirty="0" smtClean="0">
                          <a:solidFill>
                            <a:srgbClr val="FF0000"/>
                          </a:solidFill>
                        </a:rPr>
                        <a:t>0.068</a:t>
                      </a:r>
                      <a:endParaRPr lang="en-IE" sz="2400" dirty="0">
                        <a:solidFill>
                          <a:srgbClr val="FF0000"/>
                        </a:solidFill>
                      </a:endParaRPr>
                    </a:p>
                  </a:txBody>
                  <a:tcPr/>
                </a:tc>
                <a:tc>
                  <a:txBody>
                    <a:bodyPr/>
                    <a:lstStyle/>
                    <a:p>
                      <a:r>
                        <a:rPr lang="en-IE" sz="2400" dirty="0" smtClean="0"/>
                        <a:t>0.393</a:t>
                      </a:r>
                      <a:endParaRPr lang="en-IE" sz="2400" dirty="0"/>
                    </a:p>
                  </a:txBody>
                  <a:tcPr/>
                </a:tc>
                <a:tc>
                  <a:txBody>
                    <a:bodyPr/>
                    <a:lstStyle/>
                    <a:p>
                      <a:r>
                        <a:rPr lang="en-IE" sz="2400" dirty="0" smtClean="0"/>
                        <a:t>0.539</a:t>
                      </a:r>
                      <a:endParaRPr lang="en-IE" sz="2400" dirty="0"/>
                    </a:p>
                  </a:txBody>
                  <a:tcPr/>
                </a:tc>
              </a:tr>
              <a:tr h="448978">
                <a:tc>
                  <a:txBody>
                    <a:bodyPr/>
                    <a:lstStyle/>
                    <a:p>
                      <a:r>
                        <a:rPr lang="en-IE" sz="2400" dirty="0" smtClean="0"/>
                        <a:t>2011/12</a:t>
                      </a:r>
                      <a:endParaRPr lang="en-IE" sz="2400" dirty="0"/>
                    </a:p>
                  </a:txBody>
                  <a:tcPr/>
                </a:tc>
                <a:tc>
                  <a:txBody>
                    <a:bodyPr/>
                    <a:lstStyle/>
                    <a:p>
                      <a:r>
                        <a:rPr lang="en-IE" sz="2400" dirty="0" smtClean="0"/>
                        <a:t> 0.008</a:t>
                      </a:r>
                      <a:endParaRPr lang="en-IE" sz="2400" dirty="0"/>
                    </a:p>
                  </a:txBody>
                  <a:tcPr/>
                </a:tc>
                <a:tc>
                  <a:txBody>
                    <a:bodyPr/>
                    <a:lstStyle/>
                    <a:p>
                      <a:r>
                        <a:rPr lang="en-IE" sz="2400" dirty="0" smtClean="0"/>
                        <a:t> 0.016</a:t>
                      </a:r>
                      <a:endParaRPr lang="en-IE" sz="2400" dirty="0"/>
                    </a:p>
                  </a:txBody>
                  <a:tcPr/>
                </a:tc>
                <a:tc>
                  <a:txBody>
                    <a:bodyPr/>
                    <a:lstStyle/>
                    <a:p>
                      <a:r>
                        <a:rPr lang="en-IE" sz="2400" dirty="0" smtClean="0">
                          <a:solidFill>
                            <a:srgbClr val="FF0000"/>
                          </a:solidFill>
                        </a:rPr>
                        <a:t>0.103</a:t>
                      </a:r>
                      <a:endParaRPr lang="en-IE" sz="2400" dirty="0">
                        <a:solidFill>
                          <a:srgbClr val="FF0000"/>
                        </a:solidFill>
                      </a:endParaRPr>
                    </a:p>
                  </a:txBody>
                  <a:tcPr/>
                </a:tc>
                <a:tc>
                  <a:txBody>
                    <a:bodyPr/>
                    <a:lstStyle/>
                    <a:p>
                      <a:r>
                        <a:rPr lang="en-IE" sz="2400" dirty="0" smtClean="0"/>
                        <a:t>0.342</a:t>
                      </a:r>
                      <a:endParaRPr lang="en-IE" sz="2400" dirty="0"/>
                    </a:p>
                  </a:txBody>
                  <a:tcPr/>
                </a:tc>
                <a:tc>
                  <a:txBody>
                    <a:bodyPr/>
                    <a:lstStyle/>
                    <a:p>
                      <a:r>
                        <a:rPr lang="en-IE" sz="2400" dirty="0" smtClean="0"/>
                        <a:t>0.555</a:t>
                      </a:r>
                      <a:endParaRPr lang="en-IE" sz="2400" dirty="0"/>
                    </a:p>
                  </a:txBody>
                  <a:tcPr/>
                </a:tc>
              </a:tr>
              <a:tr h="448978">
                <a:tc>
                  <a:txBody>
                    <a:bodyPr/>
                    <a:lstStyle/>
                    <a:p>
                      <a:r>
                        <a:rPr lang="en-IE" sz="2400" dirty="0" smtClean="0"/>
                        <a:t>2012/13</a:t>
                      </a:r>
                      <a:endParaRPr lang="en-IE" sz="2400" dirty="0"/>
                    </a:p>
                  </a:txBody>
                  <a:tcPr/>
                </a:tc>
                <a:tc>
                  <a:txBody>
                    <a:bodyPr/>
                    <a:lstStyle/>
                    <a:p>
                      <a:r>
                        <a:rPr lang="en-IE" sz="2400" dirty="0" smtClean="0"/>
                        <a:t> 0.008</a:t>
                      </a:r>
                      <a:endParaRPr lang="en-IE" sz="2400" dirty="0"/>
                    </a:p>
                  </a:txBody>
                  <a:tcPr/>
                </a:tc>
                <a:tc>
                  <a:txBody>
                    <a:bodyPr/>
                    <a:lstStyle/>
                    <a:p>
                      <a:r>
                        <a:rPr lang="en-IE" sz="2400" dirty="0" smtClean="0"/>
                        <a:t> 0.020</a:t>
                      </a:r>
                      <a:endParaRPr lang="en-IE" sz="2400" dirty="0"/>
                    </a:p>
                  </a:txBody>
                  <a:tcPr/>
                </a:tc>
                <a:tc>
                  <a:txBody>
                    <a:bodyPr/>
                    <a:lstStyle/>
                    <a:p>
                      <a:r>
                        <a:rPr lang="en-IE" sz="2400" dirty="0" smtClean="0">
                          <a:solidFill>
                            <a:srgbClr val="FF0000"/>
                          </a:solidFill>
                        </a:rPr>
                        <a:t>0.100</a:t>
                      </a:r>
                      <a:endParaRPr lang="en-IE" sz="2400" dirty="0">
                        <a:solidFill>
                          <a:srgbClr val="FF0000"/>
                        </a:solidFill>
                      </a:endParaRPr>
                    </a:p>
                  </a:txBody>
                  <a:tcPr/>
                </a:tc>
                <a:tc>
                  <a:txBody>
                    <a:bodyPr/>
                    <a:lstStyle/>
                    <a:p>
                      <a:r>
                        <a:rPr lang="en-IE" sz="2400" dirty="0" smtClean="0"/>
                        <a:t>0.343</a:t>
                      </a:r>
                      <a:endParaRPr lang="en-IE" sz="2400" dirty="0"/>
                    </a:p>
                  </a:txBody>
                  <a:tcPr/>
                </a:tc>
                <a:tc>
                  <a:txBody>
                    <a:bodyPr/>
                    <a:lstStyle/>
                    <a:p>
                      <a:r>
                        <a:rPr lang="en-IE" sz="2400" dirty="0" smtClean="0"/>
                        <a:t>0.557</a:t>
                      </a:r>
                      <a:endParaRPr lang="en-IE" sz="2400" dirty="0"/>
                    </a:p>
                  </a:txBody>
                  <a:tcPr/>
                </a:tc>
              </a:tr>
            </a:tbl>
          </a:graphicData>
        </a:graphic>
      </p:graphicFrame>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22150</TotalTime>
  <Words>2429</Words>
  <Application>Microsoft Office PowerPoint</Application>
  <PresentationFormat>On-screen Show (4:3)</PresentationFormat>
  <Paragraphs>730</Paragraphs>
  <Slides>27</Slides>
  <Notes>25</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27</vt:i4>
      </vt:variant>
    </vt:vector>
  </HeadingPairs>
  <TitlesOfParts>
    <vt:vector size="29" baseType="lpstr">
      <vt:lpstr>Office Theme</vt:lpstr>
      <vt:lpstr>Equation</vt:lpstr>
      <vt:lpstr>Using Job Churn Administrative Data for Labour Market Analysis</vt:lpstr>
      <vt:lpstr>Our Questions</vt:lpstr>
      <vt:lpstr>Advantages &amp; Disadvantages of ‘Job Churn’ data</vt:lpstr>
      <vt:lpstr>Earnings Dynamics, Job Stayers</vt:lpstr>
      <vt:lpstr>Earnings Dynamics, Job Stayers</vt:lpstr>
      <vt:lpstr>Earnings Dynamics, Job Stayers</vt:lpstr>
      <vt:lpstr>Earnings Dynamics, Job Stayers</vt:lpstr>
      <vt:lpstr>Earnings Dynamics, Job Stayers</vt:lpstr>
      <vt:lpstr>Earnings Dynamics, Job Stayers</vt:lpstr>
      <vt:lpstr>Earnings Dynamics, Job Stayers</vt:lpstr>
      <vt:lpstr>Annual Earnings Changes, Job Stayers, 2005/09</vt:lpstr>
      <vt:lpstr>Annual Earnings Changes, Job Stayers, 2009/13</vt:lpstr>
      <vt:lpstr>Median Cumulative Pay Changes: By Industrial Sector</vt:lpstr>
      <vt:lpstr>Measuring Wage Rigidity</vt:lpstr>
      <vt:lpstr>The Time Pattern of Wage Rigidity</vt:lpstr>
      <vt:lpstr>The Time Pattern of Wage Rigidity</vt:lpstr>
      <vt:lpstr>The Time Pattern of Wage Rigidity</vt:lpstr>
      <vt:lpstr>The Time Pattern of Wage Rigidity</vt:lpstr>
      <vt:lpstr>Variation Between Firms in Wage Changes</vt:lpstr>
      <vt:lpstr>Decomposition of Variance of Individual Wage Changes, Job Stayers</vt:lpstr>
      <vt:lpstr>Decomposition of Variance of Individual Wage Changes, Job Stayers</vt:lpstr>
      <vt:lpstr>Decomposition of Variance of Individual Wage Changes, Job Stayers</vt:lpstr>
      <vt:lpstr>Decomposition of Variance of Individual Wage Changes, Job Stayers</vt:lpstr>
      <vt:lpstr>Distribution of Pay Cut Proportions Across Firms,            Job Stayers aged 25-60, Various Years</vt:lpstr>
      <vt:lpstr>Cross-Firm Variation in Wage Changes: Additional Results</vt:lpstr>
      <vt:lpstr>Conclusions I</vt:lpstr>
      <vt:lpstr>Conclusions II </vt:lpstr>
    </vt:vector>
  </TitlesOfParts>
  <Company>NUI Maynooth</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Aedin Doris</dc:creator>
  <cp:lastModifiedBy>Jane O'Brien</cp:lastModifiedBy>
  <cp:revision>1982</cp:revision>
  <dcterms:created xsi:type="dcterms:W3CDTF">2011-04-01T09:09:21Z</dcterms:created>
  <dcterms:modified xsi:type="dcterms:W3CDTF">2015-04-17T12:33:47Z</dcterms:modified>
</cp:coreProperties>
</file>