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94" r:id="rId3"/>
    <p:sldId id="308" r:id="rId4"/>
    <p:sldId id="295" r:id="rId5"/>
    <p:sldId id="312" r:id="rId6"/>
    <p:sldId id="314" r:id="rId7"/>
    <p:sldId id="304" r:id="rId8"/>
    <p:sldId id="313" r:id="rId9"/>
    <p:sldId id="311" r:id="rId10"/>
    <p:sldId id="306" r:id="rId11"/>
    <p:sldId id="31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9933"/>
    <a:srgbClr val="FF9900"/>
    <a:srgbClr val="CC6600"/>
    <a:srgbClr val="4F91CD"/>
    <a:srgbClr val="339966"/>
    <a:srgbClr val="CDB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5" autoAdjust="0"/>
    <p:restoredTop sz="32881" autoAdjust="0"/>
  </p:normalViewPr>
  <p:slideViewPr>
    <p:cSldViewPr>
      <p:cViewPr varScale="1">
        <p:scale>
          <a:sx n="36" d="100"/>
          <a:sy n="36" d="100"/>
        </p:scale>
        <p:origin x="-37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ctad.unctad.org\shares\P-Drive\macfeely\ODA%20Gap%20Analysis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/>
              <a:t>Cumulative 0.7% ODA GAP 2002 - 2014</a:t>
            </a:r>
            <a:r>
              <a:rPr lang="en-US" sz="1400" b="0" baseline="0" dirty="0"/>
              <a:t> (USD </a:t>
            </a:r>
            <a:r>
              <a:rPr lang="en-US" sz="1400" b="0" baseline="0" dirty="0" smtClean="0"/>
              <a:t>Billion – Current Prices)</a:t>
            </a:r>
            <a:r>
              <a:rPr lang="en-US" sz="1400" b="0" dirty="0" smtClean="0"/>
              <a:t>  </a:t>
            </a:r>
            <a:endParaRPr lang="en-US" sz="1400" b="0" dirty="0"/>
          </a:p>
        </c:rich>
      </c:tx>
      <c:layout>
        <c:manualLayout>
          <c:xMode val="edge"/>
          <c:yMode val="edge"/>
          <c:x val="0.11977716275564565"/>
          <c:y val="1.66666666666666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'Chart - Cumulative ODA'!$B$4</c:f>
              <c:strCache>
                <c:ptCount val="1"/>
                <c:pt idx="0">
                  <c:v>Cumulative ODA GAP 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'Chart - Cumulative ODA'!$C$3:$O$3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'Chart - Cumulative ODA'!$C$4:$O$4</c:f>
              <c:numCache>
                <c:formatCode>#,##0.0</c:formatCode>
                <c:ptCount val="13"/>
                <c:pt idx="0">
                  <c:v>114.79480035283923</c:v>
                </c:pt>
                <c:pt idx="1">
                  <c:v>241.91445623737323</c:v>
                </c:pt>
                <c:pt idx="2">
                  <c:v>378.30656026349948</c:v>
                </c:pt>
                <c:pt idx="3">
                  <c:v>501.90212710058211</c:v>
                </c:pt>
                <c:pt idx="4">
                  <c:v>637.79465676439645</c:v>
                </c:pt>
                <c:pt idx="5">
                  <c:v>795.4177596279419</c:v>
                </c:pt>
                <c:pt idx="6">
                  <c:v>956.98736232275292</c:v>
                </c:pt>
                <c:pt idx="7">
                  <c:v>1110.0643158486066</c:v>
                </c:pt>
                <c:pt idx="8">
                  <c:v>1265.6569844234161</c:v>
                </c:pt>
                <c:pt idx="9">
                  <c:v>1438.4560917842664</c:v>
                </c:pt>
                <c:pt idx="10">
                  <c:v>1624.4623183885533</c:v>
                </c:pt>
                <c:pt idx="11">
                  <c:v>1810.45267985855</c:v>
                </c:pt>
                <c:pt idx="12">
                  <c:v>2002.65970459855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56768"/>
        <c:axId val="103458304"/>
      </c:barChart>
      <c:catAx>
        <c:axId val="1034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3458304"/>
        <c:crosses val="autoZero"/>
        <c:auto val="1"/>
        <c:lblAlgn val="ctr"/>
        <c:lblOffset val="100"/>
        <c:noMultiLvlLbl val="0"/>
      </c:catAx>
      <c:valAx>
        <c:axId val="10345830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103456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96F77-E30D-4EA9-860D-D80266B809D6}" type="datetimeFigureOut">
              <a:rPr lang="en-US" smtClean="0"/>
              <a:t>11-Jun-15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50C0-6E9A-484D-8783-4FEA7EC3E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9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8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1600" baseline="0" dirty="0" smtClean="0">
              <a:solidFill>
                <a:srgbClr val="4F91C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150C0-6E9A-484D-8783-4FEA7EC3E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294"/>
            <a:ext cx="7772400" cy="1139602"/>
          </a:xfrm>
        </p:spPr>
        <p:txBody>
          <a:bodyPr/>
          <a:lstStyle>
            <a:lvl1pPr algn="ctr">
              <a:defRPr sz="4000" b="1">
                <a:solidFill>
                  <a:srgbClr val="CDB87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7160"/>
            <a:ext cx="7776864" cy="1583928"/>
          </a:xfr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4F91CD"/>
                </a:solidFill>
                <a:latin typeface="Eurostile LT Std 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491707" y="5301208"/>
            <a:ext cx="2160587" cy="360040"/>
          </a:xfrm>
        </p:spPr>
        <p:txBody>
          <a:bodyPr/>
          <a:lstStyle>
            <a:lvl1pPr marL="0" indent="0" algn="ctr">
              <a:buNone/>
              <a:defRPr lang="en-US" sz="1500" b="1" kern="1200" dirty="0" smtClean="0">
                <a:solidFill>
                  <a:srgbClr val="4F91CD"/>
                </a:solidFill>
                <a:latin typeface="Eurostile LT Std Bold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3491707" y="5660579"/>
            <a:ext cx="2160587" cy="288701"/>
          </a:xfrm>
        </p:spPr>
        <p:txBody>
          <a:bodyPr/>
          <a:lstStyle>
            <a:lvl1pPr marL="0" indent="0" algn="ctr">
              <a:buNone/>
              <a:defRPr sz="1200" baseline="0">
                <a:solidFill>
                  <a:srgbClr val="4F91CD"/>
                </a:solidFill>
                <a:latin typeface="Eurostile LT Std Bol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491707" y="5948611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3491707" y="6237312"/>
            <a:ext cx="2160587" cy="288701"/>
          </a:xfrm>
        </p:spPr>
        <p:txBody>
          <a:bodyPr/>
          <a:lstStyle>
            <a:lvl1pPr marL="0" indent="0" algn="ctr">
              <a:buNone/>
              <a:defRPr lang="fr-CH" sz="1200" baseline="0" dirty="0" smtClean="0">
                <a:solidFill>
                  <a:srgbClr val="4F91CD"/>
                </a:solidFill>
                <a:latin typeface="Eurostile LT Std Bold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69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4781128"/>
          </a:xfrm>
        </p:spPr>
        <p:txBody>
          <a:bodyPr/>
          <a:lstStyle>
            <a:lvl1pPr>
              <a:defRPr sz="2400">
                <a:latin typeface="HelveticaNeueLT Std Med"/>
              </a:defRPr>
            </a:lvl1pPr>
            <a:lvl2pPr>
              <a:defRPr sz="2200">
                <a:latin typeface="HelveticaNeueLT Std Med"/>
              </a:defRPr>
            </a:lvl2pPr>
            <a:lvl3pPr>
              <a:defRPr sz="2200">
                <a:latin typeface="HelveticaNeueLT Std Med"/>
              </a:defRPr>
            </a:lvl3pPr>
            <a:lvl4pPr>
              <a:defRPr>
                <a:latin typeface="HelveticaNeueLT Std Med"/>
              </a:defRPr>
            </a:lvl4pPr>
            <a:lvl5pPr>
              <a:defRPr>
                <a:latin typeface="HelveticaNeueLT Std Me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64163" y="432000"/>
            <a:ext cx="3168650" cy="270000"/>
          </a:xfrm>
        </p:spPr>
        <p:txBody>
          <a:bodyPr/>
          <a:lstStyle>
            <a:lvl1pPr marL="0" indent="0" algn="r">
              <a:buNone/>
              <a:defRPr sz="1100" b="1" baseline="0">
                <a:solidFill>
                  <a:srgbClr val="CDB8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6480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8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2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AGE F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07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[SLIDE TITLE]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83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4F91CD"/>
          </a:solidFill>
          <a:latin typeface="Eurostile LT Std Bold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•"/>
        <a:defRPr sz="2400">
          <a:solidFill>
            <a:schemeClr val="tx1"/>
          </a:solidFill>
          <a:latin typeface="HelveticaNeueLT Std Me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–"/>
        <a:defRPr sz="2200">
          <a:solidFill>
            <a:schemeClr val="tx1"/>
          </a:solidFill>
          <a:latin typeface="HelveticaNeueLT Std Med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•"/>
        <a:defRPr sz="2200">
          <a:solidFill>
            <a:schemeClr val="tx1"/>
          </a:solidFill>
          <a:latin typeface="HelveticaNeueLT Std Med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–"/>
        <a:defRPr sz="2000">
          <a:solidFill>
            <a:schemeClr val="tx1"/>
          </a:solidFill>
          <a:latin typeface="HelveticaNeueLT Std Med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DB87E"/>
        </a:buClr>
        <a:buChar char="»"/>
        <a:defRPr sz="2000">
          <a:solidFill>
            <a:schemeClr val="tx1"/>
          </a:solidFill>
          <a:latin typeface="HelveticaNeueLT Std Med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95704"/>
            <a:ext cx="8382000" cy="11398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Some International Context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838450" y="5943600"/>
            <a:ext cx="3467100" cy="457200"/>
          </a:xfrm>
        </p:spPr>
        <p:txBody>
          <a:bodyPr/>
          <a:lstStyle/>
          <a:p>
            <a:r>
              <a:rPr lang="en-US" sz="1800" b="0" dirty="0" smtClean="0">
                <a:cs typeface="Arial" pitchFamily="34" charset="0"/>
              </a:rPr>
              <a:t>steve.macfeely@unctad.org</a:t>
            </a:r>
            <a:endParaRPr sz="1800" b="0" dirty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3638"/>
            <a:ext cx="7162800" cy="415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Ireland’s role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Global influence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81128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" y="1752600"/>
            <a:ext cx="788894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endParaRPr lang="en-US" sz="1200" b="0" dirty="0" smtClean="0">
              <a:latin typeface="HelveticaNeueLT Std Med" pitchFamily="34" charset="0"/>
            </a:endParaRP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endParaRPr lang="en-US" sz="2400" b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 Bol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81128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802400"/>
            <a:ext cx="4038600" cy="37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Topics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848872" cy="4781128"/>
          </a:xfrm>
        </p:spPr>
        <p:txBody>
          <a:bodyPr/>
          <a:lstStyle/>
          <a:p>
            <a:r>
              <a:rPr lang="en-US" dirty="0" smtClean="0">
                <a:solidFill>
                  <a:srgbClr val="4F91CD"/>
                </a:solidFill>
              </a:rPr>
              <a:t>Some International Context</a:t>
            </a:r>
          </a:p>
          <a:p>
            <a:pPr marL="0" indent="0">
              <a:buNone/>
            </a:pPr>
            <a:r>
              <a:rPr lang="en-US" dirty="0">
                <a:solidFill>
                  <a:srgbClr val="4F91CD"/>
                </a:solidFill>
              </a:rPr>
              <a:t>	</a:t>
            </a:r>
            <a:r>
              <a:rPr lang="en-US" i="1" dirty="0" smtClean="0">
                <a:solidFill>
                  <a:srgbClr val="FF0000"/>
                </a:solidFill>
              </a:rPr>
              <a:t>Data Revolution</a:t>
            </a:r>
          </a:p>
          <a:p>
            <a:pPr marL="0" indent="0">
              <a:buNone/>
            </a:pPr>
            <a:r>
              <a:rPr lang="en-US" dirty="0">
                <a:solidFill>
                  <a:srgbClr val="4F91CD"/>
                </a:solidFill>
              </a:rPr>
              <a:t>	</a:t>
            </a:r>
            <a:r>
              <a:rPr lang="en-US" i="1" dirty="0" smtClean="0">
                <a:solidFill>
                  <a:srgbClr val="00B050"/>
                </a:solidFill>
              </a:rPr>
              <a:t>Sustainable Development Goals</a:t>
            </a:r>
          </a:p>
          <a:p>
            <a:pPr marL="0" indent="0">
              <a:buNone/>
            </a:pPr>
            <a:r>
              <a:rPr lang="en-US" i="1" dirty="0">
                <a:solidFill>
                  <a:srgbClr val="4F91CD"/>
                </a:solidFill>
              </a:rPr>
              <a:t>	</a:t>
            </a:r>
            <a:r>
              <a:rPr lang="en-US" i="1" dirty="0" err="1" smtClean="0">
                <a:solidFill>
                  <a:srgbClr val="FF9900"/>
                </a:solidFill>
              </a:rPr>
              <a:t>Globalisation</a:t>
            </a:r>
            <a:endParaRPr lang="en-US" i="1" dirty="0" smtClean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4F91CD"/>
                </a:solidFill>
              </a:rPr>
              <a:t>	</a:t>
            </a:r>
            <a:endParaRPr lang="en-US" i="1" dirty="0" smtClean="0">
              <a:solidFill>
                <a:srgbClr val="4F91C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4F91CD"/>
              </a:solidFill>
            </a:endParaRPr>
          </a:p>
          <a:p>
            <a:r>
              <a:rPr lang="en-US" dirty="0" smtClean="0">
                <a:solidFill>
                  <a:srgbClr val="009999"/>
                </a:solidFill>
              </a:rPr>
              <a:t>Ireland’s role</a:t>
            </a:r>
          </a:p>
          <a:p>
            <a:pPr marL="0" indent="0">
              <a:buNone/>
            </a:pPr>
            <a:endParaRPr lang="en-US" dirty="0">
              <a:solidFill>
                <a:srgbClr val="4F91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High-Level Panel of Eminent Persons (2013)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81128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806238" cy="204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306" y="4495800"/>
            <a:ext cx="8458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Transformative Shift –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Revolution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…a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 international initiative to improve the quality of statistics and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000 Data Revolution 0000000000000002014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81128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35607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1701745"/>
            <a:ext cx="5486400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339933"/>
                </a:solidFill>
              </a:rPr>
              <a:t>Good points</a:t>
            </a:r>
          </a:p>
          <a:p>
            <a:endParaRPr lang="en-US" sz="1500" dirty="0" smtClean="0">
              <a:solidFill>
                <a:srgbClr val="339933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smtClean="0">
                <a:solidFill>
                  <a:srgbClr val="339933"/>
                </a:solidFill>
              </a:rPr>
              <a:t>Importance </a:t>
            </a:r>
            <a:r>
              <a:rPr lang="en-US" sz="1500" i="1" dirty="0">
                <a:solidFill>
                  <a:srgbClr val="339933"/>
                </a:solidFill>
              </a:rPr>
              <a:t>of geospatial/regional/local data</a:t>
            </a:r>
            <a:endParaRPr lang="en-US" sz="1500" dirty="0">
              <a:solidFill>
                <a:srgbClr val="339933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smtClean="0">
                <a:solidFill>
                  <a:srgbClr val="339933"/>
                </a:solidFill>
              </a:rPr>
              <a:t>Need for adequate </a:t>
            </a:r>
            <a:r>
              <a:rPr lang="en-US" sz="1500" i="1" dirty="0">
                <a:solidFill>
                  <a:srgbClr val="339933"/>
                </a:solidFill>
              </a:rPr>
              <a:t>funding</a:t>
            </a:r>
            <a:endParaRPr lang="en-US" sz="1500" dirty="0">
              <a:solidFill>
                <a:srgbClr val="339933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>
                <a:solidFill>
                  <a:srgbClr val="339933"/>
                </a:solidFill>
              </a:rPr>
              <a:t>'Access' to data</a:t>
            </a:r>
            <a:endParaRPr lang="en-US" sz="1500" dirty="0">
              <a:solidFill>
                <a:srgbClr val="339933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err="1">
                <a:solidFill>
                  <a:srgbClr val="339933"/>
                </a:solidFill>
              </a:rPr>
              <a:t>Organisation</a:t>
            </a:r>
            <a:r>
              <a:rPr lang="en-US" sz="1500" i="1" dirty="0">
                <a:solidFill>
                  <a:srgbClr val="339933"/>
                </a:solidFill>
              </a:rPr>
              <a:t> of data to facilitate re-use </a:t>
            </a:r>
            <a:endParaRPr lang="en-US" sz="1500" i="1" dirty="0" smtClean="0">
              <a:solidFill>
                <a:srgbClr val="339933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smtClean="0">
                <a:solidFill>
                  <a:srgbClr val="339933"/>
                </a:solidFill>
              </a:rPr>
              <a:t>Links ‘data’ and ‘inequality’</a:t>
            </a:r>
            <a:endParaRPr lang="en-US" sz="1500" dirty="0">
              <a:solidFill>
                <a:srgbClr val="339933"/>
              </a:solidFill>
            </a:endParaRPr>
          </a:p>
          <a:p>
            <a:endParaRPr lang="en-US" sz="1500" dirty="0"/>
          </a:p>
          <a:p>
            <a:pPr lvl="0"/>
            <a:endParaRPr lang="en-US" sz="1500" b="1" dirty="0" smtClean="0">
              <a:solidFill>
                <a:srgbClr val="CC6600"/>
              </a:solidFill>
            </a:endParaRPr>
          </a:p>
          <a:p>
            <a:pPr lvl="0"/>
            <a:r>
              <a:rPr lang="en-US" sz="1500" b="1" dirty="0" smtClean="0">
                <a:solidFill>
                  <a:srgbClr val="CC6600"/>
                </a:solidFill>
              </a:rPr>
              <a:t>Lost opportunities</a:t>
            </a:r>
          </a:p>
          <a:p>
            <a:pPr lvl="0"/>
            <a:endParaRPr lang="en-US" sz="1500" i="1" dirty="0">
              <a:solidFill>
                <a:srgbClr val="CC66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smtClean="0">
                <a:solidFill>
                  <a:srgbClr val="CC6600"/>
                </a:solidFill>
              </a:rPr>
              <a:t>Link </a:t>
            </a:r>
            <a:r>
              <a:rPr lang="en-US" sz="1500" i="1" dirty="0">
                <a:solidFill>
                  <a:srgbClr val="CC6600"/>
                </a:solidFill>
              </a:rPr>
              <a:t>to wellbeing</a:t>
            </a:r>
            <a:endParaRPr lang="en-US" sz="1500" dirty="0">
              <a:solidFill>
                <a:srgbClr val="CC66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smtClean="0">
                <a:solidFill>
                  <a:srgbClr val="CC6600"/>
                </a:solidFill>
              </a:rPr>
              <a:t>Insufficient </a:t>
            </a:r>
            <a:r>
              <a:rPr lang="en-US" sz="1500" i="1" dirty="0">
                <a:solidFill>
                  <a:srgbClr val="CC6600"/>
                </a:solidFill>
              </a:rPr>
              <a:t>emphasis </a:t>
            </a:r>
            <a:r>
              <a:rPr lang="en-US" sz="1500" i="1" dirty="0" smtClean="0">
                <a:solidFill>
                  <a:srgbClr val="CC6600"/>
                </a:solidFill>
              </a:rPr>
              <a:t>given </a:t>
            </a:r>
            <a:r>
              <a:rPr lang="en-US" sz="1500" i="1" dirty="0">
                <a:solidFill>
                  <a:srgbClr val="CC6600"/>
                </a:solidFill>
              </a:rPr>
              <a:t>to basic building blocks </a:t>
            </a:r>
            <a:r>
              <a:rPr lang="en-US" sz="1500" i="1" dirty="0" smtClean="0">
                <a:solidFill>
                  <a:srgbClr val="CC6600"/>
                </a:solidFill>
              </a:rPr>
              <a:t>– infrastructure</a:t>
            </a:r>
            <a:endParaRPr lang="en-US" sz="1500" dirty="0">
              <a:solidFill>
                <a:srgbClr val="CC66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500" i="1" dirty="0" err="1" smtClean="0">
                <a:solidFill>
                  <a:srgbClr val="CC6600"/>
                </a:solidFill>
              </a:rPr>
              <a:t>Globalised</a:t>
            </a:r>
            <a:r>
              <a:rPr lang="en-US" sz="1500" i="1" dirty="0" smtClean="0">
                <a:solidFill>
                  <a:srgbClr val="CC6600"/>
                </a:solidFill>
              </a:rPr>
              <a:t> </a:t>
            </a:r>
            <a:r>
              <a:rPr lang="en-US" sz="1500" i="1" dirty="0">
                <a:solidFill>
                  <a:srgbClr val="CC6600"/>
                </a:solidFill>
              </a:rPr>
              <a:t>data and the implications for production </a:t>
            </a:r>
            <a:endParaRPr lang="en-US" sz="1500" i="1" dirty="0" smtClean="0">
              <a:solidFill>
                <a:srgbClr val="CC66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i="1" dirty="0">
                <a:solidFill>
                  <a:srgbClr val="CC6600"/>
                </a:solidFill>
              </a:rPr>
              <a:t>D</a:t>
            </a:r>
            <a:r>
              <a:rPr lang="en-US" sz="1500" i="1" dirty="0" smtClean="0">
                <a:solidFill>
                  <a:srgbClr val="CC6600"/>
                </a:solidFill>
              </a:rPr>
              <a:t>ata a </a:t>
            </a:r>
            <a:r>
              <a:rPr lang="en-US" sz="1500" i="1" dirty="0">
                <a:solidFill>
                  <a:srgbClr val="CC6600"/>
                </a:solidFill>
              </a:rPr>
              <a:t>new frontier of </a:t>
            </a:r>
            <a:r>
              <a:rPr lang="en-US" sz="1500" i="1" dirty="0" smtClean="0">
                <a:solidFill>
                  <a:srgbClr val="CC6600"/>
                </a:solidFill>
              </a:rPr>
              <a:t>inequality - making </a:t>
            </a:r>
            <a:r>
              <a:rPr lang="en-US" sz="1500" i="1" dirty="0">
                <a:solidFill>
                  <a:srgbClr val="CC6600"/>
                </a:solidFill>
              </a:rPr>
              <a:t>'data' a SDG goal in and of </a:t>
            </a:r>
            <a:r>
              <a:rPr lang="en-US" sz="1500" i="1" dirty="0" smtClean="0">
                <a:solidFill>
                  <a:srgbClr val="CC6600"/>
                </a:solidFill>
              </a:rPr>
              <a:t>itself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i="1" dirty="0" smtClean="0">
                <a:solidFill>
                  <a:srgbClr val="CC6600"/>
                </a:solidFill>
              </a:rPr>
              <a:t>Access (data protection)</a:t>
            </a:r>
            <a:endParaRPr lang="en-US" sz="1500" i="1" dirty="0">
              <a:solidFill>
                <a:srgbClr val="CC66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450" dirty="0"/>
          </a:p>
        </p:txBody>
      </p:sp>
    </p:spTree>
    <p:extLst>
      <p:ext uri="{BB962C8B-B14F-4D97-AF65-F5344CB8AC3E}">
        <p14:creationId xmlns:p14="http://schemas.microsoft.com/office/powerpoint/2010/main" val="5105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From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Millennium 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to Sustainable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endParaRPr lang="en-US" sz="1000" dirty="0"/>
          </a:p>
        </p:txBody>
      </p:sp>
      <p:pic>
        <p:nvPicPr>
          <p:cNvPr id="1029" name="Picture 5" descr="http://www.equityforchildren.org/wp-content/uploads/2013/05/millenium-development-go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8145"/>
            <a:ext cx="4724322" cy="44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7322" y="1905000"/>
            <a:ext cx="297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Goals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24 Sub-targets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1549102"/>
            <a:ext cx="7781925" cy="439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0198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17 Goals; 169 Sub-targets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Stupid Development Goals?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endParaRPr lang="en-US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21" y="1905000"/>
            <a:ext cx="668475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810039"/>
            <a:ext cx="7848600" cy="647700"/>
          </a:xfrm>
        </p:spPr>
        <p:txBody>
          <a:bodyPr/>
          <a:lstStyle/>
          <a:p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Sustainable Development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57328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End poverty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End hunger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Wellbeing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Quality education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Gender equality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Reduce inequality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Decent work for all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4F91CD"/>
                </a:solidFill>
              </a:rPr>
              <a:t>Technology to benefit all 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 smtClean="0">
              <a:solidFill>
                <a:srgbClr val="4F91CD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Water and Sanitation for all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Affordable and sustainable Energy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Safe cities and communities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Responsible consumption by all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Stop climate change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Protect the Ocean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00B050"/>
                </a:solidFill>
              </a:rPr>
              <a:t>Take care of the earth </a:t>
            </a:r>
          </a:p>
          <a:p>
            <a:pPr marL="228600" indent="-228600">
              <a:buFont typeface="+mj-lt"/>
              <a:buAutoNum type="arabicPeriod"/>
            </a:pPr>
            <a:endParaRPr lang="en-US" sz="1400" dirty="0">
              <a:solidFill>
                <a:srgbClr val="4F91CD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C00000"/>
                </a:solidFill>
              </a:rPr>
              <a:t>Live in peace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rgbClr val="C00000"/>
                </a:solidFill>
              </a:rPr>
              <a:t>Mechanisms and partnerships to reach the goals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solidFill>
                <a:srgbClr val="C00000"/>
              </a:solidFill>
            </a:endParaRPr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88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endPara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 Bold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967378"/>
              </p:ext>
            </p:extLst>
          </p:nvPr>
        </p:nvGraphicFramePr>
        <p:xfrm>
          <a:off x="228600" y="1676400"/>
          <a:ext cx="7696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94054" cy="13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1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419600" y="457200"/>
            <a:ext cx="4113213" cy="406400"/>
          </a:xfrm>
        </p:spPr>
        <p:txBody>
          <a:bodyPr/>
          <a:lstStyle/>
          <a:p>
            <a:r>
              <a:rPr lang="en-US" sz="1200" b="0" dirty="0" smtClean="0">
                <a:latin typeface="HelveticaNeueLT Std Med" pitchFamily="34" charset="0"/>
              </a:rPr>
              <a:t>International Context</a:t>
            </a:r>
          </a:p>
        </p:txBody>
      </p:sp>
      <p:sp>
        <p:nvSpPr>
          <p:cNvPr id="6148" name="Title 16"/>
          <p:cNvSpPr>
            <a:spLocks noGrp="1"/>
          </p:cNvSpPr>
          <p:nvPr>
            <p:ph type="title"/>
          </p:nvPr>
        </p:nvSpPr>
        <p:spPr>
          <a:xfrm>
            <a:off x="685800" y="762000"/>
            <a:ext cx="7848600" cy="647700"/>
          </a:xfrm>
        </p:spPr>
        <p:txBody>
          <a:bodyPr/>
          <a:lstStyle/>
          <a:p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stile LT Std Bold" pitchFamily="34" charset="0"/>
              </a:rPr>
              <a:t>Globalisation</a:t>
            </a:r>
            <a:endPara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stile LT Std Bol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81128"/>
          </a:xfrm>
        </p:spPr>
        <p:txBody>
          <a:bodyPr/>
          <a:lstStyle/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69" y="1981200"/>
            <a:ext cx="663295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Nov 2014) Tourism Supply Side - UNSD Workshop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(Nov 2014) Tourism Supply Side - UNSD Workshop</Template>
  <TotalTime>1577</TotalTime>
  <Words>232</Words>
  <Application>Microsoft Office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(Nov 2014) Tourism Supply Side - UNSD Workshop</vt:lpstr>
      <vt:lpstr>Some International Context</vt:lpstr>
      <vt:lpstr> </vt:lpstr>
      <vt:lpstr>High-Level Panel of Eminent Persons (2013)</vt:lpstr>
      <vt:lpstr>000 Data Revolution 0000000000000002014 </vt:lpstr>
      <vt:lpstr>From Millennium to Sustainable</vt:lpstr>
      <vt:lpstr>Stupid Development Goals?</vt:lpstr>
      <vt:lpstr>Sustainable Development Goals</vt:lpstr>
      <vt:lpstr>PowerPoint Presentation</vt:lpstr>
      <vt:lpstr>Globalisation</vt:lpstr>
      <vt:lpstr>Global influence</vt:lpstr>
      <vt:lpstr>PowerPoint Presentation</vt:lpstr>
    </vt:vector>
  </TitlesOfParts>
  <Company>UNCTAD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Supply Side Statistics for the  Tourism Sector</dc:title>
  <dc:creator>Unctad User</dc:creator>
  <cp:lastModifiedBy>Unctad User</cp:lastModifiedBy>
  <cp:revision>151</cp:revision>
  <dcterms:created xsi:type="dcterms:W3CDTF">2014-10-07T08:03:29Z</dcterms:created>
  <dcterms:modified xsi:type="dcterms:W3CDTF">2015-06-11T09:40:58Z</dcterms:modified>
</cp:coreProperties>
</file>