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8" r:id="rId4"/>
    <p:sldId id="261" r:id="rId5"/>
    <p:sldId id="277" r:id="rId6"/>
    <p:sldId id="280" r:id="rId7"/>
    <p:sldId id="276" r:id="rId8"/>
    <p:sldId id="269" r:id="rId9"/>
    <p:sldId id="270" r:id="rId10"/>
  </p:sldIdLst>
  <p:sldSz cx="12192000" cy="6858000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2034" autoAdjust="0"/>
  </p:normalViewPr>
  <p:slideViewPr>
    <p:cSldViewPr snapToGrid="0">
      <p:cViewPr varScale="1">
        <p:scale>
          <a:sx n="77" d="100"/>
          <a:sy n="77" d="100"/>
        </p:scale>
        <p:origin x="-57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-2166" y="-108"/>
      </p:cViewPr>
      <p:guideLst>
        <p:guide orient="horz" pos="3155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A953C3-7D0F-4A87-AA2E-BD37AD82102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5EBF33D-DEA2-4267-9CCE-44849C576B7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Administrative Data</a:t>
          </a:r>
          <a:endParaRPr lang="en-IE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5BEE50-5DB2-4186-9CD5-1B87045914E0}" type="parTrans" cxnId="{723F659C-B7EA-4D6E-B26E-20B78FA8515E}">
      <dgm:prSet/>
      <dgm:spPr/>
      <dgm:t>
        <a:bodyPr/>
        <a:lstStyle/>
        <a:p>
          <a:endParaRPr lang="en-IE"/>
        </a:p>
      </dgm:t>
    </dgm:pt>
    <dgm:pt modelId="{7B000D21-160A-4C33-9D3E-6ACAC0FD869B}" type="sibTrans" cxnId="{723F659C-B7EA-4D6E-B26E-20B78FA8515E}">
      <dgm:prSet/>
      <dgm:spPr/>
      <dgm:t>
        <a:bodyPr/>
        <a:lstStyle/>
        <a:p>
          <a:endParaRPr lang="en-IE"/>
        </a:p>
      </dgm:t>
    </dgm:pt>
    <dgm:pt modelId="{58743260-DEDF-4462-AA8A-789C15C6161F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Open Data</a:t>
          </a:r>
          <a:endParaRPr lang="en-IE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955D63-0182-44DA-9F1D-0F9E5E96D096}" type="parTrans" cxnId="{33CD5F6F-133C-47C8-9E31-A7C93F7A7609}">
      <dgm:prSet/>
      <dgm:spPr/>
      <dgm:t>
        <a:bodyPr/>
        <a:lstStyle/>
        <a:p>
          <a:endParaRPr lang="en-IE"/>
        </a:p>
      </dgm:t>
    </dgm:pt>
    <dgm:pt modelId="{84028379-EB63-497D-A47B-501F17692B5A}" type="sibTrans" cxnId="{33CD5F6F-133C-47C8-9E31-A7C93F7A7609}">
      <dgm:prSet/>
      <dgm:spPr/>
      <dgm:t>
        <a:bodyPr/>
        <a:lstStyle/>
        <a:p>
          <a:endParaRPr lang="en-IE"/>
        </a:p>
      </dgm:t>
    </dgm:pt>
    <dgm:pt modelId="{4A413BC1-63C8-4FAF-B840-FB2CF7A6E31D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Big Data</a:t>
          </a:r>
          <a:endParaRPr lang="en-IE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727FAB-C2B1-479F-9007-7F063E256774}" type="parTrans" cxnId="{4697FA96-CD47-4DB9-90FB-504A375BB668}">
      <dgm:prSet/>
      <dgm:spPr/>
      <dgm:t>
        <a:bodyPr/>
        <a:lstStyle/>
        <a:p>
          <a:endParaRPr lang="en-IE"/>
        </a:p>
      </dgm:t>
    </dgm:pt>
    <dgm:pt modelId="{8F062BC5-4F8A-4AA8-8877-6C8F7EF8CBD6}" type="sibTrans" cxnId="{4697FA96-CD47-4DB9-90FB-504A375BB668}">
      <dgm:prSet/>
      <dgm:spPr/>
      <dgm:t>
        <a:bodyPr/>
        <a:lstStyle/>
        <a:p>
          <a:endParaRPr lang="en-IE"/>
        </a:p>
      </dgm:t>
    </dgm:pt>
    <dgm:pt modelId="{6E258584-615B-42A5-9D9A-42A1F4E80673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Research Data</a:t>
          </a:r>
          <a:endParaRPr lang="en-IE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FC9D09-BD0F-40DC-AA1D-94DBE9E8689E}" type="parTrans" cxnId="{73197ADC-3985-4DD3-80F6-1DD80D096E05}">
      <dgm:prSet/>
      <dgm:spPr/>
      <dgm:t>
        <a:bodyPr/>
        <a:lstStyle/>
        <a:p>
          <a:endParaRPr lang="en-IE"/>
        </a:p>
      </dgm:t>
    </dgm:pt>
    <dgm:pt modelId="{2AD5CD41-31BB-43CE-987B-70AE186B24EA}" type="sibTrans" cxnId="{73197ADC-3985-4DD3-80F6-1DD80D096E05}">
      <dgm:prSet/>
      <dgm:spPr/>
      <dgm:t>
        <a:bodyPr/>
        <a:lstStyle/>
        <a:p>
          <a:endParaRPr lang="en-IE"/>
        </a:p>
      </dgm:t>
    </dgm:pt>
    <dgm:pt modelId="{E8D200E5-A214-4CBE-A4AB-AC8A19CF248F}" type="pres">
      <dgm:prSet presAssocID="{CDA953C3-7D0F-4A87-AA2E-BD37AD82102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3F55A870-057A-4D72-BF82-C1C900BE9A72}" type="pres">
      <dgm:prSet presAssocID="{25EBF33D-DEA2-4267-9CCE-44849C576B74}" presName="node" presStyleLbl="node1" presStyleIdx="0" presStyleCnt="4" custLinFactNeighborX="9899" custLinFactNeighborY="-9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9B01364-7760-48E0-A03C-2A6CF5835B2F}" type="pres">
      <dgm:prSet presAssocID="{7B000D21-160A-4C33-9D3E-6ACAC0FD869B}" presName="sibTrans" presStyleCnt="0"/>
      <dgm:spPr/>
    </dgm:pt>
    <dgm:pt modelId="{1D7C48BF-578C-4768-9270-55EF292C37F5}" type="pres">
      <dgm:prSet presAssocID="{58743260-DEDF-4462-AA8A-789C15C6161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0EA3F1B-BF97-43A4-838B-2DF4AFBC563F}" type="pres">
      <dgm:prSet presAssocID="{84028379-EB63-497D-A47B-501F17692B5A}" presName="sibTrans" presStyleCnt="0"/>
      <dgm:spPr/>
    </dgm:pt>
    <dgm:pt modelId="{AC29DB8F-70F2-4CFA-B720-9176A17D310A}" type="pres">
      <dgm:prSet presAssocID="{4A413BC1-63C8-4FAF-B840-FB2CF7A6E31D}" presName="node" presStyleLbl="node1" presStyleIdx="2" presStyleCnt="4" custLinFactNeighborX="9899" custLinFactNeighborY="-17510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8DACBBD8-D909-49FE-8EE5-A97483370B57}" type="pres">
      <dgm:prSet presAssocID="{8F062BC5-4F8A-4AA8-8877-6C8F7EF8CBD6}" presName="sibTrans" presStyleCnt="0"/>
      <dgm:spPr/>
    </dgm:pt>
    <dgm:pt modelId="{98E4B954-A1FE-4BA2-B1E2-5FA43B8AF7C3}" type="pres">
      <dgm:prSet presAssocID="{6E258584-615B-42A5-9D9A-42A1F4E80673}" presName="node" presStyleLbl="node1" presStyleIdx="3" presStyleCnt="4" custLinFactNeighborX="26" custLinFactNeighborY="-17510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14594510-74D8-435C-909C-4CF1CAF0B288}" type="presOf" srcId="{58743260-DEDF-4462-AA8A-789C15C6161F}" destId="{1D7C48BF-578C-4768-9270-55EF292C37F5}" srcOrd="0" destOrd="0" presId="urn:microsoft.com/office/officeart/2005/8/layout/default"/>
    <dgm:cxn modelId="{9B764F99-EED3-4A58-9B88-3134C8A0BAE7}" type="presOf" srcId="{25EBF33D-DEA2-4267-9CCE-44849C576B74}" destId="{3F55A870-057A-4D72-BF82-C1C900BE9A72}" srcOrd="0" destOrd="0" presId="urn:microsoft.com/office/officeart/2005/8/layout/default"/>
    <dgm:cxn modelId="{33CD5F6F-133C-47C8-9E31-A7C93F7A7609}" srcId="{CDA953C3-7D0F-4A87-AA2E-BD37AD821022}" destId="{58743260-DEDF-4462-AA8A-789C15C6161F}" srcOrd="1" destOrd="0" parTransId="{13955D63-0182-44DA-9F1D-0F9E5E96D096}" sibTransId="{84028379-EB63-497D-A47B-501F17692B5A}"/>
    <dgm:cxn modelId="{73197ADC-3985-4DD3-80F6-1DD80D096E05}" srcId="{CDA953C3-7D0F-4A87-AA2E-BD37AD821022}" destId="{6E258584-615B-42A5-9D9A-42A1F4E80673}" srcOrd="3" destOrd="0" parTransId="{ADFC9D09-BD0F-40DC-AA1D-94DBE9E8689E}" sibTransId="{2AD5CD41-31BB-43CE-987B-70AE186B24EA}"/>
    <dgm:cxn modelId="{FED120C2-08B0-4666-BF47-AF0B1C1DA990}" type="presOf" srcId="{CDA953C3-7D0F-4A87-AA2E-BD37AD821022}" destId="{E8D200E5-A214-4CBE-A4AB-AC8A19CF248F}" srcOrd="0" destOrd="0" presId="urn:microsoft.com/office/officeart/2005/8/layout/default"/>
    <dgm:cxn modelId="{4697FA96-CD47-4DB9-90FB-504A375BB668}" srcId="{CDA953C3-7D0F-4A87-AA2E-BD37AD821022}" destId="{4A413BC1-63C8-4FAF-B840-FB2CF7A6E31D}" srcOrd="2" destOrd="0" parTransId="{E4727FAB-C2B1-479F-9007-7F063E256774}" sibTransId="{8F062BC5-4F8A-4AA8-8877-6C8F7EF8CBD6}"/>
    <dgm:cxn modelId="{61AF5893-47DD-4EF2-8DDD-1706382FFDE2}" type="presOf" srcId="{6E258584-615B-42A5-9D9A-42A1F4E80673}" destId="{98E4B954-A1FE-4BA2-B1E2-5FA43B8AF7C3}" srcOrd="0" destOrd="0" presId="urn:microsoft.com/office/officeart/2005/8/layout/default"/>
    <dgm:cxn modelId="{461164AF-3703-4161-BF98-5EF1CEC78202}" type="presOf" srcId="{4A413BC1-63C8-4FAF-B840-FB2CF7A6E31D}" destId="{AC29DB8F-70F2-4CFA-B720-9176A17D310A}" srcOrd="0" destOrd="0" presId="urn:microsoft.com/office/officeart/2005/8/layout/default"/>
    <dgm:cxn modelId="{723F659C-B7EA-4D6E-B26E-20B78FA8515E}" srcId="{CDA953C3-7D0F-4A87-AA2E-BD37AD821022}" destId="{25EBF33D-DEA2-4267-9CCE-44849C576B74}" srcOrd="0" destOrd="0" parTransId="{C65BEE50-5DB2-4186-9CD5-1B87045914E0}" sibTransId="{7B000D21-160A-4C33-9D3E-6ACAC0FD869B}"/>
    <dgm:cxn modelId="{0BCDAEFE-AAAA-46A8-9DB9-33B0905946BB}" type="presParOf" srcId="{E8D200E5-A214-4CBE-A4AB-AC8A19CF248F}" destId="{3F55A870-057A-4D72-BF82-C1C900BE9A72}" srcOrd="0" destOrd="0" presId="urn:microsoft.com/office/officeart/2005/8/layout/default"/>
    <dgm:cxn modelId="{B95C1B0D-89EE-4751-B181-36A56AB4F3D9}" type="presParOf" srcId="{E8D200E5-A214-4CBE-A4AB-AC8A19CF248F}" destId="{C9B01364-7760-48E0-A03C-2A6CF5835B2F}" srcOrd="1" destOrd="0" presId="urn:microsoft.com/office/officeart/2005/8/layout/default"/>
    <dgm:cxn modelId="{B3FEFD77-AAD1-45B0-8E89-E366F87FC3A7}" type="presParOf" srcId="{E8D200E5-A214-4CBE-A4AB-AC8A19CF248F}" destId="{1D7C48BF-578C-4768-9270-55EF292C37F5}" srcOrd="2" destOrd="0" presId="urn:microsoft.com/office/officeart/2005/8/layout/default"/>
    <dgm:cxn modelId="{9A5F4E78-330E-4192-B9EA-83F21FA98C32}" type="presParOf" srcId="{E8D200E5-A214-4CBE-A4AB-AC8A19CF248F}" destId="{D0EA3F1B-BF97-43A4-838B-2DF4AFBC563F}" srcOrd="3" destOrd="0" presId="urn:microsoft.com/office/officeart/2005/8/layout/default"/>
    <dgm:cxn modelId="{2F186435-240E-48FF-9010-90E96CEDFA2E}" type="presParOf" srcId="{E8D200E5-A214-4CBE-A4AB-AC8A19CF248F}" destId="{AC29DB8F-70F2-4CFA-B720-9176A17D310A}" srcOrd="4" destOrd="0" presId="urn:microsoft.com/office/officeart/2005/8/layout/default"/>
    <dgm:cxn modelId="{87AEFE54-E15E-47FF-8BDF-EE13A247CCB1}" type="presParOf" srcId="{E8D200E5-A214-4CBE-A4AB-AC8A19CF248F}" destId="{8DACBBD8-D909-49FE-8EE5-A97483370B57}" srcOrd="5" destOrd="0" presId="urn:microsoft.com/office/officeart/2005/8/layout/default"/>
    <dgm:cxn modelId="{855FA63B-04A2-450E-A537-0BDCF94776E4}" type="presParOf" srcId="{E8D200E5-A214-4CBE-A4AB-AC8A19CF248F}" destId="{98E4B954-A1FE-4BA2-B1E2-5FA43B8AF7C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5A870-057A-4D72-BF82-C1C900BE9A72}">
      <dsp:nvSpPr>
        <dsp:cNvPr id="0" name=""/>
        <dsp:cNvSpPr/>
      </dsp:nvSpPr>
      <dsp:spPr>
        <a:xfrm>
          <a:off x="367823" y="145153"/>
          <a:ext cx="3706162" cy="22236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Administrative Data</a:t>
          </a:r>
          <a:endParaRPr lang="en-IE" sz="39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7823" y="145153"/>
        <a:ext cx="3706162" cy="2223697"/>
      </dsp:txXfrm>
    </dsp:sp>
    <dsp:sp modelId="{1D7C48BF-578C-4768-9270-55EF292C37F5}">
      <dsp:nvSpPr>
        <dsp:cNvPr id="0" name=""/>
        <dsp:cNvSpPr/>
      </dsp:nvSpPr>
      <dsp:spPr>
        <a:xfrm>
          <a:off x="4077728" y="147177"/>
          <a:ext cx="3706162" cy="22236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Open Data</a:t>
          </a:r>
          <a:endParaRPr lang="en-IE" sz="39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77728" y="147177"/>
        <a:ext cx="3706162" cy="2223697"/>
      </dsp:txXfrm>
    </dsp:sp>
    <dsp:sp modelId="{AC29DB8F-70F2-4CFA-B720-9176A17D310A}">
      <dsp:nvSpPr>
        <dsp:cNvPr id="0" name=""/>
        <dsp:cNvSpPr/>
      </dsp:nvSpPr>
      <dsp:spPr>
        <a:xfrm>
          <a:off x="367823" y="2352121"/>
          <a:ext cx="3706162" cy="222369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Big Data</a:t>
          </a:r>
          <a:endParaRPr lang="en-IE" sz="39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7823" y="2352121"/>
        <a:ext cx="3706162" cy="2223697"/>
      </dsp:txXfrm>
    </dsp:sp>
    <dsp:sp modelId="{98E4B954-A1FE-4BA2-B1E2-5FA43B8AF7C3}">
      <dsp:nvSpPr>
        <dsp:cNvPr id="0" name=""/>
        <dsp:cNvSpPr/>
      </dsp:nvSpPr>
      <dsp:spPr>
        <a:xfrm>
          <a:off x="4078678" y="2352121"/>
          <a:ext cx="3706162" cy="222369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Research Data</a:t>
          </a:r>
          <a:endParaRPr lang="en-IE" sz="39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78678" y="2352121"/>
        <a:ext cx="3706162" cy="2223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124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0277" y="0"/>
            <a:ext cx="2983124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DC471-116A-4734-ADA0-CDB9BB540E59}" type="datetimeFigureOut">
              <a:rPr lang="en-IE" smtClean="0"/>
              <a:t>07/04/2016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3124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0277" y="9517063"/>
            <a:ext cx="2983124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CF65C-5C19-4F62-8961-7F34C5650EB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715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5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920CFC69-018E-459F-A987-0E9CACFCB592}" type="datetimeFigureOut">
              <a:rPr lang="en-IE" smtClean="0"/>
              <a:t>07/04/2016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086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3495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0" y="9516039"/>
            <a:ext cx="2983495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2C769AEB-BF7E-4F58-A52A-824ECC0CBC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4099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826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b="1" dirty="0" smtClean="0"/>
              <a:t> 1993 statistics Act</a:t>
            </a:r>
            <a:endParaRPr lang="en-I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766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Achieving this means building a national data infrastructure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3148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679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Mention</a:t>
            </a:r>
            <a:r>
              <a:rPr lang="en-IE" baseline="0" dirty="0" smtClean="0"/>
              <a:t> each of the registers and explain significance of unique identifiers and </a:t>
            </a:r>
            <a:r>
              <a:rPr lang="en-IE" baseline="0" dirty="0" err="1" smtClean="0"/>
              <a:t>Eircode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1782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1200" b="0" dirty="0" smtClean="0">
                <a:effectLst/>
              </a:rPr>
              <a:t> We are behind the curve</a:t>
            </a:r>
            <a:r>
              <a:rPr lang="en-IE" sz="1200" b="0" baseline="0" dirty="0" smtClean="0">
                <a:effectLst/>
              </a:rPr>
              <a:t> compared to other developed countries in our capacity to produce evidence for policy</a:t>
            </a:r>
          </a:p>
          <a:p>
            <a:r>
              <a:rPr lang="en-IE" sz="1200" b="0" baseline="0" dirty="0" smtClean="0">
                <a:effectLst/>
              </a:rPr>
              <a:t>NSB: Joined Up Government Needs Joined Up Data</a:t>
            </a:r>
          </a:p>
          <a:p>
            <a:endParaRPr lang="en-IE" sz="1200" b="0" baseline="0" dirty="0" smtClean="0">
              <a:effectLst/>
            </a:endParaRPr>
          </a:p>
          <a:p>
            <a:r>
              <a:rPr lang="en-IE" sz="1200" b="0" baseline="0" dirty="0" smtClean="0">
                <a:effectLst/>
              </a:rPr>
              <a:t>Data management critical to shared services, elimination of silos, whole of government approach</a:t>
            </a:r>
          </a:p>
          <a:p>
            <a:endParaRPr lang="en-IE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667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263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0568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baseline="0" dirty="0" smtClean="0"/>
              <a:t> 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9AEB-BF7E-4F58-A52A-824ECC0CBC67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4431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4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95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38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15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015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54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5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5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68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5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8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8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06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7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33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4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86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24644"/>
            <a:ext cx="8724275" cy="3347356"/>
          </a:xfrm>
        </p:spPr>
        <p:txBody>
          <a:bodyPr/>
          <a:lstStyle/>
          <a:p>
            <a:r>
              <a:rPr lang="en-I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CSO Fifth Administrative Data Seminar</a:t>
            </a:r>
            <a:br>
              <a:rPr lang="en-I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I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I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the Irish Statistical System  World Class</a:t>
            </a:r>
            <a:endParaRPr lang="en-IE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98571"/>
            <a:ext cx="9066213" cy="740229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Dr Patricia O’Hara</a:t>
            </a:r>
          </a:p>
          <a:p>
            <a:r>
              <a:rPr lang="en-IE" dirty="0" smtClean="0"/>
              <a:t>Chair, National Statistics Board</a:t>
            </a:r>
          </a:p>
        </p:txBody>
      </p:sp>
    </p:spTree>
    <p:extLst>
      <p:ext uri="{BB962C8B-B14F-4D97-AF65-F5344CB8AC3E}">
        <p14:creationId xmlns:p14="http://schemas.microsoft.com/office/powerpoint/2010/main" val="166194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National Statistics Board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68249"/>
            <a:ext cx="8825659" cy="3642609"/>
          </a:xfrm>
        </p:spPr>
        <p:txBody>
          <a:bodyPr>
            <a:noAutofit/>
          </a:bodyPr>
          <a:lstStyle/>
          <a:p>
            <a:r>
              <a:rPr lang="en-IE" sz="2800" dirty="0" smtClean="0"/>
              <a:t>Establish 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</a:t>
            </a:r>
            <a:r>
              <a:rPr lang="en-IE" sz="2800" dirty="0" smtClean="0"/>
              <a:t> for the development of official statistics in Ireland</a:t>
            </a:r>
          </a:p>
          <a:p>
            <a:endParaRPr lang="en-IE" sz="2800" dirty="0" smtClean="0"/>
          </a:p>
          <a:p>
            <a:r>
              <a:rPr lang="en-IE" sz="2800" dirty="0" smtClean="0"/>
              <a:t>Guide the 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broad strategic direction </a:t>
            </a:r>
            <a:r>
              <a:rPr lang="en-IE" sz="2800" dirty="0" smtClean="0"/>
              <a:t>of CSO</a:t>
            </a:r>
          </a:p>
          <a:p>
            <a:endParaRPr lang="en-IE" sz="2800" dirty="0" smtClean="0"/>
          </a:p>
          <a:p>
            <a:r>
              <a:rPr lang="en-IE" sz="2800" dirty="0" smtClean="0"/>
              <a:t>NSB take a whole system approach – using the term 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Irish Statistical System (ISS)</a:t>
            </a:r>
          </a:p>
          <a:p>
            <a:pPr marL="0" indent="0">
              <a:buNone/>
            </a:pPr>
            <a:endParaRPr lang="en-IE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7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NSB Vision for the Irish Statistical System</a:t>
            </a:r>
            <a:endParaRPr lang="en-I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world class system of official statistics using the best available data to provide high quality, independent and accessible information for Ireland</a:t>
            </a:r>
            <a:endParaRPr lang="en-IE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5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895465"/>
            <a:ext cx="8825659" cy="706964"/>
          </a:xfrm>
        </p:spPr>
        <p:txBody>
          <a:bodyPr/>
          <a:lstStyle/>
          <a:p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I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 class </a:t>
            </a:r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makes great use of administrative data  </a:t>
            </a:r>
            <a:endParaRPr lang="en-I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728209"/>
            <a:ext cx="9098318" cy="3747541"/>
          </a:xfrm>
        </p:spPr>
        <p:txBody>
          <a:bodyPr>
            <a:normAutofit fontScale="92500" lnSpcReduction="10000"/>
          </a:bodyPr>
          <a:lstStyle/>
          <a:p>
            <a:r>
              <a:rPr lang="en-I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Data Infrastructure (NDI)</a:t>
            </a:r>
            <a:r>
              <a:rPr lang="en-IE" sz="3200" dirty="0"/>
              <a:t> </a:t>
            </a:r>
            <a:endParaRPr lang="en-IE" sz="3200" dirty="0" smtClean="0"/>
          </a:p>
          <a:p>
            <a:endParaRPr lang="en-IE" sz="3200" dirty="0" smtClean="0"/>
          </a:p>
          <a:p>
            <a:r>
              <a:rPr lang="en-IE" sz="3200" dirty="0" smtClean="0"/>
              <a:t>Creation of </a:t>
            </a:r>
            <a:r>
              <a:rPr lang="en-I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Registers</a:t>
            </a:r>
            <a:r>
              <a:rPr lang="en-IE" sz="3200" dirty="0" smtClean="0"/>
              <a:t> </a:t>
            </a:r>
            <a:r>
              <a:rPr lang="en-IE" sz="3200" dirty="0"/>
              <a:t>which can only work if based on </a:t>
            </a:r>
            <a:r>
              <a:rPr lang="en-I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unique </a:t>
            </a:r>
            <a:r>
              <a:rPr lang="en-I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identifiers</a:t>
            </a:r>
          </a:p>
          <a:p>
            <a:endParaRPr lang="en-I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3200" dirty="0" smtClean="0"/>
              <a:t>Well established elsewhere – Denmark 1960s and 70s, other Nordic, Netherlands</a:t>
            </a:r>
          </a:p>
          <a:p>
            <a:endParaRPr lang="en-IE" sz="3200" dirty="0" smtClean="0"/>
          </a:p>
          <a:p>
            <a:pPr marL="0" indent="0">
              <a:buNone/>
            </a:pPr>
            <a:endParaRPr lang="en-IE" sz="3200" dirty="0" smtClean="0"/>
          </a:p>
          <a:p>
            <a:endParaRPr lang="en-IE" sz="3200" dirty="0" smtClean="0"/>
          </a:p>
          <a:p>
            <a:endParaRPr lang="en-IE" sz="3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1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133" name="Group 13"/>
          <p:cNvGrpSpPr>
            <a:grpSpLocks/>
          </p:cNvGrpSpPr>
          <p:nvPr/>
        </p:nvGrpSpPr>
        <p:grpSpPr bwMode="auto">
          <a:xfrm>
            <a:off x="2792191" y="2571549"/>
            <a:ext cx="2600969" cy="1522749"/>
            <a:chOff x="112" y="1772"/>
            <a:chExt cx="2200" cy="1288"/>
          </a:xfrm>
        </p:grpSpPr>
        <p:sp>
          <p:nvSpPr>
            <p:cNvPr id="8250" name="Oval 14"/>
            <p:cNvSpPr>
              <a:spLocks noChangeArrowheads="1"/>
            </p:cNvSpPr>
            <p:nvPr/>
          </p:nvSpPr>
          <p:spPr bwMode="auto">
            <a:xfrm>
              <a:off x="112" y="2452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da-DK" sz="1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Health</a:t>
              </a:r>
              <a:endParaRPr lang="en-GB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1" name="Line 15"/>
            <p:cNvSpPr>
              <a:spLocks noChangeShapeType="1"/>
            </p:cNvSpPr>
            <p:nvPr/>
          </p:nvSpPr>
          <p:spPr bwMode="auto">
            <a:xfrm flipV="1">
              <a:off x="680" y="1772"/>
              <a:ext cx="1632" cy="864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43" name="Group 23"/>
          <p:cNvGrpSpPr>
            <a:grpSpLocks/>
          </p:cNvGrpSpPr>
          <p:nvPr/>
        </p:nvGrpSpPr>
        <p:grpSpPr bwMode="auto">
          <a:xfrm>
            <a:off x="6969001" y="1066801"/>
            <a:ext cx="2014568" cy="846497"/>
            <a:chOff x="3464" y="864"/>
            <a:chExt cx="1704" cy="716"/>
          </a:xfrm>
        </p:grpSpPr>
        <p:sp>
          <p:nvSpPr>
            <p:cNvPr id="8240" name="Line 24"/>
            <p:cNvSpPr>
              <a:spLocks noChangeShapeType="1"/>
            </p:cNvSpPr>
            <p:nvPr/>
          </p:nvSpPr>
          <p:spPr bwMode="auto">
            <a:xfrm flipH="1">
              <a:off x="3464" y="1344"/>
              <a:ext cx="1144" cy="236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43" name="Oval 27"/>
            <p:cNvSpPr>
              <a:spLocks noChangeArrowheads="1"/>
            </p:cNvSpPr>
            <p:nvPr/>
          </p:nvSpPr>
          <p:spPr bwMode="auto">
            <a:xfrm>
              <a:off x="4560" y="864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da-DK" sz="1200" b="1" dirty="0" err="1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Employ</a:t>
              </a:r>
              <a:r>
                <a:rPr lang="da-DK" sz="12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  <a:p>
              <a:pPr algn="ctr" defTabSz="762000">
                <a:lnSpc>
                  <a:spcPct val="90000"/>
                </a:lnSpc>
              </a:pPr>
              <a:r>
                <a:rPr lang="da-DK" sz="12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ment</a:t>
              </a:r>
              <a:endParaRPr lang="en-GB" sz="1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48" name="Group 28"/>
          <p:cNvGrpSpPr>
            <a:grpSpLocks/>
          </p:cNvGrpSpPr>
          <p:nvPr/>
        </p:nvGrpSpPr>
        <p:grpSpPr bwMode="auto">
          <a:xfrm>
            <a:off x="6747043" y="1066801"/>
            <a:ext cx="1155067" cy="718813"/>
            <a:chOff x="3279" y="864"/>
            <a:chExt cx="977" cy="608"/>
          </a:xfrm>
        </p:grpSpPr>
        <p:sp>
          <p:nvSpPr>
            <p:cNvPr id="8236" name="Line 29"/>
            <p:cNvSpPr>
              <a:spLocks noChangeShapeType="1"/>
            </p:cNvSpPr>
            <p:nvPr/>
          </p:nvSpPr>
          <p:spPr bwMode="auto">
            <a:xfrm flipH="1">
              <a:off x="3279" y="1200"/>
              <a:ext cx="369" cy="144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39" name="Oval 32"/>
            <p:cNvSpPr>
              <a:spLocks noChangeArrowheads="1"/>
            </p:cNvSpPr>
            <p:nvPr/>
          </p:nvSpPr>
          <p:spPr bwMode="auto">
            <a:xfrm>
              <a:off x="3648" y="864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da-DK" sz="1200" b="1" dirty="0" err="1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Educa</a:t>
              </a:r>
              <a:r>
                <a:rPr lang="da-DK" sz="12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  <a:p>
              <a:pPr algn="ctr" defTabSz="762000">
                <a:lnSpc>
                  <a:spcPct val="90000"/>
                </a:lnSpc>
              </a:pPr>
              <a:r>
                <a:rPr lang="da-DK" sz="1200" b="1" dirty="0" err="1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tion</a:t>
              </a:r>
              <a:endParaRPr lang="en-GB" sz="1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53" name="Group 33"/>
          <p:cNvGrpSpPr>
            <a:grpSpLocks/>
          </p:cNvGrpSpPr>
          <p:nvPr/>
        </p:nvGrpSpPr>
        <p:grpSpPr bwMode="auto">
          <a:xfrm>
            <a:off x="2896232" y="2409083"/>
            <a:ext cx="2251019" cy="918614"/>
            <a:chOff x="336" y="1666"/>
            <a:chExt cx="1904" cy="777"/>
          </a:xfrm>
        </p:grpSpPr>
        <p:sp>
          <p:nvSpPr>
            <p:cNvPr id="8233" name="Line 34"/>
            <p:cNvSpPr>
              <a:spLocks noChangeShapeType="1"/>
            </p:cNvSpPr>
            <p:nvPr/>
          </p:nvSpPr>
          <p:spPr bwMode="auto">
            <a:xfrm flipV="1">
              <a:off x="968" y="1666"/>
              <a:ext cx="1272" cy="538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35" name="Oval 36"/>
            <p:cNvSpPr>
              <a:spLocks noChangeArrowheads="1"/>
            </p:cNvSpPr>
            <p:nvPr/>
          </p:nvSpPr>
          <p:spPr bwMode="auto">
            <a:xfrm>
              <a:off x="336" y="1835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en-GB" sz="1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Social</a:t>
              </a:r>
            </a:p>
          </p:txBody>
        </p:sp>
      </p:grpSp>
      <p:grpSp>
        <p:nvGrpSpPr>
          <p:cNvPr id="261157" name="Group 37"/>
          <p:cNvGrpSpPr>
            <a:grpSpLocks/>
          </p:cNvGrpSpPr>
          <p:nvPr/>
        </p:nvGrpSpPr>
        <p:grpSpPr bwMode="auto">
          <a:xfrm>
            <a:off x="8655739" y="3756492"/>
            <a:ext cx="955265" cy="718813"/>
            <a:chOff x="4952" y="2644"/>
            <a:chExt cx="808" cy="608"/>
          </a:xfrm>
        </p:grpSpPr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 flipH="1">
              <a:off x="4952" y="3068"/>
              <a:ext cx="192" cy="48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32" name="Oval 40"/>
            <p:cNvSpPr>
              <a:spLocks noChangeArrowheads="1"/>
            </p:cNvSpPr>
            <p:nvPr/>
          </p:nvSpPr>
          <p:spPr bwMode="auto">
            <a:xfrm>
              <a:off x="5152" y="2644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en-GB" b="1" dirty="0" err="1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etc</a:t>
              </a:r>
              <a:endParaRPr lang="en-GB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61" name="Group 41"/>
          <p:cNvGrpSpPr>
            <a:grpSpLocks/>
          </p:cNvGrpSpPr>
          <p:nvPr/>
        </p:nvGrpSpPr>
        <p:grpSpPr bwMode="auto">
          <a:xfrm>
            <a:off x="4192125" y="1241304"/>
            <a:ext cx="3292933" cy="4703430"/>
            <a:chOff x="1408" y="868"/>
            <a:chExt cx="2325" cy="3248"/>
          </a:xfrm>
        </p:grpSpPr>
        <p:sp>
          <p:nvSpPr>
            <p:cNvPr id="8216" name="Line 42"/>
            <p:cNvSpPr>
              <a:spLocks noChangeShapeType="1"/>
            </p:cNvSpPr>
            <p:nvPr/>
          </p:nvSpPr>
          <p:spPr bwMode="auto">
            <a:xfrm flipH="1" flipV="1">
              <a:off x="1824" y="3408"/>
              <a:ext cx="144" cy="192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217" name="Group 43"/>
            <p:cNvGrpSpPr>
              <a:grpSpLocks/>
            </p:cNvGrpSpPr>
            <p:nvPr/>
          </p:nvGrpSpPr>
          <p:grpSpPr bwMode="auto">
            <a:xfrm>
              <a:off x="1408" y="868"/>
              <a:ext cx="2325" cy="3248"/>
              <a:chOff x="1408" y="868"/>
              <a:chExt cx="2325" cy="3248"/>
            </a:xfrm>
          </p:grpSpPr>
          <p:sp>
            <p:nvSpPr>
              <p:cNvPr id="8218" name="Line 44"/>
              <p:cNvSpPr>
                <a:spLocks noChangeShapeType="1"/>
              </p:cNvSpPr>
              <p:nvPr/>
            </p:nvSpPr>
            <p:spPr bwMode="auto">
              <a:xfrm flipV="1">
                <a:off x="3512" y="3454"/>
                <a:ext cx="221" cy="238"/>
              </a:xfrm>
              <a:prstGeom prst="line">
                <a:avLst/>
              </a:prstGeom>
              <a:noFill/>
              <a:ln w="50800">
                <a:solidFill>
                  <a:schemeClr val="accent1">
                    <a:lumMod val="40000"/>
                    <a:lumOff val="60000"/>
                  </a:schemeClr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a-DK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219" name="Group 45"/>
              <p:cNvGrpSpPr>
                <a:grpSpLocks/>
              </p:cNvGrpSpPr>
              <p:nvPr/>
            </p:nvGrpSpPr>
            <p:grpSpPr bwMode="auto">
              <a:xfrm>
                <a:off x="1408" y="868"/>
                <a:ext cx="2144" cy="3248"/>
                <a:chOff x="1408" y="868"/>
                <a:chExt cx="2144" cy="3248"/>
              </a:xfrm>
            </p:grpSpPr>
            <p:sp>
              <p:nvSpPr>
                <p:cNvPr id="8220" name="Line 46"/>
                <p:cNvSpPr>
                  <a:spLocks noChangeShapeType="1"/>
                </p:cNvSpPr>
                <p:nvPr/>
              </p:nvSpPr>
              <p:spPr bwMode="auto">
                <a:xfrm>
                  <a:off x="2016" y="1248"/>
                  <a:ext cx="200" cy="44"/>
                </a:xfrm>
                <a:prstGeom prst="line">
                  <a:avLst/>
                </a:prstGeom>
                <a:noFill/>
                <a:ln w="50800">
                  <a:solidFill>
                    <a:schemeClr val="accent1">
                      <a:lumMod val="40000"/>
                      <a:lumOff val="60000"/>
                    </a:schemeClr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a-DK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221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2256" y="2102"/>
                  <a:ext cx="344" cy="1306"/>
                </a:xfrm>
                <a:prstGeom prst="line">
                  <a:avLst/>
                </a:prstGeom>
                <a:noFill/>
                <a:ln w="50800">
                  <a:solidFill>
                    <a:schemeClr val="accent1">
                      <a:lumMod val="40000"/>
                      <a:lumOff val="60000"/>
                    </a:schemeClr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a-DK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222" name="Line 48"/>
                <p:cNvSpPr>
                  <a:spLocks noChangeShapeType="1"/>
                </p:cNvSpPr>
                <p:nvPr/>
              </p:nvSpPr>
              <p:spPr bwMode="auto">
                <a:xfrm flipH="1" flipV="1">
                  <a:off x="2936" y="2141"/>
                  <a:ext cx="192" cy="1263"/>
                </a:xfrm>
                <a:prstGeom prst="line">
                  <a:avLst/>
                </a:prstGeom>
                <a:noFill/>
                <a:ln w="50800">
                  <a:solidFill>
                    <a:schemeClr val="accent1">
                      <a:lumMod val="40000"/>
                      <a:lumOff val="60000"/>
                    </a:schemeClr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a-DK">
                    <a:ln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a:ln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227" name="Oval 53"/>
                <p:cNvSpPr>
                  <a:spLocks noChangeArrowheads="1"/>
                </p:cNvSpPr>
                <p:nvPr/>
              </p:nvSpPr>
              <p:spPr bwMode="auto">
                <a:xfrm>
                  <a:off x="1408" y="868"/>
                  <a:ext cx="608" cy="608"/>
                </a:xfrm>
                <a:prstGeom prst="ellipse">
                  <a:avLst/>
                </a:prstGeom>
                <a:solidFill>
                  <a:srgbClr val="CECECE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/>
                <a:p>
                  <a:pPr algn="ctr" defTabSz="762000">
                    <a:lnSpc>
                      <a:spcPct val="90000"/>
                    </a:lnSpc>
                  </a:pPr>
                  <a:r>
                    <a:rPr lang="en-GB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CRS</a:t>
                  </a:r>
                </a:p>
              </p:txBody>
            </p:sp>
            <p:sp>
              <p:nvSpPr>
                <p:cNvPr id="8228" name="Oval 54"/>
                <p:cNvSpPr>
                  <a:spLocks noChangeArrowheads="1"/>
                </p:cNvSpPr>
                <p:nvPr/>
              </p:nvSpPr>
              <p:spPr bwMode="auto">
                <a:xfrm>
                  <a:off x="1824" y="3504"/>
                  <a:ext cx="776" cy="608"/>
                </a:xfrm>
                <a:prstGeom prst="ellipse">
                  <a:avLst/>
                </a:prstGeom>
                <a:solidFill>
                  <a:srgbClr val="CECECE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/>
                <a:p>
                  <a:pPr algn="ctr" defTabSz="762000">
                    <a:lnSpc>
                      <a:spcPct val="90000"/>
                    </a:lnSpc>
                  </a:pPr>
                  <a:r>
                    <a:rPr lang="en-GB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Geo</a:t>
                  </a:r>
                </a:p>
                <a:p>
                  <a:pPr algn="ctr" defTabSz="762000">
                    <a:lnSpc>
                      <a:spcPct val="90000"/>
                    </a:lnSpc>
                  </a:pPr>
                  <a:r>
                    <a:rPr lang="en-GB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directory</a:t>
                  </a:r>
                </a:p>
              </p:txBody>
            </p:sp>
            <p:sp>
              <p:nvSpPr>
                <p:cNvPr id="8229" name="Oval 55"/>
                <p:cNvSpPr>
                  <a:spLocks noChangeArrowheads="1"/>
                </p:cNvSpPr>
                <p:nvPr/>
              </p:nvSpPr>
              <p:spPr bwMode="auto">
                <a:xfrm>
                  <a:off x="2944" y="3508"/>
                  <a:ext cx="608" cy="608"/>
                </a:xfrm>
                <a:prstGeom prst="ellipse">
                  <a:avLst/>
                </a:prstGeom>
                <a:solidFill>
                  <a:srgbClr val="CECECE"/>
                </a:solidFill>
                <a:ln w="25400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/>
                <a:p>
                  <a:pPr algn="ctr" defTabSz="762000">
                    <a:lnSpc>
                      <a:spcPct val="90000"/>
                    </a:lnSpc>
                  </a:pPr>
                  <a:r>
                    <a:rPr lang="en-GB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CRO</a:t>
                  </a:r>
                </a:p>
              </p:txBody>
            </p:sp>
          </p:grpSp>
        </p:grpSp>
      </p:grpSp>
      <p:grpSp>
        <p:nvGrpSpPr>
          <p:cNvPr id="261176" name="Group 56"/>
          <p:cNvGrpSpPr>
            <a:grpSpLocks/>
          </p:cNvGrpSpPr>
          <p:nvPr/>
        </p:nvGrpSpPr>
        <p:grpSpPr bwMode="auto">
          <a:xfrm>
            <a:off x="5049318" y="2408717"/>
            <a:ext cx="4205293" cy="1590137"/>
            <a:chOff x="1435" y="1576"/>
            <a:chExt cx="3557" cy="1345"/>
          </a:xfrm>
        </p:grpSpPr>
        <p:sp>
          <p:nvSpPr>
            <p:cNvPr id="8212" name="Line 57"/>
            <p:cNvSpPr>
              <a:spLocks noChangeShapeType="1"/>
            </p:cNvSpPr>
            <p:nvPr/>
          </p:nvSpPr>
          <p:spPr bwMode="auto">
            <a:xfrm flipH="1">
              <a:off x="1435" y="2208"/>
              <a:ext cx="2789" cy="713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3" name="Line 58"/>
            <p:cNvSpPr>
              <a:spLocks noChangeShapeType="1"/>
            </p:cNvSpPr>
            <p:nvPr/>
          </p:nvSpPr>
          <p:spPr bwMode="auto">
            <a:xfrm flipH="1" flipV="1">
              <a:off x="3037" y="1576"/>
              <a:ext cx="1187" cy="392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4" name="AutoShape 59"/>
            <p:cNvSpPr>
              <a:spLocks noChangeArrowheads="1"/>
            </p:cNvSpPr>
            <p:nvPr/>
          </p:nvSpPr>
          <p:spPr bwMode="auto">
            <a:xfrm>
              <a:off x="4128" y="1776"/>
              <a:ext cx="864" cy="648"/>
            </a:xfrm>
            <a:prstGeom prst="vertic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a-DK" sz="1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Question</a:t>
              </a:r>
              <a:r>
                <a:rPr lang="da-DK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  <a:p>
              <a:pPr algn="ctr"/>
              <a:r>
                <a:rPr lang="da-DK" sz="1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naire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5" name="Line 60"/>
            <p:cNvSpPr>
              <a:spLocks noChangeShapeType="1"/>
            </p:cNvSpPr>
            <p:nvPr/>
          </p:nvSpPr>
          <p:spPr bwMode="auto">
            <a:xfrm flipH="1">
              <a:off x="4269" y="2424"/>
              <a:ext cx="312" cy="274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81" name="Group 61"/>
          <p:cNvGrpSpPr>
            <a:grpSpLocks/>
          </p:cNvGrpSpPr>
          <p:nvPr/>
        </p:nvGrpSpPr>
        <p:grpSpPr bwMode="auto">
          <a:xfrm>
            <a:off x="6956301" y="1752601"/>
            <a:ext cx="2723922" cy="766103"/>
            <a:chOff x="3456" y="1296"/>
            <a:chExt cx="2304" cy="648"/>
          </a:xfrm>
        </p:grpSpPr>
        <p:sp>
          <p:nvSpPr>
            <p:cNvPr id="8210" name="AutoShape 62"/>
            <p:cNvSpPr>
              <a:spLocks noChangeArrowheads="1"/>
            </p:cNvSpPr>
            <p:nvPr/>
          </p:nvSpPr>
          <p:spPr bwMode="auto">
            <a:xfrm>
              <a:off x="5040" y="1296"/>
              <a:ext cx="720" cy="648"/>
            </a:xfrm>
            <a:prstGeom prst="vertic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da-DK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Inter-</a:t>
              </a:r>
            </a:p>
            <a:p>
              <a:pPr algn="ctr"/>
              <a:r>
                <a:rPr lang="da-DK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view</a:t>
              </a:r>
              <a:endPara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1" name="Line 63"/>
            <p:cNvSpPr>
              <a:spLocks noChangeShapeType="1"/>
            </p:cNvSpPr>
            <p:nvPr/>
          </p:nvSpPr>
          <p:spPr bwMode="auto">
            <a:xfrm flipH="1" flipV="1">
              <a:off x="3456" y="1632"/>
              <a:ext cx="1629" cy="0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1184" name="Group 64"/>
          <p:cNvGrpSpPr>
            <a:grpSpLocks/>
          </p:cNvGrpSpPr>
          <p:nvPr/>
        </p:nvGrpSpPr>
        <p:grpSpPr bwMode="auto">
          <a:xfrm>
            <a:off x="2847167" y="4799385"/>
            <a:ext cx="854773" cy="718813"/>
            <a:chOff x="96" y="3456"/>
            <a:chExt cx="723" cy="608"/>
          </a:xfrm>
        </p:grpSpPr>
        <p:sp>
          <p:nvSpPr>
            <p:cNvPr id="8208" name="Oval 65"/>
            <p:cNvSpPr>
              <a:spLocks noChangeArrowheads="1"/>
            </p:cNvSpPr>
            <p:nvPr/>
          </p:nvSpPr>
          <p:spPr bwMode="auto">
            <a:xfrm>
              <a:off x="96" y="3456"/>
              <a:ext cx="608" cy="608"/>
            </a:xfrm>
            <a:prstGeom prst="ellipse">
              <a:avLst/>
            </a:prstGeom>
            <a:solidFill>
              <a:srgbClr val="CECECE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pPr algn="ctr" defTabSz="762000">
                <a:lnSpc>
                  <a:spcPct val="90000"/>
                </a:lnSpc>
              </a:pPr>
              <a:r>
                <a:rPr lang="da-DK" sz="13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Eircodes</a:t>
              </a:r>
            </a:p>
          </p:txBody>
        </p:sp>
        <p:sp>
          <p:nvSpPr>
            <p:cNvPr id="8209" name="Line 66"/>
            <p:cNvSpPr>
              <a:spLocks noChangeShapeType="1"/>
            </p:cNvSpPr>
            <p:nvPr/>
          </p:nvSpPr>
          <p:spPr bwMode="auto">
            <a:xfrm flipV="1">
              <a:off x="672" y="3456"/>
              <a:ext cx="147" cy="144"/>
            </a:xfrm>
            <a:prstGeom prst="line">
              <a:avLst/>
            </a:prstGeom>
            <a:noFill/>
            <a:ln w="50800">
              <a:solidFill>
                <a:schemeClr val="accent1">
                  <a:lumMod val="40000"/>
                  <a:lumOff val="60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9" name="Oval 23"/>
          <p:cNvSpPr>
            <a:spLocks noChangeArrowheads="1"/>
          </p:cNvSpPr>
          <p:nvPr/>
        </p:nvSpPr>
        <p:spPr bwMode="auto">
          <a:xfrm>
            <a:off x="8882733" y="4410638"/>
            <a:ext cx="695523" cy="695646"/>
          </a:xfrm>
          <a:prstGeom prst="ellipse">
            <a:avLst/>
          </a:prstGeom>
          <a:solidFill>
            <a:srgbClr val="CECECE"/>
          </a:solidFill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 defTabSz="762000">
              <a:lnSpc>
                <a:spcPct val="90000"/>
              </a:lnSpc>
            </a:pPr>
            <a:r>
              <a:rPr lang="en-GB" sz="17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</a:t>
            </a:r>
          </a:p>
        </p:txBody>
      </p:sp>
      <p:sp>
        <p:nvSpPr>
          <p:cNvPr id="70" name="Line 45"/>
          <p:cNvSpPr>
            <a:spLocks noChangeShapeType="1"/>
          </p:cNvSpPr>
          <p:nvPr/>
        </p:nvSpPr>
        <p:spPr bwMode="auto">
          <a:xfrm flipH="1" flipV="1">
            <a:off x="8542060" y="4642736"/>
            <a:ext cx="281467" cy="73299"/>
          </a:xfrm>
          <a:prstGeom prst="line">
            <a:avLst/>
          </a:prstGeom>
          <a:noFill/>
          <a:ln w="508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71" name="Pladsholder til diasnummer 3"/>
          <p:cNvSpPr>
            <a:spLocks noGrp="1"/>
          </p:cNvSpPr>
          <p:nvPr>
            <p:ph type="sldNum" sz="quarter" idx="12"/>
          </p:nvPr>
        </p:nvSpPr>
        <p:spPr>
          <a:xfrm>
            <a:off x="10215563" y="6514166"/>
            <a:ext cx="310509" cy="201477"/>
          </a:xfrm>
          <a:prstGeom prst="rect">
            <a:avLst/>
          </a:prstGeom>
        </p:spPr>
        <p:txBody>
          <a:bodyPr/>
          <a:lstStyle/>
          <a:p>
            <a:fld id="{04C73271-F603-4B8B-BC48-CACE9C399C01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73" name="Titel 1"/>
          <p:cNvSpPr txBox="1">
            <a:spLocks/>
          </p:cNvSpPr>
          <p:nvPr/>
        </p:nvSpPr>
        <p:spPr>
          <a:xfrm>
            <a:off x="2423593" y="229326"/>
            <a:ext cx="7661487" cy="851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91D4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r>
              <a:rPr lang="da-DK" dirty="0" smtClean="0">
                <a:solidFill>
                  <a:schemeClr val="bg1"/>
                </a:solidFill>
                <a:latin typeface="+mn-lt"/>
              </a:rPr>
              <a:t>A </a:t>
            </a:r>
            <a:r>
              <a:rPr lang="da-DK" dirty="0">
                <a:solidFill>
                  <a:schemeClr val="bg1"/>
                </a:solidFill>
                <a:latin typeface="+mn-lt"/>
              </a:rPr>
              <a:t>National Data </a:t>
            </a:r>
            <a:r>
              <a:rPr lang="da-DK" dirty="0" smtClean="0">
                <a:solidFill>
                  <a:schemeClr val="bg1"/>
                </a:solidFill>
                <a:latin typeface="+mn-lt"/>
              </a:rPr>
              <a:t>Infrastructure</a:t>
            </a:r>
            <a:endParaRPr lang="da-DK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4" name="Line 15"/>
          <p:cNvSpPr>
            <a:spLocks noChangeShapeType="1"/>
          </p:cNvSpPr>
          <p:nvPr/>
        </p:nvSpPr>
        <p:spPr bwMode="auto">
          <a:xfrm>
            <a:off x="4362033" y="2531117"/>
            <a:ext cx="2745486" cy="1318066"/>
          </a:xfrm>
          <a:prstGeom prst="line">
            <a:avLst/>
          </a:prstGeom>
          <a:noFill/>
          <a:ln w="508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latin typeface="Lucida Sans" pitchFamily="34" charset="0"/>
            </a:endParaRPr>
          </a:p>
        </p:txBody>
      </p:sp>
      <p:sp>
        <p:nvSpPr>
          <p:cNvPr id="76" name="Line 17"/>
          <p:cNvSpPr>
            <a:spLocks noChangeShapeType="1"/>
          </p:cNvSpPr>
          <p:nvPr/>
        </p:nvSpPr>
        <p:spPr bwMode="auto">
          <a:xfrm flipV="1">
            <a:off x="4466847" y="2234711"/>
            <a:ext cx="880991" cy="164758"/>
          </a:xfrm>
          <a:prstGeom prst="line">
            <a:avLst/>
          </a:prstGeom>
          <a:noFill/>
          <a:ln w="508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  <a:latin typeface="Lucida Sans" pitchFamily="34" charset="0"/>
            </a:endParaRPr>
          </a:p>
        </p:txBody>
      </p:sp>
      <p:sp>
        <p:nvSpPr>
          <p:cNvPr id="78" name="Oval 19"/>
          <p:cNvSpPr>
            <a:spLocks noChangeArrowheads="1"/>
          </p:cNvSpPr>
          <p:nvPr/>
        </p:nvSpPr>
        <p:spPr bwMode="auto">
          <a:xfrm>
            <a:off x="3771324" y="1863538"/>
            <a:ext cx="695523" cy="695646"/>
          </a:xfrm>
          <a:prstGeom prst="ellipse">
            <a:avLst/>
          </a:prstGeom>
          <a:solidFill>
            <a:srgbClr val="CECECE"/>
          </a:solidFill>
          <a:ln w="254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 defTabSz="762000">
              <a:lnSpc>
                <a:spcPct val="90000"/>
              </a:lnSpc>
            </a:pPr>
            <a:r>
              <a:rPr lang="en-GB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</a:t>
            </a:r>
          </a:p>
        </p:txBody>
      </p:sp>
      <p:grpSp>
        <p:nvGrpSpPr>
          <p:cNvPr id="8197" name="Group 3"/>
          <p:cNvGrpSpPr>
            <a:grpSpLocks/>
          </p:cNvGrpSpPr>
          <p:nvPr/>
        </p:nvGrpSpPr>
        <p:grpSpPr bwMode="auto">
          <a:xfrm>
            <a:off x="3568825" y="1373170"/>
            <a:ext cx="5057702" cy="3631898"/>
            <a:chOff x="672" y="768"/>
            <a:chExt cx="4278" cy="3072"/>
          </a:xfrm>
        </p:grpSpPr>
        <p:sp>
          <p:nvSpPr>
            <p:cNvPr id="8252" name="Oval 4"/>
            <p:cNvSpPr>
              <a:spLocks noChangeArrowheads="1"/>
            </p:cNvSpPr>
            <p:nvPr/>
          </p:nvSpPr>
          <p:spPr bwMode="auto">
            <a:xfrm>
              <a:off x="2192" y="768"/>
              <a:ext cx="1296" cy="133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3" name="Rectangle 5"/>
            <p:cNvSpPr>
              <a:spLocks noChangeArrowheads="1"/>
            </p:cNvSpPr>
            <p:nvPr/>
          </p:nvSpPr>
          <p:spPr bwMode="auto">
            <a:xfrm>
              <a:off x="2348" y="1198"/>
              <a:ext cx="984" cy="6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7625" tIns="19050" rIns="47625" bIns="19050">
              <a:spAutoFit/>
            </a:bodyPr>
            <a:lstStyle/>
            <a:p>
              <a:pPr algn="ctr" defTabSz="762000"/>
              <a:r>
                <a:rPr lang="en-GB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 id:</a:t>
              </a:r>
            </a:p>
            <a:p>
              <a:pPr algn="ctr" defTabSz="762000"/>
              <a:r>
                <a:rPr lang="en-GB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People </a:t>
              </a:r>
              <a:endPara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762000"/>
              <a:r>
                <a:rPr lang="en-GB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PPSN</a:t>
              </a:r>
            </a:p>
          </p:txBody>
        </p:sp>
        <p:sp>
          <p:nvSpPr>
            <p:cNvPr id="8254" name="Oval 6"/>
            <p:cNvSpPr>
              <a:spLocks noChangeArrowheads="1"/>
            </p:cNvSpPr>
            <p:nvPr/>
          </p:nvSpPr>
          <p:spPr bwMode="auto">
            <a:xfrm>
              <a:off x="3656" y="2574"/>
              <a:ext cx="1292" cy="125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5" name="Oval 7"/>
            <p:cNvSpPr>
              <a:spLocks noChangeArrowheads="1"/>
            </p:cNvSpPr>
            <p:nvPr/>
          </p:nvSpPr>
          <p:spPr bwMode="auto">
            <a:xfrm>
              <a:off x="672" y="2574"/>
              <a:ext cx="1252" cy="126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6" name="Rectangle 8"/>
            <p:cNvSpPr>
              <a:spLocks noChangeArrowheads="1"/>
            </p:cNvSpPr>
            <p:nvPr/>
          </p:nvSpPr>
          <p:spPr bwMode="auto">
            <a:xfrm>
              <a:off x="3678" y="2968"/>
              <a:ext cx="1272" cy="7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7625" tIns="19050" rIns="47625" bIns="19050">
              <a:spAutoFit/>
            </a:bodyPr>
            <a:lstStyle/>
            <a:p>
              <a:pPr algn="ctr" defTabSz="762000"/>
              <a:r>
                <a:rPr lang="da-DK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Enterprise</a:t>
              </a:r>
              <a:r>
                <a:rPr lang="en-GB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id:</a:t>
              </a:r>
            </a:p>
            <a:p>
              <a:pPr algn="ctr" defTabSz="762000"/>
              <a:r>
                <a:rPr lang="en-GB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Businesses</a:t>
              </a:r>
            </a:p>
            <a:p>
              <a:pPr algn="ctr" defTabSz="762000"/>
              <a:r>
                <a:rPr lang="da-DK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UBI</a:t>
              </a:r>
              <a:endPara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7" name="Rectangle 9"/>
            <p:cNvSpPr>
              <a:spLocks noChangeArrowheads="1"/>
            </p:cNvSpPr>
            <p:nvPr/>
          </p:nvSpPr>
          <p:spPr bwMode="auto">
            <a:xfrm>
              <a:off x="672" y="2945"/>
              <a:ext cx="1242" cy="7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7625" tIns="19050" rIns="47625" bIns="19050">
              <a:spAutoFit/>
            </a:bodyPr>
            <a:lstStyle/>
            <a:p>
              <a:pPr algn="ctr" defTabSz="762000"/>
              <a:r>
                <a:rPr lang="da-DK" sz="17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Dwelling</a:t>
              </a:r>
              <a:r>
                <a:rPr lang="en-GB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id</a:t>
              </a:r>
              <a:r>
                <a:rPr lang="da-DK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ctr" defTabSz="762000"/>
              <a:r>
                <a:rPr lang="da-DK" sz="1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Buildings</a:t>
              </a:r>
              <a:endPara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762000"/>
              <a:r>
                <a:rPr lang="en-GB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EIRCODE</a:t>
              </a:r>
            </a:p>
          </p:txBody>
        </p:sp>
        <p:sp>
          <p:nvSpPr>
            <p:cNvPr id="8258" name="Line 10"/>
            <p:cNvSpPr>
              <a:spLocks noChangeShapeType="1"/>
            </p:cNvSpPr>
            <p:nvPr/>
          </p:nvSpPr>
          <p:spPr bwMode="auto">
            <a:xfrm>
              <a:off x="1928" y="3212"/>
              <a:ext cx="1728" cy="0"/>
            </a:xfrm>
            <a:prstGeom prst="line">
              <a:avLst/>
            </a:prstGeom>
            <a:noFill/>
            <a:ln w="1016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59" name="Line 11"/>
            <p:cNvSpPr>
              <a:spLocks noChangeShapeType="1"/>
            </p:cNvSpPr>
            <p:nvPr/>
          </p:nvSpPr>
          <p:spPr bwMode="auto">
            <a:xfrm>
              <a:off x="3360" y="1824"/>
              <a:ext cx="624" cy="816"/>
            </a:xfrm>
            <a:prstGeom prst="line">
              <a:avLst/>
            </a:prstGeom>
            <a:noFill/>
            <a:ln w="1016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60" name="Line 12"/>
            <p:cNvSpPr>
              <a:spLocks noChangeShapeType="1"/>
            </p:cNvSpPr>
            <p:nvPr/>
          </p:nvSpPr>
          <p:spPr bwMode="auto">
            <a:xfrm flipH="1">
              <a:off x="1664" y="1868"/>
              <a:ext cx="720" cy="816"/>
            </a:xfrm>
            <a:prstGeom prst="line">
              <a:avLst/>
            </a:prstGeom>
            <a:noFill/>
            <a:ln w="1016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a-DK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919536" y="6231400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b="1" dirty="0">
                <a:solidFill>
                  <a:schemeClr val="bg1"/>
                </a:solidFill>
              </a:rPr>
              <a:t>The key : Permanent official identification (PPSN, UBI, EIRCODE)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91841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1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61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4" grpId="0" animBg="1"/>
      <p:bldP spid="76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NDI important for Ireland?</a:t>
            </a:r>
            <a:endParaRPr lang="en-I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83436"/>
            <a:ext cx="8825659" cy="4474564"/>
          </a:xfrm>
        </p:spPr>
        <p:txBody>
          <a:bodyPr>
            <a:normAutofit fontScale="85000" lnSpcReduction="10000"/>
          </a:bodyPr>
          <a:lstStyle/>
          <a:p>
            <a:r>
              <a:rPr lang="en-IE" sz="2900" dirty="0" smtClean="0"/>
              <a:t>Gaps </a:t>
            </a:r>
            <a:r>
              <a:rPr lang="en-IE" sz="2900" dirty="0"/>
              <a:t>and inaccuracies in data compromise our ability to consider </a:t>
            </a:r>
            <a:r>
              <a:rPr lang="en-IE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 options and respond effectively to </a:t>
            </a:r>
            <a:r>
              <a:rPr lang="en-IE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</a:t>
            </a:r>
            <a:endParaRPr lang="en-IE" sz="2900" dirty="0" smtClean="0"/>
          </a:p>
          <a:p>
            <a:pPr marL="0" indent="0">
              <a:buNone/>
            </a:pPr>
            <a:endParaRPr lang="en-IE" sz="2900" dirty="0"/>
          </a:p>
          <a:p>
            <a:r>
              <a:rPr lang="en-IE" sz="2900" dirty="0" smtClean="0"/>
              <a:t>Good data needed to </a:t>
            </a:r>
            <a:r>
              <a:rPr lang="en-IE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and evaluate policy measures</a:t>
            </a:r>
            <a:r>
              <a:rPr lang="en-IE" sz="2900" dirty="0"/>
              <a:t> </a:t>
            </a:r>
            <a:r>
              <a:rPr lang="en-IE" sz="2900" dirty="0" smtClean="0"/>
              <a:t>and to </a:t>
            </a:r>
            <a:r>
              <a:rPr lang="en-IE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target and deliver public services</a:t>
            </a:r>
          </a:p>
          <a:p>
            <a:endParaRPr lang="en-IE" sz="2900" dirty="0" smtClean="0"/>
          </a:p>
          <a:p>
            <a:r>
              <a:rPr lang="en-IE" sz="2900" dirty="0" smtClean="0"/>
              <a:t>Joined up data will deliver </a:t>
            </a:r>
            <a:r>
              <a:rPr lang="en-IE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vast improvements in efficiency </a:t>
            </a:r>
            <a:r>
              <a:rPr lang="en-IE" sz="2900" dirty="0" smtClean="0"/>
              <a:t>through elimination of duplication </a:t>
            </a:r>
            <a:r>
              <a:rPr lang="en-IE" sz="2900" dirty="0"/>
              <a:t>and </a:t>
            </a:r>
            <a:r>
              <a:rPr lang="en-IE" sz="2900" dirty="0" smtClean="0"/>
              <a:t>waste, and ultimately deliver significant cost-saving</a:t>
            </a:r>
          </a:p>
          <a:p>
            <a:pPr marL="0" indent="0">
              <a:buNone/>
            </a:pPr>
            <a:endParaRPr lang="en-IE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1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3723" y="474035"/>
            <a:ext cx="9328855" cy="511615"/>
          </a:xfrm>
        </p:spPr>
        <p:txBody>
          <a:bodyPr>
            <a:normAutofit fontScale="90000"/>
          </a:bodyPr>
          <a:lstStyle/>
          <a:p>
            <a:pPr algn="r"/>
            <a:r>
              <a:rPr lang="en-IE" dirty="0" smtClean="0"/>
              <a:t/>
            </a:r>
            <a:br>
              <a:rPr lang="en-IE" dirty="0" smtClean="0"/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7615919"/>
              </p:ext>
            </p:extLst>
          </p:nvPr>
        </p:nvGraphicFramePr>
        <p:xfrm>
          <a:off x="1805101" y="1511559"/>
          <a:ext cx="7784841" cy="5112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4-Point Star 6"/>
          <p:cNvSpPr/>
          <p:nvPr/>
        </p:nvSpPr>
        <p:spPr>
          <a:xfrm>
            <a:off x="5072066" y="3008773"/>
            <a:ext cx="1512168" cy="172819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870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NDI – Benefits for official statistics</a:t>
            </a:r>
            <a:endParaRPr lang="en-I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830" y="2563318"/>
            <a:ext cx="8825659" cy="4294682"/>
          </a:xfrm>
        </p:spPr>
        <p:txBody>
          <a:bodyPr>
            <a:noAutofit/>
          </a:bodyPr>
          <a:lstStyle/>
          <a:p>
            <a:r>
              <a:rPr lang="en-IE" sz="2400" dirty="0" smtClean="0"/>
              <a:t>Could have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register-based Census </a:t>
            </a:r>
            <a:r>
              <a:rPr lang="en-IE" sz="2400" dirty="0" smtClean="0"/>
              <a:t>by 2026 at estimated 15% of current cost</a:t>
            </a:r>
          </a:p>
          <a:p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</a:t>
            </a:r>
            <a:r>
              <a:rPr lang="en-IE" sz="2400" dirty="0" smtClean="0"/>
              <a:t> </a:t>
            </a:r>
            <a:r>
              <a:rPr lang="en-IE" sz="2400" dirty="0"/>
              <a:t>‘live’ population and labour force statistics </a:t>
            </a:r>
          </a:p>
          <a:p>
            <a:r>
              <a:rPr lang="en-IE" sz="2400" dirty="0" smtClean="0"/>
              <a:t>Substantial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savings </a:t>
            </a:r>
            <a:r>
              <a:rPr lang="en-IE" sz="2400" dirty="0"/>
              <a:t>in other </a:t>
            </a:r>
            <a:r>
              <a:rPr lang="en-IE" sz="2400" dirty="0" smtClean="0"/>
              <a:t>domains with reduced need for surveys</a:t>
            </a:r>
          </a:p>
          <a:p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Huge improvement in quality of data </a:t>
            </a:r>
            <a:r>
              <a:rPr lang="en-IE" sz="2400" dirty="0" smtClean="0"/>
              <a:t>– through less reliance on samples, better timeliness, reduced respondent burden</a:t>
            </a:r>
          </a:p>
          <a:p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Integrated, longitudinal, time series statistics </a:t>
            </a:r>
            <a:r>
              <a:rPr lang="en-IE" sz="2400" dirty="0" smtClean="0"/>
              <a:t>for policy and planning</a:t>
            </a:r>
            <a:endParaRPr lang="en-I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5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NDI – Benefits for policy and administration</a:t>
            </a:r>
            <a:endParaRPr lang="en-I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0005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Base policy measures on research results and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target services more effectively</a:t>
            </a:r>
            <a:r>
              <a:rPr lang="en-IE" sz="2400" dirty="0" smtClean="0"/>
              <a:t> –  particular age categories; social groups; areas; enterprises  </a:t>
            </a:r>
            <a:endParaRPr lang="en-IE" sz="2400" dirty="0" smtClean="0">
              <a:solidFill>
                <a:schemeClr val="tx2"/>
              </a:solidFill>
            </a:endParaRPr>
          </a:p>
          <a:p>
            <a:r>
              <a:rPr lang="en-IE" sz="2400" dirty="0" smtClean="0"/>
              <a:t>Simulation modelling to consider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 of policy proposals and decisions </a:t>
            </a:r>
            <a:r>
              <a:rPr lang="en-IE" sz="2400" dirty="0">
                <a:solidFill>
                  <a:schemeClr val="tx2"/>
                </a:solidFill>
              </a:rPr>
              <a:t> </a:t>
            </a:r>
            <a:endParaRPr lang="en-IE" sz="2400" dirty="0" smtClean="0">
              <a:solidFill>
                <a:schemeClr val="tx2"/>
              </a:solidFill>
            </a:endParaRPr>
          </a:p>
          <a:p>
            <a:r>
              <a:rPr lang="en-IE" sz="2400" dirty="0" smtClean="0"/>
              <a:t>Greatly improved ability to plan and target expenditure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local level </a:t>
            </a:r>
            <a:r>
              <a:rPr lang="en-IE" sz="2400" dirty="0" smtClean="0"/>
              <a:t>and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deliver services effectively </a:t>
            </a:r>
          </a:p>
          <a:p>
            <a:r>
              <a:rPr lang="en-IE" sz="2400" dirty="0" smtClean="0"/>
              <a:t>Transformed ability to </a:t>
            </a:r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measure impact, monitor and evaluate policy measures and service delivery</a:t>
            </a:r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12.04.2016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64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F1C4790-FE3C-4020-8CA7-00621DA7BB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10137</TotalTime>
  <Words>471</Words>
  <Application>Microsoft Office PowerPoint</Application>
  <PresentationFormat>Custom</PresentationFormat>
  <Paragraphs>104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Ion Boardroom</vt:lpstr>
      <vt:lpstr>CSO Fifth Administrative Data Seminar  Making the Irish Statistical System  World Class</vt:lpstr>
      <vt:lpstr>National Statistics Board</vt:lpstr>
      <vt:lpstr>NSB Vision for the Irish Statistical System</vt:lpstr>
      <vt:lpstr>A world class system makes great use of administrative data  </vt:lpstr>
      <vt:lpstr>PowerPoint Presentation</vt:lpstr>
      <vt:lpstr>Why is NDI important for Ireland?</vt:lpstr>
      <vt:lpstr> </vt:lpstr>
      <vt:lpstr>NDI – Benefits for official statistics</vt:lpstr>
      <vt:lpstr>NDI – Benefits for policy and administration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World Class Statistical System for Ireland – Making it happen</dc:title>
  <dc:creator>P O'Hara</dc:creator>
  <cp:lastModifiedBy>Jane O'Brien</cp:lastModifiedBy>
  <cp:revision>122</cp:revision>
  <cp:lastPrinted>2016-02-02T15:15:13Z</cp:lastPrinted>
  <dcterms:created xsi:type="dcterms:W3CDTF">2016-01-06T10:19:50Z</dcterms:created>
  <dcterms:modified xsi:type="dcterms:W3CDTF">2016-04-07T11:53:18Z</dcterms:modified>
</cp:coreProperties>
</file>