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89" r:id="rId4"/>
    <p:sldId id="290" r:id="rId5"/>
    <p:sldId id="259" r:id="rId6"/>
    <p:sldId id="258" r:id="rId7"/>
    <p:sldId id="272" r:id="rId8"/>
    <p:sldId id="276" r:id="rId9"/>
    <p:sldId id="283" r:id="rId10"/>
    <p:sldId id="275" r:id="rId11"/>
    <p:sldId id="285" r:id="rId12"/>
    <p:sldId id="287" r:id="rId13"/>
    <p:sldId id="286" r:id="rId14"/>
  </p:sldIdLst>
  <p:sldSz cx="9144000" cy="6858000" type="screen4x3"/>
  <p:notesSz cx="6808788" cy="9940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7" autoAdjust="0"/>
    <p:restoredTop sz="94689" autoAdjust="0"/>
  </p:normalViewPr>
  <p:slideViewPr>
    <p:cSldViewPr>
      <p:cViewPr varScale="1">
        <p:scale>
          <a:sx n="72" d="100"/>
          <a:sy n="72" d="100"/>
        </p:scale>
        <p:origin x="-13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E" smtClean="0"/>
              <a:t>PRIVATE AND CONFIDENTIAL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CBBCC-9DF7-4439-98A8-CBDAB70A55E4}" type="datetimeFigureOut">
              <a:rPr lang="en-IE" smtClean="0"/>
              <a:pPr/>
              <a:t>08/04/2016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E891B-6B22-4BCB-9FFC-17D3904A502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405757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E" smtClean="0"/>
              <a:t>PRIVATE AND CONFIDENTIAL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5182E-7A9E-4BCB-8C05-FC1E5C115130}" type="datetimeFigureOut">
              <a:rPr lang="en-IE" smtClean="0"/>
              <a:pPr/>
              <a:t>08/04/2016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5F336-3236-4CF4-A8EC-1A574E2B604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483407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5F336-3236-4CF4-A8EC-1A574E2B6047}" type="slidenum">
              <a:rPr lang="en-IE" smtClean="0"/>
              <a:pPr/>
              <a:t>1</a:t>
            </a:fld>
            <a:endParaRPr lang="en-I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E" smtClean="0"/>
              <a:t>PRIVATE AND CONFIDENTIAL</a:t>
            </a:r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89A109B-74E9-49BF-91D8-CAF31A7CB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21962-D6DD-4001-AEA4-E38A42998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F698-73F4-4A8E-8F43-F79A9CFF2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945C-A3E4-4C79-8871-C27E1996E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7A64C-DA2D-4F87-B235-505869469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05C288-CBCC-4BBE-B9A3-552C4C23D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8190C6-CA16-414B-AF46-95FE5B596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F002F5-FF5B-424F-9586-00AEC9DFD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A853E-A611-4D17-BFCF-6D22D3E0D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DCE7FD-FC59-41E9-A15A-9285CB6C56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CE0220C-4BD1-4C16-B9E9-53FCA568D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 dirty="0" smtClean="0"/>
              <a:t>PRIVATE AND CONFIDENTIAL. This material may only be viewed by authorised Officers of Statistics, as defined under the 1993 Statistics Act.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255C406-31CF-420B-BBDC-5B6DD0DFA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324471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0" dirty="0" smtClean="0"/>
              <a:t/>
            </a:r>
            <a:br>
              <a:rPr lang="en-US" sz="3600" b="0" dirty="0" smtClean="0"/>
            </a:br>
            <a:r>
              <a:rPr lang="en-US" sz="3600" b="0" dirty="0" smtClean="0"/>
              <a:t>Probation </a:t>
            </a:r>
            <a:r>
              <a:rPr lang="en-US" sz="3600" b="0" dirty="0"/>
              <a:t>and Prison Recidivism Statistics - Answering Policy Questions using administrative data linkage</a:t>
            </a:r>
            <a:r>
              <a:rPr lang="en-US" sz="3600" b="0" dirty="0" smtClean="0"/>
              <a:t>.</a:t>
            </a:r>
            <a:r>
              <a:rPr lang="en-IE" sz="3600" dirty="0" smtClean="0"/>
              <a:t>  </a:t>
            </a:r>
            <a:endParaRPr lang="en-IE" sz="360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11560" y="4221088"/>
            <a:ext cx="7772400" cy="1200150"/>
          </a:xfrm>
        </p:spPr>
        <p:txBody>
          <a:bodyPr/>
          <a:lstStyle/>
          <a:p>
            <a:pPr marR="0"/>
            <a:r>
              <a:rPr lang="en-IE" dirty="0" smtClean="0"/>
              <a:t>Crime Section,</a:t>
            </a:r>
          </a:p>
          <a:p>
            <a:pPr marR="0"/>
            <a:r>
              <a:rPr lang="en-IE" dirty="0" smtClean="0"/>
              <a:t>Central Statistics Office.</a:t>
            </a:r>
          </a:p>
        </p:txBody>
      </p:sp>
      <p:pic>
        <p:nvPicPr>
          <p:cNvPr id="9220" name="Picture 7" descr="\\Cbfile01\typesetting\CSO CORK\CSO LOGO\Colour Logos with Text\JGP Logo-Text 150 dp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640" y="548680"/>
            <a:ext cx="30718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A109B-74E9-49BF-91D8-CAF31A7CB59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This matching process had some additional complexities.</a:t>
            </a:r>
            <a:endParaRPr lang="en-IE" dirty="0"/>
          </a:p>
          <a:p>
            <a:endParaRPr lang="en-IE" dirty="0" smtClean="0"/>
          </a:p>
          <a:p>
            <a:r>
              <a:rPr lang="en-IE" dirty="0" smtClean="0"/>
              <a:t>Large datasets.</a:t>
            </a:r>
          </a:p>
          <a:p>
            <a:endParaRPr lang="en-IE" dirty="0"/>
          </a:p>
          <a:p>
            <a:r>
              <a:rPr lang="en-IE" dirty="0" smtClean="0"/>
              <a:t>Intentional errors (by offenders) in names and age addressed by methodology.</a:t>
            </a:r>
          </a:p>
          <a:p>
            <a:pPr lvl="1"/>
            <a:endParaRPr lang="en-IE" dirty="0" smtClean="0"/>
          </a:p>
          <a:p>
            <a:r>
              <a:rPr lang="en-IE" dirty="0" smtClean="0"/>
              <a:t>A success, with 95% of individuals matched. </a:t>
            </a:r>
          </a:p>
          <a:p>
            <a:pPr lvl="1"/>
            <a:endParaRPr lang="en-IE" dirty="0" smtClean="0"/>
          </a:p>
          <a:p>
            <a:pPr lvl="2"/>
            <a:endParaRPr lang="en-IE" dirty="0" smtClean="0"/>
          </a:p>
          <a:p>
            <a:pPr lvl="2"/>
            <a:endParaRPr lang="en-IE" dirty="0" smtClean="0"/>
          </a:p>
          <a:p>
            <a:pPr lvl="2"/>
            <a:endParaRPr lang="en-IE" dirty="0" smtClean="0"/>
          </a:p>
          <a:p>
            <a:pPr lvl="1"/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The Matching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Development of complex linking </a:t>
            </a:r>
            <a:r>
              <a:rPr lang="en-IE" dirty="0" smtClean="0"/>
              <a:t>algorithm</a:t>
            </a:r>
          </a:p>
          <a:p>
            <a:endParaRPr lang="en-IE" dirty="0"/>
          </a:p>
          <a:p>
            <a:r>
              <a:rPr lang="en-IE" dirty="0" smtClean="0"/>
              <a:t>Reliable and accurate recidivism figures were produced</a:t>
            </a:r>
          </a:p>
          <a:p>
            <a:pPr lvl="1"/>
            <a:r>
              <a:rPr lang="en-IE" dirty="0" smtClean="0"/>
              <a:t>Analysis </a:t>
            </a:r>
            <a:r>
              <a:rPr lang="en-IE" dirty="0"/>
              <a:t>by age, sex, initial and subsequent offence</a:t>
            </a:r>
            <a:r>
              <a:rPr lang="en-IE" dirty="0" smtClean="0"/>
              <a:t>.</a:t>
            </a:r>
          </a:p>
          <a:p>
            <a:pPr lvl="1"/>
            <a:endParaRPr lang="en-IE" dirty="0" smtClean="0"/>
          </a:p>
          <a:p>
            <a:r>
              <a:rPr lang="en-IE" dirty="0" smtClean="0"/>
              <a:t>Statistics can be produced cheaply, quickly.</a:t>
            </a:r>
          </a:p>
          <a:p>
            <a:endParaRPr lang="en-IE" dirty="0" smtClean="0"/>
          </a:p>
          <a:p>
            <a:r>
              <a:rPr lang="en-IE" dirty="0" smtClean="0"/>
              <a:t>New policy outcome indicators for Justice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Results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Probation Recidivism Results</a:t>
            </a:r>
          </a:p>
          <a:p>
            <a:pPr lvl="1"/>
            <a:r>
              <a:rPr lang="en-IE" dirty="0" smtClean="0"/>
              <a:t>Selected results for 2007 and 2008</a:t>
            </a:r>
          </a:p>
          <a:p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Results (</a:t>
            </a:r>
            <a:r>
              <a:rPr lang="en-IE" dirty="0" err="1" smtClean="0"/>
              <a:t>ctd</a:t>
            </a:r>
            <a:r>
              <a:rPr lang="en-IE" dirty="0" smtClean="0"/>
              <a:t>.)</a:t>
            </a:r>
            <a:endParaRPr lang="en-I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624922"/>
              </p:ext>
            </p:extLst>
          </p:nvPr>
        </p:nvGraphicFramePr>
        <p:xfrm>
          <a:off x="971600" y="2420888"/>
          <a:ext cx="7200797" cy="3649616"/>
        </p:xfrm>
        <a:graphic>
          <a:graphicData uri="http://schemas.openxmlformats.org/drawingml/2006/table">
            <a:tbl>
              <a:tblPr/>
              <a:tblGrid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532103"/>
                <a:gridCol w="815561"/>
              </a:tblGrid>
              <a:tr h="283933">
                <a:tc gridSpan="13">
                  <a:txBody>
                    <a:bodyPr/>
                    <a:lstStyle/>
                    <a:p>
                      <a:pPr algn="l" fontAlgn="b"/>
                      <a:r>
                        <a:rPr lang="en-US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Table 1 Offender numbers classified by sex, age group, probation type, probation referral offence and whether there was a re-offence within three years, 2008 and 2009 cohort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/>
                    </a:p>
                  </a:txBody>
                  <a:tcPr marL="47145" marR="47145" marT="23573" marB="23573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2008 cohort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2009 cohort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283933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Re-offence within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Recidivism</a:t>
                      </a:r>
                      <a:r>
                        <a:rPr lang="en-IE" sz="900" baseline="300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IE" sz="900">
                        <a:solidFill>
                          <a:srgbClr val="02395F"/>
                        </a:solidFill>
                        <a:effectLst/>
                        <a:latin typeface="arial"/>
                      </a:endParaRP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Re-offence within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Recidivism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Recidivism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three years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rate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three years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rate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rate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98753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Absolute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Yes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No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%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change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98753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Total offenders</a:t>
                      </a:r>
                    </a:p>
                  </a:txBody>
                  <a:tcPr marL="47145" marR="9822" marT="23573" marB="2357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1,543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2,218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3,761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41.0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1,436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2,418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3,854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37.3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-3.8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1357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Sex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b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98753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Male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1,373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1,888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3,261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42.1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1,279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2,059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3,338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38.3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-3.8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198753">
                <a:tc>
                  <a:txBody>
                    <a:bodyPr/>
                    <a:lstStyle/>
                    <a:p>
                      <a:endParaRPr lang="en-IE" sz="900">
                        <a:effectLst/>
                      </a:endParaRPr>
                    </a:p>
                  </a:txBody>
                  <a:tcPr marL="47145" marR="9822" marT="23573" marB="23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Female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170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330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34.0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157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359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516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30.4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90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E" sz="900" i="1" dirty="0">
                          <a:solidFill>
                            <a:srgbClr val="02395F"/>
                          </a:solidFill>
                          <a:effectLst/>
                          <a:latin typeface="arial"/>
                        </a:rPr>
                        <a:t>-3.6</a:t>
                      </a:r>
                    </a:p>
                  </a:txBody>
                  <a:tcPr marL="47145" marR="9822" marT="23573" marB="23573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Data linkage can be possible even with absence of common identifiers</a:t>
            </a:r>
          </a:p>
          <a:p>
            <a:pPr lvl="1"/>
            <a:r>
              <a:rPr lang="en-IE" dirty="0" smtClean="0"/>
              <a:t>Including </a:t>
            </a:r>
            <a:r>
              <a:rPr lang="en-IE" dirty="0"/>
              <a:t>where errors in linking </a:t>
            </a:r>
            <a:r>
              <a:rPr lang="en-IE" dirty="0" smtClean="0"/>
              <a:t>fields</a:t>
            </a:r>
          </a:p>
          <a:p>
            <a:endParaRPr lang="en-IE" dirty="0"/>
          </a:p>
          <a:p>
            <a:r>
              <a:rPr lang="en-IE" dirty="0" smtClean="0"/>
              <a:t>Data linkage can produce quick, cheap and reliable measures of urgent public policy questions.</a:t>
            </a:r>
            <a:endParaRPr lang="en-IE" dirty="0"/>
          </a:p>
          <a:p>
            <a:endParaRPr lang="en-IE" dirty="0" smtClean="0"/>
          </a:p>
          <a:p>
            <a:r>
              <a:rPr lang="en-IE" dirty="0" smtClean="0"/>
              <a:t>If common identifiers such as PPSN are included in future, more </a:t>
            </a:r>
            <a:r>
              <a:rPr lang="en-IE" smtClean="0"/>
              <a:t>analysis possible. </a:t>
            </a:r>
            <a:endParaRPr lang="en-IE" dirty="0" smtClean="0"/>
          </a:p>
          <a:p>
            <a:pPr lvl="1"/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Conclusion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E" b="1" dirty="0"/>
              <a:t>The Policy </a:t>
            </a:r>
            <a:r>
              <a:rPr lang="en-IE" b="1" dirty="0" smtClean="0"/>
              <a:t>Question</a:t>
            </a:r>
          </a:p>
          <a:p>
            <a:pPr>
              <a:buFont typeface="Wingdings" pitchFamily="2" charset="2"/>
              <a:buChar char="q"/>
            </a:pPr>
            <a:r>
              <a:rPr lang="en-IE" b="1" dirty="0"/>
              <a:t>The Challenge to measuring recidivism</a:t>
            </a:r>
          </a:p>
          <a:p>
            <a:pPr>
              <a:buFont typeface="Wingdings" pitchFamily="2" charset="2"/>
              <a:buChar char="q"/>
            </a:pPr>
            <a:r>
              <a:rPr lang="en-IE" b="1" dirty="0" smtClean="0"/>
              <a:t>The Initial State of Affairs</a:t>
            </a:r>
          </a:p>
          <a:p>
            <a:pPr>
              <a:buFont typeface="Wingdings" pitchFamily="2" charset="2"/>
              <a:buChar char="q"/>
            </a:pPr>
            <a:r>
              <a:rPr lang="en-IE" b="1" dirty="0" smtClean="0"/>
              <a:t>The Benefits of linkage. </a:t>
            </a:r>
          </a:p>
          <a:p>
            <a:pPr>
              <a:buFont typeface="Wingdings" pitchFamily="2" charset="2"/>
              <a:buChar char="q"/>
            </a:pPr>
            <a:r>
              <a:rPr lang="en-IE" b="1" dirty="0" smtClean="0"/>
              <a:t>The matching process</a:t>
            </a:r>
          </a:p>
          <a:p>
            <a:pPr>
              <a:buFont typeface="Wingdings" pitchFamily="2" charset="2"/>
              <a:buChar char="q"/>
            </a:pPr>
            <a:r>
              <a:rPr lang="en-IE" b="1" dirty="0" smtClean="0"/>
              <a:t>The results</a:t>
            </a:r>
          </a:p>
          <a:p>
            <a:pPr>
              <a:buFont typeface="Wingdings 3" pitchFamily="18" charset="2"/>
              <a:buNone/>
            </a:pPr>
            <a:endParaRPr lang="en-IE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Areas of Discussion</a:t>
            </a:r>
            <a:endParaRPr lang="en-I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44206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E" b="1" dirty="0" smtClean="0"/>
              <a:t>What is the Rate of Recidivism?</a:t>
            </a:r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Recidivism is a measure of re-offending rates and is a key measurement for criminal justice policy.</a:t>
            </a:r>
          </a:p>
          <a:p>
            <a:pPr marL="392113" lvl="1" indent="0">
              <a:buNone/>
            </a:pPr>
            <a:endParaRPr lang="en-IE" b="1" dirty="0" smtClean="0"/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Different definitions in different countries</a:t>
            </a:r>
          </a:p>
          <a:p>
            <a:pPr marL="392113" lvl="1" indent="0">
              <a:buNone/>
            </a:pPr>
            <a:endParaRPr lang="en-IE" b="1" dirty="0" smtClean="0"/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Irish formal definition:</a:t>
            </a:r>
          </a:p>
          <a:p>
            <a:pPr lvl="2">
              <a:buFont typeface="Wingdings" pitchFamily="2" charset="2"/>
              <a:buChar char="q"/>
            </a:pPr>
            <a:r>
              <a:rPr lang="en-IE" b="1" dirty="0" smtClean="0"/>
              <a:t>Probation/Prison Service: </a:t>
            </a:r>
            <a:r>
              <a:rPr lang="en-US" b="1" dirty="0" smtClean="0"/>
              <a:t>A recidivist (re-offender) </a:t>
            </a:r>
            <a:r>
              <a:rPr lang="en-US" b="1" dirty="0"/>
              <a:t>is </a:t>
            </a:r>
            <a:r>
              <a:rPr lang="en-US" b="1" dirty="0" smtClean="0"/>
              <a:t>an individual </a:t>
            </a:r>
            <a:r>
              <a:rPr lang="en-US" b="1" dirty="0"/>
              <a:t>who committed a recorded offence within </a:t>
            </a:r>
            <a:r>
              <a:rPr lang="en-US" b="1" i="1" dirty="0"/>
              <a:t>three years</a:t>
            </a:r>
            <a:r>
              <a:rPr lang="en-US" b="1" dirty="0"/>
              <a:t> of commencing </a:t>
            </a:r>
            <a:r>
              <a:rPr lang="en-US" b="1" dirty="0" smtClean="0"/>
              <a:t>probation (or being released from Prison); </a:t>
            </a:r>
            <a:r>
              <a:rPr lang="en-US" b="1" dirty="0"/>
              <a:t>and who is convicted in court proceedings that commenced within two years of the offence </a:t>
            </a:r>
            <a:endParaRPr lang="en-IE" b="1" dirty="0" smtClean="0"/>
          </a:p>
          <a:p>
            <a:pPr>
              <a:buFont typeface="Wingdings 3" pitchFamily="18" charset="2"/>
              <a:buNone/>
            </a:pPr>
            <a:endParaRPr lang="en-IE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The Policy Question</a:t>
            </a:r>
            <a:endParaRPr lang="en-I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3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IE" b="1" dirty="0" smtClean="0"/>
              <a:t>Why is recidivism important?</a:t>
            </a:r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Allows measurement of effectiveness of rehabilitation schemes over time</a:t>
            </a:r>
          </a:p>
          <a:p>
            <a:pPr marL="392113" lvl="1" indent="0">
              <a:buNone/>
            </a:pPr>
            <a:endParaRPr lang="en-IE" b="1" dirty="0" smtClean="0"/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Determines factors that lead to higher/lower recidivism rates</a:t>
            </a:r>
          </a:p>
          <a:p>
            <a:pPr marL="392113" lvl="1" indent="0">
              <a:buNone/>
            </a:pPr>
            <a:endParaRPr lang="en-IE" b="1" dirty="0"/>
          </a:p>
          <a:p>
            <a:pPr lvl="1">
              <a:buFont typeface="Wingdings" pitchFamily="2" charset="2"/>
              <a:buChar char="q"/>
            </a:pPr>
            <a:r>
              <a:rPr lang="en-IE" b="1" dirty="0" smtClean="0"/>
              <a:t>Identify populations prone to recidivism</a:t>
            </a:r>
          </a:p>
          <a:p>
            <a:pPr lvl="2">
              <a:buFont typeface="Wingdings" pitchFamily="2" charset="2"/>
              <a:buChar char="q"/>
            </a:pPr>
            <a:r>
              <a:rPr lang="en-IE" b="1" dirty="0" smtClean="0"/>
              <a:t>E.g. the under 25s.</a:t>
            </a:r>
          </a:p>
          <a:p>
            <a:pPr lvl="2">
              <a:buFont typeface="Wingdings" pitchFamily="2" charset="2"/>
              <a:buChar char="q"/>
            </a:pPr>
            <a:r>
              <a:rPr lang="en-IE" b="1" dirty="0"/>
              <a:t> </a:t>
            </a:r>
            <a:r>
              <a:rPr lang="en-IE" b="1" dirty="0" smtClean="0"/>
              <a:t>Value for money from informed decision making</a:t>
            </a:r>
          </a:p>
          <a:p>
            <a:pPr lvl="2">
              <a:buFont typeface="Wingdings" pitchFamily="2" charset="2"/>
              <a:buChar char="q"/>
            </a:pPr>
            <a:endParaRPr lang="en-IE" b="1" dirty="0"/>
          </a:p>
          <a:p>
            <a:pPr lvl="2">
              <a:buFont typeface="Wingdings" pitchFamily="2" charset="2"/>
              <a:buChar char="q"/>
            </a:pPr>
            <a:endParaRPr lang="en-IE" b="1" dirty="0" smtClean="0"/>
          </a:p>
          <a:p>
            <a:pPr marL="392113" lvl="1" indent="0">
              <a:buNone/>
            </a:pPr>
            <a:endParaRPr lang="en-IE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The Policy Question</a:t>
            </a:r>
            <a:endParaRPr lang="en-I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IE" dirty="0" smtClean="0"/>
              <a:t>How to define recidivism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en-IE" dirty="0" smtClean="0"/>
          </a:p>
          <a:p>
            <a:pPr marL="566928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IE" dirty="0" smtClean="0"/>
              <a:t>There is a need to integrate Garda, Probation and Prison data. 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en-IE" dirty="0" smtClean="0"/>
          </a:p>
          <a:p>
            <a:pPr marL="566928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IE" dirty="0" smtClean="0"/>
              <a:t>There is no common identifier between the datasets</a:t>
            </a:r>
          </a:p>
          <a:p>
            <a:pPr marL="566928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IE" dirty="0"/>
          </a:p>
          <a:p>
            <a:pPr marL="566928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IE" dirty="0" smtClean="0"/>
              <a:t>CSO uses a matching methodology to link these separate datasets.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The Challenge to measuring recidivism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The Initial State of Affairs</a:t>
            </a:r>
          </a:p>
        </p:txBody>
      </p:sp>
      <p:pic>
        <p:nvPicPr>
          <p:cNvPr id="13" name="Content Placeholder 12" descr="Outline of Criminal Justice Data System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700808"/>
            <a:ext cx="7948339" cy="3816424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Permits the study of recidivism. </a:t>
            </a:r>
          </a:p>
          <a:p>
            <a:pPr marL="109537" indent="0">
              <a:buNone/>
            </a:pPr>
            <a:endParaRPr lang="en-IE" dirty="0" smtClean="0"/>
          </a:p>
          <a:p>
            <a:r>
              <a:rPr lang="en-IE" dirty="0" smtClean="0"/>
              <a:t>Extremely low cost – no surveys required</a:t>
            </a:r>
          </a:p>
          <a:p>
            <a:pPr marL="109537" indent="0">
              <a:buNone/>
            </a:pPr>
            <a:endParaRPr lang="en-IE" dirty="0" smtClean="0"/>
          </a:p>
          <a:p>
            <a:r>
              <a:rPr lang="en-IE" dirty="0" smtClean="0"/>
              <a:t>Results can be generated on a frequent (annual) basis</a:t>
            </a:r>
          </a:p>
          <a:p>
            <a:endParaRPr lang="en-IE" dirty="0" smtClean="0"/>
          </a:p>
          <a:p>
            <a:r>
              <a:rPr lang="en-IE" dirty="0" smtClean="0"/>
              <a:t>Leads to comprehensive statistics studying the entire populations of interest.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Benefits of Linkage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The Main Matching Exercise	-Process chart</a:t>
            </a:r>
            <a:endParaRPr lang="en-I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2658" y="1481138"/>
            <a:ext cx="699868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Probation and Prison datasets used to develop a matching algorithm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Complex, lengthy process – no common identifier</a:t>
            </a:r>
            <a:endParaRPr lang="en-US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Use of first names/surnames/dates of birth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Difficulties in linking the datasets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The Matching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CF945C-A3E4-4C79-8871-C27E1996EFC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856</TotalTime>
  <Words>500</Words>
  <Application>Microsoft Office PowerPoint</Application>
  <PresentationFormat>On-screen Show (4:3)</PresentationFormat>
  <Paragraphs>248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 Probation and Prison Recidivism Statistics - Answering Policy Questions using administrative data linkage.  </vt:lpstr>
      <vt:lpstr>Areas of Discussion</vt:lpstr>
      <vt:lpstr>The Policy Question</vt:lpstr>
      <vt:lpstr>The Policy Question</vt:lpstr>
      <vt:lpstr>The Challenge to measuring recidivism</vt:lpstr>
      <vt:lpstr>The Initial State of Affairs</vt:lpstr>
      <vt:lpstr>The Benefits of Linkage</vt:lpstr>
      <vt:lpstr>The Main Matching Exercise -Process chart</vt:lpstr>
      <vt:lpstr>The Matching Process</vt:lpstr>
      <vt:lpstr>The Matching Process</vt:lpstr>
      <vt:lpstr>Results</vt:lpstr>
      <vt:lpstr>Results (ctd.)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Recorded Crime Statistics</dc:title>
  <dc:creator>Timothy Linehan</dc:creator>
  <cp:lastModifiedBy>Jane O'Brien</cp:lastModifiedBy>
  <cp:revision>60</cp:revision>
  <cp:lastPrinted>2016-04-08T15:01:08Z</cp:lastPrinted>
  <dcterms:created xsi:type="dcterms:W3CDTF">1996-09-30T18:28:10Z</dcterms:created>
  <dcterms:modified xsi:type="dcterms:W3CDTF">2016-04-08T15:02:16Z</dcterms:modified>
</cp:coreProperties>
</file>