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4816" r:id="rId1"/>
  </p:sldMasterIdLst>
  <p:notesMasterIdLst>
    <p:notesMasterId r:id="rId11"/>
  </p:notesMasterIdLst>
  <p:sldIdLst>
    <p:sldId id="256" r:id="rId2"/>
    <p:sldId id="257" r:id="rId3"/>
    <p:sldId id="261" r:id="rId4"/>
    <p:sldId id="266" r:id="rId5"/>
    <p:sldId id="267" r:id="rId6"/>
    <p:sldId id="258" r:id="rId7"/>
    <p:sldId id="259" r:id="rId8"/>
    <p:sldId id="263" r:id="rId9"/>
    <p:sldId id="265" r:id="rId10"/>
  </p:sldIdLst>
  <p:sldSz cx="10160000" cy="7620000"/>
  <p:notesSz cx="6797675" cy="9872663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1100" kern="1200">
        <a:solidFill>
          <a:schemeClr val="bg1"/>
        </a:solidFill>
        <a:latin typeface="Arial" charset="0"/>
        <a:ea typeface="ヒラギノ角ゴ Pro W3" pitchFamily="-112" charset="-128"/>
        <a:cs typeface="+mn-cs"/>
        <a:sym typeface="Gill Sans" pitchFamily="124" charset="0"/>
      </a:defRPr>
    </a:lvl1pPr>
    <a:lvl2pPr marL="455613" indent="1588" algn="ctr" rtl="0" fontAlgn="base">
      <a:spcBef>
        <a:spcPct val="0"/>
      </a:spcBef>
      <a:spcAft>
        <a:spcPct val="0"/>
      </a:spcAft>
      <a:defRPr sz="1100" kern="1200">
        <a:solidFill>
          <a:schemeClr val="bg1"/>
        </a:solidFill>
        <a:latin typeface="Arial" charset="0"/>
        <a:ea typeface="ヒラギノ角ゴ Pro W3" pitchFamily="-112" charset="-128"/>
        <a:cs typeface="+mn-cs"/>
        <a:sym typeface="Gill Sans" pitchFamily="124" charset="0"/>
      </a:defRPr>
    </a:lvl2pPr>
    <a:lvl3pPr marL="912813" indent="1588" algn="ctr" rtl="0" fontAlgn="base">
      <a:spcBef>
        <a:spcPct val="0"/>
      </a:spcBef>
      <a:spcAft>
        <a:spcPct val="0"/>
      </a:spcAft>
      <a:defRPr sz="1100" kern="1200">
        <a:solidFill>
          <a:schemeClr val="bg1"/>
        </a:solidFill>
        <a:latin typeface="Arial" charset="0"/>
        <a:ea typeface="ヒラギノ角ゴ Pro W3" pitchFamily="-112" charset="-128"/>
        <a:cs typeface="+mn-cs"/>
        <a:sym typeface="Gill Sans" pitchFamily="124" charset="0"/>
      </a:defRPr>
    </a:lvl3pPr>
    <a:lvl4pPr marL="1370013" indent="1588" algn="ctr" rtl="0" fontAlgn="base">
      <a:spcBef>
        <a:spcPct val="0"/>
      </a:spcBef>
      <a:spcAft>
        <a:spcPct val="0"/>
      </a:spcAft>
      <a:defRPr sz="1100" kern="1200">
        <a:solidFill>
          <a:schemeClr val="bg1"/>
        </a:solidFill>
        <a:latin typeface="Arial" charset="0"/>
        <a:ea typeface="ヒラギノ角ゴ Pro W3" pitchFamily="-112" charset="-128"/>
        <a:cs typeface="+mn-cs"/>
        <a:sym typeface="Gill Sans" pitchFamily="124" charset="0"/>
      </a:defRPr>
    </a:lvl4pPr>
    <a:lvl5pPr marL="1827213" indent="1588" algn="ctr" rtl="0" fontAlgn="base">
      <a:spcBef>
        <a:spcPct val="0"/>
      </a:spcBef>
      <a:spcAft>
        <a:spcPct val="0"/>
      </a:spcAft>
      <a:defRPr sz="1100" kern="1200">
        <a:solidFill>
          <a:schemeClr val="bg1"/>
        </a:solidFill>
        <a:latin typeface="Arial" charset="0"/>
        <a:ea typeface="ヒラギノ角ゴ Pro W3" pitchFamily="-112" charset="-128"/>
        <a:cs typeface="+mn-cs"/>
        <a:sym typeface="Gill Sans" pitchFamily="124" charset="0"/>
      </a:defRPr>
    </a:lvl5pPr>
    <a:lvl6pPr marL="2286000" algn="l" defTabSz="914400" rtl="0" eaLnBrk="1" latinLnBrk="0" hangingPunct="1">
      <a:defRPr sz="1100" kern="1200">
        <a:solidFill>
          <a:schemeClr val="bg1"/>
        </a:solidFill>
        <a:latin typeface="Arial" charset="0"/>
        <a:ea typeface="ヒラギノ角ゴ Pro W3" pitchFamily="-112" charset="-128"/>
        <a:cs typeface="+mn-cs"/>
        <a:sym typeface="Gill Sans" pitchFamily="124" charset="0"/>
      </a:defRPr>
    </a:lvl6pPr>
    <a:lvl7pPr marL="2743200" algn="l" defTabSz="914400" rtl="0" eaLnBrk="1" latinLnBrk="0" hangingPunct="1">
      <a:defRPr sz="1100" kern="1200">
        <a:solidFill>
          <a:schemeClr val="bg1"/>
        </a:solidFill>
        <a:latin typeface="Arial" charset="0"/>
        <a:ea typeface="ヒラギノ角ゴ Pro W3" pitchFamily="-112" charset="-128"/>
        <a:cs typeface="+mn-cs"/>
        <a:sym typeface="Gill Sans" pitchFamily="124" charset="0"/>
      </a:defRPr>
    </a:lvl7pPr>
    <a:lvl8pPr marL="3200400" algn="l" defTabSz="914400" rtl="0" eaLnBrk="1" latinLnBrk="0" hangingPunct="1">
      <a:defRPr sz="1100" kern="1200">
        <a:solidFill>
          <a:schemeClr val="bg1"/>
        </a:solidFill>
        <a:latin typeface="Arial" charset="0"/>
        <a:ea typeface="ヒラギノ角ゴ Pro W3" pitchFamily="-112" charset="-128"/>
        <a:cs typeface="+mn-cs"/>
        <a:sym typeface="Gill Sans" pitchFamily="124" charset="0"/>
      </a:defRPr>
    </a:lvl8pPr>
    <a:lvl9pPr marL="3657600" algn="l" defTabSz="914400" rtl="0" eaLnBrk="1" latinLnBrk="0" hangingPunct="1">
      <a:defRPr sz="1100" kern="1200">
        <a:solidFill>
          <a:schemeClr val="bg1"/>
        </a:solidFill>
        <a:latin typeface="Arial" charset="0"/>
        <a:ea typeface="ヒラギノ角ゴ Pro W3" pitchFamily="-112" charset="-128"/>
        <a:cs typeface="+mn-cs"/>
        <a:sym typeface="Gill Sans" pitchFamily="12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9900"/>
    <a:srgbClr val="7CAAF4"/>
    <a:srgbClr val="FFC000"/>
    <a:srgbClr val="A8425A"/>
    <a:srgbClr val="7C003E"/>
    <a:srgbClr val="7100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2229" autoAdjust="0"/>
  </p:normalViewPr>
  <p:slideViewPr>
    <p:cSldViewPr>
      <p:cViewPr>
        <p:scale>
          <a:sx n="100" d="100"/>
          <a:sy n="100" d="100"/>
        </p:scale>
        <p:origin x="-72" y="-18"/>
      </p:cViewPr>
      <p:guideLst>
        <p:guide orient="horz" pos="1968"/>
        <p:guide pos="595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464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rgbClr val="000000"/>
                </a:solidFill>
                <a:latin typeface="Gill Sans" pitchFamily="12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1747" name="Rectangle 3"/>
          <p:cNvSpPr>
            <a:spLocks noGrp="1"/>
          </p:cNvSpPr>
          <p:nvPr>
            <p:ph type="dt" idx="1"/>
          </p:nvPr>
        </p:nvSpPr>
        <p:spPr bwMode="auto">
          <a:xfrm>
            <a:off x="3851275" y="0"/>
            <a:ext cx="29464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000000"/>
                </a:solidFill>
                <a:latin typeface="Gill Sans" pitchFamily="12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3556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930275" y="739775"/>
            <a:ext cx="4937125" cy="37036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1749" name="Rectangle 5"/>
          <p:cNvSpPr>
            <a:spLocks noGrp="1"/>
          </p:cNvSpPr>
          <p:nvPr>
            <p:ph type="body" sz="quarter" idx="3"/>
          </p:nvPr>
        </p:nvSpPr>
        <p:spPr bwMode="auto">
          <a:xfrm>
            <a:off x="906463" y="4689475"/>
            <a:ext cx="4984750" cy="4443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 smtClean="0"/>
              <a:t>Click to edit Master text styles</a:t>
            </a:r>
          </a:p>
          <a:p>
            <a:pPr lvl="1"/>
            <a:r>
              <a:rPr lang="en-US" altLang="en-US" noProof="0" smtClean="0"/>
              <a:t>Second level</a:t>
            </a:r>
          </a:p>
          <a:p>
            <a:pPr lvl="2"/>
            <a:r>
              <a:rPr lang="en-US" altLang="en-US" noProof="0" smtClean="0"/>
              <a:t>Third level</a:t>
            </a:r>
          </a:p>
          <a:p>
            <a:pPr lvl="3"/>
            <a:r>
              <a:rPr lang="en-US" altLang="en-US" noProof="0" smtClean="0"/>
              <a:t>Fourth level</a:t>
            </a:r>
          </a:p>
          <a:p>
            <a:pPr lvl="4"/>
            <a:r>
              <a:rPr lang="en-US" altLang="en-US" noProof="0" smtClean="0"/>
              <a:t>Fifth level</a:t>
            </a:r>
          </a:p>
        </p:txBody>
      </p:sp>
      <p:sp>
        <p:nvSpPr>
          <p:cNvPr id="31750" name="Rectangle 6"/>
          <p:cNvSpPr>
            <a:spLocks noGrp="1"/>
          </p:cNvSpPr>
          <p:nvPr>
            <p:ph type="ftr" sz="quarter" idx="4"/>
          </p:nvPr>
        </p:nvSpPr>
        <p:spPr bwMode="auto">
          <a:xfrm>
            <a:off x="0" y="9378950"/>
            <a:ext cx="29464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rgbClr val="000000"/>
                </a:solidFill>
                <a:latin typeface="Gill Sans" pitchFamily="12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1751" name="Rectangle 7"/>
          <p:cNvSpPr>
            <a:spLocks noGrp="1"/>
          </p:cNvSpPr>
          <p:nvPr>
            <p:ph type="sldNum" sz="quarter" idx="5"/>
          </p:nvPr>
        </p:nvSpPr>
        <p:spPr bwMode="auto">
          <a:xfrm>
            <a:off x="3851275" y="9378950"/>
            <a:ext cx="29464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000000"/>
                </a:solidFill>
                <a:latin typeface="Gill Sans" pitchFamily="124" charset="0"/>
              </a:defRPr>
            </a:lvl1pPr>
          </a:lstStyle>
          <a:p>
            <a:pPr>
              <a:defRPr/>
            </a:pPr>
            <a:fld id="{717BEC6E-4511-4B1F-9B25-B5D9E370263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22734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pitchFamily="124" charset="0"/>
        <a:ea typeface="+mn-ea"/>
        <a:cs typeface="+mn-cs"/>
      </a:defRPr>
    </a:lvl1pPr>
    <a:lvl2pPr marL="455613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pitchFamily="124" charset="0"/>
        <a:ea typeface="+mn-ea"/>
        <a:cs typeface="+mn-cs"/>
      </a:defRPr>
    </a:lvl2pPr>
    <a:lvl3pPr marL="912813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pitchFamily="124" charset="0"/>
        <a:ea typeface="+mn-ea"/>
        <a:cs typeface="+mn-cs"/>
      </a:defRPr>
    </a:lvl3pPr>
    <a:lvl4pPr marL="1370013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pitchFamily="124" charset="0"/>
        <a:ea typeface="+mn-ea"/>
        <a:cs typeface="+mn-cs"/>
      </a:defRPr>
    </a:lvl4pPr>
    <a:lvl5pPr marL="1827213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pitchFamily="124" charset="0"/>
        <a:ea typeface="+mn-ea"/>
        <a:cs typeface="+mn-cs"/>
      </a:defRPr>
    </a:lvl5pPr>
    <a:lvl6pPr marL="2285977" algn="l" defTabSz="91439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173" algn="l" defTabSz="91439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368" algn="l" defTabSz="91439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563" algn="l" defTabSz="91439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IE" altLang="en-US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B26DD6E-C456-4539-B769-EE2FB61E0BB8}" type="slidenum">
              <a:rPr lang="en-US" altLang="en-US" smtClean="0"/>
              <a:pPr/>
              <a:t>1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IE" altLang="en-US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6612377-E3A0-4E77-8CCC-3AC912443AC4}" type="slidenum">
              <a:rPr lang="en-US" altLang="en-US" smtClean="0"/>
              <a:pPr/>
              <a:t>2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IE" altLang="en-US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8C547C6-88D2-4721-8E30-3B2B33D22C8B}" type="slidenum">
              <a:rPr lang="en-US" altLang="en-US" smtClean="0"/>
              <a:pPr/>
              <a:t>3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IE" altLang="en-US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C09C802-FF44-41E1-B8EB-D6636B8CFE49}" type="slidenum">
              <a:rPr lang="en-US" altLang="en-US" smtClean="0"/>
              <a:pPr/>
              <a:t>4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endParaRPr lang="en-IE" altLang="en-US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7F7BCA9-A49A-48C6-B82F-BA8860CA4F33}" type="slidenum">
              <a:rPr lang="en-US" altLang="en-US" smtClean="0"/>
              <a:pPr/>
              <a:t>5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IE" altLang="en-US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C3AEA71-1C9A-4B01-9185-F0C8DF7A64E2}" type="slidenum">
              <a:rPr lang="en-US" altLang="en-US" smtClean="0"/>
              <a:pPr/>
              <a:t>6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IE" altLang="en-US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5E7AFBB-6599-4B38-9AF7-FED4E87EFF6C}" type="slidenum">
              <a:rPr lang="en-US" altLang="en-US" smtClean="0"/>
              <a:pPr/>
              <a:t>7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IE" alt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4DF116C-83BB-49FC-B24C-102719AC2DF2}" type="slidenum">
              <a:rPr lang="en-US" altLang="en-US" smtClean="0"/>
              <a:pPr/>
              <a:t>8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0" lvl="1">
              <a:spcBef>
                <a:spcPts val="600"/>
              </a:spcBef>
              <a:spcAft>
                <a:spcPts val="600"/>
              </a:spcAft>
            </a:pPr>
            <a:endParaRPr lang="en-IE" altLang="en-US" sz="2000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18F479-38CE-4A67-B53F-E23C1F2372EE}" type="slidenum">
              <a:rPr lang="en-US" altLang="en-US" smtClean="0"/>
              <a:pPr/>
              <a:t>9</a:t>
            </a:fld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62000" y="2367140"/>
            <a:ext cx="8636000" cy="1633361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524000" y="4318000"/>
            <a:ext cx="7112000" cy="1947333"/>
          </a:xfrm>
        </p:spPr>
        <p:txBody>
          <a:bodyPr/>
          <a:lstStyle>
            <a:lvl1pPr marL="0" indent="0" algn="ctr">
              <a:buNone/>
              <a:defRPr/>
            </a:lvl1pPr>
            <a:lvl2pPr marL="507995" indent="0" algn="ctr">
              <a:buNone/>
              <a:defRPr/>
            </a:lvl2pPr>
            <a:lvl3pPr marL="1015990" indent="0" algn="ctr">
              <a:buNone/>
              <a:defRPr/>
            </a:lvl3pPr>
            <a:lvl4pPr marL="1523985" indent="0" algn="ctr">
              <a:buNone/>
              <a:defRPr/>
            </a:lvl4pPr>
            <a:lvl5pPr marL="2031980" indent="0" algn="ctr">
              <a:buNone/>
              <a:defRPr/>
            </a:lvl5pPr>
            <a:lvl6pPr marL="2539975" indent="0" algn="ctr">
              <a:buNone/>
              <a:defRPr/>
            </a:lvl6pPr>
            <a:lvl7pPr marL="3047970" indent="0" algn="ctr">
              <a:buNone/>
              <a:defRPr/>
            </a:lvl7pPr>
            <a:lvl8pPr marL="3555964" indent="0" algn="ctr">
              <a:buNone/>
              <a:defRPr/>
            </a:lvl8pPr>
            <a:lvl9pPr marL="4063959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57D88B-3714-4D6A-BEE4-76CF9DA10556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48000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8001" y="303389"/>
            <a:ext cx="3342570" cy="1291167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72278" y="303389"/>
            <a:ext cx="5679722" cy="6503459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08001" y="1594556"/>
            <a:ext cx="3342570" cy="5212292"/>
          </a:xfrm>
        </p:spPr>
        <p:txBody>
          <a:bodyPr/>
          <a:lstStyle>
            <a:lvl1pPr marL="0" indent="0">
              <a:buNone/>
              <a:defRPr sz="1600"/>
            </a:lvl1pPr>
            <a:lvl2pPr marL="507995" indent="0">
              <a:buNone/>
              <a:defRPr sz="1300"/>
            </a:lvl2pPr>
            <a:lvl3pPr marL="1015990" indent="0">
              <a:buNone/>
              <a:defRPr sz="1100"/>
            </a:lvl3pPr>
            <a:lvl4pPr marL="1523985" indent="0">
              <a:buNone/>
              <a:defRPr sz="1000"/>
            </a:lvl4pPr>
            <a:lvl5pPr marL="2031980" indent="0">
              <a:buNone/>
              <a:defRPr sz="1000"/>
            </a:lvl5pPr>
            <a:lvl6pPr marL="2539975" indent="0">
              <a:buNone/>
              <a:defRPr sz="1000"/>
            </a:lvl6pPr>
            <a:lvl7pPr marL="3047970" indent="0">
              <a:buNone/>
              <a:defRPr sz="1000"/>
            </a:lvl7pPr>
            <a:lvl8pPr marL="3555964" indent="0">
              <a:buNone/>
              <a:defRPr sz="1000"/>
            </a:lvl8pPr>
            <a:lvl9pPr marL="4063959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5BBFFF-F1E9-42C5-98A0-BFA92941FA8B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03042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91431" y="5334000"/>
            <a:ext cx="6096000" cy="629709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991431" y="680861"/>
            <a:ext cx="6096000" cy="4572000"/>
          </a:xfrm>
        </p:spPr>
        <p:txBody>
          <a:bodyPr/>
          <a:lstStyle>
            <a:lvl1pPr marL="0" indent="0">
              <a:buNone/>
              <a:defRPr sz="3600"/>
            </a:lvl1pPr>
            <a:lvl2pPr marL="507995" indent="0">
              <a:buNone/>
              <a:defRPr sz="3100"/>
            </a:lvl2pPr>
            <a:lvl3pPr marL="1015990" indent="0">
              <a:buNone/>
              <a:defRPr sz="2700"/>
            </a:lvl3pPr>
            <a:lvl4pPr marL="1523985" indent="0">
              <a:buNone/>
              <a:defRPr sz="2200"/>
            </a:lvl4pPr>
            <a:lvl5pPr marL="2031980" indent="0">
              <a:buNone/>
              <a:defRPr sz="2200"/>
            </a:lvl5pPr>
            <a:lvl6pPr marL="2539975" indent="0">
              <a:buNone/>
              <a:defRPr sz="2200"/>
            </a:lvl6pPr>
            <a:lvl7pPr marL="3047970" indent="0">
              <a:buNone/>
              <a:defRPr sz="2200"/>
            </a:lvl7pPr>
            <a:lvl8pPr marL="3555964" indent="0">
              <a:buNone/>
              <a:defRPr sz="2200"/>
            </a:lvl8pPr>
            <a:lvl9pPr marL="4063959" indent="0">
              <a:buNone/>
              <a:defRPr sz="2200"/>
            </a:lvl9pPr>
          </a:lstStyle>
          <a:p>
            <a:pPr lvl="0"/>
            <a:endParaRPr lang="es-ES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991431" y="5963709"/>
            <a:ext cx="6096000" cy="894291"/>
          </a:xfrm>
        </p:spPr>
        <p:txBody>
          <a:bodyPr/>
          <a:lstStyle>
            <a:lvl1pPr marL="0" indent="0">
              <a:buNone/>
              <a:defRPr sz="1600"/>
            </a:lvl1pPr>
            <a:lvl2pPr marL="507995" indent="0">
              <a:buNone/>
              <a:defRPr sz="1300"/>
            </a:lvl2pPr>
            <a:lvl3pPr marL="1015990" indent="0">
              <a:buNone/>
              <a:defRPr sz="1100"/>
            </a:lvl3pPr>
            <a:lvl4pPr marL="1523985" indent="0">
              <a:buNone/>
              <a:defRPr sz="1000"/>
            </a:lvl4pPr>
            <a:lvl5pPr marL="2031980" indent="0">
              <a:buNone/>
              <a:defRPr sz="1000"/>
            </a:lvl5pPr>
            <a:lvl6pPr marL="2539975" indent="0">
              <a:buNone/>
              <a:defRPr sz="1000"/>
            </a:lvl6pPr>
            <a:lvl7pPr marL="3047970" indent="0">
              <a:buNone/>
              <a:defRPr sz="1000"/>
            </a:lvl7pPr>
            <a:lvl8pPr marL="3555964" indent="0">
              <a:buNone/>
              <a:defRPr sz="1000"/>
            </a:lvl8pPr>
            <a:lvl9pPr marL="4063959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D0DE6C-FC5F-47DF-AFD9-58240E53641B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40847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B2E0A8-28D3-4845-9844-51E6CA09F2F7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912984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366000" y="305154"/>
            <a:ext cx="2286000" cy="6501694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08000" y="305154"/>
            <a:ext cx="6688667" cy="650169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17B4A-3237-4604-A80B-768EA20A1B48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04013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BD7BD6-732C-44EA-AA15-DA8EA383610D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41253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02570" y="4896556"/>
            <a:ext cx="8636000" cy="1513417"/>
          </a:xfr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802570" y="3229682"/>
            <a:ext cx="8636000" cy="1666874"/>
          </a:xfrm>
        </p:spPr>
        <p:txBody>
          <a:bodyPr anchor="b"/>
          <a:lstStyle>
            <a:lvl1pPr marL="0" indent="0">
              <a:buNone/>
              <a:defRPr sz="2200"/>
            </a:lvl1pPr>
            <a:lvl2pPr marL="507995" indent="0">
              <a:buNone/>
              <a:defRPr sz="2000"/>
            </a:lvl2pPr>
            <a:lvl3pPr marL="1015990" indent="0">
              <a:buNone/>
              <a:defRPr sz="1800"/>
            </a:lvl3pPr>
            <a:lvl4pPr marL="1523985" indent="0">
              <a:buNone/>
              <a:defRPr sz="1600"/>
            </a:lvl4pPr>
            <a:lvl5pPr marL="2031980" indent="0">
              <a:buNone/>
              <a:defRPr sz="1600"/>
            </a:lvl5pPr>
            <a:lvl6pPr marL="2539975" indent="0">
              <a:buNone/>
              <a:defRPr sz="1600"/>
            </a:lvl6pPr>
            <a:lvl7pPr marL="3047970" indent="0">
              <a:buNone/>
              <a:defRPr sz="1600"/>
            </a:lvl7pPr>
            <a:lvl8pPr marL="3555964" indent="0">
              <a:buNone/>
              <a:defRPr sz="1600"/>
            </a:lvl8pPr>
            <a:lvl9pPr marL="4063959" indent="0">
              <a:buNone/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1E95B4-22FD-4DA6-9438-A1C4303E8706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23628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IE" dirty="0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0C565A-3E8E-4ED5-9FB0-7A26DD2662E9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35281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508000" y="1778000"/>
            <a:ext cx="4487333" cy="5028848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164667" y="1778000"/>
            <a:ext cx="4487333" cy="5028848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5A8984-C6FE-497D-A306-3B011D04D262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07565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08000" y="1705681"/>
            <a:ext cx="4489098" cy="71084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7995" indent="0">
              <a:buNone/>
              <a:defRPr sz="2200" b="1"/>
            </a:lvl2pPr>
            <a:lvl3pPr marL="1015990" indent="0">
              <a:buNone/>
              <a:defRPr sz="2000" b="1"/>
            </a:lvl3pPr>
            <a:lvl4pPr marL="1523985" indent="0">
              <a:buNone/>
              <a:defRPr sz="1800" b="1"/>
            </a:lvl4pPr>
            <a:lvl5pPr marL="2031980" indent="0">
              <a:buNone/>
              <a:defRPr sz="1800" b="1"/>
            </a:lvl5pPr>
            <a:lvl6pPr marL="2539975" indent="0">
              <a:buNone/>
              <a:defRPr sz="1800" b="1"/>
            </a:lvl6pPr>
            <a:lvl7pPr marL="3047970" indent="0">
              <a:buNone/>
              <a:defRPr sz="1800" b="1"/>
            </a:lvl7pPr>
            <a:lvl8pPr marL="3555964" indent="0">
              <a:buNone/>
              <a:defRPr sz="1800" b="1"/>
            </a:lvl8pPr>
            <a:lvl9pPr marL="4063959" indent="0">
              <a:buNone/>
              <a:defRPr sz="18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08000" y="2416528"/>
            <a:ext cx="4489098" cy="4390320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5161140" y="1705681"/>
            <a:ext cx="4490861" cy="71084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7995" indent="0">
              <a:buNone/>
              <a:defRPr sz="2200" b="1"/>
            </a:lvl2pPr>
            <a:lvl3pPr marL="1015990" indent="0">
              <a:buNone/>
              <a:defRPr sz="2000" b="1"/>
            </a:lvl3pPr>
            <a:lvl4pPr marL="1523985" indent="0">
              <a:buNone/>
              <a:defRPr sz="1800" b="1"/>
            </a:lvl4pPr>
            <a:lvl5pPr marL="2031980" indent="0">
              <a:buNone/>
              <a:defRPr sz="1800" b="1"/>
            </a:lvl5pPr>
            <a:lvl6pPr marL="2539975" indent="0">
              <a:buNone/>
              <a:defRPr sz="1800" b="1"/>
            </a:lvl6pPr>
            <a:lvl7pPr marL="3047970" indent="0">
              <a:buNone/>
              <a:defRPr sz="1800" b="1"/>
            </a:lvl7pPr>
            <a:lvl8pPr marL="3555964" indent="0">
              <a:buNone/>
              <a:defRPr sz="1800" b="1"/>
            </a:lvl8pPr>
            <a:lvl9pPr marL="4063959" indent="0">
              <a:buNone/>
              <a:defRPr sz="18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161140" y="2416528"/>
            <a:ext cx="4490861" cy="4390320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49D0BF-5A22-4B90-B7D6-4E35A9111207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52171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991925-8944-4A07-A77C-1BE684A8D21D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87734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78250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338667"/>
            <a:ext cx="9144000" cy="113418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IE" dirty="0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D74055-A342-4208-99DC-6470FF6C1026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26009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41863" cy="1458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0" y="304800"/>
            <a:ext cx="9144000" cy="1135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1599" tIns="50799" rIns="101599" bIns="5079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 smtClean="0"/>
              <a:t>Haga clic para cambiar el estilo de título	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54138" y="1778000"/>
            <a:ext cx="8297862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1599" tIns="50799" rIns="101599" bIns="5079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 smtClean="0"/>
              <a:t>Haga clic para modificar el estilo de texto del patrón</a:t>
            </a:r>
          </a:p>
          <a:p>
            <a:pPr lvl="1"/>
            <a:r>
              <a:rPr lang="es-ES" altLang="en-US" smtClean="0"/>
              <a:t>Segundo nivel</a:t>
            </a:r>
          </a:p>
          <a:p>
            <a:pPr lvl="2"/>
            <a:r>
              <a:rPr lang="es-ES" altLang="en-US" smtClean="0"/>
              <a:t>Tercer nivel</a:t>
            </a:r>
          </a:p>
          <a:p>
            <a:pPr lvl="3"/>
            <a:r>
              <a:rPr lang="es-ES" altLang="en-US" smtClean="0"/>
              <a:t>Cuarto nivel</a:t>
            </a:r>
          </a:p>
          <a:p>
            <a:pPr lvl="4"/>
            <a:r>
              <a:rPr lang="es-ES" altLang="en-US" smtClean="0"/>
              <a:t>Quinto nivel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08000" y="6938963"/>
            <a:ext cx="2370138" cy="528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599" tIns="50799" rIns="101599" bIns="50799" numCol="1" anchor="t" anchorCtr="0" compatLnSpc="1">
            <a:prstTxWarp prst="textNoShape">
              <a:avLst/>
            </a:prstTxWarp>
          </a:bodyPr>
          <a:lstStyle>
            <a:lvl1pPr algn="l">
              <a:defRPr sz="16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71863" y="6938963"/>
            <a:ext cx="3216275" cy="528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599" tIns="50799" rIns="101599" bIns="50799" numCol="1" anchor="t" anchorCtr="0" compatLnSpc="1">
            <a:prstTxWarp prst="textNoShape">
              <a:avLst/>
            </a:prstTxWarp>
          </a:bodyPr>
          <a:lstStyle>
            <a:lvl1pPr algn="ctr">
              <a:defRPr sz="16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81863" y="6938963"/>
            <a:ext cx="2370137" cy="528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599" tIns="50799" rIns="101599" bIns="50799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fld id="{82A8B8AD-B54F-412A-B5DF-B13EFCFDF4B3}" type="slidenum">
              <a:rPr lang="es-ES"/>
              <a:pPr>
                <a:defRPr/>
              </a:pPr>
              <a:t>‹#›</a:t>
            </a:fld>
            <a:endParaRPr lang="es-ES"/>
          </a:p>
        </p:txBody>
      </p:sp>
      <p:sp>
        <p:nvSpPr>
          <p:cNvPr id="1031" name="Rectangle 8"/>
          <p:cNvSpPr>
            <a:spLocks noChangeArrowheads="1"/>
          </p:cNvSpPr>
          <p:nvPr userDrawn="1"/>
        </p:nvSpPr>
        <p:spPr bwMode="gray">
          <a:xfrm>
            <a:off x="508000" y="1458913"/>
            <a:ext cx="9140825" cy="34925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1599" tIns="50799" rIns="101599" bIns="50799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altLang="en-US" sz="2700" smtClean="0">
              <a:solidFill>
                <a:srgbClr val="000000"/>
              </a:solidFill>
              <a:latin typeface="Tahom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540" r:id="rId1"/>
    <p:sldLayoutId id="2147485541" r:id="rId2"/>
    <p:sldLayoutId id="2147485542" r:id="rId3"/>
    <p:sldLayoutId id="2147485539" r:id="rId4"/>
    <p:sldLayoutId id="2147485543" r:id="rId5"/>
    <p:sldLayoutId id="2147485544" r:id="rId6"/>
    <p:sldLayoutId id="2147485545" r:id="rId7"/>
    <p:sldLayoutId id="2147485546" r:id="rId8"/>
    <p:sldLayoutId id="2147485547" r:id="rId9"/>
    <p:sldLayoutId id="2147485548" r:id="rId10"/>
    <p:sldLayoutId id="2147485549" r:id="rId11"/>
    <p:sldLayoutId id="2147485550" r:id="rId12"/>
    <p:sldLayoutId id="2147485551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507995" algn="ctr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" charset="0"/>
        </a:defRPr>
      </a:lvl6pPr>
      <a:lvl7pPr marL="1015990" algn="ctr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" charset="0"/>
        </a:defRPr>
      </a:lvl7pPr>
      <a:lvl8pPr marL="1523985" algn="ctr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" charset="0"/>
        </a:defRPr>
      </a:lvl8pPr>
      <a:lvl9pPr marL="2031980" algn="ctr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" charset="0"/>
        </a:defRPr>
      </a:lvl9pPr>
    </p:titleStyle>
    <p:bodyStyle>
      <a:lvl1pPr marL="379413" indent="-379413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rgbClr val="25747E"/>
          </a:solidFill>
          <a:latin typeface="+mn-lt"/>
          <a:ea typeface="+mn-ea"/>
          <a:cs typeface="+mn-cs"/>
        </a:defRPr>
      </a:lvl1pPr>
      <a:lvl2pPr marL="823913" indent="-315913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2pPr>
      <a:lvl3pPr marL="1268413" indent="-252413" algn="l" rtl="0" eaLnBrk="0" fontAlgn="base" hangingPunct="0">
        <a:spcBef>
          <a:spcPct val="20000"/>
        </a:spcBef>
        <a:spcAft>
          <a:spcPct val="0"/>
        </a:spcAft>
        <a:buChar char="•"/>
        <a:defRPr sz="2700">
          <a:solidFill>
            <a:schemeClr val="tx1"/>
          </a:solidFill>
          <a:latin typeface="+mn-lt"/>
        </a:defRPr>
      </a:lvl3pPr>
      <a:lvl4pPr marL="1776413" indent="-252413" algn="l" rtl="0" eaLnBrk="0" fontAlgn="base" hangingPunct="0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</a:defRPr>
      </a:lvl4pPr>
      <a:lvl5pPr marL="2284413" indent="-252413" algn="l" rtl="0" eaLnBrk="0" fontAlgn="base" hangingPunct="0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5pPr>
      <a:lvl6pPr marL="2793972" indent="-253997" algn="l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6pPr>
      <a:lvl7pPr marL="3301967" indent="-253997" algn="l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7pPr>
      <a:lvl8pPr marL="3809962" indent="-253997" algn="l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8pPr>
      <a:lvl9pPr marL="4317957" indent="-253997" algn="l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10159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7995" algn="l" defTabSz="10159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5990" algn="l" defTabSz="10159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3985" algn="l" defTabSz="10159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1980" algn="l" defTabSz="10159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39975" algn="l" defTabSz="10159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47970" algn="l" defTabSz="10159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55964" algn="l" defTabSz="10159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63959" algn="l" defTabSz="10159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revenue.ie/en/about/statistics/index.html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o.ie/px/pxeirestat/pssn/rv01/homepagefiles/rv01_statbank.asp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revenue.ie/en/about/statistics/ready-reckoner.pdf" TargetMode="Externa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evenue.ie/en/about/publications/other.html#reports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Statistics@Revenue.ie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3"/>
          <p:cNvSpPr txBox="1">
            <a:spLocks noChangeArrowheads="1"/>
          </p:cNvSpPr>
          <p:nvPr/>
        </p:nvSpPr>
        <p:spPr bwMode="auto">
          <a:xfrm>
            <a:off x="573088" y="1433513"/>
            <a:ext cx="9072562" cy="5986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/>
            <a:r>
              <a:rPr lang="en-US" altLang="en-US" b="1">
                <a:latin typeface="Arial Black" pitchFamily="34" charset="0"/>
              </a:rPr>
              <a:t>C&amp;E</a:t>
            </a:r>
            <a:r>
              <a:rPr lang="en-US" altLang="en-US">
                <a:solidFill>
                  <a:schemeClr val="tx1"/>
                </a:solidFill>
                <a:latin typeface="Arial Black" pitchFamily="34" charset="0"/>
              </a:rPr>
              <a:t> </a:t>
            </a:r>
            <a:endParaRPr lang="en-IE" altLang="en-US">
              <a:solidFill>
                <a:schemeClr val="tx1"/>
              </a:solidFill>
              <a:latin typeface="Arial Black" pitchFamily="34" charset="0"/>
            </a:endParaRPr>
          </a:p>
          <a:p>
            <a:r>
              <a:rPr lang="en-IE" altLang="en-US" sz="3600">
                <a:solidFill>
                  <a:schemeClr val="tx1"/>
                </a:solidFill>
              </a:rPr>
              <a:t>Opening Revenue Data</a:t>
            </a:r>
            <a:r>
              <a:rPr lang="en-IE" altLang="en-US" sz="4000">
                <a:solidFill>
                  <a:schemeClr val="tx1"/>
                </a:solidFill>
              </a:rPr>
              <a:t>; </a:t>
            </a:r>
            <a:r>
              <a:rPr lang="en-IE" altLang="en-US" sz="2400" i="1">
                <a:solidFill>
                  <a:schemeClr val="tx1"/>
                </a:solidFill>
              </a:rPr>
              <a:t>‘from paper to pivot table’</a:t>
            </a:r>
          </a:p>
          <a:p>
            <a:pPr algn="l"/>
            <a:endParaRPr lang="en-IE" altLang="en-US" sz="2000">
              <a:solidFill>
                <a:schemeClr val="tx1"/>
              </a:solidFill>
            </a:endParaRPr>
          </a:p>
          <a:p>
            <a:pPr algn="l"/>
            <a:endParaRPr lang="en-IE" altLang="en-US" sz="2000">
              <a:solidFill>
                <a:schemeClr val="tx1"/>
              </a:solidFill>
            </a:endParaRPr>
          </a:p>
          <a:p>
            <a:pPr algn="l"/>
            <a:endParaRPr lang="en-IE" altLang="en-US" sz="2000">
              <a:solidFill>
                <a:schemeClr val="tx1"/>
              </a:solidFill>
            </a:endParaRPr>
          </a:p>
          <a:p>
            <a:pPr algn="l"/>
            <a:endParaRPr lang="en-IE" altLang="en-US" sz="2000">
              <a:solidFill>
                <a:schemeClr val="tx1"/>
              </a:solidFill>
            </a:endParaRPr>
          </a:p>
          <a:p>
            <a:pPr algn="l"/>
            <a:endParaRPr lang="en-IE" altLang="en-US" sz="2000">
              <a:solidFill>
                <a:schemeClr val="tx1"/>
              </a:solidFill>
            </a:endParaRPr>
          </a:p>
          <a:p>
            <a:pPr algn="l"/>
            <a:endParaRPr lang="en-IE" altLang="en-US" sz="2000">
              <a:solidFill>
                <a:schemeClr val="tx1"/>
              </a:solidFill>
            </a:endParaRPr>
          </a:p>
          <a:p>
            <a:pPr algn="l"/>
            <a:endParaRPr lang="en-IE" altLang="en-US" sz="2000">
              <a:solidFill>
                <a:schemeClr val="tx1"/>
              </a:solidFill>
            </a:endParaRPr>
          </a:p>
          <a:p>
            <a:endParaRPr lang="en-IE" altLang="en-US" sz="2000">
              <a:solidFill>
                <a:schemeClr val="tx1"/>
              </a:solidFill>
            </a:endParaRPr>
          </a:p>
          <a:p>
            <a:endParaRPr lang="en-IE" altLang="en-US" sz="2000">
              <a:solidFill>
                <a:schemeClr val="tx1"/>
              </a:solidFill>
            </a:endParaRPr>
          </a:p>
          <a:p>
            <a:endParaRPr lang="en-IE" altLang="en-US" sz="2000">
              <a:solidFill>
                <a:schemeClr val="tx1"/>
              </a:solidFill>
            </a:endParaRPr>
          </a:p>
          <a:p>
            <a:r>
              <a:rPr lang="en-IE" altLang="en-US" sz="2000">
                <a:solidFill>
                  <a:schemeClr val="tx1"/>
                </a:solidFill>
              </a:rPr>
              <a:t>5th Administrative Data Seminar </a:t>
            </a:r>
          </a:p>
          <a:p>
            <a:r>
              <a:rPr lang="en-IE" altLang="en-US" sz="1200">
                <a:solidFill>
                  <a:schemeClr val="tx1"/>
                </a:solidFill>
              </a:rPr>
              <a:t>12th April 2016</a:t>
            </a:r>
          </a:p>
          <a:p>
            <a:pPr algn="l"/>
            <a:endParaRPr lang="en-IE" altLang="en-US" sz="2000">
              <a:solidFill>
                <a:schemeClr val="tx1"/>
              </a:solidFill>
            </a:endParaRPr>
          </a:p>
          <a:p>
            <a:pPr algn="l"/>
            <a:r>
              <a:rPr lang="en-IE" altLang="en-US" sz="2000">
                <a:solidFill>
                  <a:schemeClr val="tx1"/>
                </a:solidFill>
              </a:rPr>
              <a:t>Pat Mulhall</a:t>
            </a:r>
          </a:p>
          <a:p>
            <a:pPr algn="l"/>
            <a:r>
              <a:rPr lang="en-IE" altLang="en-US" sz="2000">
                <a:solidFill>
                  <a:schemeClr val="tx1"/>
                </a:solidFill>
              </a:rPr>
              <a:t>Statistics &amp; Economic Research Branch</a:t>
            </a:r>
          </a:p>
          <a:p>
            <a:pPr algn="l"/>
            <a:r>
              <a:rPr lang="en-IE" altLang="en-US" sz="2000">
                <a:solidFill>
                  <a:schemeClr val="tx1"/>
                </a:solidFill>
              </a:rPr>
              <a:t>Office of the Revenue Commissioners</a:t>
            </a:r>
          </a:p>
          <a:p>
            <a:pPr algn="l"/>
            <a:endParaRPr lang="en-IE" altLang="en-US" sz="2000">
              <a:solidFill>
                <a:schemeClr val="tx1"/>
              </a:solidFill>
            </a:endParaRPr>
          </a:p>
        </p:txBody>
      </p:sp>
      <p:pic>
        <p:nvPicPr>
          <p:cNvPr id="14339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6313" y="2501900"/>
            <a:ext cx="1752600" cy="252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0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2163" y="2482850"/>
            <a:ext cx="3330575" cy="2560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71488" y="1614488"/>
            <a:ext cx="9072562" cy="41544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l">
              <a:defRPr/>
            </a:pPr>
            <a:r>
              <a:rPr lang="en-IE" sz="2000" b="1" dirty="0">
                <a:solidFill>
                  <a:schemeClr val="tx1"/>
                </a:solidFill>
              </a:rPr>
              <a:t>Objective of Presentation </a:t>
            </a:r>
          </a:p>
          <a:p>
            <a:pPr algn="l">
              <a:defRPr/>
            </a:pPr>
            <a:endParaRPr lang="en-IE" sz="2000" dirty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r>
              <a:rPr lang="en-IE" sz="2000" dirty="0">
                <a:solidFill>
                  <a:schemeClr val="tx1"/>
                </a:solidFill>
              </a:rPr>
              <a:t>Provide a brief guided tour of the changed Revenue Statistics </a:t>
            </a:r>
            <a:r>
              <a:rPr lang="en-IE" sz="2000" dirty="0">
                <a:solidFill>
                  <a:schemeClr val="tx1"/>
                </a:solidFill>
              </a:rPr>
              <a:t>landscape, focussing on ;</a:t>
            </a:r>
          </a:p>
          <a:p>
            <a:pPr marL="798513" lvl="1" indent="-342900" algn="l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IE" sz="2000" dirty="0">
                <a:solidFill>
                  <a:schemeClr val="tx1"/>
                </a:solidFill>
              </a:rPr>
              <a:t>Why change</a:t>
            </a:r>
          </a:p>
          <a:p>
            <a:pPr marL="798513" lvl="1" indent="-342900" algn="l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IE" sz="2000" dirty="0">
                <a:solidFill>
                  <a:schemeClr val="tx1"/>
                </a:solidFill>
              </a:rPr>
              <a:t>What Revenue </a:t>
            </a:r>
            <a:r>
              <a:rPr lang="en-IE" sz="2000" dirty="0">
                <a:solidFill>
                  <a:schemeClr val="tx1"/>
                </a:solidFill>
              </a:rPr>
              <a:t>s</a:t>
            </a:r>
            <a:r>
              <a:rPr lang="en-IE" sz="2000" dirty="0">
                <a:solidFill>
                  <a:schemeClr val="tx1"/>
                </a:solidFill>
              </a:rPr>
              <a:t>tatistical resources are available</a:t>
            </a:r>
          </a:p>
          <a:p>
            <a:pPr marL="798513" lvl="1" indent="-342900" algn="l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IE" sz="2000" dirty="0">
                <a:solidFill>
                  <a:schemeClr val="tx1"/>
                </a:solidFill>
              </a:rPr>
              <a:t>Where and how these may be accessed</a:t>
            </a:r>
          </a:p>
          <a:p>
            <a:pPr marL="798513" lvl="1" indent="-342900" algn="l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IE" sz="2000" dirty="0">
                <a:solidFill>
                  <a:schemeClr val="tx1"/>
                </a:solidFill>
              </a:rPr>
              <a:t>How we have enriched and extended our output</a:t>
            </a: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endParaRPr lang="en-IE" sz="2000" dirty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r>
              <a:rPr lang="en-IE" sz="2000" dirty="0">
                <a:solidFill>
                  <a:schemeClr val="tx1"/>
                </a:solidFill>
              </a:rPr>
              <a:t>Outline what is in the pipeline and how we need your assistance</a:t>
            </a: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endParaRPr lang="en-IE" sz="2400" dirty="0">
              <a:solidFill>
                <a:schemeClr val="tx1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508000" y="304800"/>
            <a:ext cx="9144000" cy="1135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599" tIns="50799" rIns="101599" bIns="50799"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507995" algn="ctr" rtl="0" fontAlgn="base">
              <a:spcBef>
                <a:spcPct val="0"/>
              </a:spcBef>
              <a:spcAft>
                <a:spcPct val="0"/>
              </a:spcAft>
              <a:defRPr sz="4900">
                <a:solidFill>
                  <a:schemeClr val="tx2"/>
                </a:solidFill>
                <a:latin typeface="Arial" charset="0"/>
              </a:defRPr>
            </a:lvl6pPr>
            <a:lvl7pPr marL="1015990" algn="ctr" rtl="0" fontAlgn="base">
              <a:spcBef>
                <a:spcPct val="0"/>
              </a:spcBef>
              <a:spcAft>
                <a:spcPct val="0"/>
              </a:spcAft>
              <a:defRPr sz="4900">
                <a:solidFill>
                  <a:schemeClr val="tx2"/>
                </a:solidFill>
                <a:latin typeface="Arial" charset="0"/>
              </a:defRPr>
            </a:lvl7pPr>
            <a:lvl8pPr marL="1523985" algn="ctr" rtl="0" fontAlgn="base">
              <a:spcBef>
                <a:spcPct val="0"/>
              </a:spcBef>
              <a:spcAft>
                <a:spcPct val="0"/>
              </a:spcAft>
              <a:defRPr sz="4900">
                <a:solidFill>
                  <a:schemeClr val="tx2"/>
                </a:solidFill>
                <a:latin typeface="Arial" charset="0"/>
              </a:defRPr>
            </a:lvl8pPr>
            <a:lvl9pPr marL="2031980" algn="ctr" rtl="0" fontAlgn="base">
              <a:spcBef>
                <a:spcPct val="0"/>
              </a:spcBef>
              <a:spcAft>
                <a:spcPct val="0"/>
              </a:spcAft>
              <a:defRPr sz="49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IE" kern="0" dirty="0" smtClean="0"/>
              <a:t>Presentation Objectives</a:t>
            </a:r>
            <a:endParaRPr lang="en-IE" kern="0" dirty="0"/>
          </a:p>
        </p:txBody>
      </p:sp>
      <p:sp>
        <p:nvSpPr>
          <p:cNvPr id="15364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60F9DA0D-AA55-4B25-8B16-85FF2D24FB3F}" type="slidenum">
              <a:rPr lang="es-ES" altLang="en-US" smtClean="0"/>
              <a:pPr/>
              <a:t>2</a:t>
            </a:fld>
            <a:endParaRPr lang="es-E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1695450" y="280988"/>
            <a:ext cx="7921625" cy="1135062"/>
          </a:xfrm>
        </p:spPr>
        <p:txBody>
          <a:bodyPr/>
          <a:lstStyle/>
          <a:p>
            <a:r>
              <a:rPr lang="en-IE" altLang="en-US" smtClean="0"/>
              <a:t>Revenue Statistics Menu</a:t>
            </a:r>
            <a:endParaRPr lang="en-IE" altLang="en-US" sz="2800" smtClean="0"/>
          </a:p>
        </p:txBody>
      </p:sp>
      <p:pic>
        <p:nvPicPr>
          <p:cNvPr id="16387" name="Content Placeholder 1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935538" y="3640138"/>
            <a:ext cx="4681537" cy="3844925"/>
          </a:xfrm>
        </p:spPr>
      </p:pic>
      <p:sp>
        <p:nvSpPr>
          <p:cNvPr id="16388" name="TextBox 4"/>
          <p:cNvSpPr txBox="1">
            <a:spLocks noChangeArrowheads="1"/>
          </p:cNvSpPr>
          <p:nvPr/>
        </p:nvSpPr>
        <p:spPr bwMode="auto">
          <a:xfrm>
            <a:off x="469900" y="1631950"/>
            <a:ext cx="9072563" cy="5186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algn="l" eaLnBrk="0" hangingPunct="0">
              <a:spcBef>
                <a:spcPct val="20000"/>
              </a:spcBef>
              <a:buChar char="•"/>
              <a:defRPr sz="3600">
                <a:solidFill>
                  <a:srgbClr val="25747E"/>
                </a:solidFill>
                <a:latin typeface="Arial" charset="0"/>
              </a:defRPr>
            </a:lvl1pPr>
            <a:lvl2pPr marL="798513" indent="-342900" algn="l" eaLnBrk="0" hangingPunct="0">
              <a:spcBef>
                <a:spcPct val="20000"/>
              </a:spcBef>
              <a:buChar char="–"/>
              <a:defRPr sz="3100">
                <a:solidFill>
                  <a:schemeClr val="tx1"/>
                </a:solidFill>
                <a:latin typeface="Arial" charset="0"/>
              </a:defRPr>
            </a:lvl2pPr>
            <a:lvl3pPr marL="1268413" indent="-252413" algn="l" eaLnBrk="0" hangingPunct="0">
              <a:spcBef>
                <a:spcPct val="20000"/>
              </a:spcBef>
              <a:buChar char="•"/>
              <a:defRPr sz="2700">
                <a:solidFill>
                  <a:schemeClr val="tx1"/>
                </a:solidFill>
                <a:latin typeface="Arial" charset="0"/>
              </a:defRPr>
            </a:lvl3pPr>
            <a:lvl4pPr marL="1776413" indent="-252413" algn="l" eaLnBrk="0" hangingPunct="0">
              <a:spcBef>
                <a:spcPct val="20000"/>
              </a:spcBef>
              <a:buChar char="–"/>
              <a:defRPr sz="2200">
                <a:solidFill>
                  <a:schemeClr val="tx1"/>
                </a:solidFill>
                <a:latin typeface="Arial" charset="0"/>
              </a:defRPr>
            </a:lvl4pPr>
            <a:lvl5pPr marL="2284413" indent="-252413" algn="l" eaLnBrk="0" hangingPunct="0">
              <a:spcBef>
                <a:spcPct val="20000"/>
              </a:spcBef>
              <a:buChar char="»"/>
              <a:defRPr sz="2200">
                <a:solidFill>
                  <a:schemeClr val="tx1"/>
                </a:solidFill>
                <a:latin typeface="Arial" charset="0"/>
              </a:defRPr>
            </a:lvl5pPr>
            <a:lvl6pPr marL="2741613" indent="-2524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6pPr>
            <a:lvl7pPr marL="3198813" indent="-2524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7pPr>
            <a:lvl8pPr marL="3656013" indent="-2524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8pPr>
            <a:lvl9pPr marL="4113213" indent="-2524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en-IE" altLang="en-US" sz="2000">
                <a:solidFill>
                  <a:schemeClr val="tx1"/>
                </a:solidFill>
              </a:rPr>
              <a:t>Introducing the ‘</a:t>
            </a:r>
            <a:r>
              <a:rPr lang="en-IE" altLang="en-US" sz="2000" b="1">
                <a:solidFill>
                  <a:schemeClr val="tx1"/>
                </a:solidFill>
              </a:rPr>
              <a:t>Revenue Statistics Menu</a:t>
            </a:r>
            <a:r>
              <a:rPr lang="en-IE" altLang="en-US" sz="2000">
                <a:solidFill>
                  <a:schemeClr val="tx1"/>
                </a:solidFill>
              </a:rPr>
              <a:t>’  - Primary statistics gateway 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en-IE" altLang="en-US" sz="2000">
                <a:solidFill>
                  <a:schemeClr val="tx1"/>
                </a:solidFill>
              </a:rPr>
              <a:t>Navigable on Revenue.ie hompage via ‘</a:t>
            </a:r>
            <a:r>
              <a:rPr lang="en-IE" altLang="en-US" sz="2000" i="1">
                <a:solidFill>
                  <a:schemeClr val="tx1"/>
                </a:solidFill>
              </a:rPr>
              <a:t>About Us&gt;Statistics&gt;</a:t>
            </a:r>
            <a:r>
              <a:rPr lang="en-IE" altLang="en-US" sz="2000">
                <a:solidFill>
                  <a:schemeClr val="tx1"/>
                </a:solidFill>
              </a:rPr>
              <a:t>’ or directly at </a:t>
            </a:r>
            <a:r>
              <a:rPr lang="en-IE" altLang="en-US" sz="1800">
                <a:solidFill>
                  <a:schemeClr val="tx1"/>
                </a:solidFill>
                <a:hlinkClick r:id="rId4"/>
              </a:rPr>
              <a:t>http://www.revenue.ie/en/about/statistics/index.html</a:t>
            </a:r>
            <a:r>
              <a:rPr lang="en-IE" altLang="en-US" sz="1800">
                <a:solidFill>
                  <a:schemeClr val="tx1"/>
                </a:solidFill>
              </a:rPr>
              <a:t>  (</a:t>
            </a:r>
            <a:r>
              <a:rPr lang="en-IE" altLang="en-US" sz="2000">
                <a:solidFill>
                  <a:schemeClr val="tx1"/>
                </a:solidFill>
              </a:rPr>
              <a:t>Shortly to be directly accessible from Revenue.ie hompage)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en-IE" altLang="en-US" sz="2000">
                <a:solidFill>
                  <a:schemeClr val="tx1"/>
                </a:solidFill>
              </a:rPr>
              <a:t>Replaced previous single scrollable statistics webpage with menu/sub-menu structure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en-IE" altLang="en-US" sz="2000">
                <a:solidFill>
                  <a:schemeClr val="tx1"/>
                </a:solidFill>
              </a:rPr>
              <a:t>Better delivery </a:t>
            </a:r>
          </a:p>
          <a:p>
            <a:pPr lvl="1" eaLnBrk="1" hangingPunct="1">
              <a:spcBef>
                <a:spcPct val="0"/>
              </a:spcBef>
              <a:buFont typeface="Arial" charset="0"/>
              <a:buChar char="•"/>
            </a:pPr>
            <a:r>
              <a:rPr lang="en-IE" altLang="en-US" sz="1800"/>
              <a:t>More information</a:t>
            </a:r>
          </a:p>
          <a:p>
            <a:pPr lvl="1" eaLnBrk="1" hangingPunct="1">
              <a:spcBef>
                <a:spcPct val="0"/>
              </a:spcBef>
              <a:buFont typeface="Arial" charset="0"/>
              <a:buChar char="•"/>
            </a:pPr>
            <a:r>
              <a:rPr lang="en-IE" altLang="en-US" sz="1800"/>
              <a:t>Easier navigation and access</a:t>
            </a:r>
          </a:p>
          <a:p>
            <a:pPr lvl="1" eaLnBrk="1" hangingPunct="1">
              <a:spcBef>
                <a:spcPct val="0"/>
              </a:spcBef>
              <a:buFont typeface="Arial" charset="0"/>
              <a:buChar char="•"/>
            </a:pPr>
            <a:r>
              <a:rPr lang="en-IE" altLang="en-US" sz="1800"/>
              <a:t>Links to Research material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en-IE" altLang="en-US" sz="2000">
                <a:solidFill>
                  <a:schemeClr val="tx1"/>
                </a:solidFill>
              </a:rPr>
              <a:t>Provides access to</a:t>
            </a:r>
          </a:p>
          <a:p>
            <a:pPr lvl="1" eaLnBrk="1" hangingPunct="1">
              <a:spcBef>
                <a:spcPct val="0"/>
              </a:spcBef>
              <a:buFont typeface="Arial" charset="0"/>
              <a:buChar char="•"/>
            </a:pPr>
            <a:r>
              <a:rPr lang="en-IE" altLang="en-US" sz="1800"/>
              <a:t>Statistical Datasets</a:t>
            </a:r>
          </a:p>
          <a:p>
            <a:pPr lvl="1" eaLnBrk="1" hangingPunct="1">
              <a:spcBef>
                <a:spcPct val="0"/>
              </a:spcBef>
              <a:buFont typeface="Arial" charset="0"/>
              <a:buChar char="•"/>
            </a:pPr>
            <a:r>
              <a:rPr lang="en-IE" altLang="en-US" sz="1800"/>
              <a:t>Distribution Statistical Tables</a:t>
            </a:r>
          </a:p>
          <a:p>
            <a:pPr lvl="1" eaLnBrk="1" hangingPunct="1">
              <a:spcBef>
                <a:spcPct val="0"/>
              </a:spcBef>
              <a:buFont typeface="Arial" charset="0"/>
              <a:buChar char="•"/>
            </a:pPr>
            <a:r>
              <a:rPr lang="en-IE" altLang="en-US" sz="1800"/>
              <a:t>Ready Reckoners</a:t>
            </a:r>
          </a:p>
          <a:p>
            <a:pPr lvl="1" eaLnBrk="1" hangingPunct="1">
              <a:spcBef>
                <a:spcPct val="0"/>
              </a:spcBef>
              <a:buFont typeface="Arial" charset="0"/>
              <a:buChar char="•"/>
            </a:pPr>
            <a:r>
              <a:rPr lang="en-IE" altLang="en-US" sz="1800"/>
              <a:t>Statistical Reports/Papers</a:t>
            </a:r>
            <a:endParaRPr lang="en-IE" altLang="en-US" sz="2000"/>
          </a:p>
        </p:txBody>
      </p:sp>
      <p:sp>
        <p:nvSpPr>
          <p:cNvPr id="16389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125E2006-8C8C-4D03-A843-D197F4751644}" type="slidenum">
              <a:rPr lang="es-ES" altLang="en-US" smtClean="0"/>
              <a:pPr/>
              <a:t>3</a:t>
            </a:fld>
            <a:endParaRPr lang="es-E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altLang="en-US" smtClean="0"/>
              <a:t>Statistical Datasets</a:t>
            </a:r>
          </a:p>
        </p:txBody>
      </p:sp>
      <p:pic>
        <p:nvPicPr>
          <p:cNvPr id="17411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112250" y="2235200"/>
            <a:ext cx="936625" cy="1165225"/>
          </a:xfrm>
        </p:spPr>
      </p:pic>
      <p:pic>
        <p:nvPicPr>
          <p:cNvPr id="17412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8088" y="3400425"/>
            <a:ext cx="5976937" cy="395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Content Placeholder 2"/>
          <p:cNvSpPr txBox="1">
            <a:spLocks/>
          </p:cNvSpPr>
          <p:nvPr/>
        </p:nvSpPr>
        <p:spPr bwMode="auto">
          <a:xfrm>
            <a:off x="471488" y="1619250"/>
            <a:ext cx="7777162" cy="178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599" tIns="50799" rIns="101599" bIns="50799"/>
          <a:lstStyle>
            <a:lvl1pPr marL="3794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600">
                <a:solidFill>
                  <a:srgbClr val="25747E"/>
                </a:solidFill>
                <a:latin typeface="+mn-lt"/>
                <a:ea typeface="+mn-ea"/>
                <a:cs typeface="+mn-cs"/>
              </a:defRPr>
            </a:lvl1pPr>
            <a:lvl2pPr marL="823913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3100">
                <a:solidFill>
                  <a:schemeClr val="tx1"/>
                </a:solidFill>
                <a:latin typeface="+mn-lt"/>
              </a:defRPr>
            </a:lvl2pPr>
            <a:lvl3pPr marL="1268413" indent="-252413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700">
                <a:solidFill>
                  <a:schemeClr val="tx1"/>
                </a:solidFill>
                <a:latin typeface="+mn-lt"/>
              </a:defRPr>
            </a:lvl3pPr>
            <a:lvl4pPr marL="1776413" indent="-252413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200">
                <a:solidFill>
                  <a:schemeClr val="tx1"/>
                </a:solidFill>
                <a:latin typeface="+mn-lt"/>
              </a:defRPr>
            </a:lvl4pPr>
            <a:lvl5pPr marL="2284413" indent="-252413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+mn-lt"/>
              </a:defRPr>
            </a:lvl5pPr>
            <a:lvl6pPr marL="2793972" indent="-253997" algn="l" rtl="0" fontAlgn="base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+mn-lt"/>
              </a:defRPr>
            </a:lvl6pPr>
            <a:lvl7pPr marL="3301967" indent="-253997" algn="l" rtl="0" fontAlgn="base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+mn-lt"/>
              </a:defRPr>
            </a:lvl7pPr>
            <a:lvl8pPr marL="3809962" indent="-253997" algn="l" rtl="0" fontAlgn="base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+mn-lt"/>
              </a:defRPr>
            </a:lvl8pPr>
            <a:lvl9pPr marL="4317957" indent="-253997" algn="l" rtl="0" fontAlgn="base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600"/>
              </a:spcBef>
              <a:spcAft>
                <a:spcPts val="600"/>
              </a:spcAft>
              <a:defRPr/>
            </a:pPr>
            <a:r>
              <a:rPr lang="en-IE" altLang="en-US" sz="2000" kern="0" dirty="0" smtClean="0">
                <a:solidFill>
                  <a:schemeClr val="tx1"/>
                </a:solidFill>
              </a:rPr>
              <a:t>Statistical Datasets available through Revenue Statistics Menu &amp; sub-menus</a:t>
            </a:r>
          </a:p>
          <a:p>
            <a:pPr>
              <a:spcBef>
                <a:spcPts val="600"/>
              </a:spcBef>
              <a:spcAft>
                <a:spcPts val="600"/>
              </a:spcAft>
              <a:defRPr/>
            </a:pPr>
            <a:r>
              <a:rPr lang="en-IE" altLang="en-US" sz="2000" kern="0" dirty="0" smtClean="0">
                <a:solidFill>
                  <a:schemeClr val="tx1"/>
                </a:solidFill>
              </a:rPr>
              <a:t>Dataset Metadata also published</a:t>
            </a:r>
          </a:p>
          <a:p>
            <a:pPr>
              <a:spcBef>
                <a:spcPts val="600"/>
              </a:spcBef>
              <a:spcAft>
                <a:spcPts val="600"/>
              </a:spcAft>
              <a:defRPr/>
            </a:pPr>
            <a:r>
              <a:rPr lang="en-IE" altLang="en-US" sz="2000" kern="0" dirty="0" smtClean="0">
                <a:solidFill>
                  <a:schemeClr val="tx1"/>
                </a:solidFill>
              </a:rPr>
              <a:t>Open Data Datasets  are also referenced on National Portal</a:t>
            </a:r>
          </a:p>
        </p:txBody>
      </p:sp>
      <p:sp>
        <p:nvSpPr>
          <p:cNvPr id="17414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04238DBA-BC55-4D23-8767-71F78C0D6E3E}" type="slidenum">
              <a:rPr lang="es-ES" altLang="en-US" smtClean="0"/>
              <a:pPr/>
              <a:t>4</a:t>
            </a:fld>
            <a:endParaRPr lang="es-E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altLang="en-US" smtClean="0"/>
              <a:t>Distributions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355600" y="1649413"/>
            <a:ext cx="9045575" cy="5029200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  <a:defRPr/>
            </a:pPr>
            <a:r>
              <a:rPr lang="en-IE" altLang="en-US" sz="2000" dirty="0" smtClean="0">
                <a:solidFill>
                  <a:schemeClr val="tx1"/>
                </a:solidFill>
              </a:rPr>
              <a:t>Hosted by CSO (</a:t>
            </a:r>
            <a:r>
              <a:rPr lang="en-IE" altLang="en-US" sz="2000" dirty="0" err="1" smtClean="0">
                <a:solidFill>
                  <a:schemeClr val="tx1"/>
                </a:solidFill>
              </a:rPr>
              <a:t>StatBank</a:t>
            </a:r>
            <a:r>
              <a:rPr lang="en-IE" altLang="en-US" sz="2000" dirty="0" smtClean="0">
                <a:solidFill>
                  <a:schemeClr val="tx1"/>
                </a:solidFill>
              </a:rPr>
              <a:t>), accessible from Revenue Statistic Menu or </a:t>
            </a:r>
            <a:r>
              <a:rPr lang="en-IE" altLang="en-US" sz="1800" dirty="0" smtClean="0">
                <a:solidFill>
                  <a:schemeClr val="tx1"/>
                </a:solidFill>
                <a:hlinkClick r:id="rId3"/>
              </a:rPr>
              <a:t>http://www.cso.ie/px/pxeirestat/pssn/rv01/homepagefiles/rv01_statbank.asp</a:t>
            </a:r>
            <a:endParaRPr lang="en-IE" altLang="en-US" sz="1800" dirty="0" smtClean="0">
              <a:solidFill>
                <a:schemeClr val="tx1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  <a:defRPr/>
            </a:pPr>
            <a:r>
              <a:rPr lang="en-IE" altLang="en-US" sz="2000" dirty="0" err="1" smtClean="0">
                <a:solidFill>
                  <a:schemeClr val="tx1"/>
                </a:solidFill>
              </a:rPr>
              <a:t>Interrogatable</a:t>
            </a:r>
            <a:r>
              <a:rPr lang="en-IE" altLang="en-US" sz="2000" dirty="0" smtClean="0">
                <a:solidFill>
                  <a:schemeClr val="tx1"/>
                </a:solidFill>
              </a:rPr>
              <a:t> &amp; downloadable distribution statistical tables across multiple years in respect of </a:t>
            </a:r>
          </a:p>
          <a:p>
            <a:pPr marL="798513" lvl="1" indent="-342900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  <a:defRPr/>
            </a:pPr>
            <a:r>
              <a:rPr lang="en-IE" altLang="en-US" sz="1800" kern="1200" dirty="0">
                <a:ea typeface="ヒラギノ角ゴ Pro W3" pitchFamily="-112" charset="-128"/>
                <a:cs typeface="+mn-cs"/>
                <a:sym typeface="Gill Sans" pitchFamily="124" charset="0"/>
              </a:rPr>
              <a:t>Income Tax</a:t>
            </a:r>
          </a:p>
          <a:p>
            <a:pPr marL="798513" lvl="1" indent="-342900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  <a:defRPr/>
            </a:pPr>
            <a:r>
              <a:rPr lang="en-IE" altLang="en-US" sz="1800" kern="1200" dirty="0">
                <a:ea typeface="ヒラギノ角ゴ Pro W3" pitchFamily="-112" charset="-128"/>
                <a:cs typeface="+mn-cs"/>
                <a:sym typeface="Gill Sans" pitchFamily="124" charset="0"/>
              </a:rPr>
              <a:t>Corporation Tax</a:t>
            </a:r>
          </a:p>
          <a:p>
            <a:pPr marL="798513" lvl="1" indent="-342900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  <a:defRPr/>
            </a:pPr>
            <a:r>
              <a:rPr lang="en-IE" altLang="en-US" sz="1800" kern="1200" dirty="0">
                <a:ea typeface="ヒラギノ角ゴ Pro W3" pitchFamily="-112" charset="-128"/>
                <a:cs typeface="+mn-cs"/>
                <a:sym typeface="Gill Sans" pitchFamily="124" charset="0"/>
              </a:rPr>
              <a:t>VAT</a:t>
            </a:r>
          </a:p>
          <a:p>
            <a:pPr marL="798513" lvl="1" indent="-342900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  <a:defRPr/>
            </a:pPr>
            <a:r>
              <a:rPr lang="en-IE" altLang="en-US" sz="1800" kern="1200" dirty="0" smtClean="0">
                <a:ea typeface="ヒラギノ角ゴ Pro W3" pitchFamily="-112" charset="-128"/>
                <a:cs typeface="+mn-cs"/>
                <a:sym typeface="Gill Sans" pitchFamily="124" charset="0"/>
              </a:rPr>
              <a:t>V</a:t>
            </a:r>
            <a:r>
              <a:rPr lang="en-IE" altLang="en-US" sz="1800" kern="1200" dirty="0" smtClean="0">
                <a:ea typeface="ヒラギノ角ゴ Pro W3" pitchFamily="-112" charset="-128"/>
                <a:cs typeface="+mn-cs"/>
              </a:rPr>
              <a:t>ehicles</a:t>
            </a:r>
          </a:p>
          <a:p>
            <a:pPr marL="354013" indent="-342900" eaLnBrk="1" hangingPunct="1"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  <a:defRPr/>
            </a:pPr>
            <a:r>
              <a:rPr lang="en-IE" altLang="en-US" sz="2000" dirty="0" smtClean="0">
                <a:solidFill>
                  <a:schemeClr val="tx1"/>
                </a:solidFill>
              </a:rPr>
              <a:t>Leverages </a:t>
            </a:r>
            <a:r>
              <a:rPr lang="en-IE" altLang="en-US" sz="2000" dirty="0" err="1" smtClean="0">
                <a:solidFill>
                  <a:schemeClr val="tx1"/>
                </a:solidFill>
              </a:rPr>
              <a:t>Statbank</a:t>
            </a:r>
            <a:r>
              <a:rPr lang="en-IE" altLang="en-US" sz="2000" dirty="0" smtClean="0">
                <a:solidFill>
                  <a:schemeClr val="tx1"/>
                </a:solidFill>
              </a:rPr>
              <a:t> interface</a:t>
            </a:r>
          </a:p>
          <a:p>
            <a:pPr marL="798513" lvl="1" indent="-342900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  <a:defRPr/>
            </a:pPr>
            <a:r>
              <a:rPr lang="en-IE" altLang="en-US" sz="1800" kern="1200" dirty="0">
                <a:ea typeface="ヒラギノ角ゴ Pro W3" pitchFamily="-112" charset="-128"/>
                <a:cs typeface="+mn-cs"/>
              </a:rPr>
              <a:t>User-defined </a:t>
            </a:r>
            <a:r>
              <a:rPr lang="en-IE" altLang="en-US" sz="1800" kern="1200" dirty="0" smtClean="0">
                <a:ea typeface="ヒラギノ角ゴ Pro W3" pitchFamily="-112" charset="-128"/>
                <a:cs typeface="+mn-cs"/>
              </a:rPr>
              <a:t>views/queries</a:t>
            </a:r>
          </a:p>
          <a:p>
            <a:pPr marL="798513" lvl="1" indent="-342900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  <a:defRPr/>
            </a:pPr>
            <a:r>
              <a:rPr lang="en-IE" altLang="en-US" sz="1800" kern="1200" dirty="0" smtClean="0">
                <a:ea typeface="ヒラギノ角ゴ Pro W3" pitchFamily="-112" charset="-128"/>
                <a:cs typeface="+mn-cs"/>
              </a:rPr>
              <a:t>Many download formats</a:t>
            </a:r>
          </a:p>
          <a:p>
            <a:pPr marL="354013" indent="-342900" eaLnBrk="1" hangingPunct="1"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  <a:defRPr/>
            </a:pPr>
            <a:r>
              <a:rPr lang="en-IE" altLang="en-US" sz="2000" dirty="0" smtClean="0">
                <a:solidFill>
                  <a:schemeClr val="tx1"/>
                </a:solidFill>
              </a:rPr>
              <a:t>Demo </a:t>
            </a:r>
            <a:r>
              <a:rPr lang="en-IE" altLang="en-US" sz="2000" dirty="0">
                <a:solidFill>
                  <a:schemeClr val="tx1"/>
                </a:solidFill>
              </a:rPr>
              <a:t>available today</a:t>
            </a:r>
          </a:p>
          <a:p>
            <a:pPr marL="798513" lvl="1" indent="-342900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  <a:defRPr/>
            </a:pPr>
            <a:endParaRPr lang="en-IE" altLang="en-US" sz="1800" kern="1200" dirty="0">
              <a:ea typeface="ヒラギノ角ゴ Pro W3" pitchFamily="-112" charset="-128"/>
              <a:cs typeface="+mn-cs"/>
            </a:endParaRPr>
          </a:p>
        </p:txBody>
      </p:sp>
      <p:pic>
        <p:nvPicPr>
          <p:cNvPr id="18436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375" y="3101975"/>
            <a:ext cx="5761038" cy="442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7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4515E5CF-E502-4E1C-9440-3BD9ADDC89FA}" type="slidenum">
              <a:rPr lang="es-ES" altLang="en-US" smtClean="0"/>
              <a:pPr/>
              <a:t>5</a:t>
            </a:fld>
            <a:endParaRPr lang="es-E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altLang="en-US" smtClean="0"/>
              <a:t>Ready Reckoners</a:t>
            </a:r>
          </a:p>
        </p:txBody>
      </p:sp>
      <p:pic>
        <p:nvPicPr>
          <p:cNvPr id="19459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8" y="3127375"/>
            <a:ext cx="5832475" cy="2482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0" name="Content Placeholder 5"/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325688" y="4122738"/>
            <a:ext cx="5832475" cy="2152650"/>
          </a:xfrm>
        </p:spPr>
      </p:pic>
      <p:pic>
        <p:nvPicPr>
          <p:cNvPr id="19461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4500" y="5168900"/>
            <a:ext cx="5832475" cy="225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Bent Arrow 9"/>
          <p:cNvSpPr/>
          <p:nvPr/>
        </p:nvSpPr>
        <p:spPr>
          <a:xfrm rot="5400000">
            <a:off x="6104731" y="3236119"/>
            <a:ext cx="757238" cy="971550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IE">
              <a:solidFill>
                <a:schemeClr val="tx1"/>
              </a:solidFill>
            </a:endParaRPr>
          </a:p>
        </p:txBody>
      </p:sp>
      <p:sp>
        <p:nvSpPr>
          <p:cNvPr id="13" name="Bent Arrow 12"/>
          <p:cNvSpPr/>
          <p:nvPr/>
        </p:nvSpPr>
        <p:spPr>
          <a:xfrm rot="5400000">
            <a:off x="8373269" y="4171156"/>
            <a:ext cx="755650" cy="973138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IE">
              <a:solidFill>
                <a:schemeClr val="tx1"/>
              </a:solidFill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 bwMode="auto">
          <a:xfrm>
            <a:off x="377825" y="1649413"/>
            <a:ext cx="9504363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599" tIns="50799" rIns="101599" bIns="50799"/>
          <a:lstStyle>
            <a:lvl1pPr marL="3794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600">
                <a:solidFill>
                  <a:srgbClr val="25747E"/>
                </a:solidFill>
                <a:latin typeface="+mn-lt"/>
                <a:ea typeface="+mn-ea"/>
                <a:cs typeface="+mn-cs"/>
              </a:defRPr>
            </a:lvl1pPr>
            <a:lvl2pPr marL="823913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3100">
                <a:solidFill>
                  <a:schemeClr val="tx1"/>
                </a:solidFill>
                <a:latin typeface="+mn-lt"/>
              </a:defRPr>
            </a:lvl2pPr>
            <a:lvl3pPr marL="1268413" indent="-252413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700">
                <a:solidFill>
                  <a:schemeClr val="tx1"/>
                </a:solidFill>
                <a:latin typeface="+mn-lt"/>
              </a:defRPr>
            </a:lvl3pPr>
            <a:lvl4pPr marL="1776413" indent="-252413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200">
                <a:solidFill>
                  <a:schemeClr val="tx1"/>
                </a:solidFill>
                <a:latin typeface="+mn-lt"/>
              </a:defRPr>
            </a:lvl4pPr>
            <a:lvl5pPr marL="2284413" indent="-252413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+mn-lt"/>
              </a:defRPr>
            </a:lvl5pPr>
            <a:lvl6pPr marL="2793972" indent="-253997" algn="l" rtl="0" fontAlgn="base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+mn-lt"/>
              </a:defRPr>
            </a:lvl6pPr>
            <a:lvl7pPr marL="3301967" indent="-253997" algn="l" rtl="0" fontAlgn="base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+mn-lt"/>
              </a:defRPr>
            </a:lvl7pPr>
            <a:lvl8pPr marL="3809962" indent="-253997" algn="l" rtl="0" fontAlgn="base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+mn-lt"/>
              </a:defRPr>
            </a:lvl8pPr>
            <a:lvl9pPr marL="4317957" indent="-253997" algn="l" rtl="0" fontAlgn="base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defRPr/>
            </a:pPr>
            <a:r>
              <a:rPr lang="en-IE" altLang="en-US" sz="2000" dirty="0">
                <a:solidFill>
                  <a:schemeClr val="tx1"/>
                </a:solidFill>
              </a:rPr>
              <a:t>Provides indicative estimates across a range of </a:t>
            </a:r>
            <a:r>
              <a:rPr lang="en-IE" altLang="en-US" sz="2000" dirty="0" smtClean="0">
                <a:solidFill>
                  <a:schemeClr val="tx1"/>
                </a:solidFill>
              </a:rPr>
              <a:t>taxes </a:t>
            </a:r>
            <a:r>
              <a:rPr lang="en-IE" altLang="en-US" sz="2000" dirty="0">
                <a:solidFill>
                  <a:schemeClr val="tx1"/>
                </a:solidFill>
              </a:rPr>
              <a:t>for the yield/cost that might result </a:t>
            </a:r>
            <a:r>
              <a:rPr lang="en-IE" altLang="en-US" sz="2000" dirty="0" smtClean="0">
                <a:solidFill>
                  <a:schemeClr val="tx1"/>
                </a:solidFill>
              </a:rPr>
              <a:t> from </a:t>
            </a:r>
            <a:r>
              <a:rPr lang="en-IE" altLang="en-US" sz="2000" dirty="0">
                <a:solidFill>
                  <a:schemeClr val="tx1"/>
                </a:solidFill>
              </a:rPr>
              <a:t>changing </a:t>
            </a:r>
            <a:r>
              <a:rPr lang="en-IE" altLang="en-US" sz="2000" dirty="0" smtClean="0">
                <a:solidFill>
                  <a:schemeClr val="tx1"/>
                </a:solidFill>
              </a:rPr>
              <a:t>elements such as band, rate, etc.,</a:t>
            </a:r>
          </a:p>
          <a:p>
            <a:pPr>
              <a:defRPr/>
            </a:pPr>
            <a:r>
              <a:rPr lang="en-IE" altLang="en-US" sz="2000" dirty="0" smtClean="0">
                <a:solidFill>
                  <a:schemeClr val="tx1"/>
                </a:solidFill>
              </a:rPr>
              <a:t>Resource available through Revenue Statistics Menu or at </a:t>
            </a:r>
            <a:r>
              <a:rPr lang="en-IE" altLang="en-US" sz="1800" dirty="0" smtClean="0">
                <a:solidFill>
                  <a:schemeClr val="tx1"/>
                </a:solidFill>
                <a:hlinkClick r:id="rId6"/>
              </a:rPr>
              <a:t>http://www.revenue.ie/en/about/statistics/ready-reckoner.pdf</a:t>
            </a:r>
            <a:endParaRPr lang="en-IE" altLang="en-US" sz="1800" dirty="0" smtClean="0">
              <a:solidFill>
                <a:schemeClr val="tx1"/>
              </a:solidFill>
            </a:endParaRPr>
          </a:p>
          <a:p>
            <a:pPr marL="0" indent="0">
              <a:buFontTx/>
              <a:buNone/>
              <a:defRPr/>
            </a:pPr>
            <a:endParaRPr lang="en-IE" altLang="en-US" sz="2000" b="1" dirty="0">
              <a:solidFill>
                <a:schemeClr val="tx1"/>
              </a:solidFill>
            </a:endParaRPr>
          </a:p>
        </p:txBody>
      </p:sp>
      <p:sp>
        <p:nvSpPr>
          <p:cNvPr id="19465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2BA8CD02-1976-4A99-9761-38DD1C89B61F}" type="slidenum">
              <a:rPr lang="es-ES" altLang="en-US" smtClean="0"/>
              <a:pPr/>
              <a:t>6</a:t>
            </a:fld>
            <a:endParaRPr lang="es-E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altLang="en-US" smtClean="0"/>
              <a:t>Statistical Reports/Papers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400050" y="1778000"/>
            <a:ext cx="9504363" cy="5029200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IE" altLang="en-US" sz="2000" smtClean="0">
                <a:solidFill>
                  <a:schemeClr val="tx1"/>
                </a:solidFill>
              </a:rPr>
              <a:t>Range of Statistical Reports/Papers published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IE" altLang="en-US" sz="2000" smtClean="0">
                <a:solidFill>
                  <a:schemeClr val="tx1"/>
                </a:solidFill>
              </a:rPr>
              <a:t>Available through Revenue Statistics Menu or at </a:t>
            </a:r>
            <a:r>
              <a:rPr lang="en-IE" altLang="en-US" sz="1800" smtClean="0">
                <a:solidFill>
                  <a:schemeClr val="tx1"/>
                </a:solidFill>
                <a:hlinkClick r:id="rId3"/>
              </a:rPr>
              <a:t>http://www.revenue.ie/en/about/publications/other.html#reports</a:t>
            </a:r>
            <a:r>
              <a:rPr lang="en-IE" altLang="en-US" sz="1800" smtClean="0">
                <a:solidFill>
                  <a:schemeClr val="tx1"/>
                </a:solidFill>
              </a:rPr>
              <a:t> </a:t>
            </a:r>
            <a:endParaRPr lang="en-IE" altLang="en-US" sz="2000" smtClean="0">
              <a:solidFill>
                <a:schemeClr val="tx1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IE" altLang="en-US" sz="2000" smtClean="0">
                <a:solidFill>
                  <a:schemeClr val="tx1"/>
                </a:solidFill>
              </a:rPr>
              <a:t>Includes </a:t>
            </a:r>
          </a:p>
          <a:p>
            <a:pPr lvl="1"/>
            <a:r>
              <a:rPr lang="en-IE" altLang="en-US" sz="1500" smtClean="0"/>
              <a:t>Annual Reports e.g. Analysis of High Income Individuals Restriction</a:t>
            </a:r>
          </a:p>
          <a:p>
            <a:pPr lvl="1"/>
            <a:r>
              <a:rPr lang="en-IE" altLang="en-US" sz="1500" smtClean="0"/>
              <a:t>Once-Off or Sectoral Reports e.g. The Farming Sector in Ireland, Economics of Tobacco</a:t>
            </a:r>
          </a:p>
          <a:p>
            <a:pPr lvl="1"/>
            <a:endParaRPr lang="en-IE" altLang="en-US" sz="1500" smtClean="0"/>
          </a:p>
        </p:txBody>
      </p:sp>
      <p:pic>
        <p:nvPicPr>
          <p:cNvPr id="20484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8238" y="4241800"/>
            <a:ext cx="5119687" cy="309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5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53B3E24D-1022-453D-9E67-9C453DB57E58}" type="slidenum">
              <a:rPr lang="es-ES" altLang="en-US" smtClean="0"/>
              <a:pPr/>
              <a:t>7</a:t>
            </a:fld>
            <a:endParaRPr lang="es-E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altLang="en-US" smtClean="0">
                <a:solidFill>
                  <a:schemeClr val="tx1"/>
                </a:solidFill>
              </a:rPr>
              <a:t>Initiatives</a:t>
            </a:r>
            <a:endParaRPr lang="en-IE" altLang="en-US" smtClean="0"/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400050" y="1793875"/>
            <a:ext cx="9504363" cy="5029200"/>
          </a:xfrm>
        </p:spPr>
        <p:txBody>
          <a:bodyPr/>
          <a:lstStyle/>
          <a:p>
            <a:pPr marL="0" indent="0"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r>
              <a:rPr lang="en-IE" altLang="en-US" sz="2000" b="1" dirty="0" smtClean="0">
                <a:solidFill>
                  <a:schemeClr val="tx1"/>
                </a:solidFill>
              </a:rPr>
              <a:t>Aside from our ‘Normal’ Business we are undertaking a range of initiatives to enhance and enrich Revenue’s Statistical Output</a:t>
            </a:r>
          </a:p>
          <a:p>
            <a:pPr>
              <a:spcBef>
                <a:spcPts val="600"/>
              </a:spcBef>
              <a:spcAft>
                <a:spcPts val="600"/>
              </a:spcAft>
              <a:defRPr/>
            </a:pPr>
            <a:r>
              <a:rPr lang="en-IE" altLang="en-US" sz="2000" dirty="0" smtClean="0">
                <a:solidFill>
                  <a:schemeClr val="tx1"/>
                </a:solidFill>
              </a:rPr>
              <a:t>Continual review of the quality and relevance of our output</a:t>
            </a:r>
          </a:p>
          <a:p>
            <a:pPr>
              <a:spcBef>
                <a:spcPts val="600"/>
              </a:spcBef>
              <a:spcAft>
                <a:spcPts val="600"/>
              </a:spcAft>
              <a:defRPr/>
            </a:pPr>
            <a:r>
              <a:rPr lang="en-IE" altLang="en-US" sz="2000" dirty="0" smtClean="0">
                <a:solidFill>
                  <a:schemeClr val="tx1"/>
                </a:solidFill>
              </a:rPr>
              <a:t>Open Data Audit on-going – continue to increase volume of Open Data datasets published to a minimum of </a:t>
            </a:r>
            <a:r>
              <a:rPr lang="en-IE" sz="2000" dirty="0"/>
              <a:t>Berners-Lee's </a:t>
            </a:r>
            <a:r>
              <a:rPr lang="en-IE" altLang="en-US" sz="2000" dirty="0" smtClean="0">
                <a:solidFill>
                  <a:schemeClr val="tx1"/>
                </a:solidFill>
              </a:rPr>
              <a:t>‘3 Star’ rating</a:t>
            </a:r>
          </a:p>
          <a:p>
            <a:pPr>
              <a:spcBef>
                <a:spcPts val="600"/>
              </a:spcBef>
              <a:spcAft>
                <a:spcPts val="600"/>
              </a:spcAft>
              <a:defRPr/>
            </a:pPr>
            <a:r>
              <a:rPr lang="en-IE" altLang="en-US" sz="2000" dirty="0" smtClean="0">
                <a:solidFill>
                  <a:schemeClr val="tx1"/>
                </a:solidFill>
              </a:rPr>
              <a:t>Evaluating the feasibility and value of publishing an anonymised  sample unit record file of individual tax returns for a series of income years</a:t>
            </a:r>
          </a:p>
          <a:p>
            <a:pPr>
              <a:spcBef>
                <a:spcPts val="600"/>
              </a:spcBef>
              <a:spcAft>
                <a:spcPts val="600"/>
              </a:spcAft>
              <a:defRPr/>
            </a:pPr>
            <a:r>
              <a:rPr lang="en-IE" altLang="en-US" sz="2000" dirty="0" smtClean="0">
                <a:solidFill>
                  <a:schemeClr val="tx1"/>
                </a:solidFill>
              </a:rPr>
              <a:t>Explore opportunities of proposed upgrade to Revenue.ie to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defRPr/>
            </a:pPr>
            <a:r>
              <a:rPr lang="en-IE" altLang="en-US" sz="1500" dirty="0" smtClean="0"/>
              <a:t>Provide more direct and dynamic access to Revenue Statistics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defRPr/>
            </a:pPr>
            <a:r>
              <a:rPr lang="en-IE" altLang="en-US" sz="1500" dirty="0" smtClean="0"/>
              <a:t>Deliver interactive Ready Reckoner data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defRPr/>
            </a:pPr>
            <a:r>
              <a:rPr lang="en-IE" altLang="en-US" sz="1500" dirty="0" smtClean="0"/>
              <a:t>Create a separate ‘Research’ space</a:t>
            </a:r>
          </a:p>
          <a:p>
            <a:pPr>
              <a:spcBef>
                <a:spcPts val="600"/>
              </a:spcBef>
              <a:spcAft>
                <a:spcPts val="600"/>
              </a:spcAft>
              <a:defRPr/>
            </a:pPr>
            <a:r>
              <a:rPr lang="en-IE" altLang="en-US" sz="2000" dirty="0" smtClean="0">
                <a:solidFill>
                  <a:schemeClr val="tx1"/>
                </a:solidFill>
              </a:rPr>
              <a:t>Developing a  more ‘Demand’ driven approach</a:t>
            </a:r>
          </a:p>
        </p:txBody>
      </p:sp>
      <p:sp>
        <p:nvSpPr>
          <p:cNvPr id="21508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93613E31-799F-449C-8924-F494DA1C2DF6}" type="slidenum">
              <a:rPr lang="es-ES" altLang="en-US" smtClean="0"/>
              <a:pPr/>
              <a:t>8</a:t>
            </a:fld>
            <a:endParaRPr lang="es-E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>
              <a:defRPr/>
            </a:pPr>
            <a:r>
              <a:rPr lang="en-IE" dirty="0">
                <a:latin typeface="+mj-lt"/>
                <a:ea typeface="+mj-ea"/>
                <a:cs typeface="+mj-cs"/>
                <a:sym typeface="Gill Sans" pitchFamily="124" charset="0"/>
              </a:rPr>
              <a:t>Future</a:t>
            </a:r>
            <a:r>
              <a:rPr lang="en-IE" sz="2000" dirty="0">
                <a:solidFill>
                  <a:schemeClr val="tx1"/>
                </a:solidFill>
              </a:rPr>
              <a:t> </a:t>
            </a:r>
            <a:r>
              <a:rPr lang="en-IE" dirty="0">
                <a:latin typeface="+mj-lt"/>
                <a:ea typeface="+mj-ea"/>
                <a:cs typeface="+mj-cs"/>
              </a:rPr>
              <a:t>Priorities</a:t>
            </a:r>
            <a:r>
              <a:rPr lang="en-IE" sz="20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471488" y="1778000"/>
            <a:ext cx="9180512" cy="5029200"/>
          </a:xfrm>
        </p:spPr>
        <p:txBody>
          <a:bodyPr/>
          <a:lstStyle/>
          <a:p>
            <a:pPr marL="0" lvl="1" indent="0"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r>
              <a:rPr lang="en-IE" altLang="en-US" sz="2000" b="1" dirty="0" smtClean="0"/>
              <a:t>Demand Driven Focus</a:t>
            </a:r>
          </a:p>
          <a:p>
            <a:pPr marL="361950" lvl="1" indent="-3619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IE" altLang="en-US" sz="2000" dirty="0" smtClean="0"/>
              <a:t>Extending our Open Data Audit we are prioritising data which has already been sought </a:t>
            </a:r>
          </a:p>
          <a:p>
            <a:pPr marL="342900" lvl="1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IE" altLang="en-US" sz="2000" dirty="0" smtClean="0"/>
              <a:t>Pro-active Approach --- process of engagement with a range of users and potential users of Revenue Statistics </a:t>
            </a:r>
          </a:p>
          <a:p>
            <a:pPr marL="342900" lvl="1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IE" altLang="en-US" sz="2000" dirty="0" smtClean="0"/>
              <a:t>Enable resources to focussed production of statistical products which are more likely to be used</a:t>
            </a:r>
          </a:p>
          <a:p>
            <a:pPr marL="342900" lvl="1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IE" altLang="en-US" sz="2000" dirty="0" smtClean="0"/>
              <a:t>Encourage feedback therefore at </a:t>
            </a:r>
            <a:r>
              <a:rPr lang="en-IE" altLang="en-US" sz="1800" dirty="0" smtClean="0">
                <a:hlinkClick r:id="rId3"/>
              </a:rPr>
              <a:t>Statistics@Revenue.ie</a:t>
            </a:r>
            <a:endParaRPr lang="en-IE" altLang="en-US" sz="1800" dirty="0" smtClean="0"/>
          </a:p>
          <a:p>
            <a:pPr marL="869950" lvl="3" indent="-361950">
              <a:buFont typeface="Arial" panose="020B0604020202020204" pitchFamily="34" charset="0"/>
              <a:buChar char="•"/>
              <a:defRPr/>
            </a:pPr>
            <a:r>
              <a:rPr lang="en-IE" altLang="en-US" sz="1800" dirty="0" smtClean="0"/>
              <a:t>The statistics currently produced</a:t>
            </a:r>
          </a:p>
          <a:p>
            <a:pPr marL="869950" lvl="3" indent="-3619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IE" altLang="en-US" sz="1800" dirty="0" smtClean="0"/>
              <a:t>What other Revenue statistics would be valued</a:t>
            </a:r>
          </a:p>
          <a:p>
            <a:pPr marL="361950" lvl="2" indent="-3619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IE" altLang="en-US" sz="2000" dirty="0"/>
              <a:t>However…Revenue are a tax collection </a:t>
            </a:r>
            <a:r>
              <a:rPr lang="en-IE" altLang="en-US" sz="2000" dirty="0" smtClean="0"/>
              <a:t>agency</a:t>
            </a:r>
            <a:endParaRPr lang="en-IE" altLang="en-US" sz="2000" dirty="0"/>
          </a:p>
          <a:p>
            <a:pPr marL="508000" lvl="1" indent="0">
              <a:buFontTx/>
              <a:buNone/>
              <a:defRPr/>
            </a:pPr>
            <a:endParaRPr lang="en-IE" altLang="en-US" sz="2000" dirty="0" smtClean="0"/>
          </a:p>
          <a:p>
            <a:pPr marL="508000" lvl="1" indent="0" algn="ctr">
              <a:buFontTx/>
              <a:buNone/>
              <a:defRPr/>
            </a:pPr>
            <a:r>
              <a:rPr lang="en-IE" altLang="en-US" sz="3200" b="1" i="1" dirty="0" smtClean="0"/>
              <a:t>Thank You</a:t>
            </a:r>
          </a:p>
        </p:txBody>
      </p:sp>
      <p:sp>
        <p:nvSpPr>
          <p:cNvPr id="22532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E713921C-1DBB-473E-9553-F66608C457AD}" type="slidenum">
              <a:rPr lang="es-ES" altLang="en-US" smtClean="0"/>
              <a:pPr/>
              <a:t>9</a:t>
            </a:fld>
            <a:endParaRPr lang="es-E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CAI_powerpoint template</Template>
  <TotalTime>3035</TotalTime>
  <Pages>0</Pages>
  <Words>486</Words>
  <Characters>0</Characters>
  <Application>Microsoft Office PowerPoint</Application>
  <PresentationFormat>Custom</PresentationFormat>
  <Lines>0</Lines>
  <Paragraphs>103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ヒラギノ角ゴ Pro W3</vt:lpstr>
      <vt:lpstr>Gill Sans</vt:lpstr>
      <vt:lpstr>Tahoma</vt:lpstr>
      <vt:lpstr>Arial Black</vt:lpstr>
      <vt:lpstr>Diseño predeterminado</vt:lpstr>
      <vt:lpstr>PowerPoint Presentation</vt:lpstr>
      <vt:lpstr>PowerPoint Presentation</vt:lpstr>
      <vt:lpstr>Revenue Statistics Menu</vt:lpstr>
      <vt:lpstr>Statistical Datasets</vt:lpstr>
      <vt:lpstr>Distributions</vt:lpstr>
      <vt:lpstr>Ready Reckoners</vt:lpstr>
      <vt:lpstr>Statistical Reports/Papers</vt:lpstr>
      <vt:lpstr>Initiatives</vt:lpstr>
      <vt:lpstr>Future Priorities </vt:lpstr>
    </vt:vector>
  </TitlesOfParts>
  <Company>ICAI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greenev</dc:creator>
  <cp:lastModifiedBy>Jane O'Brien</cp:lastModifiedBy>
  <cp:revision>174</cp:revision>
  <cp:lastPrinted>2016-04-05T15:56:25Z</cp:lastPrinted>
  <dcterms:created xsi:type="dcterms:W3CDTF">2009-08-21T10:21:11Z</dcterms:created>
  <dcterms:modified xsi:type="dcterms:W3CDTF">2016-04-07T13:22:44Z</dcterms:modified>
</cp:coreProperties>
</file>