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rts/chart1.xml" ContentType="application/vnd.openxmlformats-officedocument.drawingml.char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63" r:id="rId1"/>
  </p:sldMasterIdLst>
  <p:notesMasterIdLst>
    <p:notesMasterId r:id="rId23"/>
  </p:notesMasterIdLst>
  <p:handoutMasterIdLst>
    <p:handoutMasterId r:id="rId24"/>
  </p:handoutMasterIdLst>
  <p:sldIdLst>
    <p:sldId id="338" r:id="rId2"/>
    <p:sldId id="474" r:id="rId3"/>
    <p:sldId id="475" r:id="rId4"/>
    <p:sldId id="476" r:id="rId5"/>
    <p:sldId id="477" r:id="rId6"/>
    <p:sldId id="498" r:id="rId7"/>
    <p:sldId id="472" r:id="rId8"/>
    <p:sldId id="481" r:id="rId9"/>
    <p:sldId id="491" r:id="rId10"/>
    <p:sldId id="420" r:id="rId11"/>
    <p:sldId id="426" r:id="rId12"/>
    <p:sldId id="442" r:id="rId13"/>
    <p:sldId id="464" r:id="rId14"/>
    <p:sldId id="495" r:id="rId15"/>
    <p:sldId id="496" r:id="rId16"/>
    <p:sldId id="497" r:id="rId17"/>
    <p:sldId id="458" r:id="rId18"/>
    <p:sldId id="467" r:id="rId19"/>
    <p:sldId id="470" r:id="rId20"/>
    <p:sldId id="468" r:id="rId21"/>
    <p:sldId id="471" r:id="rId22"/>
  </p:sldIdLst>
  <p:sldSz cx="9144000" cy="6858000" type="screen4x3"/>
  <p:notesSz cx="6797675" cy="9928225"/>
  <p:defaultTextStyle>
    <a:defPPr>
      <a:defRPr lang="en-GB"/>
    </a:defPPr>
    <a:lvl1pPr algn="ctr" defTabSz="449263" rtl="0" fontAlgn="base">
      <a:lnSpc>
        <a:spcPct val="4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Verdana" pitchFamily="34" charset="0"/>
        <a:ea typeface="+mn-ea"/>
        <a:cs typeface="Arial" charset="0"/>
      </a:defRPr>
    </a:lvl1pPr>
    <a:lvl2pPr marL="457200" algn="ctr" defTabSz="449263" rtl="0" fontAlgn="base">
      <a:lnSpc>
        <a:spcPct val="4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Verdana" pitchFamily="34" charset="0"/>
        <a:ea typeface="+mn-ea"/>
        <a:cs typeface="Arial" charset="0"/>
      </a:defRPr>
    </a:lvl2pPr>
    <a:lvl3pPr marL="914400" algn="ctr" defTabSz="449263" rtl="0" fontAlgn="base">
      <a:lnSpc>
        <a:spcPct val="4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Verdana" pitchFamily="34" charset="0"/>
        <a:ea typeface="+mn-ea"/>
        <a:cs typeface="Arial" charset="0"/>
      </a:defRPr>
    </a:lvl3pPr>
    <a:lvl4pPr marL="1371600" algn="ctr" defTabSz="449263" rtl="0" fontAlgn="base">
      <a:lnSpc>
        <a:spcPct val="4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Verdana" pitchFamily="34" charset="0"/>
        <a:ea typeface="+mn-ea"/>
        <a:cs typeface="Arial" charset="0"/>
      </a:defRPr>
    </a:lvl4pPr>
    <a:lvl5pPr marL="1828800" algn="ctr" defTabSz="449263" rtl="0" fontAlgn="base">
      <a:lnSpc>
        <a:spcPct val="4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Verdan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075" autoAdjust="0"/>
    <p:restoredTop sz="92020" autoAdjust="0"/>
  </p:normalViewPr>
  <p:slideViewPr>
    <p:cSldViewPr>
      <p:cViewPr>
        <p:scale>
          <a:sx n="60" d="100"/>
          <a:sy n="60" d="100"/>
        </p:scale>
        <p:origin x="-2076" y="-30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-102" y="-438"/>
      </p:cViewPr>
      <p:guideLst>
        <p:guide orient="horz" pos="4208"/>
        <p:guide pos="148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venus\research\SWITCH\Health\UHI\GPV%20Cards%20Distribution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venus\research\SWITCH\Budget%20Perspectives%202016%20RR\Results\SWITCH%20Results\2015_BP16rr_RepEmp_RR_m10_2015r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I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'2010 Dist of GPV by Inc'!$A$12</c:f>
              <c:strCache>
                <c:ptCount val="1"/>
                <c:pt idx="0">
                  <c:v>GP Visit Card, SWITCH modelled</c:v>
                </c:pt>
              </c:strCache>
            </c:strRef>
          </c:tx>
          <c:spPr>
            <a:ln w="44450">
              <a:solidFill>
                <a:srgbClr val="0070C0"/>
              </a:solidFill>
              <a:prstDash val="solid"/>
            </a:ln>
          </c:spPr>
          <c:marker>
            <c:symbol val="none"/>
          </c:marker>
          <c:cat>
            <c:strRef>
              <c:f>'2010 Dist of GPV by Inc'!$B$11:$K$11</c:f>
              <c:strCache>
                <c:ptCount val="10"/>
                <c:pt idx="0">
                  <c:v>Lowest income decile</c:v>
                </c:pt>
                <c:pt idx="1">
                  <c:v>2nd</c:v>
                </c:pt>
                <c:pt idx="2">
                  <c:v>3rd</c:v>
                </c:pt>
                <c:pt idx="3">
                  <c:v>4th</c:v>
                </c:pt>
                <c:pt idx="4">
                  <c:v>5th</c:v>
                </c:pt>
                <c:pt idx="5">
                  <c:v>6th</c:v>
                </c:pt>
                <c:pt idx="6">
                  <c:v>7th</c:v>
                </c:pt>
                <c:pt idx="7">
                  <c:v>8th</c:v>
                </c:pt>
                <c:pt idx="8">
                  <c:v>9th</c:v>
                </c:pt>
                <c:pt idx="9">
                  <c:v>Highest income decile</c:v>
                </c:pt>
              </c:strCache>
            </c:strRef>
          </c:cat>
          <c:val>
            <c:numRef>
              <c:f>'2010 Dist of GPV by Inc'!$B$12:$K$12</c:f>
              <c:numCache>
                <c:formatCode>0%</c:formatCode>
                <c:ptCount val="10"/>
                <c:pt idx="0">
                  <c:v>0.11177855152116044</c:v>
                </c:pt>
                <c:pt idx="1">
                  <c:v>9.3822599342318222E-2</c:v>
                </c:pt>
                <c:pt idx="2">
                  <c:v>0.28937099471758443</c:v>
                </c:pt>
                <c:pt idx="3">
                  <c:v>0.17894025961607554</c:v>
                </c:pt>
                <c:pt idx="4">
                  <c:v>0.18312998385988474</c:v>
                </c:pt>
                <c:pt idx="5">
                  <c:v>7.2115725595980437E-2</c:v>
                </c:pt>
                <c:pt idx="6">
                  <c:v>2.6202738043980954E-2</c:v>
                </c:pt>
                <c:pt idx="7">
                  <c:v>0.11726824335890475</c:v>
                </c:pt>
                <c:pt idx="8">
                  <c:v>0.10991146197661725</c:v>
                </c:pt>
                <c:pt idx="9">
                  <c:v>4.7834048572126912E-2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'2010 Dist of GPV by Inc'!$A$13</c:f>
              <c:strCache>
                <c:ptCount val="1"/>
                <c:pt idx="0">
                  <c:v>GP Visit Card, SILC reported</c:v>
                </c:pt>
              </c:strCache>
            </c:strRef>
          </c:tx>
          <c:spPr>
            <a:ln w="44450">
              <a:solidFill>
                <a:srgbClr val="C00000"/>
              </a:solidFill>
              <a:prstDash val="sysDash"/>
            </a:ln>
          </c:spPr>
          <c:marker>
            <c:symbol val="none"/>
          </c:marker>
          <c:cat>
            <c:strRef>
              <c:f>'2010 Dist of GPV by Inc'!$B$11:$K$11</c:f>
              <c:strCache>
                <c:ptCount val="10"/>
                <c:pt idx="0">
                  <c:v>Lowest income decile</c:v>
                </c:pt>
                <c:pt idx="1">
                  <c:v>2nd</c:v>
                </c:pt>
                <c:pt idx="2">
                  <c:v>3rd</c:v>
                </c:pt>
                <c:pt idx="3">
                  <c:v>4th</c:v>
                </c:pt>
                <c:pt idx="4">
                  <c:v>5th</c:v>
                </c:pt>
                <c:pt idx="5">
                  <c:v>6th</c:v>
                </c:pt>
                <c:pt idx="6">
                  <c:v>7th</c:v>
                </c:pt>
                <c:pt idx="7">
                  <c:v>8th</c:v>
                </c:pt>
                <c:pt idx="8">
                  <c:v>9th</c:v>
                </c:pt>
                <c:pt idx="9">
                  <c:v>Highest income decile</c:v>
                </c:pt>
              </c:strCache>
            </c:strRef>
          </c:cat>
          <c:val>
            <c:numRef>
              <c:f>'2010 Dist of GPV by Inc'!$B$13:$K$13</c:f>
              <c:numCache>
                <c:formatCode>0%</c:formatCode>
                <c:ptCount val="10"/>
                <c:pt idx="0">
                  <c:v>2.1089013451164731E-2</c:v>
                </c:pt>
                <c:pt idx="1">
                  <c:v>4.6625633827252011E-3</c:v>
                </c:pt>
                <c:pt idx="2">
                  <c:v>3.6144165328122688E-2</c:v>
                </c:pt>
                <c:pt idx="3">
                  <c:v>4.3269345700556468E-2</c:v>
                </c:pt>
                <c:pt idx="4">
                  <c:v>2.0499624462662003E-2</c:v>
                </c:pt>
                <c:pt idx="5">
                  <c:v>4.242209321321444E-2</c:v>
                </c:pt>
                <c:pt idx="6">
                  <c:v>5.9509001897654432E-3</c:v>
                </c:pt>
                <c:pt idx="7">
                  <c:v>1.3653926536916657E-2</c:v>
                </c:pt>
                <c:pt idx="8">
                  <c:v>4.0650344758668905E-3</c:v>
                </c:pt>
                <c:pt idx="9">
                  <c:v>7.7742650270268554E-3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3695744"/>
        <c:axId val="173697280"/>
      </c:lineChart>
      <c:catAx>
        <c:axId val="17369574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en-US"/>
          </a:p>
        </c:txPr>
        <c:crossAx val="173697280"/>
        <c:crosses val="autoZero"/>
        <c:auto val="1"/>
        <c:lblAlgn val="ctr"/>
        <c:lblOffset val="100"/>
        <c:noMultiLvlLbl val="0"/>
      </c:catAx>
      <c:valAx>
        <c:axId val="173697280"/>
        <c:scaling>
          <c:orientation val="minMax"/>
        </c:scaling>
        <c:delete val="0"/>
        <c:axPos val="l"/>
        <c:majorGridlines>
          <c:spPr>
            <a:ln>
              <a:prstDash val="sysDot"/>
            </a:ln>
          </c:spPr>
        </c:majorGridlines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en-US"/>
          </a:p>
        </c:txPr>
        <c:crossAx val="173695744"/>
        <c:crosses val="autoZero"/>
        <c:crossBetween val="between"/>
        <c:majorUnit val="0.1"/>
        <c:minorUnit val="5.000000000000001E-2"/>
      </c:valAx>
    </c:plotArea>
    <c:legend>
      <c:legendPos val="tr"/>
      <c:layout/>
      <c:overlay val="1"/>
      <c:spPr>
        <a:solidFill>
          <a:schemeClr val="bg1"/>
        </a:solidFill>
      </c:spPr>
      <c:txPr>
        <a:bodyPr/>
        <a:lstStyle/>
        <a:p>
          <a:pPr>
            <a:defRPr sz="1600" baseline="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I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792456968382819"/>
          <c:y val="5.1400554097404488E-2"/>
          <c:w val="0.83481397181922268"/>
          <c:h val="0.7302668866100227"/>
        </c:manualLayout>
      </c:layout>
      <c:lineChart>
        <c:grouping val="standard"/>
        <c:varyColors val="0"/>
        <c:ser>
          <c:idx val="0"/>
          <c:order val="0"/>
          <c:tx>
            <c:strRef>
              <c:f>'LFSCate Distribution'!$K$13</c:f>
              <c:strCache>
                <c:ptCount val="1"/>
                <c:pt idx="0">
                  <c:v>Employment Rate by Rep Rate Category</c:v>
                </c:pt>
              </c:strCache>
            </c:strRef>
          </c:tx>
          <c:spPr>
            <a:ln w="50800">
              <a:solidFill>
                <a:srgbClr val="7030A0"/>
              </a:solidFill>
            </a:ln>
          </c:spPr>
          <c:marker>
            <c:symbol val="none"/>
          </c:marker>
          <c:cat>
            <c:strRef>
              <c:f>'LFSCate Distribution'!$J$14:$J$24</c:f>
              <c:strCache>
                <c:ptCount val="11"/>
                <c:pt idx="0">
                  <c:v> &lt; 10</c:v>
                </c:pt>
                <c:pt idx="1">
                  <c:v> 10 to 20</c:v>
                </c:pt>
                <c:pt idx="2">
                  <c:v>20 to 30</c:v>
                </c:pt>
                <c:pt idx="3">
                  <c:v>30 to 40</c:v>
                </c:pt>
                <c:pt idx="4">
                  <c:v>40 to 50</c:v>
                </c:pt>
                <c:pt idx="5">
                  <c:v>50 to 60</c:v>
                </c:pt>
                <c:pt idx="6">
                  <c:v>60 to 70</c:v>
                </c:pt>
                <c:pt idx="7">
                  <c:v>70 to 80</c:v>
                </c:pt>
                <c:pt idx="8">
                  <c:v>80 to 90</c:v>
                </c:pt>
                <c:pt idx="9">
                  <c:v>90 to 100</c:v>
                </c:pt>
                <c:pt idx="10">
                  <c:v>&gt;100</c:v>
                </c:pt>
              </c:strCache>
            </c:strRef>
          </c:cat>
          <c:val>
            <c:numRef>
              <c:f>'LFSCate Distribution'!$K$14:$K$24</c:f>
              <c:numCache>
                <c:formatCode>0.0</c:formatCode>
                <c:ptCount val="11"/>
                <c:pt idx="0">
                  <c:v>89.965983566594318</c:v>
                </c:pt>
                <c:pt idx="1">
                  <c:v>89.33044023818394</c:v>
                </c:pt>
                <c:pt idx="2">
                  <c:v>91.475863645305751</c:v>
                </c:pt>
                <c:pt idx="3">
                  <c:v>86.248646329641687</c:v>
                </c:pt>
                <c:pt idx="4">
                  <c:v>90.637869313213344</c:v>
                </c:pt>
                <c:pt idx="5">
                  <c:v>94.053170631193879</c:v>
                </c:pt>
                <c:pt idx="6">
                  <c:v>92.773767747141918</c:v>
                </c:pt>
                <c:pt idx="7">
                  <c:v>91.308200920467613</c:v>
                </c:pt>
                <c:pt idx="8">
                  <c:v>89.692538885209018</c:v>
                </c:pt>
                <c:pt idx="9">
                  <c:v>87.871560027838711</c:v>
                </c:pt>
                <c:pt idx="10">
                  <c:v>82.458325947341862</c:v>
                </c:pt>
              </c:numCache>
            </c:numRef>
          </c:val>
          <c:smooth val="0"/>
        </c:ser>
        <c:ser>
          <c:idx val="1"/>
          <c:order val="1"/>
          <c:tx>
            <c:v>Overall Employment Rate</c:v>
          </c:tx>
          <c:spPr>
            <a:ln w="50800">
              <a:solidFill>
                <a:schemeClr val="tx2">
                  <a:lumMod val="75000"/>
                </a:schemeClr>
              </a:solidFill>
              <a:prstDash val="sysDash"/>
            </a:ln>
          </c:spPr>
          <c:marker>
            <c:symbol val="none"/>
          </c:marker>
          <c:val>
            <c:numRef>
              <c:f>'LFSCate Distribution'!$L$14:$L$24</c:f>
              <c:numCache>
                <c:formatCode>0.0</c:formatCode>
                <c:ptCount val="11"/>
                <c:pt idx="0">
                  <c:v>90.644666075011202</c:v>
                </c:pt>
                <c:pt idx="1">
                  <c:v>90.644666075011202</c:v>
                </c:pt>
                <c:pt idx="2">
                  <c:v>90.644666075011202</c:v>
                </c:pt>
                <c:pt idx="3">
                  <c:v>90.644666075011202</c:v>
                </c:pt>
                <c:pt idx="4">
                  <c:v>90.644666075011202</c:v>
                </c:pt>
                <c:pt idx="5">
                  <c:v>90.644666075011202</c:v>
                </c:pt>
                <c:pt idx="6">
                  <c:v>90.644666075011202</c:v>
                </c:pt>
                <c:pt idx="7">
                  <c:v>90.644666075011202</c:v>
                </c:pt>
                <c:pt idx="8">
                  <c:v>90.644666075011202</c:v>
                </c:pt>
                <c:pt idx="9">
                  <c:v>90.644666075011202</c:v>
                </c:pt>
                <c:pt idx="10">
                  <c:v>90.644666075011202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3617536"/>
        <c:axId val="173619456"/>
      </c:lineChart>
      <c:catAx>
        <c:axId val="17361753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IE"/>
                  <a:t>Replacement</a:t>
                </a:r>
              </a:p>
              <a:p>
                <a:pPr>
                  <a:defRPr/>
                </a:pPr>
                <a:r>
                  <a:rPr lang="en-IE"/>
                  <a:t> Rate</a:t>
                </a:r>
              </a:p>
            </c:rich>
          </c:tx>
          <c:layout>
            <c:manualLayout>
              <c:xMode val="edge"/>
              <c:yMode val="edge"/>
              <c:x val="0.86918934294656924"/>
              <c:y val="0.88352179870513559"/>
            </c:manualLayout>
          </c:layout>
          <c:overlay val="0"/>
        </c:title>
        <c:majorTickMark val="out"/>
        <c:minorTickMark val="none"/>
        <c:tickLblPos val="nextTo"/>
        <c:txPr>
          <a:bodyPr rot="-1920000"/>
          <a:lstStyle/>
          <a:p>
            <a:pPr>
              <a:defRPr sz="1400"/>
            </a:pPr>
            <a:endParaRPr lang="en-US"/>
          </a:p>
        </c:txPr>
        <c:crossAx val="173619456"/>
        <c:crosses val="autoZero"/>
        <c:auto val="1"/>
        <c:lblAlgn val="ctr"/>
        <c:lblOffset val="100"/>
        <c:noMultiLvlLbl val="0"/>
      </c:catAx>
      <c:valAx>
        <c:axId val="173619456"/>
        <c:scaling>
          <c:orientation val="minMax"/>
          <c:max val="100"/>
          <c:min val="60"/>
        </c:scaling>
        <c:delete val="0"/>
        <c:axPos val="l"/>
        <c:majorGridlines>
          <c:spPr>
            <a:ln>
              <a:solidFill>
                <a:sysClr val="windowText" lastClr="000000">
                  <a:alpha val="20000"/>
                </a:sysClr>
              </a:solidFill>
            </a:ln>
          </c:spPr>
        </c:majorGridlines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IE" dirty="0" smtClean="0"/>
                  <a:t>Employment</a:t>
                </a:r>
                <a:endParaRPr lang="en-IE" dirty="0"/>
              </a:p>
              <a:p>
                <a:pPr>
                  <a:defRPr/>
                </a:pPr>
                <a:r>
                  <a:rPr lang="en-IE" dirty="0"/>
                  <a:t> Rate (%)</a:t>
                </a:r>
              </a:p>
            </c:rich>
          </c:tx>
          <c:layout>
            <c:manualLayout>
              <c:xMode val="edge"/>
              <c:yMode val="edge"/>
              <c:x val="9.1752257412011694E-4"/>
              <c:y val="5.6780526801369899E-2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7361753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3481405212596864"/>
          <c:y val="0.4515639566618202"/>
          <c:w val="0.34645646550579989"/>
          <c:h val="0.12498893037649601"/>
        </c:manualLayout>
      </c:layout>
      <c:overlay val="1"/>
      <c:spPr>
        <a:solidFill>
          <a:srgbClr val="EFE5F7"/>
        </a:solidFill>
      </c:sp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050"/>
      </a:pPr>
      <a:endParaRPr lang="en-US"/>
    </a:p>
  </c:txPr>
  <c:externalData r:id="rId1">
    <c:autoUpdate val="0"/>
  </c:externalData>
  <c:userShapes r:id="rId2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B8638C8-1A22-4B2E-8431-E8E5F0C877CD}" type="doc">
      <dgm:prSet loTypeId="urn:microsoft.com/office/officeart/2005/8/layout/default#1" loCatId="list" qsTypeId="urn:microsoft.com/office/officeart/2005/8/quickstyle/3d2" qsCatId="3D" csTypeId="urn:microsoft.com/office/officeart/2005/8/colors/accent5_1" csCatId="accent5" phldr="1"/>
      <dgm:spPr/>
      <dgm:t>
        <a:bodyPr/>
        <a:lstStyle/>
        <a:p>
          <a:endParaRPr lang="en-IE"/>
        </a:p>
      </dgm:t>
    </dgm:pt>
    <dgm:pt modelId="{0FC5B748-56A2-44F2-880E-3DCA5DBCAADE}">
      <dgm:prSet phldrT="[Text]"/>
      <dgm:spPr/>
      <dgm:t>
        <a:bodyPr/>
        <a:lstStyle/>
        <a:p>
          <a:r>
            <a:rPr lang="en-IE" dirty="0"/>
            <a:t>Income tax</a:t>
          </a:r>
        </a:p>
      </dgm:t>
    </dgm:pt>
    <dgm:pt modelId="{585D74DC-7808-4CC6-8C4E-015618FB3CE0}" type="parTrans" cxnId="{87CE4FA6-7FC0-42FA-8CED-3F071CADF157}">
      <dgm:prSet/>
      <dgm:spPr/>
      <dgm:t>
        <a:bodyPr/>
        <a:lstStyle/>
        <a:p>
          <a:endParaRPr lang="en-IE"/>
        </a:p>
      </dgm:t>
    </dgm:pt>
    <dgm:pt modelId="{EE1CDE21-338C-40BA-9AE4-982109BEA18F}" type="sibTrans" cxnId="{87CE4FA6-7FC0-42FA-8CED-3F071CADF157}">
      <dgm:prSet/>
      <dgm:spPr/>
      <dgm:t>
        <a:bodyPr/>
        <a:lstStyle/>
        <a:p>
          <a:endParaRPr lang="en-IE"/>
        </a:p>
      </dgm:t>
    </dgm:pt>
    <dgm:pt modelId="{DC536BB8-0654-4E72-9949-0B7911CDB1B2}">
      <dgm:prSet phldrT="[Text]"/>
      <dgm:spPr/>
      <dgm:t>
        <a:bodyPr/>
        <a:lstStyle/>
        <a:p>
          <a:r>
            <a:rPr lang="en-IE" dirty="0" smtClean="0"/>
            <a:t>Welfare</a:t>
          </a:r>
          <a:endParaRPr lang="en-IE" dirty="0"/>
        </a:p>
      </dgm:t>
    </dgm:pt>
    <dgm:pt modelId="{A1999FF0-3854-41B6-9BDF-69322AC7F5C6}" type="parTrans" cxnId="{F60FB848-9BD5-409D-8B77-64B85685364F}">
      <dgm:prSet/>
      <dgm:spPr/>
      <dgm:t>
        <a:bodyPr/>
        <a:lstStyle/>
        <a:p>
          <a:endParaRPr lang="en-IE"/>
        </a:p>
      </dgm:t>
    </dgm:pt>
    <dgm:pt modelId="{2BCB4D2E-468F-4C2E-A720-95346280AC3C}" type="sibTrans" cxnId="{F60FB848-9BD5-409D-8B77-64B85685364F}">
      <dgm:prSet/>
      <dgm:spPr/>
      <dgm:t>
        <a:bodyPr/>
        <a:lstStyle/>
        <a:p>
          <a:endParaRPr lang="en-IE"/>
        </a:p>
      </dgm:t>
    </dgm:pt>
    <dgm:pt modelId="{340354E8-D5EB-4FFE-8A19-0E792428723C}">
      <dgm:prSet phldrT="[Text]"/>
      <dgm:spPr/>
      <dgm:t>
        <a:bodyPr/>
        <a:lstStyle/>
        <a:p>
          <a:r>
            <a:rPr lang="en-IE" dirty="0"/>
            <a:t>PRSI &amp; levies</a:t>
          </a:r>
        </a:p>
      </dgm:t>
    </dgm:pt>
    <dgm:pt modelId="{FBF33099-CA81-4D99-B3BC-369DB3CA6DF5}" type="parTrans" cxnId="{86785248-9AC7-4447-B626-3249C5EDEE00}">
      <dgm:prSet/>
      <dgm:spPr/>
      <dgm:t>
        <a:bodyPr/>
        <a:lstStyle/>
        <a:p>
          <a:endParaRPr lang="en-IE"/>
        </a:p>
      </dgm:t>
    </dgm:pt>
    <dgm:pt modelId="{AC974AB8-15A9-4715-BF79-5DA8562E87DB}" type="sibTrans" cxnId="{86785248-9AC7-4447-B626-3249C5EDEE00}">
      <dgm:prSet/>
      <dgm:spPr/>
      <dgm:t>
        <a:bodyPr/>
        <a:lstStyle/>
        <a:p>
          <a:endParaRPr lang="en-IE"/>
        </a:p>
      </dgm:t>
    </dgm:pt>
    <dgm:pt modelId="{0CCE9087-8C52-43D5-AA04-50911A671061}">
      <dgm:prSet phldrT="[Text]"/>
      <dgm:spPr/>
      <dgm:t>
        <a:bodyPr/>
        <a:lstStyle/>
        <a:p>
          <a:r>
            <a:rPr lang="en-IE" dirty="0"/>
            <a:t>Property tax</a:t>
          </a:r>
        </a:p>
      </dgm:t>
    </dgm:pt>
    <dgm:pt modelId="{A85B2A02-8DA5-4CD7-9C7A-E6C040AA60C0}" type="parTrans" cxnId="{CE4717CB-E419-4E55-B739-459D6EE51C27}">
      <dgm:prSet/>
      <dgm:spPr/>
      <dgm:t>
        <a:bodyPr/>
        <a:lstStyle/>
        <a:p>
          <a:endParaRPr lang="en-IE"/>
        </a:p>
      </dgm:t>
    </dgm:pt>
    <dgm:pt modelId="{359577AD-F961-4899-A781-298B21B9636E}" type="sibTrans" cxnId="{CE4717CB-E419-4E55-B739-459D6EE51C27}">
      <dgm:prSet/>
      <dgm:spPr/>
      <dgm:t>
        <a:bodyPr/>
        <a:lstStyle/>
        <a:p>
          <a:endParaRPr lang="en-IE"/>
        </a:p>
      </dgm:t>
    </dgm:pt>
    <dgm:pt modelId="{1F3E56E6-7CE5-44C8-99B6-738CE75402B5}">
      <dgm:prSet phldrT="[Text]"/>
      <dgm:spPr/>
      <dgm:t>
        <a:bodyPr/>
        <a:lstStyle/>
        <a:p>
          <a:r>
            <a:rPr lang="en-IE" dirty="0"/>
            <a:t>USC</a:t>
          </a:r>
        </a:p>
      </dgm:t>
    </dgm:pt>
    <dgm:pt modelId="{21E9F02A-AA0E-465C-B0CB-454677EF870A}" type="parTrans" cxnId="{704CB8EB-4E4B-4FE7-ABB5-CD7BA737EB64}">
      <dgm:prSet/>
      <dgm:spPr/>
      <dgm:t>
        <a:bodyPr/>
        <a:lstStyle/>
        <a:p>
          <a:endParaRPr lang="en-IE"/>
        </a:p>
      </dgm:t>
    </dgm:pt>
    <dgm:pt modelId="{A8BCC02B-4D49-405A-A830-48478EA948FF}" type="sibTrans" cxnId="{704CB8EB-4E4B-4FE7-ABB5-CD7BA737EB64}">
      <dgm:prSet/>
      <dgm:spPr/>
      <dgm:t>
        <a:bodyPr/>
        <a:lstStyle/>
        <a:p>
          <a:endParaRPr lang="en-IE"/>
        </a:p>
      </dgm:t>
    </dgm:pt>
    <dgm:pt modelId="{BF6DA819-32CA-4CA5-A823-6C8263CA2CFB}">
      <dgm:prSet phldrT="[Text]"/>
      <dgm:spPr/>
      <dgm:t>
        <a:bodyPr/>
        <a:lstStyle/>
        <a:p>
          <a:r>
            <a:rPr lang="en-IE" dirty="0"/>
            <a:t>Public sector pay</a:t>
          </a:r>
        </a:p>
      </dgm:t>
    </dgm:pt>
    <dgm:pt modelId="{C000389D-8216-4A4D-9290-90B1EFD85A22}" type="parTrans" cxnId="{61B5142F-C7E7-4731-96D6-B2DE872E3D34}">
      <dgm:prSet/>
      <dgm:spPr/>
      <dgm:t>
        <a:bodyPr/>
        <a:lstStyle/>
        <a:p>
          <a:endParaRPr lang="en-IE"/>
        </a:p>
      </dgm:t>
    </dgm:pt>
    <dgm:pt modelId="{92158D83-76DD-464C-AE68-CC04CC438282}" type="sibTrans" cxnId="{61B5142F-C7E7-4731-96D6-B2DE872E3D34}">
      <dgm:prSet/>
      <dgm:spPr/>
      <dgm:t>
        <a:bodyPr/>
        <a:lstStyle/>
        <a:p>
          <a:endParaRPr lang="en-IE"/>
        </a:p>
      </dgm:t>
    </dgm:pt>
    <dgm:pt modelId="{27D315B8-1052-4595-8A31-549680C98DA5}">
      <dgm:prSet phldrT="[Text]"/>
      <dgm:spPr/>
      <dgm:t>
        <a:bodyPr/>
        <a:lstStyle/>
        <a:p>
          <a:r>
            <a:rPr lang="en-IE" dirty="0"/>
            <a:t>Childcare costs &amp; </a:t>
          </a:r>
          <a:r>
            <a:rPr lang="en-IE" dirty="0" smtClean="0"/>
            <a:t>ECCE</a:t>
          </a:r>
          <a:endParaRPr lang="en-IE" dirty="0"/>
        </a:p>
      </dgm:t>
    </dgm:pt>
    <dgm:pt modelId="{B4D938B7-A41A-4E5C-9F27-89D0A009445E}" type="parTrans" cxnId="{E1F389BB-C719-419C-BA96-17A1A50748C1}">
      <dgm:prSet/>
      <dgm:spPr/>
      <dgm:t>
        <a:bodyPr/>
        <a:lstStyle/>
        <a:p>
          <a:endParaRPr lang="en-IE"/>
        </a:p>
      </dgm:t>
    </dgm:pt>
    <dgm:pt modelId="{5F82BD5D-2132-4BDB-99C5-394805299208}" type="sibTrans" cxnId="{E1F389BB-C719-419C-BA96-17A1A50748C1}">
      <dgm:prSet/>
      <dgm:spPr/>
      <dgm:t>
        <a:bodyPr/>
        <a:lstStyle/>
        <a:p>
          <a:endParaRPr lang="en-IE"/>
        </a:p>
      </dgm:t>
    </dgm:pt>
    <dgm:pt modelId="{97C730EA-F926-40E5-A2A8-4DCA5C96894F}">
      <dgm:prSet phldrT="[Text]"/>
      <dgm:spPr/>
      <dgm:t>
        <a:bodyPr/>
        <a:lstStyle/>
        <a:p>
          <a:r>
            <a:rPr lang="en-IE" dirty="0"/>
            <a:t>Gender impact</a:t>
          </a:r>
        </a:p>
      </dgm:t>
    </dgm:pt>
    <dgm:pt modelId="{BE9BB784-F36B-40A0-881B-A304573CCC7A}" type="parTrans" cxnId="{D667C4C8-AA87-4938-BEE9-E2CB8D55882E}">
      <dgm:prSet/>
      <dgm:spPr/>
      <dgm:t>
        <a:bodyPr/>
        <a:lstStyle/>
        <a:p>
          <a:endParaRPr lang="en-IE"/>
        </a:p>
      </dgm:t>
    </dgm:pt>
    <dgm:pt modelId="{37DF6797-21EF-49DA-B64A-5906FDC82C4F}" type="sibTrans" cxnId="{D667C4C8-AA87-4938-BEE9-E2CB8D55882E}">
      <dgm:prSet/>
      <dgm:spPr/>
      <dgm:t>
        <a:bodyPr/>
        <a:lstStyle/>
        <a:p>
          <a:endParaRPr lang="en-IE"/>
        </a:p>
      </dgm:t>
    </dgm:pt>
    <dgm:pt modelId="{9C8B7BE5-7DB8-42BA-92E6-FA4D25483829}">
      <dgm:prSet phldrT="[Text]"/>
      <dgm:spPr/>
      <dgm:t>
        <a:bodyPr/>
        <a:lstStyle/>
        <a:p>
          <a:r>
            <a:rPr lang="en-IE" dirty="0"/>
            <a:t>Water charges &amp; subsidies</a:t>
          </a:r>
        </a:p>
      </dgm:t>
    </dgm:pt>
    <dgm:pt modelId="{0F411A12-757D-4A1B-B535-4AF09E57C6B8}" type="parTrans" cxnId="{03609D64-9415-437B-9941-200D92A6FB48}">
      <dgm:prSet/>
      <dgm:spPr/>
      <dgm:t>
        <a:bodyPr/>
        <a:lstStyle/>
        <a:p>
          <a:endParaRPr lang="en-IE"/>
        </a:p>
      </dgm:t>
    </dgm:pt>
    <dgm:pt modelId="{6F12C8A7-E2A1-436D-B68F-4D6EC7308C90}" type="sibTrans" cxnId="{03609D64-9415-437B-9941-200D92A6FB48}">
      <dgm:prSet/>
      <dgm:spPr/>
      <dgm:t>
        <a:bodyPr/>
        <a:lstStyle/>
        <a:p>
          <a:endParaRPr lang="en-IE"/>
        </a:p>
      </dgm:t>
    </dgm:pt>
    <dgm:pt modelId="{52CEB9D7-7A8D-4EE3-B240-785040F74DED}">
      <dgm:prSet phldrT="[Text]"/>
      <dgm:spPr/>
      <dgm:t>
        <a:bodyPr/>
        <a:lstStyle/>
        <a:p>
          <a:r>
            <a:rPr lang="en-IE" dirty="0"/>
            <a:t>Medical and GP visit cards</a:t>
          </a:r>
        </a:p>
      </dgm:t>
    </dgm:pt>
    <dgm:pt modelId="{43819FA5-F1CC-4D91-86B6-093C888CC5AB}" type="parTrans" cxnId="{B84F7679-C917-4182-BE40-497915D0E872}">
      <dgm:prSet/>
      <dgm:spPr/>
      <dgm:t>
        <a:bodyPr/>
        <a:lstStyle/>
        <a:p>
          <a:endParaRPr lang="en-IE"/>
        </a:p>
      </dgm:t>
    </dgm:pt>
    <dgm:pt modelId="{DD1E741E-3D3E-46DF-A87C-0EB3508AEB4B}" type="sibTrans" cxnId="{B84F7679-C917-4182-BE40-497915D0E872}">
      <dgm:prSet/>
      <dgm:spPr/>
      <dgm:t>
        <a:bodyPr/>
        <a:lstStyle/>
        <a:p>
          <a:endParaRPr lang="en-IE"/>
        </a:p>
      </dgm:t>
    </dgm:pt>
    <dgm:pt modelId="{CB9AC5A8-764B-4340-9931-A1D029528782}">
      <dgm:prSet phldrT="[Text]"/>
      <dgm:spPr/>
      <dgm:t>
        <a:bodyPr/>
        <a:lstStyle/>
        <a:p>
          <a:r>
            <a:rPr lang="en-IE" dirty="0" smtClean="0"/>
            <a:t>Housing:  </a:t>
          </a:r>
        </a:p>
        <a:p>
          <a:r>
            <a:rPr lang="en-IE" dirty="0" smtClean="0"/>
            <a:t>HAP &amp; differential </a:t>
          </a:r>
          <a:r>
            <a:rPr lang="en-IE" dirty="0"/>
            <a:t>rent</a:t>
          </a:r>
        </a:p>
      </dgm:t>
    </dgm:pt>
    <dgm:pt modelId="{87D504BB-3393-4366-AD73-0F17D232ECF7}" type="parTrans" cxnId="{B83B093B-2309-4A49-90EF-B3433DB3C716}">
      <dgm:prSet/>
      <dgm:spPr/>
      <dgm:t>
        <a:bodyPr/>
        <a:lstStyle/>
        <a:p>
          <a:endParaRPr lang="en-IE"/>
        </a:p>
      </dgm:t>
    </dgm:pt>
    <dgm:pt modelId="{C3FBD240-1CDE-4517-A1CD-CA242D608DAD}" type="sibTrans" cxnId="{B83B093B-2309-4A49-90EF-B3433DB3C716}">
      <dgm:prSet/>
      <dgm:spPr/>
      <dgm:t>
        <a:bodyPr/>
        <a:lstStyle/>
        <a:p>
          <a:endParaRPr lang="en-IE"/>
        </a:p>
      </dgm:t>
    </dgm:pt>
    <dgm:pt modelId="{D11E4FF3-B2FE-4F62-A8B7-B4904C4AE8C9}">
      <dgm:prSet phldrT="[Text]"/>
      <dgm:spPr/>
      <dgm:t>
        <a:bodyPr/>
        <a:lstStyle/>
        <a:p>
          <a:r>
            <a:rPr lang="en-IE" dirty="0" smtClean="0"/>
            <a:t>Indirect </a:t>
          </a:r>
        </a:p>
        <a:p>
          <a:r>
            <a:rPr lang="en-IE" dirty="0" smtClean="0"/>
            <a:t>taxes</a:t>
          </a:r>
          <a:endParaRPr lang="en-IE" dirty="0"/>
        </a:p>
      </dgm:t>
    </dgm:pt>
    <dgm:pt modelId="{A9A80126-210F-4A22-91C4-B2C3AE719BAE}" type="parTrans" cxnId="{0E73A97C-E9E2-4F2A-AD5C-72650BDEC472}">
      <dgm:prSet/>
      <dgm:spPr/>
      <dgm:t>
        <a:bodyPr/>
        <a:lstStyle/>
        <a:p>
          <a:endParaRPr lang="en-IE"/>
        </a:p>
      </dgm:t>
    </dgm:pt>
    <dgm:pt modelId="{9501318A-172B-491A-B98D-19D275BE022C}" type="sibTrans" cxnId="{0E73A97C-E9E2-4F2A-AD5C-72650BDEC472}">
      <dgm:prSet/>
      <dgm:spPr/>
      <dgm:t>
        <a:bodyPr/>
        <a:lstStyle/>
        <a:p>
          <a:endParaRPr lang="en-IE"/>
        </a:p>
      </dgm:t>
    </dgm:pt>
    <dgm:pt modelId="{2D9B2D55-1456-4FA8-9092-31E95C1EFD53}">
      <dgm:prSet phldrT="[Text]"/>
      <dgm:spPr/>
      <dgm:t>
        <a:bodyPr/>
        <a:lstStyle/>
        <a:p>
          <a:r>
            <a:rPr lang="en-IE" dirty="0" smtClean="0"/>
            <a:t>Labour supply</a:t>
          </a:r>
          <a:endParaRPr lang="en-IE" dirty="0"/>
        </a:p>
      </dgm:t>
    </dgm:pt>
    <dgm:pt modelId="{6F92A69B-D39D-483F-9B66-29BD6314182A}" type="parTrans" cxnId="{CEB0912F-34BD-4114-8375-FB1FEDA597C2}">
      <dgm:prSet/>
      <dgm:spPr/>
      <dgm:t>
        <a:bodyPr/>
        <a:lstStyle/>
        <a:p>
          <a:endParaRPr lang="en-IE"/>
        </a:p>
      </dgm:t>
    </dgm:pt>
    <dgm:pt modelId="{AFECF7C8-AD9B-44DA-A88B-EC0BF7159261}" type="sibTrans" cxnId="{CEB0912F-34BD-4114-8375-FB1FEDA597C2}">
      <dgm:prSet/>
      <dgm:spPr/>
      <dgm:t>
        <a:bodyPr/>
        <a:lstStyle/>
        <a:p>
          <a:endParaRPr lang="en-IE"/>
        </a:p>
      </dgm:t>
    </dgm:pt>
    <dgm:pt modelId="{9B01D8B5-7F33-4BE4-A05C-BE7448C15478}">
      <dgm:prSet phldrT="[Text]"/>
      <dgm:spPr/>
      <dgm:t>
        <a:bodyPr/>
        <a:lstStyle/>
        <a:p>
          <a:r>
            <a:rPr lang="en-IE" dirty="0" smtClean="0"/>
            <a:t>Social welfare and occupational pensions</a:t>
          </a:r>
          <a:endParaRPr lang="en-IE" dirty="0"/>
        </a:p>
      </dgm:t>
    </dgm:pt>
    <dgm:pt modelId="{CFDFE549-86B8-44F8-ACB0-1672BC45EB00}" type="parTrans" cxnId="{7A5CB33C-58C5-4E7F-AF93-7AA30967BF09}">
      <dgm:prSet/>
      <dgm:spPr/>
      <dgm:t>
        <a:bodyPr/>
        <a:lstStyle/>
        <a:p>
          <a:endParaRPr lang="en-IE"/>
        </a:p>
      </dgm:t>
    </dgm:pt>
    <dgm:pt modelId="{F81A204B-2765-4255-A789-2BEE2DE0C603}" type="sibTrans" cxnId="{7A5CB33C-58C5-4E7F-AF93-7AA30967BF09}">
      <dgm:prSet/>
      <dgm:spPr/>
      <dgm:t>
        <a:bodyPr/>
        <a:lstStyle/>
        <a:p>
          <a:endParaRPr lang="en-IE"/>
        </a:p>
      </dgm:t>
    </dgm:pt>
    <dgm:pt modelId="{7FB5C353-0211-4F6B-9307-121B8A2AC344}">
      <dgm:prSet phldrT="[Text]"/>
      <dgm:spPr/>
      <dgm:t>
        <a:bodyPr/>
        <a:lstStyle/>
        <a:p>
          <a:r>
            <a:rPr lang="en-IE" dirty="0" smtClean="0"/>
            <a:t>Social impact assessment</a:t>
          </a:r>
          <a:endParaRPr lang="en-IE" dirty="0"/>
        </a:p>
      </dgm:t>
    </dgm:pt>
    <dgm:pt modelId="{EDE8D937-7A98-4058-AC46-44D0CD45E237}" type="parTrans" cxnId="{F2DDA05F-8DDE-4344-8D69-253E1614D1A9}">
      <dgm:prSet/>
      <dgm:spPr/>
      <dgm:t>
        <a:bodyPr/>
        <a:lstStyle/>
        <a:p>
          <a:endParaRPr lang="en-IE"/>
        </a:p>
      </dgm:t>
    </dgm:pt>
    <dgm:pt modelId="{FC4FE2A0-8097-4F8E-9781-547149F4A6B1}" type="sibTrans" cxnId="{F2DDA05F-8DDE-4344-8D69-253E1614D1A9}">
      <dgm:prSet/>
      <dgm:spPr/>
      <dgm:t>
        <a:bodyPr/>
        <a:lstStyle/>
        <a:p>
          <a:endParaRPr lang="en-IE"/>
        </a:p>
      </dgm:t>
    </dgm:pt>
    <dgm:pt modelId="{81C9E758-C33E-495E-B9FF-E57D38005A09}" type="pres">
      <dgm:prSet presAssocID="{7B8638C8-1A22-4B2E-8431-E8E5F0C877CD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IE"/>
        </a:p>
      </dgm:t>
    </dgm:pt>
    <dgm:pt modelId="{4344460F-10A2-44DB-8982-ABA130256DC0}" type="pres">
      <dgm:prSet presAssocID="{0FC5B748-56A2-44F2-880E-3DCA5DBCAADE}" presName="node" presStyleLbl="node1" presStyleIdx="0" presStyleCnt="15" custLinFactNeighborX="-126">
        <dgm:presLayoutVars>
          <dgm:bulletEnabled val="1"/>
        </dgm:presLayoutVars>
      </dgm:prSet>
      <dgm:spPr/>
      <dgm:t>
        <a:bodyPr/>
        <a:lstStyle/>
        <a:p>
          <a:endParaRPr lang="en-IE"/>
        </a:p>
      </dgm:t>
    </dgm:pt>
    <dgm:pt modelId="{72BEC702-2DC5-4403-97D0-9D2F17D6EEDC}" type="pres">
      <dgm:prSet presAssocID="{EE1CDE21-338C-40BA-9AE4-982109BEA18F}" presName="sibTrans" presStyleCnt="0"/>
      <dgm:spPr/>
      <dgm:t>
        <a:bodyPr/>
        <a:lstStyle/>
        <a:p>
          <a:endParaRPr lang="en-IE"/>
        </a:p>
      </dgm:t>
    </dgm:pt>
    <dgm:pt modelId="{1E857A8A-2AA0-464D-ACDF-A798118D4865}" type="pres">
      <dgm:prSet presAssocID="{DC536BB8-0654-4E72-9949-0B7911CDB1B2}" presName="node" presStyleLbl="node1" presStyleIdx="1" presStyleCnt="15">
        <dgm:presLayoutVars>
          <dgm:bulletEnabled val="1"/>
        </dgm:presLayoutVars>
      </dgm:prSet>
      <dgm:spPr/>
      <dgm:t>
        <a:bodyPr/>
        <a:lstStyle/>
        <a:p>
          <a:endParaRPr lang="en-IE"/>
        </a:p>
      </dgm:t>
    </dgm:pt>
    <dgm:pt modelId="{FC19C55B-DAAC-4585-B025-F80B346596FD}" type="pres">
      <dgm:prSet presAssocID="{2BCB4D2E-468F-4C2E-A720-95346280AC3C}" presName="sibTrans" presStyleCnt="0"/>
      <dgm:spPr/>
      <dgm:t>
        <a:bodyPr/>
        <a:lstStyle/>
        <a:p>
          <a:endParaRPr lang="en-IE"/>
        </a:p>
      </dgm:t>
    </dgm:pt>
    <dgm:pt modelId="{FF94E713-AC56-44A3-AAE8-B2EAC891900C}" type="pres">
      <dgm:prSet presAssocID="{340354E8-D5EB-4FFE-8A19-0E792428723C}" presName="node" presStyleLbl="node1" presStyleIdx="2" presStyleCnt="15">
        <dgm:presLayoutVars>
          <dgm:bulletEnabled val="1"/>
        </dgm:presLayoutVars>
      </dgm:prSet>
      <dgm:spPr/>
      <dgm:t>
        <a:bodyPr/>
        <a:lstStyle/>
        <a:p>
          <a:endParaRPr lang="en-IE"/>
        </a:p>
      </dgm:t>
    </dgm:pt>
    <dgm:pt modelId="{2EDD2A13-2348-4155-AFCE-160C8EB6E956}" type="pres">
      <dgm:prSet presAssocID="{AC974AB8-15A9-4715-BF79-5DA8562E87DB}" presName="sibTrans" presStyleCnt="0"/>
      <dgm:spPr/>
      <dgm:t>
        <a:bodyPr/>
        <a:lstStyle/>
        <a:p>
          <a:endParaRPr lang="en-IE"/>
        </a:p>
      </dgm:t>
    </dgm:pt>
    <dgm:pt modelId="{D8B1F021-6C0B-4B92-AA27-812C6970F423}" type="pres">
      <dgm:prSet presAssocID="{0CCE9087-8C52-43D5-AA04-50911A671061}" presName="node" presStyleLbl="node1" presStyleIdx="3" presStyleCnt="15">
        <dgm:presLayoutVars>
          <dgm:bulletEnabled val="1"/>
        </dgm:presLayoutVars>
      </dgm:prSet>
      <dgm:spPr/>
      <dgm:t>
        <a:bodyPr/>
        <a:lstStyle/>
        <a:p>
          <a:endParaRPr lang="en-IE"/>
        </a:p>
      </dgm:t>
    </dgm:pt>
    <dgm:pt modelId="{EEEAB3C0-6D97-49BD-8021-CFFBE2220E46}" type="pres">
      <dgm:prSet presAssocID="{359577AD-F961-4899-A781-298B21B9636E}" presName="sibTrans" presStyleCnt="0"/>
      <dgm:spPr/>
      <dgm:t>
        <a:bodyPr/>
        <a:lstStyle/>
        <a:p>
          <a:endParaRPr lang="en-IE"/>
        </a:p>
      </dgm:t>
    </dgm:pt>
    <dgm:pt modelId="{6A09630F-3282-49B1-8D09-F5008D732AAB}" type="pres">
      <dgm:prSet presAssocID="{1F3E56E6-7CE5-44C8-99B6-738CE75402B5}" presName="node" presStyleLbl="node1" presStyleIdx="4" presStyleCnt="15" custLinFactNeighborX="378" custLinFactNeighborY="-407">
        <dgm:presLayoutVars>
          <dgm:bulletEnabled val="1"/>
        </dgm:presLayoutVars>
      </dgm:prSet>
      <dgm:spPr/>
      <dgm:t>
        <a:bodyPr/>
        <a:lstStyle/>
        <a:p>
          <a:endParaRPr lang="en-IE"/>
        </a:p>
      </dgm:t>
    </dgm:pt>
    <dgm:pt modelId="{4C93B3C4-D3BF-4601-9E1C-F5BF995273D9}" type="pres">
      <dgm:prSet presAssocID="{A8BCC02B-4D49-405A-A830-48478EA948FF}" presName="sibTrans" presStyleCnt="0"/>
      <dgm:spPr/>
      <dgm:t>
        <a:bodyPr/>
        <a:lstStyle/>
        <a:p>
          <a:endParaRPr lang="en-IE"/>
        </a:p>
      </dgm:t>
    </dgm:pt>
    <dgm:pt modelId="{0AA50E54-81E2-4C65-9CBB-E7F886B93C0C}" type="pres">
      <dgm:prSet presAssocID="{BF6DA819-32CA-4CA5-A823-6C8263CA2CFB}" presName="node" presStyleLbl="node1" presStyleIdx="5" presStyleCnt="15" custLinFactNeighborX="577" custLinFactNeighborY="-326">
        <dgm:presLayoutVars>
          <dgm:bulletEnabled val="1"/>
        </dgm:presLayoutVars>
      </dgm:prSet>
      <dgm:spPr/>
      <dgm:t>
        <a:bodyPr/>
        <a:lstStyle/>
        <a:p>
          <a:endParaRPr lang="en-IE"/>
        </a:p>
      </dgm:t>
    </dgm:pt>
    <dgm:pt modelId="{27D2C442-A558-4A94-901F-A5AAF85C92BF}" type="pres">
      <dgm:prSet presAssocID="{92158D83-76DD-464C-AE68-CC04CC438282}" presName="sibTrans" presStyleCnt="0"/>
      <dgm:spPr/>
      <dgm:t>
        <a:bodyPr/>
        <a:lstStyle/>
        <a:p>
          <a:endParaRPr lang="en-IE"/>
        </a:p>
      </dgm:t>
    </dgm:pt>
    <dgm:pt modelId="{C352EBE9-FB2B-4048-8FAF-9825F8609B29}" type="pres">
      <dgm:prSet presAssocID="{2D9B2D55-1456-4FA8-9092-31E95C1EFD53}" presName="node" presStyleLbl="node1" presStyleIdx="6" presStyleCnt="15">
        <dgm:presLayoutVars>
          <dgm:bulletEnabled val="1"/>
        </dgm:presLayoutVars>
      </dgm:prSet>
      <dgm:spPr/>
      <dgm:t>
        <a:bodyPr/>
        <a:lstStyle/>
        <a:p>
          <a:endParaRPr lang="en-IE"/>
        </a:p>
      </dgm:t>
    </dgm:pt>
    <dgm:pt modelId="{AD9CF700-363E-479B-92A8-11A77552512A}" type="pres">
      <dgm:prSet presAssocID="{AFECF7C8-AD9B-44DA-A88B-EC0BF7159261}" presName="sibTrans" presStyleCnt="0"/>
      <dgm:spPr/>
      <dgm:t>
        <a:bodyPr/>
        <a:lstStyle/>
        <a:p>
          <a:endParaRPr lang="en-IE"/>
        </a:p>
      </dgm:t>
    </dgm:pt>
    <dgm:pt modelId="{FF1E0BE1-8600-47F0-BA6B-49EE85CB2DE9}" type="pres">
      <dgm:prSet presAssocID="{27D315B8-1052-4595-8A31-549680C98DA5}" presName="node" presStyleLbl="node1" presStyleIdx="7" presStyleCnt="15">
        <dgm:presLayoutVars>
          <dgm:bulletEnabled val="1"/>
        </dgm:presLayoutVars>
      </dgm:prSet>
      <dgm:spPr/>
      <dgm:t>
        <a:bodyPr/>
        <a:lstStyle/>
        <a:p>
          <a:endParaRPr lang="en-IE"/>
        </a:p>
      </dgm:t>
    </dgm:pt>
    <dgm:pt modelId="{3CB27F44-63F2-47A6-BDD1-B0866B04B48A}" type="pres">
      <dgm:prSet presAssocID="{5F82BD5D-2132-4BDB-99C5-394805299208}" presName="sibTrans" presStyleCnt="0"/>
      <dgm:spPr/>
      <dgm:t>
        <a:bodyPr/>
        <a:lstStyle/>
        <a:p>
          <a:endParaRPr lang="en-IE"/>
        </a:p>
      </dgm:t>
    </dgm:pt>
    <dgm:pt modelId="{4EA27A02-F693-445E-9811-FB613155C3E5}" type="pres">
      <dgm:prSet presAssocID="{97C730EA-F926-40E5-A2A8-4DCA5C96894F}" presName="node" presStyleLbl="node1" presStyleIdx="8" presStyleCnt="15">
        <dgm:presLayoutVars>
          <dgm:bulletEnabled val="1"/>
        </dgm:presLayoutVars>
      </dgm:prSet>
      <dgm:spPr/>
      <dgm:t>
        <a:bodyPr/>
        <a:lstStyle/>
        <a:p>
          <a:endParaRPr lang="en-IE"/>
        </a:p>
      </dgm:t>
    </dgm:pt>
    <dgm:pt modelId="{91B0E9DE-8034-4C5E-8DE0-C9D2D148D210}" type="pres">
      <dgm:prSet presAssocID="{37DF6797-21EF-49DA-B64A-5906FDC82C4F}" presName="sibTrans" presStyleCnt="0"/>
      <dgm:spPr/>
      <dgm:t>
        <a:bodyPr/>
        <a:lstStyle/>
        <a:p>
          <a:endParaRPr lang="en-IE"/>
        </a:p>
      </dgm:t>
    </dgm:pt>
    <dgm:pt modelId="{3EBA1075-052E-4F0F-9B5B-610B030E1C89}" type="pres">
      <dgm:prSet presAssocID="{9C8B7BE5-7DB8-42BA-92E6-FA4D25483829}" presName="node" presStyleLbl="node1" presStyleIdx="9" presStyleCnt="15" custLinFactNeighborY="78">
        <dgm:presLayoutVars>
          <dgm:bulletEnabled val="1"/>
        </dgm:presLayoutVars>
      </dgm:prSet>
      <dgm:spPr/>
      <dgm:t>
        <a:bodyPr/>
        <a:lstStyle/>
        <a:p>
          <a:endParaRPr lang="en-IE"/>
        </a:p>
      </dgm:t>
    </dgm:pt>
    <dgm:pt modelId="{41B24B85-D0A3-49DD-81ED-5C468E9D0011}" type="pres">
      <dgm:prSet presAssocID="{6F12C8A7-E2A1-436D-B68F-4D6EC7308C90}" presName="sibTrans" presStyleCnt="0"/>
      <dgm:spPr/>
      <dgm:t>
        <a:bodyPr/>
        <a:lstStyle/>
        <a:p>
          <a:endParaRPr lang="en-IE"/>
        </a:p>
      </dgm:t>
    </dgm:pt>
    <dgm:pt modelId="{E8A4792C-CCB4-442F-A243-BDF48C8F85A1}" type="pres">
      <dgm:prSet presAssocID="{7FB5C353-0211-4F6B-9307-121B8A2AC344}" presName="node" presStyleLbl="node1" presStyleIdx="10" presStyleCnt="15">
        <dgm:presLayoutVars>
          <dgm:bulletEnabled val="1"/>
        </dgm:presLayoutVars>
      </dgm:prSet>
      <dgm:spPr/>
      <dgm:t>
        <a:bodyPr/>
        <a:lstStyle/>
        <a:p>
          <a:endParaRPr lang="en-IE"/>
        </a:p>
      </dgm:t>
    </dgm:pt>
    <dgm:pt modelId="{101C27E5-CB3A-496E-BCF9-268F3AC61543}" type="pres">
      <dgm:prSet presAssocID="{FC4FE2A0-8097-4F8E-9781-547149F4A6B1}" presName="sibTrans" presStyleCnt="0"/>
      <dgm:spPr/>
      <dgm:t>
        <a:bodyPr/>
        <a:lstStyle/>
        <a:p>
          <a:endParaRPr lang="en-IE"/>
        </a:p>
      </dgm:t>
    </dgm:pt>
    <dgm:pt modelId="{6081558F-BB31-42E8-965D-0B6FC1FCDB23}" type="pres">
      <dgm:prSet presAssocID="{9B01D8B5-7F33-4BE4-A05C-BE7448C15478}" presName="node" presStyleLbl="node1" presStyleIdx="11" presStyleCnt="15" custLinFactNeighborX="2490" custLinFactNeighborY="-1711">
        <dgm:presLayoutVars>
          <dgm:bulletEnabled val="1"/>
        </dgm:presLayoutVars>
      </dgm:prSet>
      <dgm:spPr/>
      <dgm:t>
        <a:bodyPr/>
        <a:lstStyle/>
        <a:p>
          <a:endParaRPr lang="en-IE"/>
        </a:p>
      </dgm:t>
    </dgm:pt>
    <dgm:pt modelId="{4DDBACC8-150F-45FD-BF85-1666351735E1}" type="pres">
      <dgm:prSet presAssocID="{F81A204B-2765-4255-A789-2BEE2DE0C603}" presName="sibTrans" presStyleCnt="0"/>
      <dgm:spPr/>
      <dgm:t>
        <a:bodyPr/>
        <a:lstStyle/>
        <a:p>
          <a:endParaRPr lang="en-IE"/>
        </a:p>
      </dgm:t>
    </dgm:pt>
    <dgm:pt modelId="{691350DB-60CA-4BE4-BE4C-AB76A55BEB92}" type="pres">
      <dgm:prSet presAssocID="{52CEB9D7-7A8D-4EE3-B240-785040F74DED}" presName="node" presStyleLbl="node1" presStyleIdx="12" presStyleCnt="15" custLinFactNeighborX="-7" custLinFactNeighborY="4911">
        <dgm:presLayoutVars>
          <dgm:bulletEnabled val="1"/>
        </dgm:presLayoutVars>
      </dgm:prSet>
      <dgm:spPr/>
      <dgm:t>
        <a:bodyPr/>
        <a:lstStyle/>
        <a:p>
          <a:endParaRPr lang="en-IE"/>
        </a:p>
      </dgm:t>
    </dgm:pt>
    <dgm:pt modelId="{96E000D4-93D8-4663-9FF7-627250629A03}" type="pres">
      <dgm:prSet presAssocID="{DD1E741E-3D3E-46DF-A87C-0EB3508AEB4B}" presName="sibTrans" presStyleCnt="0"/>
      <dgm:spPr/>
      <dgm:t>
        <a:bodyPr/>
        <a:lstStyle/>
        <a:p>
          <a:endParaRPr lang="en-IE"/>
        </a:p>
      </dgm:t>
    </dgm:pt>
    <dgm:pt modelId="{E8E413CC-E0B8-4098-8B57-6682F4A451DD}" type="pres">
      <dgm:prSet presAssocID="{CB9AC5A8-764B-4340-9931-A1D029528782}" presName="node" presStyleLbl="node1" presStyleIdx="13" presStyleCnt="15" custLinFactNeighborX="1523" custLinFactNeighborY="9137">
        <dgm:presLayoutVars>
          <dgm:bulletEnabled val="1"/>
        </dgm:presLayoutVars>
      </dgm:prSet>
      <dgm:spPr/>
      <dgm:t>
        <a:bodyPr/>
        <a:lstStyle/>
        <a:p>
          <a:endParaRPr lang="en-IE"/>
        </a:p>
      </dgm:t>
    </dgm:pt>
    <dgm:pt modelId="{5B6436F9-B9CF-4BD3-9FBF-C92725EC17FD}" type="pres">
      <dgm:prSet presAssocID="{C3FBD240-1CDE-4517-A1CD-CA242D608DAD}" presName="sibTrans" presStyleCnt="0"/>
      <dgm:spPr/>
      <dgm:t>
        <a:bodyPr/>
        <a:lstStyle/>
        <a:p>
          <a:endParaRPr lang="en-IE"/>
        </a:p>
      </dgm:t>
    </dgm:pt>
    <dgm:pt modelId="{E70A8F47-1CB0-4FDB-950D-2BC9526438F5}" type="pres">
      <dgm:prSet presAssocID="{D11E4FF3-B2FE-4F62-A8B7-B4904C4AE8C9}" presName="node" presStyleLbl="node1" presStyleIdx="14" presStyleCnt="15" custLinFactNeighborX="1523" custLinFactNeighborY="9137">
        <dgm:presLayoutVars>
          <dgm:bulletEnabled val="1"/>
        </dgm:presLayoutVars>
      </dgm:prSet>
      <dgm:spPr/>
      <dgm:t>
        <a:bodyPr/>
        <a:lstStyle/>
        <a:p>
          <a:endParaRPr lang="en-IE"/>
        </a:p>
      </dgm:t>
    </dgm:pt>
  </dgm:ptLst>
  <dgm:cxnLst>
    <dgm:cxn modelId="{03609D64-9415-437B-9941-200D92A6FB48}" srcId="{7B8638C8-1A22-4B2E-8431-E8E5F0C877CD}" destId="{9C8B7BE5-7DB8-42BA-92E6-FA4D25483829}" srcOrd="9" destOrd="0" parTransId="{0F411A12-757D-4A1B-B535-4AF09E57C6B8}" sibTransId="{6F12C8A7-E2A1-436D-B68F-4D6EC7308C90}"/>
    <dgm:cxn modelId="{F60FB848-9BD5-409D-8B77-64B85685364F}" srcId="{7B8638C8-1A22-4B2E-8431-E8E5F0C877CD}" destId="{DC536BB8-0654-4E72-9949-0B7911CDB1B2}" srcOrd="1" destOrd="0" parTransId="{A1999FF0-3854-41B6-9BDF-69322AC7F5C6}" sibTransId="{2BCB4D2E-468F-4C2E-A720-95346280AC3C}"/>
    <dgm:cxn modelId="{CE4717CB-E419-4E55-B739-459D6EE51C27}" srcId="{7B8638C8-1A22-4B2E-8431-E8E5F0C877CD}" destId="{0CCE9087-8C52-43D5-AA04-50911A671061}" srcOrd="3" destOrd="0" parTransId="{A85B2A02-8DA5-4CD7-9C7A-E6C040AA60C0}" sibTransId="{359577AD-F961-4899-A781-298B21B9636E}"/>
    <dgm:cxn modelId="{B83B093B-2309-4A49-90EF-B3433DB3C716}" srcId="{7B8638C8-1A22-4B2E-8431-E8E5F0C877CD}" destId="{CB9AC5A8-764B-4340-9931-A1D029528782}" srcOrd="13" destOrd="0" parTransId="{87D504BB-3393-4366-AD73-0F17D232ECF7}" sibTransId="{C3FBD240-1CDE-4517-A1CD-CA242D608DAD}"/>
    <dgm:cxn modelId="{0D3F7B61-BEFC-4B32-A3B1-9EDF1E325A26}" type="presOf" srcId="{CB9AC5A8-764B-4340-9931-A1D029528782}" destId="{E8E413CC-E0B8-4098-8B57-6682F4A451DD}" srcOrd="0" destOrd="0" presId="urn:microsoft.com/office/officeart/2005/8/layout/default#1"/>
    <dgm:cxn modelId="{87CE4FA6-7FC0-42FA-8CED-3F071CADF157}" srcId="{7B8638C8-1A22-4B2E-8431-E8E5F0C877CD}" destId="{0FC5B748-56A2-44F2-880E-3DCA5DBCAADE}" srcOrd="0" destOrd="0" parTransId="{585D74DC-7808-4CC6-8C4E-015618FB3CE0}" sibTransId="{EE1CDE21-338C-40BA-9AE4-982109BEA18F}"/>
    <dgm:cxn modelId="{CEB0912F-34BD-4114-8375-FB1FEDA597C2}" srcId="{7B8638C8-1A22-4B2E-8431-E8E5F0C877CD}" destId="{2D9B2D55-1456-4FA8-9092-31E95C1EFD53}" srcOrd="6" destOrd="0" parTransId="{6F92A69B-D39D-483F-9B66-29BD6314182A}" sibTransId="{AFECF7C8-AD9B-44DA-A88B-EC0BF7159261}"/>
    <dgm:cxn modelId="{86785248-9AC7-4447-B626-3249C5EDEE00}" srcId="{7B8638C8-1A22-4B2E-8431-E8E5F0C877CD}" destId="{340354E8-D5EB-4FFE-8A19-0E792428723C}" srcOrd="2" destOrd="0" parTransId="{FBF33099-CA81-4D99-B3BC-369DB3CA6DF5}" sibTransId="{AC974AB8-15A9-4715-BF79-5DA8562E87DB}"/>
    <dgm:cxn modelId="{F2DDA05F-8DDE-4344-8D69-253E1614D1A9}" srcId="{7B8638C8-1A22-4B2E-8431-E8E5F0C877CD}" destId="{7FB5C353-0211-4F6B-9307-121B8A2AC344}" srcOrd="10" destOrd="0" parTransId="{EDE8D937-7A98-4058-AC46-44D0CD45E237}" sibTransId="{FC4FE2A0-8097-4F8E-9781-547149F4A6B1}"/>
    <dgm:cxn modelId="{27AAB99D-127A-4905-869F-9635985E2D5C}" type="presOf" srcId="{DC536BB8-0654-4E72-9949-0B7911CDB1B2}" destId="{1E857A8A-2AA0-464D-ACDF-A798118D4865}" srcOrd="0" destOrd="0" presId="urn:microsoft.com/office/officeart/2005/8/layout/default#1"/>
    <dgm:cxn modelId="{5E9E6417-CEBA-41D6-BC51-D50AAA4ABF47}" type="presOf" srcId="{2D9B2D55-1456-4FA8-9092-31E95C1EFD53}" destId="{C352EBE9-FB2B-4048-8FAF-9825F8609B29}" srcOrd="0" destOrd="0" presId="urn:microsoft.com/office/officeart/2005/8/layout/default#1"/>
    <dgm:cxn modelId="{5A7FC171-F019-4919-AA1C-46B67840D0D2}" type="presOf" srcId="{BF6DA819-32CA-4CA5-A823-6C8263CA2CFB}" destId="{0AA50E54-81E2-4C65-9CBB-E7F886B93C0C}" srcOrd="0" destOrd="0" presId="urn:microsoft.com/office/officeart/2005/8/layout/default#1"/>
    <dgm:cxn modelId="{0E73A97C-E9E2-4F2A-AD5C-72650BDEC472}" srcId="{7B8638C8-1A22-4B2E-8431-E8E5F0C877CD}" destId="{D11E4FF3-B2FE-4F62-A8B7-B4904C4AE8C9}" srcOrd="14" destOrd="0" parTransId="{A9A80126-210F-4A22-91C4-B2C3AE719BAE}" sibTransId="{9501318A-172B-491A-B98D-19D275BE022C}"/>
    <dgm:cxn modelId="{6D2E846A-6319-4A69-87DD-655F05A6C520}" type="presOf" srcId="{7FB5C353-0211-4F6B-9307-121B8A2AC344}" destId="{E8A4792C-CCB4-442F-A243-BDF48C8F85A1}" srcOrd="0" destOrd="0" presId="urn:microsoft.com/office/officeart/2005/8/layout/default#1"/>
    <dgm:cxn modelId="{FF5E19D6-74D1-419B-9764-94B4B032E41B}" type="presOf" srcId="{0FC5B748-56A2-44F2-880E-3DCA5DBCAADE}" destId="{4344460F-10A2-44DB-8982-ABA130256DC0}" srcOrd="0" destOrd="0" presId="urn:microsoft.com/office/officeart/2005/8/layout/default#1"/>
    <dgm:cxn modelId="{704CB8EB-4E4B-4FE7-ABB5-CD7BA737EB64}" srcId="{7B8638C8-1A22-4B2E-8431-E8E5F0C877CD}" destId="{1F3E56E6-7CE5-44C8-99B6-738CE75402B5}" srcOrd="4" destOrd="0" parTransId="{21E9F02A-AA0E-465C-B0CB-454677EF870A}" sibTransId="{A8BCC02B-4D49-405A-A830-48478EA948FF}"/>
    <dgm:cxn modelId="{F50BB55C-5E90-46AC-A76C-6611AD8A02E1}" type="presOf" srcId="{27D315B8-1052-4595-8A31-549680C98DA5}" destId="{FF1E0BE1-8600-47F0-BA6B-49EE85CB2DE9}" srcOrd="0" destOrd="0" presId="urn:microsoft.com/office/officeart/2005/8/layout/default#1"/>
    <dgm:cxn modelId="{3C8E2EBD-BFCD-4F1D-9269-6BC9243F7924}" type="presOf" srcId="{340354E8-D5EB-4FFE-8A19-0E792428723C}" destId="{FF94E713-AC56-44A3-AAE8-B2EAC891900C}" srcOrd="0" destOrd="0" presId="urn:microsoft.com/office/officeart/2005/8/layout/default#1"/>
    <dgm:cxn modelId="{92F12535-F81B-48D0-8594-DDB380F94FD6}" type="presOf" srcId="{7B8638C8-1A22-4B2E-8431-E8E5F0C877CD}" destId="{81C9E758-C33E-495E-B9FF-E57D38005A09}" srcOrd="0" destOrd="0" presId="urn:microsoft.com/office/officeart/2005/8/layout/default#1"/>
    <dgm:cxn modelId="{61B5142F-C7E7-4731-96D6-B2DE872E3D34}" srcId="{7B8638C8-1A22-4B2E-8431-E8E5F0C877CD}" destId="{BF6DA819-32CA-4CA5-A823-6C8263CA2CFB}" srcOrd="5" destOrd="0" parTransId="{C000389D-8216-4A4D-9290-90B1EFD85A22}" sibTransId="{92158D83-76DD-464C-AE68-CC04CC438282}"/>
    <dgm:cxn modelId="{E1F389BB-C719-419C-BA96-17A1A50748C1}" srcId="{7B8638C8-1A22-4B2E-8431-E8E5F0C877CD}" destId="{27D315B8-1052-4595-8A31-549680C98DA5}" srcOrd="7" destOrd="0" parTransId="{B4D938B7-A41A-4E5C-9F27-89D0A009445E}" sibTransId="{5F82BD5D-2132-4BDB-99C5-394805299208}"/>
    <dgm:cxn modelId="{D667C4C8-AA87-4938-BEE9-E2CB8D55882E}" srcId="{7B8638C8-1A22-4B2E-8431-E8E5F0C877CD}" destId="{97C730EA-F926-40E5-A2A8-4DCA5C96894F}" srcOrd="8" destOrd="0" parTransId="{BE9BB784-F36B-40A0-881B-A304573CCC7A}" sibTransId="{37DF6797-21EF-49DA-B64A-5906FDC82C4F}"/>
    <dgm:cxn modelId="{00FC8452-40FD-4042-808C-7AF0E85D02CF}" type="presOf" srcId="{1F3E56E6-7CE5-44C8-99B6-738CE75402B5}" destId="{6A09630F-3282-49B1-8D09-F5008D732AAB}" srcOrd="0" destOrd="0" presId="urn:microsoft.com/office/officeart/2005/8/layout/default#1"/>
    <dgm:cxn modelId="{80EF3048-DEE1-43DB-BA52-3ABECDE06A1F}" type="presOf" srcId="{0CCE9087-8C52-43D5-AA04-50911A671061}" destId="{D8B1F021-6C0B-4B92-AA27-812C6970F423}" srcOrd="0" destOrd="0" presId="urn:microsoft.com/office/officeart/2005/8/layout/default#1"/>
    <dgm:cxn modelId="{7A5CB33C-58C5-4E7F-AF93-7AA30967BF09}" srcId="{7B8638C8-1A22-4B2E-8431-E8E5F0C877CD}" destId="{9B01D8B5-7F33-4BE4-A05C-BE7448C15478}" srcOrd="11" destOrd="0" parTransId="{CFDFE549-86B8-44F8-ACB0-1672BC45EB00}" sibTransId="{F81A204B-2765-4255-A789-2BEE2DE0C603}"/>
    <dgm:cxn modelId="{AECCA00B-802E-470F-BB1C-2FB97E796108}" type="presOf" srcId="{9B01D8B5-7F33-4BE4-A05C-BE7448C15478}" destId="{6081558F-BB31-42E8-965D-0B6FC1FCDB23}" srcOrd="0" destOrd="0" presId="urn:microsoft.com/office/officeart/2005/8/layout/default#1"/>
    <dgm:cxn modelId="{AE247706-C109-45BD-ABE0-9E0A1049F98D}" type="presOf" srcId="{D11E4FF3-B2FE-4F62-A8B7-B4904C4AE8C9}" destId="{E70A8F47-1CB0-4FDB-950D-2BC9526438F5}" srcOrd="0" destOrd="0" presId="urn:microsoft.com/office/officeart/2005/8/layout/default#1"/>
    <dgm:cxn modelId="{B84F7679-C917-4182-BE40-497915D0E872}" srcId="{7B8638C8-1A22-4B2E-8431-E8E5F0C877CD}" destId="{52CEB9D7-7A8D-4EE3-B240-785040F74DED}" srcOrd="12" destOrd="0" parTransId="{43819FA5-F1CC-4D91-86B6-093C888CC5AB}" sibTransId="{DD1E741E-3D3E-46DF-A87C-0EB3508AEB4B}"/>
    <dgm:cxn modelId="{1451380C-E2C7-4911-A760-0D8810718BC8}" type="presOf" srcId="{9C8B7BE5-7DB8-42BA-92E6-FA4D25483829}" destId="{3EBA1075-052E-4F0F-9B5B-610B030E1C89}" srcOrd="0" destOrd="0" presId="urn:microsoft.com/office/officeart/2005/8/layout/default#1"/>
    <dgm:cxn modelId="{AEB03E35-F272-4A2F-986E-CBB2112F9E85}" type="presOf" srcId="{52CEB9D7-7A8D-4EE3-B240-785040F74DED}" destId="{691350DB-60CA-4BE4-BE4C-AB76A55BEB92}" srcOrd="0" destOrd="0" presId="urn:microsoft.com/office/officeart/2005/8/layout/default#1"/>
    <dgm:cxn modelId="{63493E67-3BF7-4948-A069-C1C8A67213A2}" type="presOf" srcId="{97C730EA-F926-40E5-A2A8-4DCA5C96894F}" destId="{4EA27A02-F693-445E-9811-FB613155C3E5}" srcOrd="0" destOrd="0" presId="urn:microsoft.com/office/officeart/2005/8/layout/default#1"/>
    <dgm:cxn modelId="{68A9B89F-C5EB-4D3B-98E0-E0888F7491D3}" type="presParOf" srcId="{81C9E758-C33E-495E-B9FF-E57D38005A09}" destId="{4344460F-10A2-44DB-8982-ABA130256DC0}" srcOrd="0" destOrd="0" presId="urn:microsoft.com/office/officeart/2005/8/layout/default#1"/>
    <dgm:cxn modelId="{9316BD87-BFAD-4A7E-966F-7E5729370245}" type="presParOf" srcId="{81C9E758-C33E-495E-B9FF-E57D38005A09}" destId="{72BEC702-2DC5-4403-97D0-9D2F17D6EEDC}" srcOrd="1" destOrd="0" presId="urn:microsoft.com/office/officeart/2005/8/layout/default#1"/>
    <dgm:cxn modelId="{07CC7FAF-E945-47AA-8104-2B493F026C50}" type="presParOf" srcId="{81C9E758-C33E-495E-B9FF-E57D38005A09}" destId="{1E857A8A-2AA0-464D-ACDF-A798118D4865}" srcOrd="2" destOrd="0" presId="urn:microsoft.com/office/officeart/2005/8/layout/default#1"/>
    <dgm:cxn modelId="{0EA10F66-008E-44D8-A043-5DBCCFDF800A}" type="presParOf" srcId="{81C9E758-C33E-495E-B9FF-E57D38005A09}" destId="{FC19C55B-DAAC-4585-B025-F80B346596FD}" srcOrd="3" destOrd="0" presId="urn:microsoft.com/office/officeart/2005/8/layout/default#1"/>
    <dgm:cxn modelId="{D1BADB21-FB0C-4F58-A4CE-DB13B4BC29BC}" type="presParOf" srcId="{81C9E758-C33E-495E-B9FF-E57D38005A09}" destId="{FF94E713-AC56-44A3-AAE8-B2EAC891900C}" srcOrd="4" destOrd="0" presId="urn:microsoft.com/office/officeart/2005/8/layout/default#1"/>
    <dgm:cxn modelId="{92D26B12-AA79-4750-AD08-4AF4D3526958}" type="presParOf" srcId="{81C9E758-C33E-495E-B9FF-E57D38005A09}" destId="{2EDD2A13-2348-4155-AFCE-160C8EB6E956}" srcOrd="5" destOrd="0" presId="urn:microsoft.com/office/officeart/2005/8/layout/default#1"/>
    <dgm:cxn modelId="{96AED0BA-D8BF-4420-9819-EC43B2003777}" type="presParOf" srcId="{81C9E758-C33E-495E-B9FF-E57D38005A09}" destId="{D8B1F021-6C0B-4B92-AA27-812C6970F423}" srcOrd="6" destOrd="0" presId="urn:microsoft.com/office/officeart/2005/8/layout/default#1"/>
    <dgm:cxn modelId="{40D8D80F-FD0E-4617-94B9-4992D879D22C}" type="presParOf" srcId="{81C9E758-C33E-495E-B9FF-E57D38005A09}" destId="{EEEAB3C0-6D97-49BD-8021-CFFBE2220E46}" srcOrd="7" destOrd="0" presId="urn:microsoft.com/office/officeart/2005/8/layout/default#1"/>
    <dgm:cxn modelId="{3DB92C2E-2275-4CD8-ACE0-C741B051EBFF}" type="presParOf" srcId="{81C9E758-C33E-495E-B9FF-E57D38005A09}" destId="{6A09630F-3282-49B1-8D09-F5008D732AAB}" srcOrd="8" destOrd="0" presId="urn:microsoft.com/office/officeart/2005/8/layout/default#1"/>
    <dgm:cxn modelId="{D2F58C1A-5FEB-4678-A79F-93EC0F44A8F5}" type="presParOf" srcId="{81C9E758-C33E-495E-B9FF-E57D38005A09}" destId="{4C93B3C4-D3BF-4601-9E1C-F5BF995273D9}" srcOrd="9" destOrd="0" presId="urn:microsoft.com/office/officeart/2005/8/layout/default#1"/>
    <dgm:cxn modelId="{E66F794F-9884-4834-9501-1A99E276654B}" type="presParOf" srcId="{81C9E758-C33E-495E-B9FF-E57D38005A09}" destId="{0AA50E54-81E2-4C65-9CBB-E7F886B93C0C}" srcOrd="10" destOrd="0" presId="urn:microsoft.com/office/officeart/2005/8/layout/default#1"/>
    <dgm:cxn modelId="{18740D53-7262-46B7-B416-E06B14F7E036}" type="presParOf" srcId="{81C9E758-C33E-495E-B9FF-E57D38005A09}" destId="{27D2C442-A558-4A94-901F-A5AAF85C92BF}" srcOrd="11" destOrd="0" presId="urn:microsoft.com/office/officeart/2005/8/layout/default#1"/>
    <dgm:cxn modelId="{F9FD2BBB-AF41-4EF4-8FE8-30D420217836}" type="presParOf" srcId="{81C9E758-C33E-495E-B9FF-E57D38005A09}" destId="{C352EBE9-FB2B-4048-8FAF-9825F8609B29}" srcOrd="12" destOrd="0" presId="urn:microsoft.com/office/officeart/2005/8/layout/default#1"/>
    <dgm:cxn modelId="{4528895E-C800-43DA-91C1-7B9AE70BB6E8}" type="presParOf" srcId="{81C9E758-C33E-495E-B9FF-E57D38005A09}" destId="{AD9CF700-363E-479B-92A8-11A77552512A}" srcOrd="13" destOrd="0" presId="urn:microsoft.com/office/officeart/2005/8/layout/default#1"/>
    <dgm:cxn modelId="{32DB3934-B032-4DC8-B1AC-AAE38C5696C3}" type="presParOf" srcId="{81C9E758-C33E-495E-B9FF-E57D38005A09}" destId="{FF1E0BE1-8600-47F0-BA6B-49EE85CB2DE9}" srcOrd="14" destOrd="0" presId="urn:microsoft.com/office/officeart/2005/8/layout/default#1"/>
    <dgm:cxn modelId="{18028061-F15D-4F69-922B-F62AEC93951E}" type="presParOf" srcId="{81C9E758-C33E-495E-B9FF-E57D38005A09}" destId="{3CB27F44-63F2-47A6-BDD1-B0866B04B48A}" srcOrd="15" destOrd="0" presId="urn:microsoft.com/office/officeart/2005/8/layout/default#1"/>
    <dgm:cxn modelId="{AA70AC68-5D90-42CA-B2A6-46B5B7D5D1A3}" type="presParOf" srcId="{81C9E758-C33E-495E-B9FF-E57D38005A09}" destId="{4EA27A02-F693-445E-9811-FB613155C3E5}" srcOrd="16" destOrd="0" presId="urn:microsoft.com/office/officeart/2005/8/layout/default#1"/>
    <dgm:cxn modelId="{8D91CD7E-F0AD-4557-8D23-62CB666CBD23}" type="presParOf" srcId="{81C9E758-C33E-495E-B9FF-E57D38005A09}" destId="{91B0E9DE-8034-4C5E-8DE0-C9D2D148D210}" srcOrd="17" destOrd="0" presId="urn:microsoft.com/office/officeart/2005/8/layout/default#1"/>
    <dgm:cxn modelId="{C32E5C4F-0415-4F16-B797-138D0F68E188}" type="presParOf" srcId="{81C9E758-C33E-495E-B9FF-E57D38005A09}" destId="{3EBA1075-052E-4F0F-9B5B-610B030E1C89}" srcOrd="18" destOrd="0" presId="urn:microsoft.com/office/officeart/2005/8/layout/default#1"/>
    <dgm:cxn modelId="{5D0A61C3-1AE7-4720-BAC7-E43FD63FCEFA}" type="presParOf" srcId="{81C9E758-C33E-495E-B9FF-E57D38005A09}" destId="{41B24B85-D0A3-49DD-81ED-5C468E9D0011}" srcOrd="19" destOrd="0" presId="urn:microsoft.com/office/officeart/2005/8/layout/default#1"/>
    <dgm:cxn modelId="{E4C97B55-AC53-4801-8B1C-740D1D75FD6D}" type="presParOf" srcId="{81C9E758-C33E-495E-B9FF-E57D38005A09}" destId="{E8A4792C-CCB4-442F-A243-BDF48C8F85A1}" srcOrd="20" destOrd="0" presId="urn:microsoft.com/office/officeart/2005/8/layout/default#1"/>
    <dgm:cxn modelId="{CF651E80-41A4-476B-A50B-8AD074268075}" type="presParOf" srcId="{81C9E758-C33E-495E-B9FF-E57D38005A09}" destId="{101C27E5-CB3A-496E-BCF9-268F3AC61543}" srcOrd="21" destOrd="0" presId="urn:microsoft.com/office/officeart/2005/8/layout/default#1"/>
    <dgm:cxn modelId="{6655FC21-5BC2-4FEC-816B-60121028FE1A}" type="presParOf" srcId="{81C9E758-C33E-495E-B9FF-E57D38005A09}" destId="{6081558F-BB31-42E8-965D-0B6FC1FCDB23}" srcOrd="22" destOrd="0" presId="urn:microsoft.com/office/officeart/2005/8/layout/default#1"/>
    <dgm:cxn modelId="{04488BAE-06EA-44FA-83ED-209E052AEFE2}" type="presParOf" srcId="{81C9E758-C33E-495E-B9FF-E57D38005A09}" destId="{4DDBACC8-150F-45FD-BF85-1666351735E1}" srcOrd="23" destOrd="0" presId="urn:microsoft.com/office/officeart/2005/8/layout/default#1"/>
    <dgm:cxn modelId="{9DDA3CED-5414-4909-80B4-1E2E84D5F846}" type="presParOf" srcId="{81C9E758-C33E-495E-B9FF-E57D38005A09}" destId="{691350DB-60CA-4BE4-BE4C-AB76A55BEB92}" srcOrd="24" destOrd="0" presId="urn:microsoft.com/office/officeart/2005/8/layout/default#1"/>
    <dgm:cxn modelId="{19C6E1A8-C901-44FC-A2BC-526F5A1828A1}" type="presParOf" srcId="{81C9E758-C33E-495E-B9FF-E57D38005A09}" destId="{96E000D4-93D8-4663-9FF7-627250629A03}" srcOrd="25" destOrd="0" presId="urn:microsoft.com/office/officeart/2005/8/layout/default#1"/>
    <dgm:cxn modelId="{0AB165B1-B3C5-4291-B501-724F96453DCB}" type="presParOf" srcId="{81C9E758-C33E-495E-B9FF-E57D38005A09}" destId="{E8E413CC-E0B8-4098-8B57-6682F4A451DD}" srcOrd="26" destOrd="0" presId="urn:microsoft.com/office/officeart/2005/8/layout/default#1"/>
    <dgm:cxn modelId="{2549556A-79FE-41CB-BDEC-9E24B084154A}" type="presParOf" srcId="{81C9E758-C33E-495E-B9FF-E57D38005A09}" destId="{5B6436F9-B9CF-4BD3-9FBF-C92725EC17FD}" srcOrd="27" destOrd="0" presId="urn:microsoft.com/office/officeart/2005/8/layout/default#1"/>
    <dgm:cxn modelId="{2CCD9D99-9A82-427C-8CF2-D08A196A102C}" type="presParOf" srcId="{81C9E758-C33E-495E-B9FF-E57D38005A09}" destId="{E70A8F47-1CB0-4FDB-950D-2BC9526438F5}" srcOrd="28" destOrd="0" presId="urn:microsoft.com/office/officeart/2005/8/layout/default#1"/>
  </dgm:cxnLst>
  <dgm:bg>
    <a:effectLst>
      <a:glow rad="63500">
        <a:schemeClr val="accent5">
          <a:satMod val="175000"/>
          <a:alpha val="40000"/>
        </a:schemeClr>
      </a:glow>
    </a:effectLst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B8638C8-1A22-4B2E-8431-E8E5F0C877CD}" type="doc">
      <dgm:prSet loTypeId="urn:microsoft.com/office/officeart/2005/8/layout/default#2" loCatId="list" qsTypeId="urn:microsoft.com/office/officeart/2005/8/quickstyle/3d2" qsCatId="3D" csTypeId="urn:microsoft.com/office/officeart/2005/8/colors/accent1_1" csCatId="accent1" phldr="1"/>
      <dgm:spPr/>
      <dgm:t>
        <a:bodyPr/>
        <a:lstStyle/>
        <a:p>
          <a:endParaRPr lang="en-IE"/>
        </a:p>
      </dgm:t>
    </dgm:pt>
    <dgm:pt modelId="{FE286F9D-5071-4570-AEA4-639D4FDF23E5}">
      <dgm:prSet/>
      <dgm:spPr/>
      <dgm:t>
        <a:bodyPr/>
        <a:lstStyle/>
        <a:p>
          <a:r>
            <a:rPr lang="en-IE" dirty="0" smtClean="0"/>
            <a:t>Dept of Social Protection*</a:t>
          </a:r>
          <a:endParaRPr lang="en-IE" dirty="0"/>
        </a:p>
      </dgm:t>
    </dgm:pt>
    <dgm:pt modelId="{EB0B5A6E-489C-4E9B-9A59-A94E9A3C1D0E}" type="parTrans" cxnId="{23CCF4E0-1670-4CC2-9BDB-A6B2B9EFC374}">
      <dgm:prSet/>
      <dgm:spPr/>
      <dgm:t>
        <a:bodyPr/>
        <a:lstStyle/>
        <a:p>
          <a:endParaRPr lang="en-IE"/>
        </a:p>
      </dgm:t>
    </dgm:pt>
    <dgm:pt modelId="{3C907F8A-A06C-444F-912D-5C1D731B5AAF}" type="sibTrans" cxnId="{23CCF4E0-1670-4CC2-9BDB-A6B2B9EFC374}">
      <dgm:prSet/>
      <dgm:spPr/>
      <dgm:t>
        <a:bodyPr/>
        <a:lstStyle/>
        <a:p>
          <a:endParaRPr lang="en-IE"/>
        </a:p>
      </dgm:t>
    </dgm:pt>
    <dgm:pt modelId="{C185DD05-ADA5-4A77-B39B-6E7123190B9F}">
      <dgm:prSet/>
      <dgm:spPr/>
      <dgm:t>
        <a:bodyPr/>
        <a:lstStyle/>
        <a:p>
          <a:r>
            <a:rPr lang="en-IE" dirty="0" smtClean="0"/>
            <a:t>Dept of Finance*</a:t>
          </a:r>
          <a:endParaRPr lang="en-IE" dirty="0"/>
        </a:p>
      </dgm:t>
    </dgm:pt>
    <dgm:pt modelId="{7825022D-4851-4418-A6F3-50780321B270}" type="parTrans" cxnId="{2E08E200-B001-4C29-9090-764444286B1E}">
      <dgm:prSet/>
      <dgm:spPr/>
      <dgm:t>
        <a:bodyPr/>
        <a:lstStyle/>
        <a:p>
          <a:endParaRPr lang="en-IE"/>
        </a:p>
      </dgm:t>
    </dgm:pt>
    <dgm:pt modelId="{D3FBF847-899E-4C3F-ACC2-E845ED2ADD43}" type="sibTrans" cxnId="{2E08E200-B001-4C29-9090-764444286B1E}">
      <dgm:prSet/>
      <dgm:spPr/>
      <dgm:t>
        <a:bodyPr/>
        <a:lstStyle/>
        <a:p>
          <a:endParaRPr lang="en-IE"/>
        </a:p>
      </dgm:t>
    </dgm:pt>
    <dgm:pt modelId="{0F1FAA6C-F6A3-406A-A299-3AFFBDC00A08}">
      <dgm:prSet/>
      <dgm:spPr/>
      <dgm:t>
        <a:bodyPr/>
        <a:lstStyle/>
        <a:p>
          <a:r>
            <a:rPr lang="en-IE" dirty="0" smtClean="0"/>
            <a:t>Dept of Public Expenditure and Reform*</a:t>
          </a:r>
          <a:endParaRPr lang="en-IE" dirty="0"/>
        </a:p>
      </dgm:t>
    </dgm:pt>
    <dgm:pt modelId="{F269DA9F-E384-4484-91D9-0D758903D479}" type="parTrans" cxnId="{9E689010-543F-44E2-B858-F7B862FA5A77}">
      <dgm:prSet/>
      <dgm:spPr/>
      <dgm:t>
        <a:bodyPr/>
        <a:lstStyle/>
        <a:p>
          <a:endParaRPr lang="en-IE"/>
        </a:p>
      </dgm:t>
    </dgm:pt>
    <dgm:pt modelId="{3758C47D-5FA9-4690-AB3E-422C8A6A3DB0}" type="sibTrans" cxnId="{9E689010-543F-44E2-B858-F7B862FA5A77}">
      <dgm:prSet/>
      <dgm:spPr/>
      <dgm:t>
        <a:bodyPr/>
        <a:lstStyle/>
        <a:p>
          <a:endParaRPr lang="en-IE"/>
        </a:p>
      </dgm:t>
    </dgm:pt>
    <dgm:pt modelId="{97B5C111-90BA-4272-9C91-7C878EAA19E2}">
      <dgm:prSet/>
      <dgm:spPr/>
      <dgm:t>
        <a:bodyPr/>
        <a:lstStyle/>
        <a:p>
          <a:r>
            <a:rPr lang="en-IE" dirty="0" smtClean="0"/>
            <a:t>Dept of Environment</a:t>
          </a:r>
          <a:endParaRPr lang="en-IE" dirty="0"/>
        </a:p>
      </dgm:t>
    </dgm:pt>
    <dgm:pt modelId="{2D94E0C6-4C34-42E2-A24A-8B60B7078EF8}" type="parTrans" cxnId="{5A4884B7-31D4-442E-9674-C041CA2514B3}">
      <dgm:prSet/>
      <dgm:spPr/>
      <dgm:t>
        <a:bodyPr/>
        <a:lstStyle/>
        <a:p>
          <a:endParaRPr lang="en-IE"/>
        </a:p>
      </dgm:t>
    </dgm:pt>
    <dgm:pt modelId="{7A5E2CE1-27EF-490F-8938-8037D5C49356}" type="sibTrans" cxnId="{5A4884B7-31D4-442E-9674-C041CA2514B3}">
      <dgm:prSet/>
      <dgm:spPr/>
      <dgm:t>
        <a:bodyPr/>
        <a:lstStyle/>
        <a:p>
          <a:endParaRPr lang="en-IE"/>
        </a:p>
      </dgm:t>
    </dgm:pt>
    <dgm:pt modelId="{A11FE981-6454-4288-8A61-0BCD1DE9FFEF}">
      <dgm:prSet/>
      <dgm:spPr/>
      <dgm:t>
        <a:bodyPr/>
        <a:lstStyle/>
        <a:p>
          <a:r>
            <a:rPr lang="en-IE" dirty="0" smtClean="0"/>
            <a:t>Dept of Health</a:t>
          </a:r>
          <a:endParaRPr lang="en-IE" dirty="0"/>
        </a:p>
      </dgm:t>
    </dgm:pt>
    <dgm:pt modelId="{7B44BB21-491A-47B7-AA27-883EC28C5452}" type="parTrans" cxnId="{30E0ACE7-0F98-4C6C-9874-D6A2B6BC7501}">
      <dgm:prSet/>
      <dgm:spPr/>
      <dgm:t>
        <a:bodyPr/>
        <a:lstStyle/>
        <a:p>
          <a:endParaRPr lang="en-IE"/>
        </a:p>
      </dgm:t>
    </dgm:pt>
    <dgm:pt modelId="{46A23CD1-6379-4B6C-92BE-8F4CEB57C445}" type="sibTrans" cxnId="{30E0ACE7-0F98-4C6C-9874-D6A2B6BC7501}">
      <dgm:prSet/>
      <dgm:spPr/>
      <dgm:t>
        <a:bodyPr/>
        <a:lstStyle/>
        <a:p>
          <a:endParaRPr lang="en-IE"/>
        </a:p>
      </dgm:t>
    </dgm:pt>
    <dgm:pt modelId="{5D256317-063C-498D-83D1-DBE037480678}">
      <dgm:prSet/>
      <dgm:spPr/>
      <dgm:t>
        <a:bodyPr/>
        <a:lstStyle/>
        <a:p>
          <a:r>
            <a:rPr lang="en-IE" dirty="0" smtClean="0"/>
            <a:t>Advisory Group on Tax and Welfare</a:t>
          </a:r>
          <a:endParaRPr lang="en-IE" dirty="0"/>
        </a:p>
      </dgm:t>
    </dgm:pt>
    <dgm:pt modelId="{9FB65615-CF4A-4F37-8115-BDBE27668A32}" type="parTrans" cxnId="{89361B24-0245-4C6E-B645-BFC869DD1568}">
      <dgm:prSet/>
      <dgm:spPr/>
      <dgm:t>
        <a:bodyPr/>
        <a:lstStyle/>
        <a:p>
          <a:endParaRPr lang="en-IE"/>
        </a:p>
      </dgm:t>
    </dgm:pt>
    <dgm:pt modelId="{5276D04B-9C71-4B06-8CAB-3360461348B4}" type="sibTrans" cxnId="{89361B24-0245-4C6E-B645-BFC869DD1568}">
      <dgm:prSet/>
      <dgm:spPr/>
      <dgm:t>
        <a:bodyPr/>
        <a:lstStyle/>
        <a:p>
          <a:endParaRPr lang="en-IE"/>
        </a:p>
      </dgm:t>
    </dgm:pt>
    <dgm:pt modelId="{32CAAC2A-580A-4CDD-888E-F293107F98D4}">
      <dgm:prSet/>
      <dgm:spPr/>
      <dgm:t>
        <a:bodyPr/>
        <a:lstStyle/>
        <a:p>
          <a:r>
            <a:rPr lang="en-IE" dirty="0" smtClean="0"/>
            <a:t>Tax and Welfare Integration Group</a:t>
          </a:r>
          <a:endParaRPr lang="en-IE" dirty="0"/>
        </a:p>
      </dgm:t>
    </dgm:pt>
    <dgm:pt modelId="{0C83B0F1-56BA-4AAD-9207-953AE8623462}" type="parTrans" cxnId="{AC05CFC1-9C97-41FE-95A3-2CCB9165214E}">
      <dgm:prSet/>
      <dgm:spPr/>
      <dgm:t>
        <a:bodyPr/>
        <a:lstStyle/>
        <a:p>
          <a:endParaRPr lang="en-IE"/>
        </a:p>
      </dgm:t>
    </dgm:pt>
    <dgm:pt modelId="{D2115783-3B41-429F-AD81-BD1A8721259B}" type="sibTrans" cxnId="{AC05CFC1-9C97-41FE-95A3-2CCB9165214E}">
      <dgm:prSet/>
      <dgm:spPr/>
      <dgm:t>
        <a:bodyPr/>
        <a:lstStyle/>
        <a:p>
          <a:endParaRPr lang="en-IE"/>
        </a:p>
      </dgm:t>
    </dgm:pt>
    <dgm:pt modelId="{9A239013-C903-471D-AD40-04F5FFF351C9}">
      <dgm:prSet/>
      <dgm:spPr/>
      <dgm:t>
        <a:bodyPr/>
        <a:lstStyle/>
        <a:p>
          <a:r>
            <a:rPr lang="en-IE" dirty="0" smtClean="0"/>
            <a:t>Commission on Taxation (Mark 2)</a:t>
          </a:r>
          <a:endParaRPr lang="en-IE" dirty="0"/>
        </a:p>
      </dgm:t>
    </dgm:pt>
    <dgm:pt modelId="{1CE75946-CBEF-4504-8F40-617A7EA3ED40}" type="parTrans" cxnId="{09C215D0-91F4-4054-8837-BBD0E41B0BEA}">
      <dgm:prSet/>
      <dgm:spPr/>
      <dgm:t>
        <a:bodyPr/>
        <a:lstStyle/>
        <a:p>
          <a:endParaRPr lang="en-IE"/>
        </a:p>
      </dgm:t>
    </dgm:pt>
    <dgm:pt modelId="{9720481F-46C3-42C7-AE73-C7FA7BE8347D}" type="sibTrans" cxnId="{09C215D0-91F4-4054-8837-BBD0E41B0BEA}">
      <dgm:prSet/>
      <dgm:spPr/>
      <dgm:t>
        <a:bodyPr/>
        <a:lstStyle/>
        <a:p>
          <a:endParaRPr lang="en-IE"/>
        </a:p>
      </dgm:t>
    </dgm:pt>
    <dgm:pt modelId="{920E98A2-08BD-476B-B408-BD833CB06823}">
      <dgm:prSet/>
      <dgm:spPr/>
      <dgm:t>
        <a:bodyPr/>
        <a:lstStyle/>
        <a:p>
          <a:r>
            <a:rPr lang="en-IE" dirty="0" smtClean="0"/>
            <a:t>Interdepartmental Group on Property Tax</a:t>
          </a:r>
          <a:endParaRPr lang="en-IE" dirty="0"/>
        </a:p>
      </dgm:t>
    </dgm:pt>
    <dgm:pt modelId="{905AEAF6-61C5-4146-9C47-4658BAA151DB}" type="parTrans" cxnId="{F18A3AC6-B65B-4205-B45B-AC31016276B1}">
      <dgm:prSet/>
      <dgm:spPr/>
      <dgm:t>
        <a:bodyPr/>
        <a:lstStyle/>
        <a:p>
          <a:endParaRPr lang="en-IE"/>
        </a:p>
      </dgm:t>
    </dgm:pt>
    <dgm:pt modelId="{F156657F-6ABE-40DE-8A98-5E365358D17B}" type="sibTrans" cxnId="{F18A3AC6-B65B-4205-B45B-AC31016276B1}">
      <dgm:prSet/>
      <dgm:spPr/>
      <dgm:t>
        <a:bodyPr/>
        <a:lstStyle/>
        <a:p>
          <a:endParaRPr lang="en-IE"/>
        </a:p>
      </dgm:t>
    </dgm:pt>
    <dgm:pt modelId="{3C424060-B6F9-4CCD-8CEF-D40C349CA531}">
      <dgm:prSet/>
      <dgm:spPr/>
      <dgm:t>
        <a:bodyPr/>
        <a:lstStyle/>
        <a:p>
          <a:r>
            <a:rPr lang="en-IE" dirty="0" smtClean="0"/>
            <a:t>OECD</a:t>
          </a:r>
          <a:endParaRPr lang="en-IE" dirty="0"/>
        </a:p>
      </dgm:t>
    </dgm:pt>
    <dgm:pt modelId="{501D9F07-E5FB-4B47-B312-B96DB5F944BB}" type="parTrans" cxnId="{E2200A1F-848B-4814-A9E5-972F9029CB11}">
      <dgm:prSet/>
      <dgm:spPr/>
      <dgm:t>
        <a:bodyPr/>
        <a:lstStyle/>
        <a:p>
          <a:endParaRPr lang="en-IE"/>
        </a:p>
      </dgm:t>
    </dgm:pt>
    <dgm:pt modelId="{166BC1E1-387F-4958-9BE1-35F2441875D5}" type="sibTrans" cxnId="{E2200A1F-848B-4814-A9E5-972F9029CB11}">
      <dgm:prSet/>
      <dgm:spPr/>
      <dgm:t>
        <a:bodyPr/>
        <a:lstStyle/>
        <a:p>
          <a:endParaRPr lang="en-IE"/>
        </a:p>
      </dgm:t>
    </dgm:pt>
    <dgm:pt modelId="{B2508473-CC93-42CC-A4B8-CB845AADD724}">
      <dgm:prSet/>
      <dgm:spPr/>
      <dgm:t>
        <a:bodyPr/>
        <a:lstStyle/>
        <a:p>
          <a:r>
            <a:rPr lang="en-IE" dirty="0" smtClean="0"/>
            <a:t>EU Commission</a:t>
          </a:r>
          <a:endParaRPr lang="en-IE" dirty="0"/>
        </a:p>
      </dgm:t>
    </dgm:pt>
    <dgm:pt modelId="{B5FD38C7-7AFE-4037-8B9B-1073DDC52A86}" type="parTrans" cxnId="{72D33AD3-3AF0-4EEF-AA31-67C57ECAC126}">
      <dgm:prSet/>
      <dgm:spPr/>
      <dgm:t>
        <a:bodyPr/>
        <a:lstStyle/>
        <a:p>
          <a:endParaRPr lang="en-IE"/>
        </a:p>
      </dgm:t>
    </dgm:pt>
    <dgm:pt modelId="{A5868D36-FB37-4BA8-84C9-2B10B189B9CC}" type="sibTrans" cxnId="{72D33AD3-3AF0-4EEF-AA31-67C57ECAC126}">
      <dgm:prSet/>
      <dgm:spPr/>
      <dgm:t>
        <a:bodyPr/>
        <a:lstStyle/>
        <a:p>
          <a:endParaRPr lang="en-IE"/>
        </a:p>
      </dgm:t>
    </dgm:pt>
    <dgm:pt modelId="{E8771449-F899-4851-B6F0-EC0FC37BDF3A}">
      <dgm:prSet/>
      <dgm:spPr/>
      <dgm:t>
        <a:bodyPr/>
        <a:lstStyle/>
        <a:p>
          <a:r>
            <a:rPr lang="en-IE" dirty="0" smtClean="0"/>
            <a:t>Social Protection Committee of EU</a:t>
          </a:r>
          <a:endParaRPr lang="en-IE" dirty="0"/>
        </a:p>
      </dgm:t>
    </dgm:pt>
    <dgm:pt modelId="{A05F87F3-E8B0-4406-84B3-5C8A99384CCE}" type="parTrans" cxnId="{B1B89443-843B-400E-B68E-F3607910673E}">
      <dgm:prSet/>
      <dgm:spPr/>
      <dgm:t>
        <a:bodyPr/>
        <a:lstStyle/>
        <a:p>
          <a:endParaRPr lang="en-IE"/>
        </a:p>
      </dgm:t>
    </dgm:pt>
    <dgm:pt modelId="{F5E167A1-8CD0-4B0B-BC20-7AF8A9E036AD}" type="sibTrans" cxnId="{B1B89443-843B-400E-B68E-F3607910673E}">
      <dgm:prSet/>
      <dgm:spPr/>
      <dgm:t>
        <a:bodyPr/>
        <a:lstStyle/>
        <a:p>
          <a:endParaRPr lang="en-IE"/>
        </a:p>
      </dgm:t>
    </dgm:pt>
    <dgm:pt modelId="{81C9E758-C33E-495E-B9FF-E57D38005A09}" type="pres">
      <dgm:prSet presAssocID="{7B8638C8-1A22-4B2E-8431-E8E5F0C877CD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IE"/>
        </a:p>
      </dgm:t>
    </dgm:pt>
    <dgm:pt modelId="{B8805507-6C97-4F5E-9CDE-F8F628EC748C}" type="pres">
      <dgm:prSet presAssocID="{FE286F9D-5071-4570-AEA4-639D4FDF23E5}" presName="node" presStyleLbl="node1" presStyleIdx="0" presStyleCnt="12">
        <dgm:presLayoutVars>
          <dgm:bulletEnabled val="1"/>
        </dgm:presLayoutVars>
      </dgm:prSet>
      <dgm:spPr/>
      <dgm:t>
        <a:bodyPr/>
        <a:lstStyle/>
        <a:p>
          <a:endParaRPr lang="en-IE"/>
        </a:p>
      </dgm:t>
    </dgm:pt>
    <dgm:pt modelId="{3C43D408-C905-4D77-9299-8C5919933F5B}" type="pres">
      <dgm:prSet presAssocID="{3C907F8A-A06C-444F-912D-5C1D731B5AAF}" presName="sibTrans" presStyleCnt="0"/>
      <dgm:spPr/>
      <dgm:t>
        <a:bodyPr/>
        <a:lstStyle/>
        <a:p>
          <a:endParaRPr lang="en-IE"/>
        </a:p>
      </dgm:t>
    </dgm:pt>
    <dgm:pt modelId="{E4210BA8-2B86-4561-BA4F-B486849DF8D7}" type="pres">
      <dgm:prSet presAssocID="{C185DD05-ADA5-4A77-B39B-6E7123190B9F}" presName="node" presStyleLbl="node1" presStyleIdx="1" presStyleCnt="12">
        <dgm:presLayoutVars>
          <dgm:bulletEnabled val="1"/>
        </dgm:presLayoutVars>
      </dgm:prSet>
      <dgm:spPr/>
      <dgm:t>
        <a:bodyPr/>
        <a:lstStyle/>
        <a:p>
          <a:endParaRPr lang="en-IE"/>
        </a:p>
      </dgm:t>
    </dgm:pt>
    <dgm:pt modelId="{64C4670E-06B2-423A-9DAF-2DA454972533}" type="pres">
      <dgm:prSet presAssocID="{D3FBF847-899E-4C3F-ACC2-E845ED2ADD43}" presName="sibTrans" presStyleCnt="0"/>
      <dgm:spPr/>
      <dgm:t>
        <a:bodyPr/>
        <a:lstStyle/>
        <a:p>
          <a:endParaRPr lang="en-IE"/>
        </a:p>
      </dgm:t>
    </dgm:pt>
    <dgm:pt modelId="{B694F09C-1F9F-442D-B1E5-A562C58C47EC}" type="pres">
      <dgm:prSet presAssocID="{0F1FAA6C-F6A3-406A-A299-3AFFBDC00A08}" presName="node" presStyleLbl="node1" presStyleIdx="2" presStyleCnt="12">
        <dgm:presLayoutVars>
          <dgm:bulletEnabled val="1"/>
        </dgm:presLayoutVars>
      </dgm:prSet>
      <dgm:spPr/>
      <dgm:t>
        <a:bodyPr/>
        <a:lstStyle/>
        <a:p>
          <a:endParaRPr lang="en-IE"/>
        </a:p>
      </dgm:t>
    </dgm:pt>
    <dgm:pt modelId="{1BB71195-2236-4E57-8BB5-E30A396E0C38}" type="pres">
      <dgm:prSet presAssocID="{3758C47D-5FA9-4690-AB3E-422C8A6A3DB0}" presName="sibTrans" presStyleCnt="0"/>
      <dgm:spPr/>
      <dgm:t>
        <a:bodyPr/>
        <a:lstStyle/>
        <a:p>
          <a:endParaRPr lang="en-IE"/>
        </a:p>
      </dgm:t>
    </dgm:pt>
    <dgm:pt modelId="{DE9E5292-2D44-41C7-85CD-81E6C6575BD1}" type="pres">
      <dgm:prSet presAssocID="{97B5C111-90BA-4272-9C91-7C878EAA19E2}" presName="node" presStyleLbl="node1" presStyleIdx="3" presStyleCnt="12">
        <dgm:presLayoutVars>
          <dgm:bulletEnabled val="1"/>
        </dgm:presLayoutVars>
      </dgm:prSet>
      <dgm:spPr/>
      <dgm:t>
        <a:bodyPr/>
        <a:lstStyle/>
        <a:p>
          <a:endParaRPr lang="en-IE"/>
        </a:p>
      </dgm:t>
    </dgm:pt>
    <dgm:pt modelId="{F16A4E11-1D7E-465D-B838-CEFE3AB18E83}" type="pres">
      <dgm:prSet presAssocID="{7A5E2CE1-27EF-490F-8938-8037D5C49356}" presName="sibTrans" presStyleCnt="0"/>
      <dgm:spPr/>
      <dgm:t>
        <a:bodyPr/>
        <a:lstStyle/>
        <a:p>
          <a:endParaRPr lang="en-IE"/>
        </a:p>
      </dgm:t>
    </dgm:pt>
    <dgm:pt modelId="{3E7303D4-1F5F-4B9A-BBEF-C1EE139A7D3A}" type="pres">
      <dgm:prSet presAssocID="{A11FE981-6454-4288-8A61-0BCD1DE9FFEF}" presName="node" presStyleLbl="node1" presStyleIdx="4" presStyleCnt="12">
        <dgm:presLayoutVars>
          <dgm:bulletEnabled val="1"/>
        </dgm:presLayoutVars>
      </dgm:prSet>
      <dgm:spPr/>
      <dgm:t>
        <a:bodyPr/>
        <a:lstStyle/>
        <a:p>
          <a:endParaRPr lang="en-IE"/>
        </a:p>
      </dgm:t>
    </dgm:pt>
    <dgm:pt modelId="{1F5298DD-961E-422C-97B5-09B7E9FB5924}" type="pres">
      <dgm:prSet presAssocID="{46A23CD1-6379-4B6C-92BE-8F4CEB57C445}" presName="sibTrans" presStyleCnt="0"/>
      <dgm:spPr/>
      <dgm:t>
        <a:bodyPr/>
        <a:lstStyle/>
        <a:p>
          <a:endParaRPr lang="en-IE"/>
        </a:p>
      </dgm:t>
    </dgm:pt>
    <dgm:pt modelId="{A3EE665A-F8E0-4AF0-B48D-CAF54DC84A5C}" type="pres">
      <dgm:prSet presAssocID="{5D256317-063C-498D-83D1-DBE037480678}" presName="node" presStyleLbl="node1" presStyleIdx="5" presStyleCnt="12">
        <dgm:presLayoutVars>
          <dgm:bulletEnabled val="1"/>
        </dgm:presLayoutVars>
      </dgm:prSet>
      <dgm:spPr/>
      <dgm:t>
        <a:bodyPr/>
        <a:lstStyle/>
        <a:p>
          <a:endParaRPr lang="en-IE"/>
        </a:p>
      </dgm:t>
    </dgm:pt>
    <dgm:pt modelId="{9CC63C65-9AB7-44B1-9C4D-0AADC77DE09C}" type="pres">
      <dgm:prSet presAssocID="{5276D04B-9C71-4B06-8CAB-3360461348B4}" presName="sibTrans" presStyleCnt="0"/>
      <dgm:spPr/>
      <dgm:t>
        <a:bodyPr/>
        <a:lstStyle/>
        <a:p>
          <a:endParaRPr lang="en-IE"/>
        </a:p>
      </dgm:t>
    </dgm:pt>
    <dgm:pt modelId="{332088DE-8BEA-4199-993C-5ACFFE0A5402}" type="pres">
      <dgm:prSet presAssocID="{32CAAC2A-580A-4CDD-888E-F293107F98D4}" presName="node" presStyleLbl="node1" presStyleIdx="6" presStyleCnt="12">
        <dgm:presLayoutVars>
          <dgm:bulletEnabled val="1"/>
        </dgm:presLayoutVars>
      </dgm:prSet>
      <dgm:spPr/>
      <dgm:t>
        <a:bodyPr/>
        <a:lstStyle/>
        <a:p>
          <a:endParaRPr lang="en-IE"/>
        </a:p>
      </dgm:t>
    </dgm:pt>
    <dgm:pt modelId="{8C717650-7F3D-4F2A-BC67-409F6B06E1F4}" type="pres">
      <dgm:prSet presAssocID="{D2115783-3B41-429F-AD81-BD1A8721259B}" presName="sibTrans" presStyleCnt="0"/>
      <dgm:spPr/>
      <dgm:t>
        <a:bodyPr/>
        <a:lstStyle/>
        <a:p>
          <a:endParaRPr lang="en-IE"/>
        </a:p>
      </dgm:t>
    </dgm:pt>
    <dgm:pt modelId="{9841F750-F98E-4279-9B91-FCCFF4E16336}" type="pres">
      <dgm:prSet presAssocID="{9A239013-C903-471D-AD40-04F5FFF351C9}" presName="node" presStyleLbl="node1" presStyleIdx="7" presStyleCnt="12">
        <dgm:presLayoutVars>
          <dgm:bulletEnabled val="1"/>
        </dgm:presLayoutVars>
      </dgm:prSet>
      <dgm:spPr/>
      <dgm:t>
        <a:bodyPr/>
        <a:lstStyle/>
        <a:p>
          <a:endParaRPr lang="en-IE"/>
        </a:p>
      </dgm:t>
    </dgm:pt>
    <dgm:pt modelId="{74931114-BFF6-4451-B64E-B7F081CA6E1A}" type="pres">
      <dgm:prSet presAssocID="{9720481F-46C3-42C7-AE73-C7FA7BE8347D}" presName="sibTrans" presStyleCnt="0"/>
      <dgm:spPr/>
      <dgm:t>
        <a:bodyPr/>
        <a:lstStyle/>
        <a:p>
          <a:endParaRPr lang="en-IE"/>
        </a:p>
      </dgm:t>
    </dgm:pt>
    <dgm:pt modelId="{0D236969-D41E-4BE6-B526-9169C3B3F359}" type="pres">
      <dgm:prSet presAssocID="{920E98A2-08BD-476B-B408-BD833CB06823}" presName="node" presStyleLbl="node1" presStyleIdx="8" presStyleCnt="12">
        <dgm:presLayoutVars>
          <dgm:bulletEnabled val="1"/>
        </dgm:presLayoutVars>
      </dgm:prSet>
      <dgm:spPr/>
      <dgm:t>
        <a:bodyPr/>
        <a:lstStyle/>
        <a:p>
          <a:endParaRPr lang="en-IE"/>
        </a:p>
      </dgm:t>
    </dgm:pt>
    <dgm:pt modelId="{C8AA02C0-7C0D-4D4C-9636-8BC687CD17AE}" type="pres">
      <dgm:prSet presAssocID="{F156657F-6ABE-40DE-8A98-5E365358D17B}" presName="sibTrans" presStyleCnt="0"/>
      <dgm:spPr/>
      <dgm:t>
        <a:bodyPr/>
        <a:lstStyle/>
        <a:p>
          <a:endParaRPr lang="en-IE"/>
        </a:p>
      </dgm:t>
    </dgm:pt>
    <dgm:pt modelId="{E7BAA55A-0E1C-4A11-8858-BD60EC96BFFE}" type="pres">
      <dgm:prSet presAssocID="{3C424060-B6F9-4CCD-8CEF-D40C349CA531}" presName="node" presStyleLbl="node1" presStyleIdx="9" presStyleCnt="12">
        <dgm:presLayoutVars>
          <dgm:bulletEnabled val="1"/>
        </dgm:presLayoutVars>
      </dgm:prSet>
      <dgm:spPr/>
      <dgm:t>
        <a:bodyPr/>
        <a:lstStyle/>
        <a:p>
          <a:endParaRPr lang="en-IE"/>
        </a:p>
      </dgm:t>
    </dgm:pt>
    <dgm:pt modelId="{CB3EB7ED-E305-4DEE-BE59-837CD635B807}" type="pres">
      <dgm:prSet presAssocID="{166BC1E1-387F-4958-9BE1-35F2441875D5}" presName="sibTrans" presStyleCnt="0"/>
      <dgm:spPr/>
      <dgm:t>
        <a:bodyPr/>
        <a:lstStyle/>
        <a:p>
          <a:endParaRPr lang="en-IE"/>
        </a:p>
      </dgm:t>
    </dgm:pt>
    <dgm:pt modelId="{98176E85-4B56-43BE-B2DA-8CADAC99936D}" type="pres">
      <dgm:prSet presAssocID="{B2508473-CC93-42CC-A4B8-CB845AADD724}" presName="node" presStyleLbl="node1" presStyleIdx="10" presStyleCnt="12">
        <dgm:presLayoutVars>
          <dgm:bulletEnabled val="1"/>
        </dgm:presLayoutVars>
      </dgm:prSet>
      <dgm:spPr/>
      <dgm:t>
        <a:bodyPr/>
        <a:lstStyle/>
        <a:p>
          <a:endParaRPr lang="en-IE"/>
        </a:p>
      </dgm:t>
    </dgm:pt>
    <dgm:pt modelId="{B6EED301-45CF-4FAA-8546-7FFD1DC50D44}" type="pres">
      <dgm:prSet presAssocID="{A5868D36-FB37-4BA8-84C9-2B10B189B9CC}" presName="sibTrans" presStyleCnt="0"/>
      <dgm:spPr/>
      <dgm:t>
        <a:bodyPr/>
        <a:lstStyle/>
        <a:p>
          <a:endParaRPr lang="en-IE"/>
        </a:p>
      </dgm:t>
    </dgm:pt>
    <dgm:pt modelId="{4AAE4634-4050-45A4-9A96-241B157619E6}" type="pres">
      <dgm:prSet presAssocID="{E8771449-F899-4851-B6F0-EC0FC37BDF3A}" presName="node" presStyleLbl="node1" presStyleIdx="11" presStyleCnt="12">
        <dgm:presLayoutVars>
          <dgm:bulletEnabled val="1"/>
        </dgm:presLayoutVars>
      </dgm:prSet>
      <dgm:spPr/>
      <dgm:t>
        <a:bodyPr/>
        <a:lstStyle/>
        <a:p>
          <a:endParaRPr lang="en-IE"/>
        </a:p>
      </dgm:t>
    </dgm:pt>
  </dgm:ptLst>
  <dgm:cxnLst>
    <dgm:cxn modelId="{02D05DCB-1793-4DFB-B1AD-56568AD3D952}" type="presOf" srcId="{5D256317-063C-498D-83D1-DBE037480678}" destId="{A3EE665A-F8E0-4AF0-B48D-CAF54DC84A5C}" srcOrd="0" destOrd="0" presId="urn:microsoft.com/office/officeart/2005/8/layout/default#2"/>
    <dgm:cxn modelId="{9E689010-543F-44E2-B858-F7B862FA5A77}" srcId="{7B8638C8-1A22-4B2E-8431-E8E5F0C877CD}" destId="{0F1FAA6C-F6A3-406A-A299-3AFFBDC00A08}" srcOrd="2" destOrd="0" parTransId="{F269DA9F-E384-4484-91D9-0D758903D479}" sibTransId="{3758C47D-5FA9-4690-AB3E-422C8A6A3DB0}"/>
    <dgm:cxn modelId="{62F5AD67-C71D-43ED-B774-2DA5B57F0EB4}" type="presOf" srcId="{C185DD05-ADA5-4A77-B39B-6E7123190B9F}" destId="{E4210BA8-2B86-4561-BA4F-B486849DF8D7}" srcOrd="0" destOrd="0" presId="urn:microsoft.com/office/officeart/2005/8/layout/default#2"/>
    <dgm:cxn modelId="{719B2B28-51C0-4CAA-944D-12F32C708867}" type="presOf" srcId="{32CAAC2A-580A-4CDD-888E-F293107F98D4}" destId="{332088DE-8BEA-4199-993C-5ACFFE0A5402}" srcOrd="0" destOrd="0" presId="urn:microsoft.com/office/officeart/2005/8/layout/default#2"/>
    <dgm:cxn modelId="{5A4884B7-31D4-442E-9674-C041CA2514B3}" srcId="{7B8638C8-1A22-4B2E-8431-E8E5F0C877CD}" destId="{97B5C111-90BA-4272-9C91-7C878EAA19E2}" srcOrd="3" destOrd="0" parTransId="{2D94E0C6-4C34-42E2-A24A-8B60B7078EF8}" sibTransId="{7A5E2CE1-27EF-490F-8938-8037D5C49356}"/>
    <dgm:cxn modelId="{9031D48D-FC69-40B4-8554-9E41F9F3DACF}" type="presOf" srcId="{9A239013-C903-471D-AD40-04F5FFF351C9}" destId="{9841F750-F98E-4279-9B91-FCCFF4E16336}" srcOrd="0" destOrd="0" presId="urn:microsoft.com/office/officeart/2005/8/layout/default#2"/>
    <dgm:cxn modelId="{AEF196E0-D9FE-4D8E-AEEF-41E86C6379F5}" type="presOf" srcId="{7B8638C8-1A22-4B2E-8431-E8E5F0C877CD}" destId="{81C9E758-C33E-495E-B9FF-E57D38005A09}" srcOrd="0" destOrd="0" presId="urn:microsoft.com/office/officeart/2005/8/layout/default#2"/>
    <dgm:cxn modelId="{F18A3AC6-B65B-4205-B45B-AC31016276B1}" srcId="{7B8638C8-1A22-4B2E-8431-E8E5F0C877CD}" destId="{920E98A2-08BD-476B-B408-BD833CB06823}" srcOrd="8" destOrd="0" parTransId="{905AEAF6-61C5-4146-9C47-4658BAA151DB}" sibTransId="{F156657F-6ABE-40DE-8A98-5E365358D17B}"/>
    <dgm:cxn modelId="{D3948661-FC76-4E26-AEAF-000E3F73425A}" type="presOf" srcId="{B2508473-CC93-42CC-A4B8-CB845AADD724}" destId="{98176E85-4B56-43BE-B2DA-8CADAC99936D}" srcOrd="0" destOrd="0" presId="urn:microsoft.com/office/officeart/2005/8/layout/default#2"/>
    <dgm:cxn modelId="{30E0ACE7-0F98-4C6C-9874-D6A2B6BC7501}" srcId="{7B8638C8-1A22-4B2E-8431-E8E5F0C877CD}" destId="{A11FE981-6454-4288-8A61-0BCD1DE9FFEF}" srcOrd="4" destOrd="0" parTransId="{7B44BB21-491A-47B7-AA27-883EC28C5452}" sibTransId="{46A23CD1-6379-4B6C-92BE-8F4CEB57C445}"/>
    <dgm:cxn modelId="{89361B24-0245-4C6E-B645-BFC869DD1568}" srcId="{7B8638C8-1A22-4B2E-8431-E8E5F0C877CD}" destId="{5D256317-063C-498D-83D1-DBE037480678}" srcOrd="5" destOrd="0" parTransId="{9FB65615-CF4A-4F37-8115-BDBE27668A32}" sibTransId="{5276D04B-9C71-4B06-8CAB-3360461348B4}"/>
    <dgm:cxn modelId="{23CCF4E0-1670-4CC2-9BDB-A6B2B9EFC374}" srcId="{7B8638C8-1A22-4B2E-8431-E8E5F0C877CD}" destId="{FE286F9D-5071-4570-AEA4-639D4FDF23E5}" srcOrd="0" destOrd="0" parTransId="{EB0B5A6E-489C-4E9B-9A59-A94E9A3C1D0E}" sibTransId="{3C907F8A-A06C-444F-912D-5C1D731B5AAF}"/>
    <dgm:cxn modelId="{55EA5682-74EB-42CD-9672-30041C6F9292}" type="presOf" srcId="{0F1FAA6C-F6A3-406A-A299-3AFFBDC00A08}" destId="{B694F09C-1F9F-442D-B1E5-A562C58C47EC}" srcOrd="0" destOrd="0" presId="urn:microsoft.com/office/officeart/2005/8/layout/default#2"/>
    <dgm:cxn modelId="{1409EC60-8412-40CD-9F4A-86CB03FBE799}" type="presOf" srcId="{920E98A2-08BD-476B-B408-BD833CB06823}" destId="{0D236969-D41E-4BE6-B526-9169C3B3F359}" srcOrd="0" destOrd="0" presId="urn:microsoft.com/office/officeart/2005/8/layout/default#2"/>
    <dgm:cxn modelId="{09C215D0-91F4-4054-8837-BBD0E41B0BEA}" srcId="{7B8638C8-1A22-4B2E-8431-E8E5F0C877CD}" destId="{9A239013-C903-471D-AD40-04F5FFF351C9}" srcOrd="7" destOrd="0" parTransId="{1CE75946-CBEF-4504-8F40-617A7EA3ED40}" sibTransId="{9720481F-46C3-42C7-AE73-C7FA7BE8347D}"/>
    <dgm:cxn modelId="{AC05CFC1-9C97-41FE-95A3-2CCB9165214E}" srcId="{7B8638C8-1A22-4B2E-8431-E8E5F0C877CD}" destId="{32CAAC2A-580A-4CDD-888E-F293107F98D4}" srcOrd="6" destOrd="0" parTransId="{0C83B0F1-56BA-4AAD-9207-953AE8623462}" sibTransId="{D2115783-3B41-429F-AD81-BD1A8721259B}"/>
    <dgm:cxn modelId="{72D33AD3-3AF0-4EEF-AA31-67C57ECAC126}" srcId="{7B8638C8-1A22-4B2E-8431-E8E5F0C877CD}" destId="{B2508473-CC93-42CC-A4B8-CB845AADD724}" srcOrd="10" destOrd="0" parTransId="{B5FD38C7-7AFE-4037-8B9B-1073DDC52A86}" sibTransId="{A5868D36-FB37-4BA8-84C9-2B10B189B9CC}"/>
    <dgm:cxn modelId="{468E43A4-3A1E-420E-B42A-3DF53FD49295}" type="presOf" srcId="{A11FE981-6454-4288-8A61-0BCD1DE9FFEF}" destId="{3E7303D4-1F5F-4B9A-BBEF-C1EE139A7D3A}" srcOrd="0" destOrd="0" presId="urn:microsoft.com/office/officeart/2005/8/layout/default#2"/>
    <dgm:cxn modelId="{FCAF67E6-ADFA-4512-ACEC-1EA7CFC6B681}" type="presOf" srcId="{FE286F9D-5071-4570-AEA4-639D4FDF23E5}" destId="{B8805507-6C97-4F5E-9CDE-F8F628EC748C}" srcOrd="0" destOrd="0" presId="urn:microsoft.com/office/officeart/2005/8/layout/default#2"/>
    <dgm:cxn modelId="{2E08E200-B001-4C29-9090-764444286B1E}" srcId="{7B8638C8-1A22-4B2E-8431-E8E5F0C877CD}" destId="{C185DD05-ADA5-4A77-B39B-6E7123190B9F}" srcOrd="1" destOrd="0" parTransId="{7825022D-4851-4418-A6F3-50780321B270}" sibTransId="{D3FBF847-899E-4C3F-ACC2-E845ED2ADD43}"/>
    <dgm:cxn modelId="{3CCC513A-21FD-4EDE-B60A-AFDDA2AF4C66}" type="presOf" srcId="{97B5C111-90BA-4272-9C91-7C878EAA19E2}" destId="{DE9E5292-2D44-41C7-85CD-81E6C6575BD1}" srcOrd="0" destOrd="0" presId="urn:microsoft.com/office/officeart/2005/8/layout/default#2"/>
    <dgm:cxn modelId="{B1B89443-843B-400E-B68E-F3607910673E}" srcId="{7B8638C8-1A22-4B2E-8431-E8E5F0C877CD}" destId="{E8771449-F899-4851-B6F0-EC0FC37BDF3A}" srcOrd="11" destOrd="0" parTransId="{A05F87F3-E8B0-4406-84B3-5C8A99384CCE}" sibTransId="{F5E167A1-8CD0-4B0B-BC20-7AF8A9E036AD}"/>
    <dgm:cxn modelId="{598CFB2F-5CFC-4DC3-B9CF-E3DB4F0251E8}" type="presOf" srcId="{3C424060-B6F9-4CCD-8CEF-D40C349CA531}" destId="{E7BAA55A-0E1C-4A11-8858-BD60EC96BFFE}" srcOrd="0" destOrd="0" presId="urn:microsoft.com/office/officeart/2005/8/layout/default#2"/>
    <dgm:cxn modelId="{E2200A1F-848B-4814-A9E5-972F9029CB11}" srcId="{7B8638C8-1A22-4B2E-8431-E8E5F0C877CD}" destId="{3C424060-B6F9-4CCD-8CEF-D40C349CA531}" srcOrd="9" destOrd="0" parTransId="{501D9F07-E5FB-4B47-B312-B96DB5F944BB}" sibTransId="{166BC1E1-387F-4958-9BE1-35F2441875D5}"/>
    <dgm:cxn modelId="{6B5E1D22-C344-493F-8FEC-E053A2B62626}" type="presOf" srcId="{E8771449-F899-4851-B6F0-EC0FC37BDF3A}" destId="{4AAE4634-4050-45A4-9A96-241B157619E6}" srcOrd="0" destOrd="0" presId="urn:microsoft.com/office/officeart/2005/8/layout/default#2"/>
    <dgm:cxn modelId="{85A53BAE-0223-4D25-BD88-921CF246FC28}" type="presParOf" srcId="{81C9E758-C33E-495E-B9FF-E57D38005A09}" destId="{B8805507-6C97-4F5E-9CDE-F8F628EC748C}" srcOrd="0" destOrd="0" presId="urn:microsoft.com/office/officeart/2005/8/layout/default#2"/>
    <dgm:cxn modelId="{24FB666D-20BE-4586-83A7-620108FC97B3}" type="presParOf" srcId="{81C9E758-C33E-495E-B9FF-E57D38005A09}" destId="{3C43D408-C905-4D77-9299-8C5919933F5B}" srcOrd="1" destOrd="0" presId="urn:microsoft.com/office/officeart/2005/8/layout/default#2"/>
    <dgm:cxn modelId="{D68BD047-D139-4F7A-B009-13578879E371}" type="presParOf" srcId="{81C9E758-C33E-495E-B9FF-E57D38005A09}" destId="{E4210BA8-2B86-4561-BA4F-B486849DF8D7}" srcOrd="2" destOrd="0" presId="urn:microsoft.com/office/officeart/2005/8/layout/default#2"/>
    <dgm:cxn modelId="{C64A4D1E-FE7B-473D-B148-910F0E54165E}" type="presParOf" srcId="{81C9E758-C33E-495E-B9FF-E57D38005A09}" destId="{64C4670E-06B2-423A-9DAF-2DA454972533}" srcOrd="3" destOrd="0" presId="urn:microsoft.com/office/officeart/2005/8/layout/default#2"/>
    <dgm:cxn modelId="{C04FA1BA-7395-4385-A5A7-21002B6E8D68}" type="presParOf" srcId="{81C9E758-C33E-495E-B9FF-E57D38005A09}" destId="{B694F09C-1F9F-442D-B1E5-A562C58C47EC}" srcOrd="4" destOrd="0" presId="urn:microsoft.com/office/officeart/2005/8/layout/default#2"/>
    <dgm:cxn modelId="{9182019E-428B-4997-8B54-71E720779EFF}" type="presParOf" srcId="{81C9E758-C33E-495E-B9FF-E57D38005A09}" destId="{1BB71195-2236-4E57-8BB5-E30A396E0C38}" srcOrd="5" destOrd="0" presId="urn:microsoft.com/office/officeart/2005/8/layout/default#2"/>
    <dgm:cxn modelId="{D6A83380-B56F-4690-B837-115FA7C473E9}" type="presParOf" srcId="{81C9E758-C33E-495E-B9FF-E57D38005A09}" destId="{DE9E5292-2D44-41C7-85CD-81E6C6575BD1}" srcOrd="6" destOrd="0" presId="urn:microsoft.com/office/officeart/2005/8/layout/default#2"/>
    <dgm:cxn modelId="{3DF56EE9-4AC9-4D35-B6C2-A15348D95EBB}" type="presParOf" srcId="{81C9E758-C33E-495E-B9FF-E57D38005A09}" destId="{F16A4E11-1D7E-465D-B838-CEFE3AB18E83}" srcOrd="7" destOrd="0" presId="urn:microsoft.com/office/officeart/2005/8/layout/default#2"/>
    <dgm:cxn modelId="{E40B6E5C-579A-4509-9841-BEF4D7845080}" type="presParOf" srcId="{81C9E758-C33E-495E-B9FF-E57D38005A09}" destId="{3E7303D4-1F5F-4B9A-BBEF-C1EE139A7D3A}" srcOrd="8" destOrd="0" presId="urn:microsoft.com/office/officeart/2005/8/layout/default#2"/>
    <dgm:cxn modelId="{9A1D3483-5349-48E2-A7A0-764E1CF04FE7}" type="presParOf" srcId="{81C9E758-C33E-495E-B9FF-E57D38005A09}" destId="{1F5298DD-961E-422C-97B5-09B7E9FB5924}" srcOrd="9" destOrd="0" presId="urn:microsoft.com/office/officeart/2005/8/layout/default#2"/>
    <dgm:cxn modelId="{0010B8F4-B622-46AA-903A-EEE9A86E661D}" type="presParOf" srcId="{81C9E758-C33E-495E-B9FF-E57D38005A09}" destId="{A3EE665A-F8E0-4AF0-B48D-CAF54DC84A5C}" srcOrd="10" destOrd="0" presId="urn:microsoft.com/office/officeart/2005/8/layout/default#2"/>
    <dgm:cxn modelId="{CD0FE80C-B7DD-4E36-90B2-20324B08C8A6}" type="presParOf" srcId="{81C9E758-C33E-495E-B9FF-E57D38005A09}" destId="{9CC63C65-9AB7-44B1-9C4D-0AADC77DE09C}" srcOrd="11" destOrd="0" presId="urn:microsoft.com/office/officeart/2005/8/layout/default#2"/>
    <dgm:cxn modelId="{6D01A151-A9BB-4E25-AD6E-6CA4964A9646}" type="presParOf" srcId="{81C9E758-C33E-495E-B9FF-E57D38005A09}" destId="{332088DE-8BEA-4199-993C-5ACFFE0A5402}" srcOrd="12" destOrd="0" presId="urn:microsoft.com/office/officeart/2005/8/layout/default#2"/>
    <dgm:cxn modelId="{8724AF24-495C-4A41-80E2-BD53EA4D6629}" type="presParOf" srcId="{81C9E758-C33E-495E-B9FF-E57D38005A09}" destId="{8C717650-7F3D-4F2A-BC67-409F6B06E1F4}" srcOrd="13" destOrd="0" presId="urn:microsoft.com/office/officeart/2005/8/layout/default#2"/>
    <dgm:cxn modelId="{5656BAFC-0F50-4E91-AB62-57CB14A9A2D5}" type="presParOf" srcId="{81C9E758-C33E-495E-B9FF-E57D38005A09}" destId="{9841F750-F98E-4279-9B91-FCCFF4E16336}" srcOrd="14" destOrd="0" presId="urn:microsoft.com/office/officeart/2005/8/layout/default#2"/>
    <dgm:cxn modelId="{D7E2C493-5345-4009-B0D4-9FEE21BDCBE3}" type="presParOf" srcId="{81C9E758-C33E-495E-B9FF-E57D38005A09}" destId="{74931114-BFF6-4451-B64E-B7F081CA6E1A}" srcOrd="15" destOrd="0" presId="urn:microsoft.com/office/officeart/2005/8/layout/default#2"/>
    <dgm:cxn modelId="{BF86B2A5-0272-4BDE-A20F-F52665E6FD01}" type="presParOf" srcId="{81C9E758-C33E-495E-B9FF-E57D38005A09}" destId="{0D236969-D41E-4BE6-B526-9169C3B3F359}" srcOrd="16" destOrd="0" presId="urn:microsoft.com/office/officeart/2005/8/layout/default#2"/>
    <dgm:cxn modelId="{91A547C4-181F-4808-A5AF-9D075C1FB5CC}" type="presParOf" srcId="{81C9E758-C33E-495E-B9FF-E57D38005A09}" destId="{C8AA02C0-7C0D-4D4C-9636-8BC687CD17AE}" srcOrd="17" destOrd="0" presId="urn:microsoft.com/office/officeart/2005/8/layout/default#2"/>
    <dgm:cxn modelId="{D985CB82-8A36-453B-909C-B3A525C650D2}" type="presParOf" srcId="{81C9E758-C33E-495E-B9FF-E57D38005A09}" destId="{E7BAA55A-0E1C-4A11-8858-BD60EC96BFFE}" srcOrd="18" destOrd="0" presId="urn:microsoft.com/office/officeart/2005/8/layout/default#2"/>
    <dgm:cxn modelId="{EF13E2FD-EC5D-42C7-9C5C-991E65043193}" type="presParOf" srcId="{81C9E758-C33E-495E-B9FF-E57D38005A09}" destId="{CB3EB7ED-E305-4DEE-BE59-837CD635B807}" srcOrd="19" destOrd="0" presId="urn:microsoft.com/office/officeart/2005/8/layout/default#2"/>
    <dgm:cxn modelId="{62148C3C-D7F0-4BA0-B7A6-8BB6544CCD74}" type="presParOf" srcId="{81C9E758-C33E-495E-B9FF-E57D38005A09}" destId="{98176E85-4B56-43BE-B2DA-8CADAC99936D}" srcOrd="20" destOrd="0" presId="urn:microsoft.com/office/officeart/2005/8/layout/default#2"/>
    <dgm:cxn modelId="{F717D17F-61C1-42DB-9D54-87A97FC7FE3E}" type="presParOf" srcId="{81C9E758-C33E-495E-B9FF-E57D38005A09}" destId="{B6EED301-45CF-4FAA-8546-7FFD1DC50D44}" srcOrd="21" destOrd="0" presId="urn:microsoft.com/office/officeart/2005/8/layout/default#2"/>
    <dgm:cxn modelId="{FC1F5D7E-3307-466B-ACD0-96B8DD1F2497}" type="presParOf" srcId="{81C9E758-C33E-495E-B9FF-E57D38005A09}" destId="{4AAE4634-4050-45A4-9A96-241B157619E6}" srcOrd="22" destOrd="0" presId="urn:microsoft.com/office/officeart/2005/8/layout/default#2"/>
  </dgm:cxnLst>
  <dgm:bg>
    <a:effectLst>
      <a:glow rad="63500">
        <a:schemeClr val="accent5">
          <a:satMod val="175000"/>
          <a:alpha val="40000"/>
        </a:schemeClr>
      </a:glow>
    </a:effectLst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44460F-10A2-44DB-8982-ABA130256DC0}">
      <dsp:nvSpPr>
        <dsp:cNvPr id="0" name=""/>
        <dsp:cNvSpPr/>
      </dsp:nvSpPr>
      <dsp:spPr>
        <a:xfrm>
          <a:off x="462733" y="1583"/>
          <a:ext cx="1812361" cy="108741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1700" kern="1200" dirty="0"/>
            <a:t>Income tax</a:t>
          </a:r>
        </a:p>
      </dsp:txBody>
      <dsp:txXfrm>
        <a:off x="462733" y="1583"/>
        <a:ext cx="1812361" cy="1087416"/>
      </dsp:txXfrm>
    </dsp:sp>
    <dsp:sp modelId="{1E857A8A-2AA0-464D-ACDF-A798118D4865}">
      <dsp:nvSpPr>
        <dsp:cNvPr id="0" name=""/>
        <dsp:cNvSpPr/>
      </dsp:nvSpPr>
      <dsp:spPr>
        <a:xfrm>
          <a:off x="2458614" y="1583"/>
          <a:ext cx="1812361" cy="108741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1700" kern="1200" dirty="0" smtClean="0"/>
            <a:t>Welfare</a:t>
          </a:r>
          <a:endParaRPr lang="en-IE" sz="1700" kern="1200" dirty="0"/>
        </a:p>
      </dsp:txBody>
      <dsp:txXfrm>
        <a:off x="2458614" y="1583"/>
        <a:ext cx="1812361" cy="1087416"/>
      </dsp:txXfrm>
    </dsp:sp>
    <dsp:sp modelId="{FF94E713-AC56-44A3-AAE8-B2EAC891900C}">
      <dsp:nvSpPr>
        <dsp:cNvPr id="0" name=""/>
        <dsp:cNvSpPr/>
      </dsp:nvSpPr>
      <dsp:spPr>
        <a:xfrm>
          <a:off x="4452212" y="1583"/>
          <a:ext cx="1812361" cy="108741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1700" kern="1200" dirty="0"/>
            <a:t>PRSI &amp; levies</a:t>
          </a:r>
        </a:p>
      </dsp:txBody>
      <dsp:txXfrm>
        <a:off x="4452212" y="1583"/>
        <a:ext cx="1812361" cy="1087416"/>
      </dsp:txXfrm>
    </dsp:sp>
    <dsp:sp modelId="{D8B1F021-6C0B-4B92-AA27-812C6970F423}">
      <dsp:nvSpPr>
        <dsp:cNvPr id="0" name=""/>
        <dsp:cNvSpPr/>
      </dsp:nvSpPr>
      <dsp:spPr>
        <a:xfrm>
          <a:off x="6445809" y="1583"/>
          <a:ext cx="1812361" cy="108741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1700" kern="1200" dirty="0"/>
            <a:t>Property tax</a:t>
          </a:r>
        </a:p>
      </dsp:txBody>
      <dsp:txXfrm>
        <a:off x="6445809" y="1583"/>
        <a:ext cx="1812361" cy="1087416"/>
      </dsp:txXfrm>
    </dsp:sp>
    <dsp:sp modelId="{6A09630F-3282-49B1-8D09-F5008D732AAB}">
      <dsp:nvSpPr>
        <dsp:cNvPr id="0" name=""/>
        <dsp:cNvSpPr/>
      </dsp:nvSpPr>
      <dsp:spPr>
        <a:xfrm>
          <a:off x="471867" y="1265811"/>
          <a:ext cx="1812361" cy="108741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1700" kern="1200" dirty="0"/>
            <a:t>USC</a:t>
          </a:r>
        </a:p>
      </dsp:txBody>
      <dsp:txXfrm>
        <a:off x="471867" y="1265811"/>
        <a:ext cx="1812361" cy="1087416"/>
      </dsp:txXfrm>
    </dsp:sp>
    <dsp:sp modelId="{0AA50E54-81E2-4C65-9CBB-E7F886B93C0C}">
      <dsp:nvSpPr>
        <dsp:cNvPr id="0" name=""/>
        <dsp:cNvSpPr/>
      </dsp:nvSpPr>
      <dsp:spPr>
        <a:xfrm>
          <a:off x="2469071" y="1266692"/>
          <a:ext cx="1812361" cy="108741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1700" kern="1200" dirty="0"/>
            <a:t>Public sector pay</a:t>
          </a:r>
        </a:p>
      </dsp:txBody>
      <dsp:txXfrm>
        <a:off x="2469071" y="1266692"/>
        <a:ext cx="1812361" cy="1087416"/>
      </dsp:txXfrm>
    </dsp:sp>
    <dsp:sp modelId="{C352EBE9-FB2B-4048-8FAF-9825F8609B29}">
      <dsp:nvSpPr>
        <dsp:cNvPr id="0" name=""/>
        <dsp:cNvSpPr/>
      </dsp:nvSpPr>
      <dsp:spPr>
        <a:xfrm>
          <a:off x="4452212" y="1270236"/>
          <a:ext cx="1812361" cy="108741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1700" kern="1200" dirty="0" smtClean="0"/>
            <a:t>Labour supply</a:t>
          </a:r>
          <a:endParaRPr lang="en-IE" sz="1700" kern="1200" dirty="0"/>
        </a:p>
      </dsp:txBody>
      <dsp:txXfrm>
        <a:off x="4452212" y="1270236"/>
        <a:ext cx="1812361" cy="1087416"/>
      </dsp:txXfrm>
    </dsp:sp>
    <dsp:sp modelId="{FF1E0BE1-8600-47F0-BA6B-49EE85CB2DE9}">
      <dsp:nvSpPr>
        <dsp:cNvPr id="0" name=""/>
        <dsp:cNvSpPr/>
      </dsp:nvSpPr>
      <dsp:spPr>
        <a:xfrm>
          <a:off x="6445809" y="1270236"/>
          <a:ext cx="1812361" cy="108741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1700" kern="1200" dirty="0"/>
            <a:t>Childcare costs &amp; </a:t>
          </a:r>
          <a:r>
            <a:rPr lang="en-IE" sz="1700" kern="1200" dirty="0" smtClean="0"/>
            <a:t>ECCE</a:t>
          </a:r>
          <a:endParaRPr lang="en-IE" sz="1700" kern="1200" dirty="0"/>
        </a:p>
      </dsp:txBody>
      <dsp:txXfrm>
        <a:off x="6445809" y="1270236"/>
        <a:ext cx="1812361" cy="1087416"/>
      </dsp:txXfrm>
    </dsp:sp>
    <dsp:sp modelId="{4EA27A02-F693-445E-9811-FB613155C3E5}">
      <dsp:nvSpPr>
        <dsp:cNvPr id="0" name=""/>
        <dsp:cNvSpPr/>
      </dsp:nvSpPr>
      <dsp:spPr>
        <a:xfrm>
          <a:off x="465016" y="2538890"/>
          <a:ext cx="1812361" cy="108741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1700" kern="1200" dirty="0"/>
            <a:t>Gender impact</a:t>
          </a:r>
        </a:p>
      </dsp:txBody>
      <dsp:txXfrm>
        <a:off x="465016" y="2538890"/>
        <a:ext cx="1812361" cy="1087416"/>
      </dsp:txXfrm>
    </dsp:sp>
    <dsp:sp modelId="{3EBA1075-052E-4F0F-9B5B-610B030E1C89}">
      <dsp:nvSpPr>
        <dsp:cNvPr id="0" name=""/>
        <dsp:cNvSpPr/>
      </dsp:nvSpPr>
      <dsp:spPr>
        <a:xfrm>
          <a:off x="2458614" y="2539738"/>
          <a:ext cx="1812361" cy="108741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1700" kern="1200" dirty="0"/>
            <a:t>Water charges &amp; subsidies</a:t>
          </a:r>
        </a:p>
      </dsp:txBody>
      <dsp:txXfrm>
        <a:off x="2458614" y="2539738"/>
        <a:ext cx="1812361" cy="1087416"/>
      </dsp:txXfrm>
    </dsp:sp>
    <dsp:sp modelId="{E8A4792C-CCB4-442F-A243-BDF48C8F85A1}">
      <dsp:nvSpPr>
        <dsp:cNvPr id="0" name=""/>
        <dsp:cNvSpPr/>
      </dsp:nvSpPr>
      <dsp:spPr>
        <a:xfrm>
          <a:off x="4452212" y="2538890"/>
          <a:ext cx="1812361" cy="108741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1700" kern="1200" dirty="0" smtClean="0"/>
            <a:t>Social impact assessment</a:t>
          </a:r>
          <a:endParaRPr lang="en-IE" sz="1700" kern="1200" dirty="0"/>
        </a:p>
      </dsp:txBody>
      <dsp:txXfrm>
        <a:off x="4452212" y="2538890"/>
        <a:ext cx="1812361" cy="1087416"/>
      </dsp:txXfrm>
    </dsp:sp>
    <dsp:sp modelId="{6081558F-BB31-42E8-965D-0B6FC1FCDB23}">
      <dsp:nvSpPr>
        <dsp:cNvPr id="0" name=""/>
        <dsp:cNvSpPr/>
      </dsp:nvSpPr>
      <dsp:spPr>
        <a:xfrm>
          <a:off x="6490937" y="2520284"/>
          <a:ext cx="1812361" cy="108741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1700" kern="1200" dirty="0" smtClean="0"/>
            <a:t>Social welfare and occupational pensions</a:t>
          </a:r>
          <a:endParaRPr lang="en-IE" sz="1700" kern="1200" dirty="0"/>
        </a:p>
      </dsp:txBody>
      <dsp:txXfrm>
        <a:off x="6490937" y="2520284"/>
        <a:ext cx="1812361" cy="1087416"/>
      </dsp:txXfrm>
    </dsp:sp>
    <dsp:sp modelId="{691350DB-60CA-4BE4-BE4C-AB76A55BEB92}">
      <dsp:nvSpPr>
        <dsp:cNvPr id="0" name=""/>
        <dsp:cNvSpPr/>
      </dsp:nvSpPr>
      <dsp:spPr>
        <a:xfrm>
          <a:off x="1461688" y="3809127"/>
          <a:ext cx="1812361" cy="108741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1700" kern="1200" dirty="0"/>
            <a:t>Medical and GP visit cards</a:t>
          </a:r>
        </a:p>
      </dsp:txBody>
      <dsp:txXfrm>
        <a:off x="1461688" y="3809127"/>
        <a:ext cx="1812361" cy="1087416"/>
      </dsp:txXfrm>
    </dsp:sp>
    <dsp:sp modelId="{E8E413CC-E0B8-4098-8B57-6682F4A451DD}">
      <dsp:nvSpPr>
        <dsp:cNvPr id="0" name=""/>
        <dsp:cNvSpPr/>
      </dsp:nvSpPr>
      <dsp:spPr>
        <a:xfrm>
          <a:off x="3483015" y="3809127"/>
          <a:ext cx="1812361" cy="108741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1700" kern="1200" dirty="0" smtClean="0"/>
            <a:t>Housing:  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1700" kern="1200" dirty="0" smtClean="0"/>
            <a:t>HAP &amp; differential </a:t>
          </a:r>
          <a:r>
            <a:rPr lang="en-IE" sz="1700" kern="1200" dirty="0"/>
            <a:t>rent</a:t>
          </a:r>
        </a:p>
      </dsp:txBody>
      <dsp:txXfrm>
        <a:off x="3483015" y="3809127"/>
        <a:ext cx="1812361" cy="1087416"/>
      </dsp:txXfrm>
    </dsp:sp>
    <dsp:sp modelId="{E70A8F47-1CB0-4FDB-950D-2BC9526438F5}">
      <dsp:nvSpPr>
        <dsp:cNvPr id="0" name=""/>
        <dsp:cNvSpPr/>
      </dsp:nvSpPr>
      <dsp:spPr>
        <a:xfrm>
          <a:off x="5476613" y="3809127"/>
          <a:ext cx="1812361" cy="108741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1700" kern="1200" dirty="0" smtClean="0"/>
            <a:t>Indirect 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1700" kern="1200" dirty="0" smtClean="0"/>
            <a:t>taxes</a:t>
          </a:r>
          <a:endParaRPr lang="en-IE" sz="1700" kern="1200" dirty="0"/>
        </a:p>
      </dsp:txBody>
      <dsp:txXfrm>
        <a:off x="5476613" y="3809127"/>
        <a:ext cx="1812361" cy="108741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805507-6C97-4F5E-9CDE-F8F628EC748C}">
      <dsp:nvSpPr>
        <dsp:cNvPr id="0" name=""/>
        <dsp:cNvSpPr/>
      </dsp:nvSpPr>
      <dsp:spPr>
        <a:xfrm>
          <a:off x="2555" y="420812"/>
          <a:ext cx="2027459" cy="121647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1800" kern="1200" dirty="0" smtClean="0"/>
            <a:t>Dept of Social Protection*</a:t>
          </a:r>
          <a:endParaRPr lang="en-IE" sz="1800" kern="1200" dirty="0"/>
        </a:p>
      </dsp:txBody>
      <dsp:txXfrm>
        <a:off x="2555" y="420812"/>
        <a:ext cx="2027459" cy="1216475"/>
      </dsp:txXfrm>
    </dsp:sp>
    <dsp:sp modelId="{E4210BA8-2B86-4561-BA4F-B486849DF8D7}">
      <dsp:nvSpPr>
        <dsp:cNvPr id="0" name=""/>
        <dsp:cNvSpPr/>
      </dsp:nvSpPr>
      <dsp:spPr>
        <a:xfrm>
          <a:off x="2232761" y="420812"/>
          <a:ext cx="2027459" cy="121647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1800" kern="1200" dirty="0" smtClean="0"/>
            <a:t>Dept of Finance*</a:t>
          </a:r>
          <a:endParaRPr lang="en-IE" sz="1800" kern="1200" dirty="0"/>
        </a:p>
      </dsp:txBody>
      <dsp:txXfrm>
        <a:off x="2232761" y="420812"/>
        <a:ext cx="2027459" cy="1216475"/>
      </dsp:txXfrm>
    </dsp:sp>
    <dsp:sp modelId="{B694F09C-1F9F-442D-B1E5-A562C58C47EC}">
      <dsp:nvSpPr>
        <dsp:cNvPr id="0" name=""/>
        <dsp:cNvSpPr/>
      </dsp:nvSpPr>
      <dsp:spPr>
        <a:xfrm>
          <a:off x="4462966" y="420812"/>
          <a:ext cx="2027459" cy="121647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1800" kern="1200" dirty="0" smtClean="0"/>
            <a:t>Dept of Public Expenditure and Reform*</a:t>
          </a:r>
          <a:endParaRPr lang="en-IE" sz="1800" kern="1200" dirty="0"/>
        </a:p>
      </dsp:txBody>
      <dsp:txXfrm>
        <a:off x="4462966" y="420812"/>
        <a:ext cx="2027459" cy="1216475"/>
      </dsp:txXfrm>
    </dsp:sp>
    <dsp:sp modelId="{DE9E5292-2D44-41C7-85CD-81E6C6575BD1}">
      <dsp:nvSpPr>
        <dsp:cNvPr id="0" name=""/>
        <dsp:cNvSpPr/>
      </dsp:nvSpPr>
      <dsp:spPr>
        <a:xfrm>
          <a:off x="6693172" y="420812"/>
          <a:ext cx="2027459" cy="121647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1800" kern="1200" dirty="0" smtClean="0"/>
            <a:t>Dept of Environment</a:t>
          </a:r>
          <a:endParaRPr lang="en-IE" sz="1800" kern="1200" dirty="0"/>
        </a:p>
      </dsp:txBody>
      <dsp:txXfrm>
        <a:off x="6693172" y="420812"/>
        <a:ext cx="2027459" cy="1216475"/>
      </dsp:txXfrm>
    </dsp:sp>
    <dsp:sp modelId="{3E7303D4-1F5F-4B9A-BBEF-C1EE139A7D3A}">
      <dsp:nvSpPr>
        <dsp:cNvPr id="0" name=""/>
        <dsp:cNvSpPr/>
      </dsp:nvSpPr>
      <dsp:spPr>
        <a:xfrm>
          <a:off x="2555" y="1840034"/>
          <a:ext cx="2027459" cy="121647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1800" kern="1200" dirty="0" smtClean="0"/>
            <a:t>Dept of Health</a:t>
          </a:r>
          <a:endParaRPr lang="en-IE" sz="1800" kern="1200" dirty="0"/>
        </a:p>
      </dsp:txBody>
      <dsp:txXfrm>
        <a:off x="2555" y="1840034"/>
        <a:ext cx="2027459" cy="1216475"/>
      </dsp:txXfrm>
    </dsp:sp>
    <dsp:sp modelId="{A3EE665A-F8E0-4AF0-B48D-CAF54DC84A5C}">
      <dsp:nvSpPr>
        <dsp:cNvPr id="0" name=""/>
        <dsp:cNvSpPr/>
      </dsp:nvSpPr>
      <dsp:spPr>
        <a:xfrm>
          <a:off x="2232761" y="1840034"/>
          <a:ext cx="2027459" cy="121647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1800" kern="1200" dirty="0" smtClean="0"/>
            <a:t>Advisory Group on Tax and Welfare</a:t>
          </a:r>
          <a:endParaRPr lang="en-IE" sz="1800" kern="1200" dirty="0"/>
        </a:p>
      </dsp:txBody>
      <dsp:txXfrm>
        <a:off x="2232761" y="1840034"/>
        <a:ext cx="2027459" cy="1216475"/>
      </dsp:txXfrm>
    </dsp:sp>
    <dsp:sp modelId="{332088DE-8BEA-4199-993C-5ACFFE0A5402}">
      <dsp:nvSpPr>
        <dsp:cNvPr id="0" name=""/>
        <dsp:cNvSpPr/>
      </dsp:nvSpPr>
      <dsp:spPr>
        <a:xfrm>
          <a:off x="4462966" y="1840034"/>
          <a:ext cx="2027459" cy="121647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1800" kern="1200" dirty="0" smtClean="0"/>
            <a:t>Tax and Welfare Integration Group</a:t>
          </a:r>
          <a:endParaRPr lang="en-IE" sz="1800" kern="1200" dirty="0"/>
        </a:p>
      </dsp:txBody>
      <dsp:txXfrm>
        <a:off x="4462966" y="1840034"/>
        <a:ext cx="2027459" cy="1216475"/>
      </dsp:txXfrm>
    </dsp:sp>
    <dsp:sp modelId="{9841F750-F98E-4279-9B91-FCCFF4E16336}">
      <dsp:nvSpPr>
        <dsp:cNvPr id="0" name=""/>
        <dsp:cNvSpPr/>
      </dsp:nvSpPr>
      <dsp:spPr>
        <a:xfrm>
          <a:off x="6693172" y="1840034"/>
          <a:ext cx="2027459" cy="121647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1800" kern="1200" dirty="0" smtClean="0"/>
            <a:t>Commission on Taxation (Mark 2)</a:t>
          </a:r>
          <a:endParaRPr lang="en-IE" sz="1800" kern="1200" dirty="0"/>
        </a:p>
      </dsp:txBody>
      <dsp:txXfrm>
        <a:off x="6693172" y="1840034"/>
        <a:ext cx="2027459" cy="1216475"/>
      </dsp:txXfrm>
    </dsp:sp>
    <dsp:sp modelId="{0D236969-D41E-4BE6-B526-9169C3B3F359}">
      <dsp:nvSpPr>
        <dsp:cNvPr id="0" name=""/>
        <dsp:cNvSpPr/>
      </dsp:nvSpPr>
      <dsp:spPr>
        <a:xfrm>
          <a:off x="2555" y="3259255"/>
          <a:ext cx="2027459" cy="121647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1800" kern="1200" dirty="0" smtClean="0"/>
            <a:t>Interdepartmental Group on Property Tax</a:t>
          </a:r>
          <a:endParaRPr lang="en-IE" sz="1800" kern="1200" dirty="0"/>
        </a:p>
      </dsp:txBody>
      <dsp:txXfrm>
        <a:off x="2555" y="3259255"/>
        <a:ext cx="2027459" cy="1216475"/>
      </dsp:txXfrm>
    </dsp:sp>
    <dsp:sp modelId="{E7BAA55A-0E1C-4A11-8858-BD60EC96BFFE}">
      <dsp:nvSpPr>
        <dsp:cNvPr id="0" name=""/>
        <dsp:cNvSpPr/>
      </dsp:nvSpPr>
      <dsp:spPr>
        <a:xfrm>
          <a:off x="2232761" y="3259255"/>
          <a:ext cx="2027459" cy="121647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1800" kern="1200" dirty="0" smtClean="0"/>
            <a:t>OECD</a:t>
          </a:r>
          <a:endParaRPr lang="en-IE" sz="1800" kern="1200" dirty="0"/>
        </a:p>
      </dsp:txBody>
      <dsp:txXfrm>
        <a:off x="2232761" y="3259255"/>
        <a:ext cx="2027459" cy="1216475"/>
      </dsp:txXfrm>
    </dsp:sp>
    <dsp:sp modelId="{98176E85-4B56-43BE-B2DA-8CADAC99936D}">
      <dsp:nvSpPr>
        <dsp:cNvPr id="0" name=""/>
        <dsp:cNvSpPr/>
      </dsp:nvSpPr>
      <dsp:spPr>
        <a:xfrm>
          <a:off x="4462966" y="3259255"/>
          <a:ext cx="2027459" cy="121647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1800" kern="1200" dirty="0" smtClean="0"/>
            <a:t>EU Commission</a:t>
          </a:r>
          <a:endParaRPr lang="en-IE" sz="1800" kern="1200" dirty="0"/>
        </a:p>
      </dsp:txBody>
      <dsp:txXfrm>
        <a:off x="4462966" y="3259255"/>
        <a:ext cx="2027459" cy="1216475"/>
      </dsp:txXfrm>
    </dsp:sp>
    <dsp:sp modelId="{4AAE4634-4050-45A4-9A96-241B157619E6}">
      <dsp:nvSpPr>
        <dsp:cNvPr id="0" name=""/>
        <dsp:cNvSpPr/>
      </dsp:nvSpPr>
      <dsp:spPr>
        <a:xfrm>
          <a:off x="6693172" y="3259255"/>
          <a:ext cx="2027459" cy="121647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1800" kern="1200" dirty="0" smtClean="0"/>
            <a:t>Social Protection Committee of EU</a:t>
          </a:r>
          <a:endParaRPr lang="en-IE" sz="1800" kern="1200" dirty="0"/>
        </a:p>
      </dsp:txBody>
      <dsp:txXfrm>
        <a:off x="6693172" y="3259255"/>
        <a:ext cx="2027459" cy="12164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#2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0.3829</cdr:x>
      <cdr:y>0.28125</cdr:y>
    </cdr:from>
    <cdr:to>
      <cdr:x>0.51859</cdr:x>
      <cdr:y>0.39931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962150" y="771525"/>
          <a:ext cx="695325" cy="3238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IE" sz="110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2945295" cy="4961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65" tIns="45482" rIns="90965" bIns="45482" numCol="1" anchor="t" anchorCtr="0" compatLnSpc="1">
            <a:prstTxWarp prst="textNoShape">
              <a:avLst/>
            </a:prstTxWarp>
          </a:bodyPr>
          <a:lstStyle>
            <a:lvl1pPr algn="l" defTabSz="447675"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endParaRPr lang="it-IT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90" y="2"/>
            <a:ext cx="2945295" cy="4961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65" tIns="45482" rIns="90965" bIns="45482" numCol="1" anchor="t" anchorCtr="0" compatLnSpc="1">
            <a:prstTxWarp prst="textNoShape">
              <a:avLst/>
            </a:prstTxWarp>
          </a:bodyPr>
          <a:lstStyle>
            <a:lvl1pPr algn="r" defTabSz="447675"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endParaRPr lang="it-IT"/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432045"/>
            <a:ext cx="2945295" cy="493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65" tIns="45482" rIns="90965" bIns="45482" numCol="1" anchor="b" anchorCtr="0" compatLnSpc="1">
            <a:prstTxWarp prst="textNoShape">
              <a:avLst/>
            </a:prstTxWarp>
          </a:bodyPr>
          <a:lstStyle>
            <a:lvl1pPr algn="l" defTabSz="447675"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endParaRPr lang="it-IT"/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90" y="9432045"/>
            <a:ext cx="2945295" cy="493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65" tIns="45482" rIns="90965" bIns="45482" numCol="1" anchor="b" anchorCtr="0" compatLnSpc="1">
            <a:prstTxWarp prst="textNoShape">
              <a:avLst/>
            </a:prstTxWarp>
          </a:bodyPr>
          <a:lstStyle>
            <a:lvl1pPr algn="r" defTabSz="447675"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fld id="{AC2B207B-668C-49C7-B00B-1BA7FDA92353}" type="slidenum">
              <a:rPr lang="it-IT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536720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2"/>
            <a:ext cx="6797675" cy="992822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IE"/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0" y="2"/>
            <a:ext cx="6797675" cy="992822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IE"/>
          </a:p>
        </p:txBody>
      </p:sp>
      <p:sp>
        <p:nvSpPr>
          <p:cNvPr id="2051" name="AutoShape 3"/>
          <p:cNvSpPr>
            <a:spLocks noChangeArrowheads="1"/>
          </p:cNvSpPr>
          <p:nvPr/>
        </p:nvSpPr>
        <p:spPr bwMode="auto">
          <a:xfrm>
            <a:off x="0" y="2"/>
            <a:ext cx="6797675" cy="992822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IE"/>
          </a:p>
        </p:txBody>
      </p:sp>
      <p:sp>
        <p:nvSpPr>
          <p:cNvPr id="2052" name="AutoShape 4"/>
          <p:cNvSpPr>
            <a:spLocks noChangeArrowheads="1"/>
          </p:cNvSpPr>
          <p:nvPr/>
        </p:nvSpPr>
        <p:spPr bwMode="auto">
          <a:xfrm>
            <a:off x="0" y="2"/>
            <a:ext cx="6797675" cy="992822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IE"/>
          </a:p>
        </p:txBody>
      </p:sp>
      <p:sp>
        <p:nvSpPr>
          <p:cNvPr id="2053" name="AutoShape 5"/>
          <p:cNvSpPr>
            <a:spLocks noChangeArrowheads="1"/>
          </p:cNvSpPr>
          <p:nvPr/>
        </p:nvSpPr>
        <p:spPr bwMode="auto">
          <a:xfrm>
            <a:off x="0" y="2"/>
            <a:ext cx="6797675" cy="992822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IE"/>
          </a:p>
        </p:txBody>
      </p:sp>
      <p:sp>
        <p:nvSpPr>
          <p:cNvPr id="2054" name="AutoShape 6"/>
          <p:cNvSpPr>
            <a:spLocks noChangeArrowheads="1"/>
          </p:cNvSpPr>
          <p:nvPr/>
        </p:nvSpPr>
        <p:spPr bwMode="auto">
          <a:xfrm>
            <a:off x="0" y="2"/>
            <a:ext cx="6797675" cy="992822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IE"/>
          </a:p>
        </p:txBody>
      </p:sp>
      <p:sp>
        <p:nvSpPr>
          <p:cNvPr id="2055" name="AutoShape 7"/>
          <p:cNvSpPr>
            <a:spLocks noChangeArrowheads="1"/>
          </p:cNvSpPr>
          <p:nvPr/>
        </p:nvSpPr>
        <p:spPr bwMode="auto">
          <a:xfrm>
            <a:off x="0" y="2"/>
            <a:ext cx="6797675" cy="992822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IE"/>
          </a:p>
        </p:txBody>
      </p:sp>
      <p:sp>
        <p:nvSpPr>
          <p:cNvPr id="2056" name="AutoShape 8"/>
          <p:cNvSpPr>
            <a:spLocks noChangeArrowheads="1"/>
          </p:cNvSpPr>
          <p:nvPr/>
        </p:nvSpPr>
        <p:spPr bwMode="auto">
          <a:xfrm>
            <a:off x="0" y="2"/>
            <a:ext cx="6797675" cy="992822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IE"/>
          </a:p>
        </p:txBody>
      </p:sp>
      <p:sp>
        <p:nvSpPr>
          <p:cNvPr id="2057" name="AutoShape 9"/>
          <p:cNvSpPr>
            <a:spLocks noChangeArrowheads="1"/>
          </p:cNvSpPr>
          <p:nvPr/>
        </p:nvSpPr>
        <p:spPr bwMode="auto">
          <a:xfrm>
            <a:off x="0" y="2"/>
            <a:ext cx="6797675" cy="992822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IE"/>
          </a:p>
        </p:txBody>
      </p:sp>
      <p:sp>
        <p:nvSpPr>
          <p:cNvPr id="2058" name="AutoShape 10"/>
          <p:cNvSpPr>
            <a:spLocks noChangeArrowheads="1"/>
          </p:cNvSpPr>
          <p:nvPr/>
        </p:nvSpPr>
        <p:spPr bwMode="auto">
          <a:xfrm>
            <a:off x="0" y="2"/>
            <a:ext cx="6797675" cy="992822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IE"/>
          </a:p>
        </p:txBody>
      </p:sp>
      <p:sp>
        <p:nvSpPr>
          <p:cNvPr id="2059" name="Rectangle 1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-16044863" y="-17237075"/>
            <a:ext cx="23956963" cy="17967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sp>
      <p:sp>
        <p:nvSpPr>
          <p:cNvPr id="2060" name="Rectangle 12"/>
          <p:cNvSpPr>
            <a:spLocks noGrp="1" noChangeArrowheads="1"/>
          </p:cNvSpPr>
          <p:nvPr>
            <p:ph type="body"/>
          </p:nvPr>
        </p:nvSpPr>
        <p:spPr bwMode="auto">
          <a:xfrm>
            <a:off x="679768" y="4716026"/>
            <a:ext cx="5426119" cy="444011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it-IT" smtClean="0"/>
          </a:p>
        </p:txBody>
      </p:sp>
    </p:spTree>
    <p:extLst>
      <p:ext uri="{BB962C8B-B14F-4D97-AF65-F5344CB8AC3E}">
        <p14:creationId xmlns:p14="http://schemas.microsoft.com/office/powerpoint/2010/main" val="10153989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  <a:defRPr/>
            </a:pPr>
            <a:endParaRPr lang="en-IE" baseline="0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IE" dirty="0" smtClean="0"/>
              <a:t>In</a:t>
            </a:r>
            <a:r>
              <a:rPr lang="en-IE" baseline="0" dirty="0" smtClean="0"/>
              <a:t> the early years, we were very careful to brand the model as SWITCH, the ESRI tax-benefit model.</a:t>
            </a:r>
            <a:br>
              <a:rPr lang="en-IE" baseline="0" dirty="0" smtClean="0"/>
            </a:br>
            <a:r>
              <a:rPr lang="en-IE" baseline="0" dirty="0" smtClean="0"/>
              <a:t>I think we’re going to have to revisit this, because now the range of the model goes well beyond tax and welfare.</a:t>
            </a:r>
            <a:endParaRPr lang="en-IE" baseline="0" smtClean="0"/>
          </a:p>
          <a:p>
            <a:r>
              <a:rPr lang="en-IE" smtClean="0"/>
              <a:t>We’re </a:t>
            </a:r>
            <a:r>
              <a:rPr lang="en-IE" dirty="0" smtClean="0"/>
              <a:t>now well past the 100 publications mark, and closing in on the 150.</a:t>
            </a:r>
          </a:p>
          <a:p>
            <a:r>
              <a:rPr lang="en-IE" dirty="0" smtClean="0"/>
              <a:t>These range</a:t>
            </a:r>
            <a:r>
              <a:rPr lang="en-IE" baseline="0" dirty="0" smtClean="0"/>
              <a:t> of publications includes journal articles, ESRI publications, reports to government commissions and working groups.</a:t>
            </a:r>
          </a:p>
          <a:p>
            <a:r>
              <a:rPr lang="en-IE" baseline="0" dirty="0" smtClean="0"/>
              <a:t>SWITCH research is referenced in </a:t>
            </a:r>
            <a:r>
              <a:rPr lang="en-IE" baseline="0" dirty="0" err="1" smtClean="0"/>
              <a:t>Dail</a:t>
            </a:r>
            <a:r>
              <a:rPr lang="en-IE" baseline="0" dirty="0" smtClean="0"/>
              <a:t> debates, newspaper articles</a:t>
            </a:r>
            <a:endParaRPr lang="en-IE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IE" dirty="0" smtClean="0"/>
              <a:t>Very</a:t>
            </a:r>
            <a:r>
              <a:rPr lang="en-IE" baseline="0" dirty="0" smtClean="0"/>
              <a:t> strong engagement with policy makers and policy debate. </a:t>
            </a:r>
          </a:p>
          <a:p>
            <a:endParaRPr lang="en-IE" baseline="0" dirty="0" smtClean="0"/>
          </a:p>
          <a:p>
            <a:r>
              <a:rPr lang="en-IE" baseline="0" dirty="0" smtClean="0"/>
              <a:t>Strong reputation that has to be guarded and enhanced by careful attention to detail and to quality.</a:t>
            </a:r>
          </a:p>
          <a:p>
            <a:endParaRPr lang="en-IE" baseline="0" dirty="0" smtClean="0"/>
          </a:p>
          <a:p>
            <a:r>
              <a:rPr lang="en-IE" baseline="0" dirty="0" smtClean="0"/>
              <a:t>Model is built around the </a:t>
            </a:r>
            <a:r>
              <a:rPr lang="en-IE" dirty="0" smtClean="0"/>
              <a:t>Levers of policy – what would be the impact if policy changed in this</a:t>
            </a:r>
            <a:r>
              <a:rPr lang="en-IE" baseline="0" dirty="0" smtClean="0"/>
              <a:t> way or that</a:t>
            </a:r>
          </a:p>
          <a:p>
            <a:endParaRPr lang="en-IE" baseline="0" dirty="0" smtClean="0"/>
          </a:p>
          <a:p>
            <a:r>
              <a:rPr lang="en-IE" baseline="0" dirty="0" smtClean="0"/>
              <a:t>Direct use by policy makers – in advance of the budget, and in social impact assessment post-Budget.</a:t>
            </a:r>
            <a:endParaRPr lang="en-IE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/>
          <a:lstStyle/>
          <a:p>
            <a:fld id="{F1DB974A-F493-4A76-9CBC-3AB84B6CED83}" type="slidenum">
              <a:rPr lang="en-IE" smtClean="0"/>
              <a:t>7</a:t>
            </a:fld>
            <a:endParaRPr lang="en-I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Line 2"/>
          <p:cNvSpPr>
            <a:spLocks noChangeShapeType="1"/>
          </p:cNvSpPr>
          <p:nvPr/>
        </p:nvSpPr>
        <p:spPr bwMode="auto">
          <a:xfrm>
            <a:off x="7524750" y="1454150"/>
            <a:ext cx="0" cy="4495800"/>
          </a:xfrm>
          <a:prstGeom prst="line">
            <a:avLst/>
          </a:prstGeom>
          <a:noFill/>
          <a:ln w="41275" cap="rnd">
            <a:solidFill>
              <a:srgbClr val="292F5D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IE">
              <a:latin typeface="Calibri" pitchFamily="34" charset="0"/>
            </a:endParaRPr>
          </a:p>
        </p:txBody>
      </p:sp>
      <p:sp>
        <p:nvSpPr>
          <p:cNvPr id="6" name="Line 40"/>
          <p:cNvSpPr>
            <a:spLocks noChangeShapeType="1"/>
          </p:cNvSpPr>
          <p:nvPr/>
        </p:nvSpPr>
        <p:spPr bwMode="auto">
          <a:xfrm>
            <a:off x="107950" y="3206750"/>
            <a:ext cx="8637588" cy="0"/>
          </a:xfrm>
          <a:prstGeom prst="line">
            <a:avLst/>
          </a:prstGeom>
          <a:noFill/>
          <a:ln w="41275" cap="rnd">
            <a:solidFill>
              <a:srgbClr val="292F5D"/>
            </a:solidFill>
            <a:round/>
            <a:headEnd/>
            <a:tailEnd/>
          </a:ln>
          <a:effectLst/>
        </p:spPr>
        <p:txBody>
          <a:bodyPr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IE" kern="1200">
              <a:solidFill>
                <a:schemeClr val="tx1"/>
              </a:solidFill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32153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23850" y="466724"/>
            <a:ext cx="7056462" cy="2602236"/>
          </a:xfrm>
        </p:spPr>
        <p:txBody>
          <a:bodyPr/>
          <a:lstStyle>
            <a:lvl1pPr algn="r">
              <a:defRPr sz="4400" baseline="0">
                <a:solidFill>
                  <a:srgbClr val="292F5D"/>
                </a:solidFill>
                <a:latin typeface="Calibri" pitchFamily="34" charset="0"/>
              </a:defRPr>
            </a:lvl1pPr>
          </a:lstStyle>
          <a:p>
            <a:r>
              <a:rPr lang="en-US" altLang="en-US" smtClean="0"/>
              <a:t>Click to edit Master title style</a:t>
            </a:r>
            <a:endParaRPr lang="en-GB" altLang="en-US" dirty="0"/>
          </a:p>
        </p:txBody>
      </p:sp>
      <p:sp>
        <p:nvSpPr>
          <p:cNvPr id="32154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692275" y="3371056"/>
            <a:ext cx="5688013" cy="1714128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600" i="1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defRPr>
            </a:lvl1pPr>
          </a:lstStyle>
          <a:p>
            <a:r>
              <a:rPr lang="en-US" altLang="en-US" smtClean="0"/>
              <a:t>Click to edit Master subtitle style</a:t>
            </a:r>
            <a:endParaRPr lang="en-GB" altLang="en-US" dirty="0"/>
          </a:p>
        </p:txBody>
      </p:sp>
      <p:pic>
        <p:nvPicPr>
          <p:cNvPr id="8" name="Picture 7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03370" y="3428999"/>
            <a:ext cx="1042168" cy="13716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 baseline="0">
                <a:solidFill>
                  <a:srgbClr val="292F5D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accent3">
                  <a:lumMod val="75000"/>
                </a:schemeClr>
              </a:buClr>
              <a:defRPr lang="en-US" altLang="en-US" sz="3000" dirty="0" smtClean="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>
              <a:buClr>
                <a:srgbClr val="292F5D"/>
              </a:buClr>
              <a:defRPr sz="2800">
                <a:solidFill>
                  <a:schemeClr val="tx1"/>
                </a:solidFill>
              </a:defRPr>
            </a:lvl2pPr>
            <a:lvl3pPr>
              <a:buClr>
                <a:srgbClr val="292F5D"/>
              </a:buClr>
              <a:defRPr sz="2400">
                <a:solidFill>
                  <a:schemeClr val="tx1"/>
                </a:solidFill>
              </a:defRPr>
            </a:lvl3pPr>
            <a:lvl4pPr>
              <a:buClr>
                <a:srgbClr val="292F5D"/>
              </a:buClr>
              <a:defRPr sz="2400">
                <a:solidFill>
                  <a:schemeClr val="tx1"/>
                </a:solidFill>
              </a:defRPr>
            </a:lvl4pPr>
            <a:lvl5pPr>
              <a:buClr>
                <a:srgbClr val="292F5D"/>
              </a:buClr>
              <a:defRPr sz="2400">
                <a:solidFill>
                  <a:schemeClr val="tx1"/>
                </a:solidFill>
              </a:defRPr>
            </a:lvl5pPr>
          </a:lstStyle>
          <a:p>
            <a:pPr marL="342900" lvl="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292F5D"/>
              </a:buClr>
              <a:buSzPct val="70000"/>
              <a:buFont typeface="Wingdings" pitchFamily="2" charset="2"/>
              <a:buChar char="l"/>
            </a:pPr>
            <a:r>
              <a:rPr lang="en-US" smtClean="0"/>
              <a:t>Click to edit Master text styles</a:t>
            </a:r>
          </a:p>
          <a:p>
            <a:pPr marL="342900" lvl="1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292F5D"/>
              </a:buClr>
              <a:buSzPct val="70000"/>
              <a:buFont typeface="Wingdings" pitchFamily="2" charset="2"/>
              <a:buChar char="l"/>
            </a:pPr>
            <a:r>
              <a:rPr lang="en-US" smtClean="0"/>
              <a:t>Second level</a:t>
            </a:r>
          </a:p>
          <a:p>
            <a:pPr marL="342900" lvl="2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292F5D"/>
              </a:buClr>
              <a:buSzPct val="70000"/>
              <a:buFont typeface="Wingdings" pitchFamily="2" charset="2"/>
              <a:buChar char="l"/>
            </a:pPr>
            <a:r>
              <a:rPr lang="en-US" smtClean="0"/>
              <a:t>Third level</a:t>
            </a:r>
          </a:p>
          <a:p>
            <a:pPr marL="342900" lvl="3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292F5D"/>
              </a:buClr>
              <a:buSzPct val="70000"/>
              <a:buFont typeface="Wingdings" pitchFamily="2" charset="2"/>
              <a:buChar char="l"/>
            </a:pPr>
            <a:r>
              <a:rPr lang="en-US" smtClean="0"/>
              <a:t>Fourth level</a:t>
            </a:r>
          </a:p>
          <a:p>
            <a:pPr marL="342900" lvl="4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292F5D"/>
              </a:buClr>
              <a:buSzPct val="70000"/>
              <a:buFont typeface="Wingdings" pitchFamily="2" charset="2"/>
              <a:buChar char="l"/>
            </a:pPr>
            <a:r>
              <a:rPr lang="en-US" smtClean="0"/>
              <a:t>Fifth level</a:t>
            </a:r>
            <a:endParaRPr lang="en-IE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rgbClr val="292F5D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4313"/>
            <a:ext cx="4038600" cy="4646612"/>
          </a:xfrm>
        </p:spPr>
        <p:txBody>
          <a:bodyPr/>
          <a:lstStyle>
            <a:lvl1pPr>
              <a:buClr>
                <a:srgbClr val="292F5D"/>
              </a:buCl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4313"/>
            <a:ext cx="4038600" cy="4646612"/>
          </a:xfrm>
        </p:spPr>
        <p:txBody>
          <a:bodyPr/>
          <a:lstStyle>
            <a:lvl1pPr>
              <a:buClr>
                <a:srgbClr val="292F5D"/>
              </a:buCl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99176" cy="994122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514" name="Line 2"/>
          <p:cNvSpPr>
            <a:spLocks noChangeShapeType="1"/>
          </p:cNvSpPr>
          <p:nvPr/>
        </p:nvSpPr>
        <p:spPr bwMode="auto">
          <a:xfrm flipH="1">
            <a:off x="8101013" y="115888"/>
            <a:ext cx="0" cy="1368425"/>
          </a:xfrm>
          <a:prstGeom prst="line">
            <a:avLst/>
          </a:prstGeom>
          <a:noFill/>
          <a:ln w="41275" cap="rnd">
            <a:solidFill>
              <a:srgbClr val="292F5D"/>
            </a:solidFill>
            <a:round/>
            <a:headEnd/>
            <a:tailEnd/>
          </a:ln>
          <a:effectLst/>
        </p:spPr>
        <p:txBody>
          <a:bodyPr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IE" kern="1200">
              <a:solidFill>
                <a:schemeClr val="tx1"/>
              </a:solidFill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400050"/>
            <a:ext cx="7543800" cy="86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dirty="0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57338"/>
            <a:ext cx="8229600" cy="4967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dirty="0" smtClean="0"/>
          </a:p>
        </p:txBody>
      </p:sp>
      <p:pic>
        <p:nvPicPr>
          <p:cNvPr id="6" name="Picture 5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167273" y="244633"/>
            <a:ext cx="733424" cy="10237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 baseline="0">
          <a:solidFill>
            <a:srgbClr val="292F5D"/>
          </a:solidFill>
          <a:latin typeface="Calibri" pitchFamily="34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BBB59"/>
          </a:solidFill>
          <a:latin typeface="Calibri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BBB59"/>
          </a:solidFill>
          <a:latin typeface="Calibri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BBB59"/>
          </a:solidFill>
          <a:latin typeface="Calibri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BBB59"/>
          </a:solidFill>
          <a:latin typeface="Calibri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03366"/>
          </a:solidFill>
          <a:latin typeface="Tahom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03366"/>
          </a:solidFill>
          <a:latin typeface="Tahom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03366"/>
          </a:solidFill>
          <a:latin typeface="Tahom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03366"/>
          </a:solidFill>
          <a:latin typeface="Tahom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292F5D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692150" indent="-347663" algn="l" rtl="0" eaLnBrk="1" fontAlgn="base" hangingPunct="1">
        <a:spcBef>
          <a:spcPct val="20000"/>
        </a:spcBef>
        <a:spcAft>
          <a:spcPct val="0"/>
        </a:spcAft>
        <a:buClr>
          <a:srgbClr val="292F5D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Calibri" pitchFamily="34" charset="0"/>
        </a:defRPr>
      </a:lvl2pPr>
      <a:lvl3pPr marL="987425" indent="-293688" algn="l" rtl="0" eaLnBrk="1" fontAlgn="base" hangingPunct="1">
        <a:spcBef>
          <a:spcPct val="20000"/>
        </a:spcBef>
        <a:spcAft>
          <a:spcPct val="0"/>
        </a:spcAft>
        <a:buClr>
          <a:srgbClr val="292F5D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Calibri" pitchFamily="34" charset="0"/>
        </a:defRPr>
      </a:lvl3pPr>
      <a:lvl4pPr marL="1281113" indent="-292100" algn="l" rtl="0" eaLnBrk="1" fontAlgn="base" hangingPunct="1">
        <a:spcBef>
          <a:spcPct val="20000"/>
        </a:spcBef>
        <a:spcAft>
          <a:spcPct val="0"/>
        </a:spcAft>
        <a:buClr>
          <a:srgbClr val="292F5D"/>
        </a:buClr>
        <a:buSzPct val="85000"/>
        <a:buChar char="•"/>
        <a:defRPr sz="2000">
          <a:solidFill>
            <a:schemeClr val="tx1"/>
          </a:solidFill>
          <a:latin typeface="Calibri" pitchFamily="34" charset="0"/>
        </a:defRPr>
      </a:lvl4pPr>
      <a:lvl5pPr marL="1598613" indent="-315913" algn="l" rtl="0" eaLnBrk="1" fontAlgn="base" hangingPunct="1">
        <a:spcBef>
          <a:spcPct val="20000"/>
        </a:spcBef>
        <a:spcAft>
          <a:spcPct val="0"/>
        </a:spcAft>
        <a:buClr>
          <a:srgbClr val="292F5D"/>
        </a:buClr>
        <a:buSzPct val="80000"/>
        <a:buChar char="•"/>
        <a:defRPr sz="2000">
          <a:solidFill>
            <a:schemeClr val="tx1"/>
          </a:solidFill>
          <a:latin typeface="Calibri" pitchFamily="34" charset="0"/>
        </a:defRPr>
      </a:lvl5pPr>
      <a:lvl6pPr marL="2055813" indent="-315913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80000"/>
        <a:buChar char="•"/>
        <a:defRPr sz="2000">
          <a:solidFill>
            <a:schemeClr val="tx1"/>
          </a:solidFill>
          <a:latin typeface="+mn-lt"/>
        </a:defRPr>
      </a:lvl6pPr>
      <a:lvl7pPr marL="2513013" indent="-315913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80000"/>
        <a:buChar char="•"/>
        <a:defRPr sz="2000">
          <a:solidFill>
            <a:schemeClr val="tx1"/>
          </a:solidFill>
          <a:latin typeface="+mn-lt"/>
        </a:defRPr>
      </a:lvl7pPr>
      <a:lvl8pPr marL="2970213" indent="-315913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80000"/>
        <a:buChar char="•"/>
        <a:defRPr sz="2000">
          <a:solidFill>
            <a:schemeClr val="tx1"/>
          </a:solidFill>
          <a:latin typeface="+mn-lt"/>
        </a:defRPr>
      </a:lvl8pPr>
      <a:lvl9pPr marL="3427413" indent="-315913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80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ri.ie/switch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switch@esri.ie" TargetMode="External"/><Relationship Id="rId4" Type="http://schemas.openxmlformats.org/officeDocument/2006/relationships/hyperlink" Target="mailto:tim.callan@esri.ie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528" y="332656"/>
            <a:ext cx="6980312" cy="2448272"/>
          </a:xfrm>
        </p:spPr>
        <p:txBody>
          <a:bodyPr/>
          <a:lstStyle/>
          <a:p>
            <a:r>
              <a:rPr lang="en-IE" dirty="0" smtClean="0"/>
              <a:t>Microsimulation modelling to inform policy debate: </a:t>
            </a:r>
            <a:br>
              <a:rPr lang="en-IE" dirty="0" smtClean="0"/>
            </a:br>
            <a:r>
              <a:rPr lang="en-IE" dirty="0" smtClean="0"/>
              <a:t>the case of SWITCH</a:t>
            </a:r>
            <a:endParaRPr lang="en-IE" sz="3600" dirty="0" smtClean="0"/>
          </a:p>
        </p:txBody>
      </p:sp>
      <p:sp>
        <p:nvSpPr>
          <p:cNvPr id="2467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3429000"/>
            <a:ext cx="7308800" cy="1584176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IE" sz="2400" dirty="0" smtClean="0"/>
              <a:t>Tim Callan</a:t>
            </a:r>
          </a:p>
          <a:p>
            <a:pPr>
              <a:lnSpc>
                <a:spcPct val="80000"/>
              </a:lnSpc>
            </a:pPr>
            <a:endParaRPr lang="en-IE" sz="2400" dirty="0" smtClean="0"/>
          </a:p>
          <a:p>
            <a:pPr>
              <a:lnSpc>
                <a:spcPct val="80000"/>
              </a:lnSpc>
            </a:pPr>
            <a:r>
              <a:rPr lang="en-IE" sz="2400" dirty="0" smtClean="0"/>
              <a:t>Economic and Social Research Institute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SWITCH model: Background	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84784"/>
            <a:ext cx="8424936" cy="5039841"/>
          </a:xfrm>
        </p:spPr>
        <p:txBody>
          <a:bodyPr/>
          <a:lstStyle/>
          <a:p>
            <a:r>
              <a:rPr lang="en-GB" sz="2800" dirty="0" smtClean="0"/>
              <a:t>Microsimulation model:</a:t>
            </a:r>
          </a:p>
          <a:p>
            <a:pPr lvl="1"/>
            <a:r>
              <a:rPr lang="en-GB" sz="2600" dirty="0" smtClean="0"/>
              <a:t>currently based on CSO’s SILC 2010 data</a:t>
            </a:r>
          </a:p>
          <a:p>
            <a:pPr lvl="1"/>
            <a:r>
              <a:rPr lang="en-GB" sz="2600" dirty="0" smtClean="0"/>
              <a:t>soon to be re-based using SILC 2013</a:t>
            </a:r>
          </a:p>
          <a:p>
            <a:r>
              <a:rPr lang="en-GB" sz="2800" dirty="0"/>
              <a:t>Database is adjusted to represent the </a:t>
            </a:r>
            <a:r>
              <a:rPr lang="en-GB" sz="2800" dirty="0" smtClean="0"/>
              <a:t>2016 </a:t>
            </a:r>
            <a:r>
              <a:rPr lang="en-GB" sz="2800" dirty="0"/>
              <a:t>population</a:t>
            </a:r>
          </a:p>
          <a:p>
            <a:r>
              <a:rPr lang="en-GB" sz="2800" dirty="0" smtClean="0"/>
              <a:t>Representative sample of the population </a:t>
            </a:r>
            <a:r>
              <a:rPr lang="en-GB" sz="2600" dirty="0" smtClean="0"/>
              <a:t>(12,000 individuals)</a:t>
            </a:r>
          </a:p>
          <a:p>
            <a:r>
              <a:rPr lang="en-GB" sz="2800" dirty="0" smtClean="0"/>
              <a:t>Simulates taxes &amp; benefits to arrive at disposable income</a:t>
            </a:r>
          </a:p>
          <a:p>
            <a:r>
              <a:rPr lang="en-GB" sz="2800" dirty="0" smtClean="0"/>
              <a:t>Counterfactual analysis: replacement rates, marginal effective tax rates, </a:t>
            </a:r>
            <a:r>
              <a:rPr lang="en-GB" sz="2800" smtClean="0"/>
              <a:t>minimum wage</a:t>
            </a:r>
            <a:endParaRPr lang="en-GB" sz="2800" dirty="0" smtClean="0"/>
          </a:p>
          <a:p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 1: Medical/GP Visit Cards	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568952" cy="5184576"/>
          </a:xfrm>
        </p:spPr>
        <p:txBody>
          <a:bodyPr/>
          <a:lstStyle/>
          <a:p>
            <a:r>
              <a:rPr lang="en-GB" sz="2800" dirty="0" smtClean="0"/>
              <a:t>SWITCH calculates assessable income based on</a:t>
            </a:r>
          </a:p>
          <a:p>
            <a:pPr lvl="1"/>
            <a:r>
              <a:rPr lang="en-GB" sz="2400" dirty="0" smtClean="0"/>
              <a:t>current income</a:t>
            </a:r>
          </a:p>
          <a:p>
            <a:pPr lvl="1"/>
            <a:r>
              <a:rPr lang="en-GB" sz="2400" dirty="0" smtClean="0"/>
              <a:t>age</a:t>
            </a:r>
          </a:p>
          <a:p>
            <a:pPr lvl="1"/>
            <a:r>
              <a:rPr lang="en-GB" sz="2400" dirty="0" smtClean="0"/>
              <a:t>living alone/with family (if under 70)</a:t>
            </a:r>
          </a:p>
          <a:p>
            <a:pPr lvl="1"/>
            <a:r>
              <a:rPr lang="en-GB" sz="2400" dirty="0" smtClean="0"/>
              <a:t>number of children</a:t>
            </a:r>
          </a:p>
          <a:p>
            <a:pPr lvl="1"/>
            <a:r>
              <a:rPr lang="en-GB" sz="2400" dirty="0" smtClean="0"/>
              <a:t>housing costs</a:t>
            </a:r>
          </a:p>
          <a:p>
            <a:pPr lvl="1"/>
            <a:r>
              <a:rPr lang="en-GB" sz="2400" dirty="0" smtClean="0"/>
              <a:t>actual childcare costs</a:t>
            </a:r>
          </a:p>
          <a:p>
            <a:r>
              <a:rPr lang="en-GB" sz="2800" dirty="0"/>
              <a:t>No travel to work costs in the underlying data (</a:t>
            </a:r>
            <a:r>
              <a:rPr lang="en-GB" sz="2800" dirty="0" smtClean="0"/>
              <a:t>SILC)</a:t>
            </a:r>
          </a:p>
          <a:p>
            <a:pPr lvl="1"/>
            <a:r>
              <a:rPr lang="en-GB" sz="2400" dirty="0" smtClean="0"/>
              <a:t>estimation procedure could be developed, but items covered capture most of the variation in  assessable income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% of Tax Units with a </a:t>
            </a:r>
            <a:br>
              <a:rPr lang="en-IE" dirty="0" smtClean="0"/>
            </a:br>
            <a:r>
              <a:rPr lang="en-IE" dirty="0" smtClean="0"/>
              <a:t>GP Visit Card by Income Decile</a:t>
            </a:r>
            <a:endParaRPr lang="en-IE" dirty="0"/>
          </a:p>
        </p:txBody>
      </p:sp>
      <p:graphicFrame>
        <p:nvGraphicFramePr>
          <p:cNvPr id="5" name="Chart 4"/>
          <p:cNvGraphicFramePr/>
          <p:nvPr/>
        </p:nvGraphicFramePr>
        <p:xfrm>
          <a:off x="611560" y="1556792"/>
          <a:ext cx="7488831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Example 2: Does Work Pay? 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It is easy to </a:t>
            </a:r>
            <a:r>
              <a:rPr lang="en-IE" i="1" dirty="0" smtClean="0"/>
              <a:t>construct</a:t>
            </a:r>
            <a:r>
              <a:rPr lang="en-IE" dirty="0" smtClean="0"/>
              <a:t> examples of households where individuals face high replacement rates</a:t>
            </a:r>
          </a:p>
          <a:p>
            <a:r>
              <a:rPr lang="en-IE" dirty="0" smtClean="0"/>
              <a:t>A key issue is whether such examples are realistic or representative</a:t>
            </a:r>
          </a:p>
          <a:p>
            <a:r>
              <a:rPr lang="en-IE" dirty="0" smtClean="0"/>
              <a:t>Detailed microsimulation analysis of a nationally representative sample of households is needed </a:t>
            </a:r>
          </a:p>
          <a:p>
            <a:pPr lvl="1"/>
            <a:r>
              <a:rPr lang="en-IE" dirty="0" smtClean="0"/>
              <a:t>to identify the nature and extent of problems in this area</a:t>
            </a:r>
          </a:p>
          <a:p>
            <a:pPr lvl="1"/>
            <a:r>
              <a:rPr lang="en-IE" dirty="0" smtClean="0"/>
              <a:t>and to explore policy options to address such difficulties</a:t>
            </a:r>
          </a:p>
          <a:p>
            <a:endParaRPr lang="en-I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E" dirty="0" smtClean="0"/>
              <a:t>Employment Rate* by Replacement Rate Category, 2015</a:t>
            </a:r>
            <a:endParaRPr lang="en-IE" dirty="0"/>
          </a:p>
        </p:txBody>
      </p:sp>
      <p:sp>
        <p:nvSpPr>
          <p:cNvPr id="6" name="TextBox 5"/>
          <p:cNvSpPr txBox="1"/>
          <p:nvPr/>
        </p:nvSpPr>
        <p:spPr>
          <a:xfrm>
            <a:off x="683568" y="6381328"/>
            <a:ext cx="4680520" cy="259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000" dirty="0" smtClean="0">
                <a:solidFill>
                  <a:schemeClr val="tx1"/>
                </a:solidFill>
                <a:latin typeface="Calibri" pitchFamily="34" charset="0"/>
              </a:rPr>
              <a:t>*Employment Rate defined as EE/(EE+UE)</a:t>
            </a:r>
            <a:endParaRPr lang="en-IE" sz="2000" dirty="0">
              <a:solidFill>
                <a:schemeClr val="tx1"/>
              </a:solidFill>
              <a:latin typeface="Calibri" pitchFamily="34" charset="0"/>
            </a:endParaRPr>
          </a:p>
        </p:txBody>
      </p:sp>
      <p:graphicFrame>
        <p:nvGraphicFramePr>
          <p:cNvPr id="7" name="Chart 6"/>
          <p:cNvGraphicFramePr/>
          <p:nvPr/>
        </p:nvGraphicFramePr>
        <p:xfrm>
          <a:off x="179512" y="1556792"/>
          <a:ext cx="8568952" cy="504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E" dirty="0" smtClean="0"/>
              <a:t>Distribution of Replacement Rates, Ireland 2015</a:t>
            </a:r>
            <a:endParaRPr lang="en-IE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39552" y="1556795"/>
          <a:ext cx="8064897" cy="4903079"/>
        </p:xfrm>
        <a:graphic>
          <a:graphicData uri="http://schemas.openxmlformats.org/drawingml/2006/table">
            <a:tbl>
              <a:tblPr/>
              <a:tblGrid>
                <a:gridCol w="2688299"/>
                <a:gridCol w="2688299"/>
                <a:gridCol w="2688299"/>
              </a:tblGrid>
              <a:tr h="1125702">
                <a:tc>
                  <a:txBody>
                    <a:bodyPr/>
                    <a:lstStyle/>
                    <a:p>
                      <a:pPr marR="180340" algn="ctr">
                        <a:spcAft>
                          <a:spcPts val="0"/>
                        </a:spcAft>
                      </a:pPr>
                      <a:r>
                        <a:rPr lang="en-IE" sz="3200" b="1" dirty="0" smtClean="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Rep Rate </a:t>
                      </a:r>
                      <a:r>
                        <a:rPr lang="en-IE" sz="3200" b="1" dirty="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Category</a:t>
                      </a:r>
                      <a:endParaRPr lang="en-IE" sz="3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9832" marR="39832" marT="3319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F497A"/>
                    </a:solidFill>
                  </a:tcPr>
                </a:tc>
                <a:tc>
                  <a:txBody>
                    <a:bodyPr/>
                    <a:lstStyle/>
                    <a:p>
                      <a:pPr marR="180340" algn="ctr">
                        <a:spcAft>
                          <a:spcPts val="0"/>
                        </a:spcAft>
                      </a:pPr>
                      <a:r>
                        <a:rPr lang="en-IE" sz="3200" b="1" dirty="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Unemployed on JA/JB</a:t>
                      </a:r>
                      <a:endParaRPr lang="en-IE" sz="3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F497A"/>
                    </a:solidFill>
                  </a:tcPr>
                </a:tc>
                <a:tc>
                  <a:txBody>
                    <a:bodyPr/>
                    <a:lstStyle/>
                    <a:p>
                      <a:pPr marR="180340" algn="ctr">
                        <a:spcAft>
                          <a:spcPts val="0"/>
                        </a:spcAft>
                      </a:pPr>
                      <a:r>
                        <a:rPr lang="en-GB" sz="3200" b="1" dirty="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Employees</a:t>
                      </a:r>
                      <a:endParaRPr lang="en-IE" sz="3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9832" marR="39832" marT="331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F497A"/>
                    </a:solidFill>
                  </a:tcPr>
                </a:tc>
              </a:tr>
              <a:tr h="498317">
                <a:tc>
                  <a:txBody>
                    <a:bodyPr/>
                    <a:lstStyle/>
                    <a:p>
                      <a:pPr algn="ctr"/>
                      <a:endParaRPr lang="en-IE" sz="3200" dirty="0">
                        <a:latin typeface="Times New Roman"/>
                      </a:endParaRPr>
                    </a:p>
                  </a:txBody>
                  <a:tcPr marL="39832" marR="39832" marT="3319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356235" algn="ctr">
                        <a:spcAft>
                          <a:spcPts val="0"/>
                        </a:spcAft>
                      </a:pPr>
                      <a:r>
                        <a:rPr lang="en-IE" sz="2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</a:t>
                      </a:r>
                      <a:r>
                        <a:rPr lang="en-IE" sz="24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%</a:t>
                      </a:r>
                      <a:endParaRPr lang="en-IE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356235" algn="ctr">
                        <a:spcAft>
                          <a:spcPts val="0"/>
                        </a:spcAft>
                      </a:pPr>
                      <a:r>
                        <a:rPr lang="en-IE" sz="24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%</a:t>
                      </a:r>
                      <a:endParaRPr lang="en-IE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9832" marR="39832" marT="331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655812">
                <a:tc>
                  <a:txBody>
                    <a:bodyPr/>
                    <a:lstStyle/>
                    <a:p>
                      <a:pPr marR="18034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IE" sz="3200" dirty="0">
                          <a:latin typeface="Calibri"/>
                          <a:ea typeface="Times New Roman"/>
                          <a:cs typeface="Times New Roman"/>
                        </a:rPr>
                        <a:t>&gt;70</a:t>
                      </a:r>
                    </a:p>
                  </a:txBody>
                  <a:tcPr marL="39832" marR="39832" marT="3319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DFE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IE" sz="3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18.3</a:t>
                      </a:r>
                      <a:endParaRPr lang="en-IE" sz="3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DFE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IE" sz="3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16.2</a:t>
                      </a:r>
                      <a:endParaRPr lang="en-IE" sz="3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571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DFEC"/>
                    </a:solidFill>
                  </a:tcPr>
                </a:tc>
              </a:tr>
              <a:tr h="655812">
                <a:tc>
                  <a:txBody>
                    <a:bodyPr/>
                    <a:lstStyle/>
                    <a:p>
                      <a:pPr marR="18034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IE" sz="3200">
                          <a:latin typeface="Calibri"/>
                          <a:ea typeface="Times New Roman"/>
                          <a:cs typeface="Times New Roman"/>
                        </a:rPr>
                        <a:t>&gt;80</a:t>
                      </a:r>
                    </a:p>
                  </a:txBody>
                  <a:tcPr marL="39832" marR="39832" marT="3319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IE" sz="3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11.0</a:t>
                      </a:r>
                      <a:endParaRPr lang="en-IE" sz="3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IE" sz="3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8.3</a:t>
                      </a:r>
                      <a:endParaRPr lang="en-IE" sz="3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571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5812">
                <a:tc>
                  <a:txBody>
                    <a:bodyPr/>
                    <a:lstStyle/>
                    <a:p>
                      <a:pPr marR="18034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IE" sz="3200">
                          <a:latin typeface="Calibri"/>
                          <a:ea typeface="Times New Roman"/>
                          <a:cs typeface="Times New Roman"/>
                        </a:rPr>
                        <a:t>&gt;90</a:t>
                      </a:r>
                    </a:p>
                  </a:txBody>
                  <a:tcPr marL="39832" marR="39832" marT="3319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DFE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IE" sz="3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5.6</a:t>
                      </a:r>
                      <a:endParaRPr lang="en-IE" sz="3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DFE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IE" sz="3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3.4</a:t>
                      </a:r>
                      <a:endParaRPr lang="en-IE" sz="3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571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DFEC"/>
                    </a:solidFill>
                  </a:tcPr>
                </a:tc>
              </a:tr>
              <a:tr h="655812">
                <a:tc>
                  <a:txBody>
                    <a:bodyPr/>
                    <a:lstStyle/>
                    <a:p>
                      <a:pPr marR="18034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IE" sz="3200">
                          <a:latin typeface="Calibri"/>
                          <a:ea typeface="Times New Roman"/>
                          <a:cs typeface="Times New Roman"/>
                        </a:rPr>
                        <a:t>&gt;100</a:t>
                      </a:r>
                    </a:p>
                  </a:txBody>
                  <a:tcPr marL="39832" marR="39832" marT="3319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IE" sz="3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2.8</a:t>
                      </a:r>
                      <a:endParaRPr lang="en-IE" sz="3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IE" sz="3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1.4</a:t>
                      </a:r>
                      <a:endParaRPr lang="en-IE" sz="3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571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5812">
                <a:tc>
                  <a:txBody>
                    <a:bodyPr/>
                    <a:lstStyle/>
                    <a:p>
                      <a:pPr marR="18034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IE" sz="3200" dirty="0" smtClean="0">
                          <a:latin typeface="Calibri"/>
                          <a:ea typeface="Times New Roman"/>
                          <a:cs typeface="Times New Roman"/>
                        </a:rPr>
                        <a:t>Est. Pop.</a:t>
                      </a:r>
                      <a:endParaRPr lang="en-IE" sz="3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9832" marR="39832" marT="3319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DFE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IE" sz="3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163,000</a:t>
                      </a:r>
                      <a:endParaRPr lang="en-IE" sz="3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DFE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IE" sz="3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1,581,000</a:t>
                      </a:r>
                      <a:endParaRPr lang="en-IE" sz="3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9832" marR="39832" marT="331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DFE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IE" sz="2400" dirty="0" smtClean="0"/>
              <a:t>Impact of the Back to Work Family Dividend  on   Replacement Rates– first year in employment</a:t>
            </a:r>
            <a:endParaRPr lang="en-IE" sz="24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39552" y="1700808"/>
          <a:ext cx="8208912" cy="4824535"/>
        </p:xfrm>
        <a:graphic>
          <a:graphicData uri="http://schemas.openxmlformats.org/drawingml/2006/table">
            <a:tbl>
              <a:tblPr/>
              <a:tblGrid>
                <a:gridCol w="2736304"/>
                <a:gridCol w="2736304"/>
                <a:gridCol w="2736304"/>
              </a:tblGrid>
              <a:tr h="114879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E" sz="3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Replacement Rate Category</a:t>
                      </a:r>
                      <a:r>
                        <a:rPr lang="en-IE" sz="3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endParaRPr lang="en-IE" sz="32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F497A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n-IE" sz="3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Unemployed on JA/JB with Children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F497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</a:tr>
              <a:tr h="891213">
                <a:tc>
                  <a:txBody>
                    <a:bodyPr/>
                    <a:lstStyle/>
                    <a:p>
                      <a:pPr algn="ctr" fontAlgn="ctr"/>
                      <a:r>
                        <a:rPr lang="en-IE" sz="3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E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2015 </a:t>
                      </a:r>
                    </a:p>
                    <a:p>
                      <a:pPr algn="ctr" rtl="0" fontAlgn="ctr"/>
                      <a:r>
                        <a:rPr lang="en-IE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No </a:t>
                      </a:r>
                      <a:r>
                        <a:rPr lang="en-IE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BTWFD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E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2015 </a:t>
                      </a:r>
                    </a:p>
                    <a:p>
                      <a:pPr algn="ctr" rtl="0" fontAlgn="ctr"/>
                      <a:r>
                        <a:rPr lang="en-IE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With </a:t>
                      </a:r>
                      <a:r>
                        <a:rPr lang="en-IE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BTWFD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69613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E" sz="3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&gt;70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3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39.2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31.6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613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E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&gt;80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3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24.2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3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16.5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DFEC"/>
                    </a:solidFill>
                  </a:tcPr>
                </a:tc>
              </a:tr>
              <a:tr h="69613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E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&gt;90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12.8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3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8.7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613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E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&gt;100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6.6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3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4.8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DFE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Microsimulation: how does it work?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967287"/>
          </a:xfrm>
        </p:spPr>
        <p:txBody>
          <a:bodyPr/>
          <a:lstStyle/>
          <a:p>
            <a:r>
              <a:rPr lang="en-IE" dirty="0"/>
              <a:t>Large scale nationally representative </a:t>
            </a:r>
            <a:r>
              <a:rPr lang="en-IE" dirty="0" smtClean="0"/>
              <a:t>survey</a:t>
            </a:r>
          </a:p>
          <a:p>
            <a:r>
              <a:rPr lang="en-IE" dirty="0" smtClean="0"/>
              <a:t>Specify baseline policy, reform policy</a:t>
            </a:r>
          </a:p>
          <a:p>
            <a:r>
              <a:rPr lang="en-IE" dirty="0" smtClean="0"/>
              <a:t>Read in detailed information for each individual/family/household </a:t>
            </a:r>
          </a:p>
          <a:p>
            <a:pPr lvl="1"/>
            <a:r>
              <a:rPr lang="en-IE" dirty="0" smtClean="0"/>
              <a:t>e.g., income components, ages, children</a:t>
            </a:r>
          </a:p>
          <a:p>
            <a:r>
              <a:rPr lang="en-IE" dirty="0" smtClean="0"/>
              <a:t>Define relevant income for each scheme </a:t>
            </a:r>
          </a:p>
          <a:p>
            <a:pPr lvl="1"/>
            <a:r>
              <a:rPr lang="en-IE" dirty="0" smtClean="0"/>
              <a:t>income tax, PRSI, welfare, medical/GP visit card</a:t>
            </a:r>
          </a:p>
          <a:p>
            <a:r>
              <a:rPr lang="en-IE" dirty="0" smtClean="0"/>
              <a:t>Simulate benefit to which entitled, or tax/PRSI/USC  liability</a:t>
            </a:r>
          </a:p>
          <a:p>
            <a:r>
              <a:rPr lang="en-IE" dirty="0" smtClean="0"/>
              <a:t>Summarise results along dimensions of interest</a:t>
            </a:r>
          </a:p>
          <a:p>
            <a:endParaRPr lang="en-I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What can microsimulation tell you?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340768"/>
            <a:ext cx="8229600" cy="4967287"/>
          </a:xfrm>
        </p:spPr>
        <p:txBody>
          <a:bodyPr/>
          <a:lstStyle/>
          <a:p>
            <a:r>
              <a:rPr lang="en-IE" dirty="0" smtClean="0"/>
              <a:t>Cost estimate</a:t>
            </a:r>
          </a:p>
          <a:p>
            <a:pPr lvl="1"/>
            <a:r>
              <a:rPr lang="en-IE" dirty="0" smtClean="0"/>
              <a:t>Or how far will a given budget stretch?</a:t>
            </a:r>
          </a:p>
          <a:p>
            <a:r>
              <a:rPr lang="en-IE" dirty="0" smtClean="0"/>
              <a:t>Profile of beneficiaries, and size of gain/loss</a:t>
            </a:r>
          </a:p>
          <a:p>
            <a:pPr lvl="1"/>
            <a:r>
              <a:rPr lang="en-IE" dirty="0" smtClean="0"/>
              <a:t>Wide range of dimensions available</a:t>
            </a:r>
          </a:p>
          <a:p>
            <a:pPr lvl="2"/>
            <a:r>
              <a:rPr lang="en-IE" dirty="0" smtClean="0"/>
              <a:t>Income: disposable, gross, equivalised</a:t>
            </a:r>
          </a:p>
          <a:p>
            <a:pPr lvl="2"/>
            <a:r>
              <a:rPr lang="en-IE" dirty="0" smtClean="0"/>
              <a:t>Demographic characteristics: age, gender, family type, household type</a:t>
            </a:r>
          </a:p>
          <a:p>
            <a:pPr lvl="2"/>
            <a:r>
              <a:rPr lang="en-IE" dirty="0" smtClean="0"/>
              <a:t>Socio-economic characteristics: employed, unemployed, not in labour market</a:t>
            </a:r>
          </a:p>
          <a:p>
            <a:r>
              <a:rPr lang="en-IE" dirty="0" smtClean="0"/>
              <a:t>Can optimise design of scheme in light of initial findings – iterative process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7543800" cy="868363"/>
          </a:xfrm>
        </p:spPr>
        <p:txBody>
          <a:bodyPr/>
          <a:lstStyle/>
          <a:p>
            <a:r>
              <a:rPr lang="en-IE" dirty="0" smtClean="0"/>
              <a:t>Microsimulation: Some advantages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08720"/>
            <a:ext cx="8748464" cy="4967287"/>
          </a:xfrm>
        </p:spPr>
        <p:txBody>
          <a:bodyPr/>
          <a:lstStyle/>
          <a:p>
            <a:r>
              <a:rPr lang="en-IE" dirty="0" smtClean="0"/>
              <a:t>Calibrated to represent the next budgetary year</a:t>
            </a:r>
          </a:p>
          <a:p>
            <a:r>
              <a:rPr lang="en-IE" dirty="0" smtClean="0"/>
              <a:t>Simulate policies using the appropriate  “policy unit” </a:t>
            </a:r>
          </a:p>
          <a:p>
            <a:pPr lvl="1"/>
            <a:r>
              <a:rPr lang="en-IE" dirty="0" smtClean="0"/>
              <a:t>e.g., tax/welfare unit, PRSI unit=individual, medical card unit </a:t>
            </a:r>
          </a:p>
          <a:p>
            <a:r>
              <a:rPr lang="en-IE" dirty="0" smtClean="0"/>
              <a:t>Can analyse policy impact at these levels and also at household level</a:t>
            </a:r>
          </a:p>
          <a:p>
            <a:r>
              <a:rPr lang="en-IE" dirty="0" smtClean="0"/>
              <a:t>Uses current rather than annual income</a:t>
            </a:r>
          </a:p>
          <a:p>
            <a:pPr lvl="1"/>
            <a:r>
              <a:rPr lang="en-IE" dirty="0" smtClean="0"/>
              <a:t>current income is the basis for welfare entitlements, medical card</a:t>
            </a:r>
          </a:p>
          <a:p>
            <a:pPr lvl="1"/>
            <a:r>
              <a:rPr lang="en-IE" dirty="0" smtClean="0"/>
              <a:t>potential to use annual income as well</a:t>
            </a:r>
          </a:p>
          <a:p>
            <a:r>
              <a:rPr lang="en-IE" dirty="0" smtClean="0"/>
              <a:t>Information on both recipients and non-recipients</a:t>
            </a:r>
          </a:p>
          <a:p>
            <a:endParaRPr lang="en-I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Overview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sz="3600" dirty="0" smtClean="0"/>
              <a:t>Context: the role of SWITCH</a:t>
            </a:r>
          </a:p>
          <a:p>
            <a:pPr lvl="1"/>
            <a:r>
              <a:rPr lang="en-IE" sz="3600" b="1" dirty="0" smtClean="0">
                <a:solidFill>
                  <a:srgbClr val="CC0000"/>
                </a:solidFill>
              </a:rPr>
              <a:t>S</a:t>
            </a:r>
            <a:r>
              <a:rPr lang="en-IE" dirty="0" smtClean="0"/>
              <a:t>imulating </a:t>
            </a:r>
            <a:r>
              <a:rPr lang="en-IE" sz="3600" b="1" dirty="0" smtClean="0">
                <a:solidFill>
                  <a:srgbClr val="CC0000"/>
                </a:solidFill>
              </a:rPr>
              <a:t>W</a:t>
            </a:r>
            <a:r>
              <a:rPr lang="en-IE" dirty="0" smtClean="0"/>
              <a:t>elfare and </a:t>
            </a:r>
            <a:r>
              <a:rPr lang="en-IE" sz="3600" b="1" dirty="0" smtClean="0">
                <a:solidFill>
                  <a:srgbClr val="CC0000"/>
                </a:solidFill>
              </a:rPr>
              <a:t>I</a:t>
            </a:r>
            <a:r>
              <a:rPr lang="en-IE" dirty="0" smtClean="0"/>
              <a:t>ncome </a:t>
            </a:r>
            <a:r>
              <a:rPr lang="en-IE" sz="3600" b="1" dirty="0" smtClean="0">
                <a:solidFill>
                  <a:srgbClr val="CC0000"/>
                </a:solidFill>
              </a:rPr>
              <a:t>T</a:t>
            </a:r>
            <a:r>
              <a:rPr lang="en-IE" dirty="0" smtClean="0"/>
              <a:t>ax </a:t>
            </a:r>
            <a:r>
              <a:rPr lang="en-IE" sz="3600" b="1" dirty="0" err="1" smtClean="0">
                <a:solidFill>
                  <a:srgbClr val="CC0000"/>
                </a:solidFill>
              </a:rPr>
              <a:t>CH</a:t>
            </a:r>
            <a:r>
              <a:rPr lang="en-IE" dirty="0" err="1" smtClean="0"/>
              <a:t>anges</a:t>
            </a:r>
            <a:endParaRPr lang="en-IE" dirty="0" smtClean="0"/>
          </a:p>
          <a:p>
            <a:r>
              <a:rPr lang="en-IE" sz="3600" dirty="0" smtClean="0"/>
              <a:t>A  tour of the SWITCH model</a:t>
            </a:r>
          </a:p>
          <a:p>
            <a:r>
              <a:rPr lang="en-IE" sz="3600" dirty="0" smtClean="0"/>
              <a:t>Illustrative applications to policy issues</a:t>
            </a:r>
          </a:p>
          <a:p>
            <a:r>
              <a:rPr lang="en-IE" sz="3600" dirty="0" smtClean="0"/>
              <a:t>Future potential</a:t>
            </a:r>
            <a:endParaRPr lang="en-IE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Summing up.....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967287"/>
          </a:xfrm>
        </p:spPr>
        <p:txBody>
          <a:bodyPr/>
          <a:lstStyle/>
          <a:p>
            <a:r>
              <a:rPr lang="en-IE" dirty="0" smtClean="0"/>
              <a:t>Microsimulation methods can add valuable information for the analysis of potential policy changes</a:t>
            </a:r>
          </a:p>
          <a:p>
            <a:r>
              <a:rPr lang="en-IE" dirty="0" smtClean="0"/>
              <a:t>Requires early engagement of policy makers with researchers, and building of capacity</a:t>
            </a:r>
          </a:p>
          <a:p>
            <a:r>
              <a:rPr lang="en-IE" dirty="0" smtClean="0"/>
              <a:t>Crucially dependent on a nationally representative sample with detailed and high quality information on relevant variables for policy</a:t>
            </a:r>
          </a:p>
          <a:p>
            <a:r>
              <a:rPr lang="en-IE" dirty="0" smtClean="0"/>
              <a:t>Administrative data contributes substantially to the quality of the underlying data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Thank you for your attention</a:t>
            </a:r>
          </a:p>
          <a:p>
            <a:r>
              <a:rPr lang="en-IE" dirty="0" smtClean="0"/>
              <a:t>More information at:</a:t>
            </a:r>
            <a:endParaRPr lang="en-IE" dirty="0"/>
          </a:p>
          <a:p>
            <a:pPr>
              <a:buNone/>
            </a:pPr>
            <a:r>
              <a:rPr lang="en-IE" dirty="0" smtClean="0"/>
              <a:t> </a:t>
            </a:r>
            <a:r>
              <a:rPr lang="en-IE" dirty="0" smtClean="0">
                <a:hlinkClick r:id="rId3"/>
              </a:rPr>
              <a:t>www.esri.ie/switch</a:t>
            </a:r>
            <a:endParaRPr lang="en-IE" dirty="0"/>
          </a:p>
          <a:p>
            <a:pPr>
              <a:buNone/>
            </a:pPr>
            <a:r>
              <a:rPr lang="en-IE" dirty="0" smtClean="0"/>
              <a:t>Questions welcome to:</a:t>
            </a:r>
          </a:p>
          <a:p>
            <a:pPr>
              <a:buNone/>
            </a:pPr>
            <a:r>
              <a:rPr lang="en-IE" dirty="0" smtClean="0">
                <a:hlinkClick r:id="rId4"/>
              </a:rPr>
              <a:t>tim.callan@esri.ie</a:t>
            </a:r>
            <a:endParaRPr lang="en-IE" dirty="0" smtClean="0"/>
          </a:p>
          <a:p>
            <a:pPr>
              <a:buNone/>
            </a:pPr>
            <a:r>
              <a:rPr lang="en-IE" dirty="0" smtClean="0"/>
              <a:t>or</a:t>
            </a:r>
          </a:p>
          <a:p>
            <a:pPr>
              <a:buNone/>
            </a:pPr>
            <a:r>
              <a:rPr lang="en-IE" dirty="0" smtClean="0">
                <a:hlinkClick r:id="rId5"/>
              </a:rPr>
              <a:t>switch@esri.ie</a:t>
            </a:r>
            <a:endParaRPr lang="en-IE" dirty="0" smtClean="0"/>
          </a:p>
          <a:p>
            <a:pPr>
              <a:buNone/>
            </a:pPr>
            <a:endParaRPr lang="en-IE" dirty="0" smtClean="0"/>
          </a:p>
          <a:p>
            <a:pPr>
              <a:buNone/>
            </a:pPr>
            <a:endParaRPr lang="en-IE" dirty="0" smtClean="0"/>
          </a:p>
          <a:p>
            <a:endParaRPr lang="en-I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400050"/>
            <a:ext cx="7472561" cy="868363"/>
          </a:xfrm>
        </p:spPr>
        <p:txBody>
          <a:bodyPr/>
          <a:lstStyle/>
          <a:p>
            <a:r>
              <a:rPr lang="en-IE" sz="3200" dirty="0" smtClean="0"/>
              <a:t>SWITCH and SILC: </a:t>
            </a:r>
            <a:br>
              <a:rPr lang="en-IE" sz="3200" dirty="0" smtClean="0"/>
            </a:br>
            <a:r>
              <a:rPr lang="en-IE" sz="3200" dirty="0" smtClean="0"/>
              <a:t>Informing policy debate and policymakers</a:t>
            </a:r>
            <a:endParaRPr lang="en-IE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967287"/>
          </a:xfrm>
        </p:spPr>
        <p:txBody>
          <a:bodyPr/>
          <a:lstStyle/>
          <a:p>
            <a:r>
              <a:rPr lang="en-IE" dirty="0" smtClean="0"/>
              <a:t>Analysing the potential impact of tax and welfare policy reforms</a:t>
            </a:r>
          </a:p>
          <a:p>
            <a:pPr lvl="1"/>
            <a:r>
              <a:rPr lang="en-IE" dirty="0" smtClean="0"/>
              <a:t>on household disposable incomes</a:t>
            </a:r>
          </a:p>
          <a:p>
            <a:pPr lvl="1"/>
            <a:r>
              <a:rPr lang="en-IE" dirty="0" smtClean="0"/>
              <a:t>on financial incentive to work faced by individuals</a:t>
            </a:r>
          </a:p>
          <a:p>
            <a:r>
              <a:rPr lang="en-IE" dirty="0" smtClean="0"/>
              <a:t>Official post-budget “social impact assessment”/ “poverty proofing”</a:t>
            </a:r>
          </a:p>
          <a:p>
            <a:r>
              <a:rPr lang="en-IE" dirty="0" smtClean="0"/>
              <a:t>Assessing cost, distributive  and/or incentive implications of actual or potential policy changes</a:t>
            </a:r>
          </a:p>
          <a:p>
            <a:pPr lvl="1"/>
            <a:r>
              <a:rPr lang="en-IE" dirty="0" smtClean="0"/>
              <a:t>e.g., medical card, UHI, property tax, childcare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Areas investigated using SWITCH</a:t>
            </a:r>
            <a:endParaRPr lang="en-IE" dirty="0"/>
          </a:p>
        </p:txBody>
      </p:sp>
      <p:graphicFrame>
        <p:nvGraphicFramePr>
          <p:cNvPr id="3" name="Diagram 2"/>
          <p:cNvGraphicFramePr/>
          <p:nvPr/>
        </p:nvGraphicFramePr>
        <p:xfrm>
          <a:off x="241300" y="1268760"/>
          <a:ext cx="8723188" cy="489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Selected users of SWITCH research</a:t>
            </a:r>
            <a:endParaRPr lang="en-IE" dirty="0"/>
          </a:p>
        </p:txBody>
      </p:sp>
      <p:graphicFrame>
        <p:nvGraphicFramePr>
          <p:cNvPr id="3" name="Diagram 2"/>
          <p:cNvGraphicFramePr/>
          <p:nvPr/>
        </p:nvGraphicFramePr>
        <p:xfrm>
          <a:off x="241300" y="1268760"/>
          <a:ext cx="8723188" cy="489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51520" y="6237312"/>
            <a:ext cx="66967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en-IE" sz="2000" dirty="0" smtClean="0">
                <a:solidFill>
                  <a:schemeClr val="tx1"/>
                </a:solidFill>
              </a:rPr>
              <a:t>*=makes direct use of SWITCH model</a:t>
            </a:r>
            <a:endParaRPr lang="en-IE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pic>
        <p:nvPicPr>
          <p:cNvPr id="3074" name="Picture 1" descr="image00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48680"/>
            <a:ext cx="92202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Oval 3"/>
          <p:cNvSpPr/>
          <p:nvPr/>
        </p:nvSpPr>
        <p:spPr>
          <a:xfrm>
            <a:off x="1403648" y="1700808"/>
            <a:ext cx="3024336" cy="129614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Editing a policy (1): Navigation</a:t>
            </a:r>
            <a:endParaRPr lang="en-IE" dirty="0"/>
          </a:p>
        </p:txBody>
      </p:sp>
      <p:pic>
        <p:nvPicPr>
          <p:cNvPr id="4" name="Content Placeholder 3" descr="Capture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547664" y="1268760"/>
            <a:ext cx="5628590" cy="531259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Editing a policy (2):</a:t>
            </a:r>
            <a:br>
              <a:rPr lang="en-IE" dirty="0" smtClean="0"/>
            </a:br>
            <a:r>
              <a:rPr lang="en-IE" dirty="0" smtClean="0"/>
              <a:t>Changing parameter values</a:t>
            </a:r>
            <a:endParaRPr lang="en-IE" dirty="0"/>
          </a:p>
        </p:txBody>
      </p:sp>
      <p:pic>
        <p:nvPicPr>
          <p:cNvPr id="4" name="Content Placeholder 3" descr="Capture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0" y="1556792"/>
            <a:ext cx="8545013" cy="446231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Administrative data and household surveys</a:t>
            </a:r>
            <a:endParaRPr lang="en-IE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4967287"/>
          </a:xfrm>
        </p:spPr>
        <p:txBody>
          <a:bodyPr/>
          <a:lstStyle/>
          <a:p>
            <a:r>
              <a:rPr lang="en-IE" dirty="0" smtClean="0"/>
              <a:t>Differing strengths and weaknesses</a:t>
            </a:r>
          </a:p>
          <a:p>
            <a:pPr lvl="1"/>
            <a:r>
              <a:rPr lang="en-IE" dirty="0" smtClean="0"/>
              <a:t>Choice of data source depends on the purpose of the analysis</a:t>
            </a:r>
          </a:p>
          <a:p>
            <a:r>
              <a:rPr lang="en-IE" dirty="0" smtClean="0"/>
              <a:t>SILC could be seen as a “hybrid”</a:t>
            </a:r>
          </a:p>
          <a:p>
            <a:pPr lvl="1"/>
            <a:r>
              <a:rPr lang="en-IE" dirty="0" smtClean="0"/>
              <a:t>Data gathered through household survey;</a:t>
            </a:r>
          </a:p>
          <a:p>
            <a:pPr lvl="1"/>
            <a:r>
              <a:rPr lang="en-IE" dirty="0" smtClean="0"/>
              <a:t>And with permission of the respondents, who supply PPSNs, data supplemented with information from administrative records</a:t>
            </a:r>
          </a:p>
          <a:p>
            <a:pPr lvl="1"/>
            <a:endParaRPr lang="en-IE" dirty="0" smtClean="0"/>
          </a:p>
          <a:p>
            <a:pPr lvl="1"/>
            <a:endParaRPr lang="en-I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_Navy ESRI log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Network design template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etwork design template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design template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design template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design template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design template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design template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design template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design template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design template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design template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esri</Template>
  <TotalTime>22479</TotalTime>
  <Words>959</Words>
  <Application>Microsoft Office PowerPoint</Application>
  <PresentationFormat>On-screen Show (4:3)</PresentationFormat>
  <Paragraphs>181</Paragraphs>
  <Slides>21</Slides>
  <Notes>21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Presentation_Navy ESRI logo</vt:lpstr>
      <vt:lpstr>Microsimulation modelling to inform policy debate:  the case of SWITCH</vt:lpstr>
      <vt:lpstr>Overview</vt:lpstr>
      <vt:lpstr>SWITCH and SILC:  Informing policy debate and policymakers</vt:lpstr>
      <vt:lpstr>Areas investigated using SWITCH</vt:lpstr>
      <vt:lpstr>Selected users of SWITCH research</vt:lpstr>
      <vt:lpstr>PowerPoint Presentation</vt:lpstr>
      <vt:lpstr>Editing a policy (1): Navigation</vt:lpstr>
      <vt:lpstr>Editing a policy (2): Changing parameter values</vt:lpstr>
      <vt:lpstr>Administrative data and household surveys</vt:lpstr>
      <vt:lpstr>SWITCH model: Background </vt:lpstr>
      <vt:lpstr>Example 1: Medical/GP Visit Cards </vt:lpstr>
      <vt:lpstr>% of Tax Units with a  GP Visit Card by Income Decile</vt:lpstr>
      <vt:lpstr>Example 2: Does Work Pay? </vt:lpstr>
      <vt:lpstr>Employment Rate* by Replacement Rate Category, 2015</vt:lpstr>
      <vt:lpstr>Distribution of Replacement Rates, Ireland 2015</vt:lpstr>
      <vt:lpstr>Impact of the Back to Work Family Dividend  on   Replacement Rates– first year in employment</vt:lpstr>
      <vt:lpstr>Microsimulation: how does it work?</vt:lpstr>
      <vt:lpstr>What can microsimulation tell you?</vt:lpstr>
      <vt:lpstr>Microsimulation: Some advantages</vt:lpstr>
      <vt:lpstr>Summing up.....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ICT adoption in Irish manufacturing</dc:title>
  <dc:creator>DL83</dc:creator>
  <cp:lastModifiedBy>Jane O'Brien</cp:lastModifiedBy>
  <cp:revision>885</cp:revision>
  <dcterms:modified xsi:type="dcterms:W3CDTF">2016-04-08T14:57:21Z</dcterms:modified>
</cp:coreProperties>
</file>