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31"/>
  </p:notesMasterIdLst>
  <p:sldIdLst>
    <p:sldId id="285" r:id="rId3"/>
    <p:sldId id="264" r:id="rId4"/>
    <p:sldId id="266" r:id="rId5"/>
    <p:sldId id="267" r:id="rId6"/>
    <p:sldId id="268" r:id="rId7"/>
    <p:sldId id="258" r:id="rId8"/>
    <p:sldId id="278" r:id="rId9"/>
    <p:sldId id="279" r:id="rId10"/>
    <p:sldId id="280" r:id="rId11"/>
    <p:sldId id="281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0" r:id="rId20"/>
    <p:sldId id="263" r:id="rId21"/>
    <p:sldId id="259" r:id="rId22"/>
    <p:sldId id="257" r:id="rId23"/>
    <p:sldId id="260" r:id="rId24"/>
    <p:sldId id="261" r:id="rId25"/>
    <p:sldId id="282" r:id="rId26"/>
    <p:sldId id="262" r:id="rId27"/>
    <p:sldId id="283" r:id="rId28"/>
    <p:sldId id="284" r:id="rId29"/>
    <p:sldId id="269" r:id="rId30"/>
  </p:sldIdLst>
  <p:sldSz cx="9144000" cy="6858000" type="screen4x3"/>
  <p:notesSz cx="6808788" cy="9940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530" y="-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1F35C5-0F17-4084-BBD1-EC7BFF56BF33}" type="datetimeFigureOut">
              <a:rPr lang="en-IE" smtClean="0"/>
              <a:t>11/04/2016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7288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879" y="4721940"/>
            <a:ext cx="5447030" cy="447341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1F376F-F96E-4D8C-83B8-7A3E3C92994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8886672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sz="1000" dirty="0" smtClean="0"/>
              <a:t>There are seven layouts</a:t>
            </a:r>
            <a:r>
              <a:rPr lang="en-IE" sz="1000" baseline="0" dirty="0" smtClean="0"/>
              <a:t> pre-set in this PPT add additional layouts slides from the home tab by clicking the new slide drop arrow .</a:t>
            </a:r>
            <a:r>
              <a:rPr lang="en-US" sz="1000" baseline="0" dirty="0" smtClean="0"/>
              <a:t> Black text reads best in most situations, use bold </a:t>
            </a:r>
            <a:r>
              <a:rPr lang="en-US" sz="1000" baseline="0" dirty="0" err="1" smtClean="0"/>
              <a:t>colours</a:t>
            </a:r>
            <a:r>
              <a:rPr lang="en-US" sz="1000" baseline="0" dirty="0" smtClean="0"/>
              <a:t> to retain readability in bright conditions.  </a:t>
            </a:r>
          </a:p>
          <a:p>
            <a:r>
              <a:rPr lang="en-IE" sz="1000" baseline="0" dirty="0" smtClean="0"/>
              <a:t>Consider animations with care they can become repetitive or </a:t>
            </a:r>
            <a:r>
              <a:rPr lang="en-IE" sz="1000" baseline="0" smtClean="0"/>
              <a:t>visually disruptive.</a:t>
            </a:r>
            <a:endParaRPr lang="en-IE" sz="100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F0C3A5-1AFD-4C29-B23B-86AB8D07BCF1}" type="slidenum">
              <a:rPr lang="en-IE" smtClean="0">
                <a:solidFill>
                  <a:prstClr val="black"/>
                </a:solidFill>
              </a:rPr>
              <a:pPr/>
              <a:t>1</a:t>
            </a:fld>
            <a:endParaRPr lang="en-I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319990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1F376F-F96E-4D8C-83B8-7A3E3C92994D}" type="slidenum">
              <a:rPr lang="en-IE" smtClean="0"/>
              <a:t>10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00029065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1F376F-F96E-4D8C-83B8-7A3E3C92994D}" type="slidenum">
              <a:rPr lang="en-IE" smtClean="0"/>
              <a:t>11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70367706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1F376F-F96E-4D8C-83B8-7A3E3C92994D}" type="slidenum">
              <a:rPr lang="en-IE" smtClean="0"/>
              <a:t>12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9515317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1F376F-F96E-4D8C-83B8-7A3E3C92994D}" type="slidenum">
              <a:rPr lang="en-IE" smtClean="0"/>
              <a:t>13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0020235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1F376F-F96E-4D8C-83B8-7A3E3C92994D}" type="slidenum">
              <a:rPr lang="en-IE" smtClean="0"/>
              <a:t>14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5448661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1F376F-F96E-4D8C-83B8-7A3E3C92994D}" type="slidenum">
              <a:rPr lang="en-IE" smtClean="0"/>
              <a:t>15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16180085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1F376F-F96E-4D8C-83B8-7A3E3C92994D}" type="slidenum">
              <a:rPr lang="en-IE" smtClean="0"/>
              <a:t>16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16212636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1F376F-F96E-4D8C-83B8-7A3E3C92994D}" type="slidenum">
              <a:rPr lang="en-IE" smtClean="0"/>
              <a:t>17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7442500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1F376F-F96E-4D8C-83B8-7A3E3C92994D}" type="slidenum">
              <a:rPr lang="en-IE" smtClean="0"/>
              <a:t>18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97861222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1F376F-F96E-4D8C-83B8-7A3E3C92994D}" type="slidenum">
              <a:rPr lang="en-IE" smtClean="0"/>
              <a:t>19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7192275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1F376F-F96E-4D8C-83B8-7A3E3C92994D}" type="slidenum">
              <a:rPr lang="en-IE" smtClean="0"/>
              <a:t>2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71972690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1F376F-F96E-4D8C-83B8-7A3E3C92994D}" type="slidenum">
              <a:rPr lang="en-IE" smtClean="0"/>
              <a:t>20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4888052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1F376F-F96E-4D8C-83B8-7A3E3C92994D}" type="slidenum">
              <a:rPr lang="en-IE" smtClean="0"/>
              <a:t>21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19925338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1F376F-F96E-4D8C-83B8-7A3E3C92994D}" type="slidenum">
              <a:rPr lang="en-IE" smtClean="0"/>
              <a:t>22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1912303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1F376F-F96E-4D8C-83B8-7A3E3C92994D}" type="slidenum">
              <a:rPr lang="en-IE" smtClean="0"/>
              <a:t>23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2244577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1F376F-F96E-4D8C-83B8-7A3E3C92994D}" type="slidenum">
              <a:rPr lang="en-IE" smtClean="0"/>
              <a:t>24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6732481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1F376F-F96E-4D8C-83B8-7A3E3C92994D}" type="slidenum">
              <a:rPr lang="en-IE" smtClean="0"/>
              <a:t>25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486287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1F376F-F96E-4D8C-83B8-7A3E3C92994D}" type="slidenum">
              <a:rPr lang="en-IE" smtClean="0"/>
              <a:t>26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9954745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1F376F-F96E-4D8C-83B8-7A3E3C92994D}" type="slidenum">
              <a:rPr lang="en-IE" smtClean="0"/>
              <a:t>27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1954976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1F376F-F96E-4D8C-83B8-7A3E3C92994D}" type="slidenum">
              <a:rPr lang="en-IE" smtClean="0"/>
              <a:t>28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1781351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1F376F-F96E-4D8C-83B8-7A3E3C92994D}" type="slidenum">
              <a:rPr lang="en-IE" smtClean="0"/>
              <a:t>3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1519948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1F376F-F96E-4D8C-83B8-7A3E3C92994D}" type="slidenum">
              <a:rPr lang="en-IE" smtClean="0"/>
              <a:t>4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1448359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1F376F-F96E-4D8C-83B8-7A3E3C92994D}" type="slidenum">
              <a:rPr lang="en-IE" smtClean="0"/>
              <a:t>5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1075904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1F376F-F96E-4D8C-83B8-7A3E3C92994D}" type="slidenum">
              <a:rPr lang="en-IE" smtClean="0"/>
              <a:t>6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2584959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1F376F-F96E-4D8C-83B8-7A3E3C92994D}" type="slidenum">
              <a:rPr lang="en-IE" smtClean="0"/>
              <a:t>7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304544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1F376F-F96E-4D8C-83B8-7A3E3C92994D}" type="slidenum">
              <a:rPr lang="en-IE" smtClean="0"/>
              <a:t>8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4603388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1F376F-F96E-4D8C-83B8-7A3E3C92994D}" type="slidenum">
              <a:rPr lang="en-IE" smtClean="0"/>
              <a:t>9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755480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6F3E6-DCAA-4B85-BB2A-D7058D57C887}" type="datetimeFigureOut">
              <a:rPr lang="en-IE" smtClean="0"/>
              <a:t>11/04/2016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79240-A3D7-4B1F-8746-8DA636E7550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213543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6F3E6-DCAA-4B85-BB2A-D7058D57C887}" type="datetimeFigureOut">
              <a:rPr lang="en-IE" smtClean="0"/>
              <a:t>11/04/2016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79240-A3D7-4B1F-8746-8DA636E7550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059123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6F3E6-DCAA-4B85-BB2A-D7058D57C887}" type="datetimeFigureOut">
              <a:rPr lang="en-IE" smtClean="0"/>
              <a:t>11/04/2016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79240-A3D7-4B1F-8746-8DA636E7550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511375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pening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03648" y="836712"/>
            <a:ext cx="6332240" cy="72008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I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subtitle</a:t>
            </a:r>
            <a:endParaRPr lang="en-I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FB5BC1F-6754-40A1-B13A-DA4C8C4F9BC9}" type="datetime1">
              <a:rPr lang="en-IE" smtClean="0">
                <a:solidFill>
                  <a:prstClr val="black"/>
                </a:solidFill>
              </a:rPr>
              <a:pPr/>
              <a:t>11/04/2016</a:t>
            </a:fld>
            <a:endParaRPr lang="en-IE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>
                <a:solidFill>
                  <a:prstClr val="black"/>
                </a:solidFill>
              </a:rPr>
              <a:t>www.cso.ie</a:t>
            </a:r>
            <a:endParaRPr lang="en-IE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81064937-9B7B-4811-9BAE-B6C8D760F4B7}" type="slidenum">
              <a:rPr lang="en-IE" smtClean="0">
                <a:solidFill>
                  <a:prstClr val="black"/>
                </a:solidFill>
              </a:rPr>
              <a:pPr/>
              <a:t>‹#›</a:t>
            </a:fld>
            <a:endParaRPr lang="en-IE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7901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vari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8319" y="274638"/>
            <a:ext cx="7602114" cy="11430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pPr lvl="0"/>
            <a:r>
              <a:rPr lang="en-US" dirty="0" smtClean="0"/>
              <a:t>Click to edit text styles or add spreadsheet Graph picture </a:t>
            </a:r>
            <a:r>
              <a:rPr lang="en-US" dirty="0" err="1" smtClean="0"/>
              <a:t>etc</a:t>
            </a:r>
            <a:endParaRPr lang="en-US" dirty="0" smtClean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I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4A5E3-6A05-4C0D-B750-6935F3FBC91B}" type="datetime1">
              <a:rPr lang="en-IE" smtClean="0">
                <a:solidFill>
                  <a:prstClr val="black"/>
                </a:solidFill>
              </a:rPr>
              <a:pPr/>
              <a:t>11/04/2016</a:t>
            </a:fld>
            <a:endParaRPr lang="en-IE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>
                <a:solidFill>
                  <a:prstClr val="black"/>
                </a:solidFill>
              </a:rPr>
              <a:t>www.cso.ie</a:t>
            </a:r>
            <a:endParaRPr lang="en-IE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4937-9B7B-4811-9BAE-B6C8D760F4B7}" type="slidenum">
              <a:rPr lang="en-IE" smtClean="0">
                <a:solidFill>
                  <a:prstClr val="black"/>
                </a:solidFill>
              </a:rPr>
              <a:pPr/>
              <a:t>‹#›</a:t>
            </a:fld>
            <a:endParaRPr lang="en-IE">
              <a:solidFill>
                <a:prstClr val="black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534791" cy="812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02752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mbered Bullet Poi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3568" y="1073584"/>
            <a:ext cx="7772400" cy="3312368"/>
          </a:xfrm>
        </p:spPr>
        <p:txBody>
          <a:bodyPr anchor="b"/>
          <a:lstStyle>
            <a:lvl1pPr marL="457200" indent="-457200">
              <a:buFont typeface="+mj-lt"/>
              <a:buAutoNum type="arabicPeriod"/>
              <a:defRPr sz="2000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endParaRPr lang="en-IE" dirty="0" smtClean="0"/>
          </a:p>
          <a:p>
            <a:pPr lvl="0"/>
            <a:r>
              <a:rPr lang="en-IE" dirty="0" smtClean="0"/>
              <a:t>Example of numbered bullet point don’t forget to animate so as to build the page content!</a:t>
            </a:r>
          </a:p>
          <a:p>
            <a:pPr lvl="0"/>
            <a:endParaRPr lang="en-IE" dirty="0" smtClean="0"/>
          </a:p>
          <a:p>
            <a:pPr lvl="0"/>
            <a:endParaRPr lang="en-IE" dirty="0" smtClean="0"/>
          </a:p>
          <a:p>
            <a:pPr lvl="0"/>
            <a:r>
              <a:rPr lang="en-IE" dirty="0" smtClean="0"/>
              <a:t>Example of second numbered point</a:t>
            </a:r>
            <a:br>
              <a:rPr lang="en-IE" dirty="0" smtClean="0"/>
            </a:br>
            <a:r>
              <a:rPr lang="en-IE" dirty="0" smtClean="0"/>
              <a:t/>
            </a:r>
            <a:br>
              <a:rPr lang="en-IE" dirty="0" smtClean="0"/>
            </a:br>
            <a:endParaRPr lang="en-IE" dirty="0" smtClean="0"/>
          </a:p>
          <a:p>
            <a:pPr lvl="0"/>
            <a:r>
              <a:rPr lang="en-IE" dirty="0" smtClean="0"/>
              <a:t>Example of third numbered point</a:t>
            </a:r>
          </a:p>
          <a:p>
            <a:pPr lvl="0"/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84B6D-7396-4366-B69F-9B3F96BD3F77}" type="datetime1">
              <a:rPr lang="en-IE" smtClean="0">
                <a:solidFill>
                  <a:prstClr val="black"/>
                </a:solidFill>
              </a:rPr>
              <a:pPr/>
              <a:t>11/04/2016</a:t>
            </a:fld>
            <a:endParaRPr lang="en-IE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>
                <a:solidFill>
                  <a:prstClr val="black"/>
                </a:solidFill>
              </a:rPr>
              <a:t>www.cso.ie</a:t>
            </a:r>
            <a:endParaRPr lang="en-IE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4937-9B7B-4811-9BAE-B6C8D760F4B7}" type="slidenum">
              <a:rPr lang="en-IE" smtClean="0">
                <a:solidFill>
                  <a:prstClr val="black"/>
                </a:solidFill>
              </a:rPr>
              <a:pPr/>
              <a:t>‹#›</a:t>
            </a:fld>
            <a:endParaRPr lang="en-IE">
              <a:solidFill>
                <a:prstClr val="black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534791" cy="812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10610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title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IE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B6F65-E854-4254-88E9-EAC6A91CA2D6}" type="datetime1">
              <a:rPr lang="en-IE" smtClean="0">
                <a:solidFill>
                  <a:prstClr val="black"/>
                </a:solidFill>
              </a:rPr>
              <a:pPr/>
              <a:t>11/04/2016</a:t>
            </a:fld>
            <a:endParaRPr lang="en-IE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>
                <a:solidFill>
                  <a:prstClr val="black"/>
                </a:solidFill>
              </a:rPr>
              <a:t>www.cso.ie</a:t>
            </a:r>
            <a:endParaRPr lang="en-IE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4937-9B7B-4811-9BAE-B6C8D760F4B7}" type="slidenum">
              <a:rPr lang="en-IE" smtClean="0">
                <a:solidFill>
                  <a:prstClr val="black"/>
                </a:solidFill>
              </a:rPr>
              <a:pPr/>
              <a:t>‹#›</a:t>
            </a:fld>
            <a:endParaRPr lang="en-IE">
              <a:solidFill>
                <a:prstClr val="black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534791" cy="812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97902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aragraph plus content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476672"/>
            <a:ext cx="5111750" cy="564949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</a:t>
            </a:r>
          </a:p>
          <a:p>
            <a:pPr lvl="0"/>
            <a:r>
              <a:rPr lang="en-US" dirty="0" smtClean="0"/>
              <a:t> Master text</a:t>
            </a:r>
            <a:endParaRPr lang="en-IE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073584"/>
            <a:ext cx="3008313" cy="505257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paragraph 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50E73-1990-4EAA-A4A5-2827A6C0E027}" type="datetime1">
              <a:rPr lang="en-IE" smtClean="0">
                <a:solidFill>
                  <a:prstClr val="black"/>
                </a:solidFill>
              </a:rPr>
              <a:pPr/>
              <a:t>11/04/2016</a:t>
            </a:fld>
            <a:endParaRPr lang="en-IE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dirty="0" smtClean="0">
                <a:solidFill>
                  <a:prstClr val="black"/>
                </a:solidFill>
              </a:rPr>
              <a:t>www.cso.ie</a:t>
            </a:r>
            <a:endParaRPr lang="en-IE" dirty="0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4937-9B7B-4811-9BAE-B6C8D760F4B7}" type="slidenum">
              <a:rPr lang="en-IE" smtClean="0">
                <a:solidFill>
                  <a:prstClr val="black"/>
                </a:solidFill>
              </a:rPr>
              <a:pPr/>
              <a:t>‹#›</a:t>
            </a:fld>
            <a:endParaRPr lang="en-IE">
              <a:solidFill>
                <a:prstClr val="black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534791" cy="812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63266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FABC8-1CE5-4E9C-8A2B-B1F3BAA0DDB3}" type="datetime1">
              <a:rPr lang="en-IE" smtClean="0">
                <a:solidFill>
                  <a:prstClr val="black"/>
                </a:solidFill>
              </a:rPr>
              <a:pPr/>
              <a:t>11/04/2016</a:t>
            </a:fld>
            <a:endParaRPr lang="en-IE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IE" dirty="0" smtClean="0">
                <a:solidFill>
                  <a:prstClr val="black"/>
                </a:solidFill>
              </a:rPr>
              <a:t>www.cso.ie</a:t>
            </a:r>
            <a:endParaRPr lang="en-IE" dirty="0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4937-9B7B-4811-9BAE-B6C8D760F4B7}" type="slidenum">
              <a:rPr lang="en-IE" smtClean="0">
                <a:solidFill>
                  <a:prstClr val="black"/>
                </a:solidFill>
              </a:rPr>
              <a:pPr/>
              <a:t>‹#›</a:t>
            </a:fld>
            <a:endParaRPr lang="en-IE">
              <a:solidFill>
                <a:prstClr val="black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534791" cy="812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99888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12717-CC39-40A9-AA0B-7C5C749C875F}" type="datetime1">
              <a:rPr lang="en-IE" smtClean="0">
                <a:solidFill>
                  <a:prstClr val="black"/>
                </a:solidFill>
              </a:rPr>
              <a:pPr/>
              <a:t>11/04/2016</a:t>
            </a:fld>
            <a:endParaRPr lang="en-IE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>
                <a:solidFill>
                  <a:prstClr val="black"/>
                </a:solidFill>
              </a:rPr>
              <a:t>www.cso.ie</a:t>
            </a:r>
            <a:endParaRPr lang="en-IE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4937-9B7B-4811-9BAE-B6C8D760F4B7}" type="slidenum">
              <a:rPr lang="en-IE" smtClean="0">
                <a:solidFill>
                  <a:prstClr val="black"/>
                </a:solidFill>
              </a:rPr>
              <a:pPr/>
              <a:t>‹#›</a:t>
            </a:fld>
            <a:endParaRPr lang="en-IE">
              <a:solidFill>
                <a:prstClr val="black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534791" cy="812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17396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6F3E6-DCAA-4B85-BB2A-D7058D57C887}" type="datetimeFigureOut">
              <a:rPr lang="en-IE" smtClean="0"/>
              <a:t>11/04/2016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79240-A3D7-4B1F-8746-8DA636E7550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440098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6F3E6-DCAA-4B85-BB2A-D7058D57C887}" type="datetimeFigureOut">
              <a:rPr lang="en-IE" smtClean="0"/>
              <a:t>11/04/2016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79240-A3D7-4B1F-8746-8DA636E7550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482179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6F3E6-DCAA-4B85-BB2A-D7058D57C887}" type="datetimeFigureOut">
              <a:rPr lang="en-IE" smtClean="0"/>
              <a:t>11/04/2016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79240-A3D7-4B1F-8746-8DA636E7550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55659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6F3E6-DCAA-4B85-BB2A-D7058D57C887}" type="datetimeFigureOut">
              <a:rPr lang="en-IE" smtClean="0"/>
              <a:t>11/04/2016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79240-A3D7-4B1F-8746-8DA636E7550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32829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6F3E6-DCAA-4B85-BB2A-D7058D57C887}" type="datetimeFigureOut">
              <a:rPr lang="en-IE" smtClean="0"/>
              <a:t>11/04/2016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79240-A3D7-4B1F-8746-8DA636E7550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64705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6F3E6-DCAA-4B85-BB2A-D7058D57C887}" type="datetimeFigureOut">
              <a:rPr lang="en-IE" smtClean="0"/>
              <a:t>11/04/2016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79240-A3D7-4B1F-8746-8DA636E7550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61805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6F3E6-DCAA-4B85-BB2A-D7058D57C887}" type="datetimeFigureOut">
              <a:rPr lang="en-IE" smtClean="0"/>
              <a:t>11/04/2016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79240-A3D7-4B1F-8746-8DA636E7550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5334817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6F3E6-DCAA-4B85-BB2A-D7058D57C887}" type="datetimeFigureOut">
              <a:rPr lang="en-IE" smtClean="0"/>
              <a:t>11/04/2016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79240-A3D7-4B1F-8746-8DA636E7550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576631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15.xml"/><Relationship Id="rId9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46F3E6-DCAA-4B85-BB2A-D7058D57C887}" type="datetimeFigureOut">
              <a:rPr lang="en-IE" smtClean="0"/>
              <a:t>11/04/2016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B79240-A3D7-4B1F-8746-8DA636E7550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99875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</a:t>
            </a:r>
            <a:endParaRPr lang="en-I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I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AA7C445-2491-40D4-B573-F3581B6B054A}" type="datetime1">
              <a:rPr lang="en-IE" smtClean="0">
                <a:solidFill>
                  <a:prstClr val="black"/>
                </a:solidFill>
              </a:rPr>
              <a:pPr/>
              <a:t>11/04/2016</a:t>
            </a:fld>
            <a:endParaRPr lang="en-IE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31840" y="630932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IE" dirty="0" smtClean="0">
                <a:solidFill>
                  <a:prstClr val="black"/>
                </a:solidFill>
              </a:rPr>
              <a:t>www.cso.ie</a:t>
            </a:r>
            <a:endParaRPr lang="en-IE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81064937-9B7B-4811-9BAE-B6C8D760F4B7}" type="slidenum">
              <a:rPr lang="en-IE" smtClean="0">
                <a:solidFill>
                  <a:prstClr val="black"/>
                </a:solidFill>
              </a:rPr>
              <a:pPr/>
              <a:t>‹#›</a:t>
            </a:fld>
            <a:endParaRPr lang="en-IE" dirty="0">
              <a:solidFill>
                <a:prstClr val="black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60647"/>
            <a:ext cx="2376263" cy="974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571694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John.Dunne@cso.ie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ctrTitle"/>
          </p:nvPr>
        </p:nvSpPr>
        <p:spPr>
          <a:xfrm>
            <a:off x="1914082" y="1124744"/>
            <a:ext cx="7200800" cy="720080"/>
          </a:xfrm>
        </p:spPr>
        <p:txBody>
          <a:bodyPr>
            <a:normAutofit fontScale="90000"/>
          </a:bodyPr>
          <a:lstStyle/>
          <a:p>
            <a:pPr algn="r"/>
            <a:r>
              <a:rPr lang="en-IE" dirty="0"/>
              <a:t>Population estimates from administrative data sources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Subtitle 13"/>
          <p:cNvSpPr>
            <a:spLocks noGrp="1"/>
          </p:cNvSpPr>
          <p:nvPr>
            <p:ph type="subTitle" idx="1"/>
          </p:nvPr>
        </p:nvSpPr>
        <p:spPr>
          <a:xfrm>
            <a:off x="323528" y="3140968"/>
            <a:ext cx="6400800" cy="1752600"/>
          </a:xfrm>
        </p:spPr>
        <p:txBody>
          <a:bodyPr>
            <a:normAutofit lnSpcReduction="10000"/>
          </a:bodyPr>
          <a:lstStyle/>
          <a:p>
            <a:pPr algn="l"/>
            <a:r>
              <a:rPr lang="en-US" dirty="0" smtClean="0"/>
              <a:t>5</a:t>
            </a:r>
            <a:r>
              <a:rPr lang="en-US" baseline="30000" dirty="0" smtClean="0"/>
              <a:t>th</a:t>
            </a:r>
            <a:r>
              <a:rPr lang="en-US" dirty="0" smtClean="0"/>
              <a:t> Administrative Data Seminar</a:t>
            </a:r>
          </a:p>
          <a:p>
            <a:pPr algn="l"/>
            <a:r>
              <a:rPr lang="en-US" dirty="0" smtClean="0"/>
              <a:t>Dublin Castle</a:t>
            </a:r>
          </a:p>
          <a:p>
            <a:pPr algn="l"/>
            <a:r>
              <a:rPr lang="en-US" dirty="0" smtClean="0"/>
              <a:t>12</a:t>
            </a:r>
            <a:r>
              <a:rPr lang="en-US" baseline="30000" dirty="0" smtClean="0"/>
              <a:t>th</a:t>
            </a:r>
            <a:r>
              <a:rPr lang="en-US" dirty="0" smtClean="0"/>
              <a:t> April 2016</a:t>
            </a:r>
          </a:p>
          <a:p>
            <a:pPr algn="l"/>
            <a:endParaRPr lang="en-US" dirty="0"/>
          </a:p>
          <a:p>
            <a:pPr algn="l"/>
            <a:r>
              <a:rPr lang="en-US" dirty="0">
                <a:hlinkClick r:id="rId3"/>
              </a:rPr>
              <a:t>John.Dunne@cso.ie</a:t>
            </a:r>
            <a:endParaRPr lang="en-US" dirty="0"/>
          </a:p>
          <a:p>
            <a:pPr algn="l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>
                <a:solidFill>
                  <a:prstClr val="black"/>
                </a:solidFill>
              </a:rPr>
              <a:t>www.cso.ie</a:t>
            </a:r>
            <a:endParaRPr lang="en-IE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4937-9B7B-4811-9BAE-B6C8D760F4B7}" type="slidenum">
              <a:rPr lang="en-IE" smtClean="0">
                <a:solidFill>
                  <a:prstClr val="black"/>
                </a:solidFill>
              </a:rPr>
              <a:pPr/>
              <a:t>1</a:t>
            </a:fld>
            <a:endParaRPr lang="en-I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3718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IE" dirty="0" smtClean="0">
                <a:solidFill>
                  <a:srgbClr val="FF0000"/>
                </a:solidFill>
              </a:rPr>
              <a:t>DSE Population Estimates</a:t>
            </a:r>
            <a:endParaRPr lang="en-IE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Assuming no </a:t>
            </a:r>
            <a:r>
              <a:rPr lang="en-IE" dirty="0" err="1" smtClean="0"/>
              <a:t>overcoverage</a:t>
            </a:r>
            <a:endParaRPr lang="en-IE" dirty="0" smtClean="0"/>
          </a:p>
          <a:p>
            <a:r>
              <a:rPr lang="en-IE" dirty="0" smtClean="0"/>
              <a:t>Adjust for </a:t>
            </a:r>
            <a:r>
              <a:rPr lang="en-IE" dirty="0" err="1" smtClean="0"/>
              <a:t>undercoverage</a:t>
            </a:r>
            <a:r>
              <a:rPr lang="en-IE" dirty="0" smtClean="0"/>
              <a:t> using DSE model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607550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150" y="266700"/>
            <a:ext cx="7504113" cy="632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73130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150" y="266700"/>
            <a:ext cx="7504113" cy="632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57206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150" y="266700"/>
            <a:ext cx="7504113" cy="632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42856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150" y="266700"/>
            <a:ext cx="7504113" cy="632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75289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150" y="266700"/>
            <a:ext cx="7504113" cy="632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81602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150" y="266700"/>
            <a:ext cx="7504113" cy="632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66731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962046"/>
            <a:ext cx="2952328" cy="1143000"/>
          </a:xfrm>
        </p:spPr>
        <p:txBody>
          <a:bodyPr/>
          <a:lstStyle/>
          <a:p>
            <a:pPr algn="l"/>
            <a:r>
              <a:rPr lang="en-IE" dirty="0" smtClean="0">
                <a:solidFill>
                  <a:srgbClr val="FF0000"/>
                </a:solidFill>
              </a:rPr>
              <a:t>Next steps</a:t>
            </a:r>
            <a:endParaRPr lang="en-IE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996952"/>
            <a:ext cx="8424936" cy="3240360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IE" sz="2800" dirty="0" smtClean="0"/>
              <a:t>Coverage on PAR to enhance quality </a:t>
            </a:r>
          </a:p>
          <a:p>
            <a:pPr lvl="1">
              <a:lnSpc>
                <a:spcPct val="150000"/>
              </a:lnSpc>
            </a:pPr>
            <a:r>
              <a:rPr lang="en-IE" sz="2400" dirty="0" smtClean="0"/>
              <a:t>PCRS, Child benefit and State pension payments …..</a:t>
            </a:r>
          </a:p>
          <a:p>
            <a:pPr marL="57150" indent="0">
              <a:lnSpc>
                <a:spcPct val="150000"/>
              </a:lnSpc>
              <a:buNone/>
            </a:pPr>
            <a:r>
              <a:rPr lang="en-IE" sz="2800" dirty="0" smtClean="0"/>
              <a:t>Robustness - dependency on each data source</a:t>
            </a:r>
          </a:p>
          <a:p>
            <a:pPr marL="57150" indent="0">
              <a:lnSpc>
                <a:spcPct val="150000"/>
              </a:lnSpc>
              <a:buNone/>
            </a:pPr>
            <a:r>
              <a:rPr lang="en-IE" sz="2800" dirty="0" smtClean="0"/>
              <a:t>Bias – further investigate age group 20-40</a:t>
            </a:r>
          </a:p>
          <a:p>
            <a:pPr marL="57150" indent="0">
              <a:lnSpc>
                <a:spcPct val="150000"/>
              </a:lnSpc>
              <a:buNone/>
            </a:pPr>
            <a:r>
              <a:rPr lang="en-IE" sz="2800" dirty="0" smtClean="0"/>
              <a:t>Timeliness – strong partnerships with data providers</a:t>
            </a:r>
          </a:p>
          <a:p>
            <a:pPr marL="57150" indent="0">
              <a:buNone/>
            </a:pPr>
            <a:endParaRPr lang="en-IE" dirty="0" smtClean="0"/>
          </a:p>
          <a:p>
            <a:pPr marL="57150" indent="0">
              <a:buNone/>
            </a:pPr>
            <a:endParaRPr lang="en-IE" dirty="0" smtClean="0"/>
          </a:p>
          <a:p>
            <a:pPr marL="57150" indent="0">
              <a:buNone/>
            </a:pPr>
            <a:endParaRPr lang="en-IE" dirty="0"/>
          </a:p>
        </p:txBody>
      </p:sp>
      <p:cxnSp>
        <p:nvCxnSpPr>
          <p:cNvPr id="4" name="Straight Arrow Connector 3"/>
          <p:cNvCxnSpPr/>
          <p:nvPr/>
        </p:nvCxnSpPr>
        <p:spPr>
          <a:xfrm flipV="1">
            <a:off x="3347864" y="188640"/>
            <a:ext cx="0" cy="18002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3500264" y="2141240"/>
            <a:ext cx="4888160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438862" y="-2238"/>
            <a:ext cx="2673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b="1" dirty="0">
                <a:solidFill>
                  <a:srgbClr val="FF0000"/>
                </a:solidFill>
              </a:rPr>
              <a:t>Quality Profile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946766" y="2348880"/>
            <a:ext cx="6576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b="1" dirty="0" smtClean="0">
                <a:solidFill>
                  <a:srgbClr val="FF0000"/>
                </a:solidFill>
              </a:rPr>
              <a:t>Time</a:t>
            </a:r>
            <a:endParaRPr lang="en-IE" b="1" dirty="0">
              <a:solidFill>
                <a:srgbClr val="FF0000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3563888" y="695390"/>
            <a:ext cx="4886934" cy="0"/>
          </a:xfrm>
          <a:prstGeom prst="line">
            <a:avLst/>
          </a:prstGeom>
          <a:ln w="381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3563888" y="1659986"/>
            <a:ext cx="50405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7884368" y="1422068"/>
            <a:ext cx="0" cy="225316"/>
          </a:xfrm>
          <a:prstGeom prst="line">
            <a:avLst/>
          </a:prstGeom>
          <a:ln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7380312" y="1691516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 smtClean="0">
                <a:solidFill>
                  <a:schemeClr val="accent1"/>
                </a:solidFill>
              </a:rPr>
              <a:t>Census years</a:t>
            </a:r>
            <a:endParaRPr lang="en-IE" dirty="0">
              <a:solidFill>
                <a:schemeClr val="accent1"/>
              </a:solidFill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 flipV="1">
            <a:off x="6444208" y="1422068"/>
            <a:ext cx="0" cy="225316"/>
          </a:xfrm>
          <a:prstGeom prst="line">
            <a:avLst/>
          </a:prstGeom>
          <a:ln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5004048" y="1412776"/>
            <a:ext cx="0" cy="225316"/>
          </a:xfrm>
          <a:prstGeom prst="line">
            <a:avLst/>
          </a:prstGeom>
          <a:ln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3563888" y="1412776"/>
            <a:ext cx="0" cy="225316"/>
          </a:xfrm>
          <a:prstGeom prst="line">
            <a:avLst/>
          </a:prstGeom>
          <a:ln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6231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>
                <a:solidFill>
                  <a:srgbClr val="FF0000"/>
                </a:solidFill>
              </a:rPr>
              <a:t>Extension to Migration </a:t>
            </a:r>
            <a:r>
              <a:rPr lang="en-IE" dirty="0" smtClean="0"/>
              <a:t>(In and Out) 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E" sz="2800" dirty="0" smtClean="0"/>
              <a:t>Good quality net migration from Population estimates</a:t>
            </a:r>
          </a:p>
          <a:p>
            <a:pPr marL="0" indent="0">
              <a:buNone/>
            </a:pPr>
            <a:endParaRPr lang="en-IE" sz="2800" dirty="0" smtClean="0"/>
          </a:p>
          <a:p>
            <a:pPr marL="0" indent="0">
              <a:buNone/>
            </a:pPr>
            <a:r>
              <a:rPr lang="en-IE" sz="2800" dirty="0" smtClean="0"/>
              <a:t>Estimating immigration and emigration not so easy</a:t>
            </a:r>
          </a:p>
          <a:p>
            <a:pPr marL="0" indent="0">
              <a:buNone/>
            </a:pPr>
            <a:endParaRPr lang="en-IE" dirty="0" smtClean="0"/>
          </a:p>
          <a:p>
            <a:pPr marL="0" indent="0">
              <a:buNone/>
            </a:pPr>
            <a:endParaRPr lang="en-IE" dirty="0" smtClean="0"/>
          </a:p>
          <a:p>
            <a:pPr marL="0" indent="0">
              <a:buNone/>
            </a:pPr>
            <a:endParaRPr lang="en-IE" dirty="0"/>
          </a:p>
          <a:p>
            <a:pPr marL="0" indent="0">
              <a:buNone/>
            </a:pPr>
            <a:r>
              <a:rPr lang="en-IE" sz="2800" dirty="0" smtClean="0"/>
              <a:t>We can use DSE model to look at problem a differently</a:t>
            </a:r>
          </a:p>
          <a:p>
            <a:pPr marL="0" indent="0">
              <a:buNone/>
            </a:pPr>
            <a:r>
              <a:rPr lang="en-IE" dirty="0"/>
              <a:t> </a:t>
            </a:r>
            <a:r>
              <a:rPr lang="en-IE" dirty="0" smtClean="0"/>
              <a:t>     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150472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683568" y="764704"/>
            <a:ext cx="5544616" cy="5544616"/>
          </a:xfrm>
          <a:prstGeom prst="ellipse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solidFill>
                <a:prstClr val="white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2771800" y="764704"/>
            <a:ext cx="5544616" cy="5544616"/>
          </a:xfrm>
          <a:prstGeom prst="ellipse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solidFill>
                <a:prstClr val="white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3568" y="764704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 smtClean="0">
                <a:solidFill>
                  <a:prstClr val="black"/>
                </a:solidFill>
              </a:rPr>
              <a:t>Population 1</a:t>
            </a:r>
            <a:endParaRPr lang="en-IE" baseline="-25000" dirty="0">
              <a:solidFill>
                <a:prstClr val="black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732240" y="683404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 smtClean="0">
                <a:solidFill>
                  <a:prstClr val="black"/>
                </a:solidFill>
              </a:rPr>
              <a:t>Population 2</a:t>
            </a:r>
            <a:endParaRPr lang="en-IE" baseline="-25000" dirty="0">
              <a:solidFill>
                <a:prstClr val="black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455876" y="2996952"/>
            <a:ext cx="22682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2800" b="1" dirty="0" smtClean="0">
                <a:solidFill>
                  <a:srgbClr val="FF0000"/>
                </a:solidFill>
              </a:rPr>
              <a:t>Stayers</a:t>
            </a:r>
            <a:endParaRPr lang="en-IE" sz="2800" b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11560" y="2996952"/>
            <a:ext cx="226825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2800" b="1" dirty="0" smtClean="0">
                <a:solidFill>
                  <a:srgbClr val="FF0000"/>
                </a:solidFill>
              </a:rPr>
              <a:t>Outflow =</a:t>
            </a:r>
          </a:p>
          <a:p>
            <a:pPr algn="ctr"/>
            <a:r>
              <a:rPr lang="en-IE" sz="2800" b="1" dirty="0" smtClean="0">
                <a:solidFill>
                  <a:srgbClr val="FF0000"/>
                </a:solidFill>
              </a:rPr>
              <a:t>Deaths +</a:t>
            </a:r>
          </a:p>
          <a:p>
            <a:pPr algn="ctr"/>
            <a:r>
              <a:rPr lang="en-IE" sz="2800" b="1" dirty="0" smtClean="0">
                <a:solidFill>
                  <a:srgbClr val="FF0000"/>
                </a:solidFill>
              </a:rPr>
              <a:t>Emigration</a:t>
            </a:r>
            <a:endParaRPr lang="en-IE" sz="2800" b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976156" y="2996952"/>
            <a:ext cx="226825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2800" b="1" dirty="0" smtClean="0">
                <a:solidFill>
                  <a:srgbClr val="FF0000"/>
                </a:solidFill>
              </a:rPr>
              <a:t>Inflow =</a:t>
            </a:r>
          </a:p>
          <a:p>
            <a:pPr algn="ctr"/>
            <a:r>
              <a:rPr lang="en-IE" sz="2800" b="1" dirty="0" smtClean="0">
                <a:solidFill>
                  <a:srgbClr val="FF0000"/>
                </a:solidFill>
              </a:rPr>
              <a:t>Births + Immigration</a:t>
            </a:r>
            <a:endParaRPr lang="en-IE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5751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IE" dirty="0" smtClean="0">
                <a:solidFill>
                  <a:srgbClr val="FF0000"/>
                </a:solidFill>
              </a:rPr>
              <a:t>Overview</a:t>
            </a:r>
            <a:endParaRPr lang="en-IE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Traditional approach </a:t>
            </a:r>
          </a:p>
          <a:p>
            <a:r>
              <a:rPr lang="en-IE" dirty="0" smtClean="0"/>
              <a:t>Proposed new approach</a:t>
            </a:r>
          </a:p>
          <a:p>
            <a:r>
              <a:rPr lang="en-IE" dirty="0" smtClean="0"/>
              <a:t>Extending to migration (in and out)</a:t>
            </a:r>
          </a:p>
          <a:p>
            <a:r>
              <a:rPr lang="en-IE" dirty="0" smtClean="0"/>
              <a:t>Concluding remarks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4068370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683568" y="764704"/>
            <a:ext cx="5544616" cy="5544616"/>
          </a:xfrm>
          <a:prstGeom prst="ellipse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solidFill>
                <a:prstClr val="white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2771800" y="764704"/>
            <a:ext cx="5544616" cy="5544616"/>
          </a:xfrm>
          <a:prstGeom prst="ellipse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solidFill>
                <a:prstClr val="white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1691680" y="1700808"/>
            <a:ext cx="3960440" cy="309634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solidFill>
                <a:srgbClr val="FF000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3347864" y="1700808"/>
            <a:ext cx="3960440" cy="309634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123728" y="4149080"/>
            <a:ext cx="2880320" cy="1008112"/>
          </a:xfrm>
          <a:prstGeom prst="rect">
            <a:avLst/>
          </a:prstGeom>
          <a:noFill/>
          <a:ln w="25400" cmpd="dbl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139952" y="3861048"/>
            <a:ext cx="2880320" cy="1584176"/>
          </a:xfrm>
          <a:prstGeom prst="rect">
            <a:avLst/>
          </a:prstGeom>
          <a:noFill/>
          <a:ln w="25400" cmpd="dbl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solidFill>
                <a:prstClr val="white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83568" y="764704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 smtClean="0">
                <a:solidFill>
                  <a:prstClr val="black"/>
                </a:solidFill>
              </a:rPr>
              <a:t>Population 1</a:t>
            </a:r>
            <a:endParaRPr lang="en-IE" baseline="-25000" dirty="0">
              <a:solidFill>
                <a:prstClr val="black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732240" y="683404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 smtClean="0">
                <a:solidFill>
                  <a:prstClr val="black"/>
                </a:solidFill>
              </a:rPr>
              <a:t>Population 2</a:t>
            </a:r>
            <a:endParaRPr lang="en-IE" baseline="-25000" dirty="0">
              <a:solidFill>
                <a:prstClr val="black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835696" y="1691516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b="1" dirty="0" smtClean="0">
                <a:solidFill>
                  <a:srgbClr val="FF0000"/>
                </a:solidFill>
              </a:rPr>
              <a:t>PAR1</a:t>
            </a:r>
            <a:endParaRPr lang="en-IE" b="1" baseline="-25000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156176" y="1547500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b="1" dirty="0" smtClean="0">
                <a:solidFill>
                  <a:srgbClr val="FF0000"/>
                </a:solidFill>
              </a:rPr>
              <a:t>PAR2</a:t>
            </a:r>
            <a:endParaRPr lang="en-IE" b="1" baseline="-25000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979712" y="5085184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b="1" dirty="0" smtClean="0">
                <a:solidFill>
                  <a:srgbClr val="1F497D"/>
                </a:solidFill>
              </a:rPr>
              <a:t>DL1</a:t>
            </a:r>
            <a:endParaRPr lang="en-IE" b="1" dirty="0">
              <a:solidFill>
                <a:srgbClr val="1F497D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012160" y="5363924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b="1" dirty="0" smtClean="0">
                <a:solidFill>
                  <a:srgbClr val="1F497D">
                    <a:lumMod val="75000"/>
                  </a:srgbClr>
                </a:solidFill>
              </a:rPr>
              <a:t>DL2</a:t>
            </a:r>
            <a:endParaRPr lang="en-IE" b="1" baseline="-25000" dirty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779912" y="186211"/>
            <a:ext cx="15121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b="1" dirty="0" smtClean="0">
                <a:solidFill>
                  <a:srgbClr val="FF0000"/>
                </a:solidFill>
              </a:rPr>
              <a:t>PAR1 </a:t>
            </a:r>
            <a:r>
              <a:rPr lang="en-IE" sz="2000" b="1" dirty="0" smtClean="0">
                <a:solidFill>
                  <a:srgbClr val="FF0000"/>
                </a:solidFill>
              </a:rPr>
              <a:t>∩ </a:t>
            </a:r>
            <a:r>
              <a:rPr lang="en-IE" b="1" dirty="0" smtClean="0">
                <a:solidFill>
                  <a:srgbClr val="FF0000"/>
                </a:solidFill>
              </a:rPr>
              <a:t>PAR2</a:t>
            </a:r>
            <a:endParaRPr lang="en-IE" b="1" dirty="0">
              <a:solidFill>
                <a:srgbClr val="FF0000"/>
              </a:solidFill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4499992" y="555543"/>
            <a:ext cx="0" cy="1330915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3923928" y="6476673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b="1" dirty="0" smtClean="0">
                <a:solidFill>
                  <a:srgbClr val="1F497D"/>
                </a:solidFill>
              </a:rPr>
              <a:t>DL1 ∩ DL2</a:t>
            </a:r>
            <a:endParaRPr lang="en-IE" b="1" dirty="0">
              <a:solidFill>
                <a:srgbClr val="1F497D"/>
              </a:solidFill>
            </a:endParaRPr>
          </a:p>
        </p:txBody>
      </p:sp>
      <p:cxnSp>
        <p:nvCxnSpPr>
          <p:cNvPr id="26" name="Straight Arrow Connector 25"/>
          <p:cNvCxnSpPr/>
          <p:nvPr/>
        </p:nvCxnSpPr>
        <p:spPr>
          <a:xfrm flipV="1">
            <a:off x="4499992" y="5157192"/>
            <a:ext cx="0" cy="1319481"/>
          </a:xfrm>
          <a:prstGeom prst="straightConnector1">
            <a:avLst/>
          </a:prstGeom>
          <a:ln w="3492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251520" y="0"/>
            <a:ext cx="2376264" cy="6846005"/>
          </a:xfrm>
          <a:prstGeom prst="rect">
            <a:avLst/>
          </a:prstGeom>
          <a:solidFill>
            <a:schemeClr val="tx2">
              <a:lumMod val="20000"/>
              <a:lumOff val="8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1" name="Rectangle 20"/>
          <p:cNvSpPr/>
          <p:nvPr/>
        </p:nvSpPr>
        <p:spPr>
          <a:xfrm>
            <a:off x="6300192" y="1"/>
            <a:ext cx="2376264" cy="6885384"/>
          </a:xfrm>
          <a:prstGeom prst="rect">
            <a:avLst/>
          </a:prstGeom>
          <a:solidFill>
            <a:schemeClr val="tx2">
              <a:lumMod val="20000"/>
              <a:lumOff val="8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" name="TextBox 1"/>
          <p:cNvSpPr txBox="1"/>
          <p:nvPr/>
        </p:nvSpPr>
        <p:spPr>
          <a:xfrm>
            <a:off x="0" y="5691842"/>
            <a:ext cx="28443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 smtClean="0"/>
              <a:t>Estimating a </a:t>
            </a:r>
          </a:p>
          <a:p>
            <a:r>
              <a:rPr lang="en-IE" dirty="0" smtClean="0"/>
              <a:t>shared population – methodology Chao 2008</a:t>
            </a:r>
            <a:endParaRPr lang="en-IE" dirty="0"/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1691680" y="5445224"/>
            <a:ext cx="1872208" cy="504056"/>
          </a:xfrm>
          <a:prstGeom prst="straightConnector1">
            <a:avLst/>
          </a:prstGeom>
          <a:ln w="508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4316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11" grpId="0" animBg="1"/>
      <p:bldP spid="13" grpId="0"/>
      <p:bldP spid="16" grpId="0"/>
      <p:bldP spid="18" grpId="0"/>
      <p:bldP spid="20" grpId="0"/>
      <p:bldP spid="25" grpId="0"/>
      <p:bldP spid="3" grpId="0" animBg="1"/>
      <p:bldP spid="21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683568" y="764704"/>
            <a:ext cx="5544616" cy="5544616"/>
          </a:xfrm>
          <a:prstGeom prst="ellipse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5" name="Oval 4"/>
          <p:cNvSpPr/>
          <p:nvPr/>
        </p:nvSpPr>
        <p:spPr>
          <a:xfrm>
            <a:off x="2771800" y="764704"/>
            <a:ext cx="5544616" cy="5544616"/>
          </a:xfrm>
          <a:prstGeom prst="ellipse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6" name="Oval 5"/>
          <p:cNvSpPr/>
          <p:nvPr/>
        </p:nvSpPr>
        <p:spPr>
          <a:xfrm>
            <a:off x="1691680" y="1700808"/>
            <a:ext cx="3960440" cy="309634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solidFill>
                <a:srgbClr val="FF000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3347864" y="2564904"/>
            <a:ext cx="3960440" cy="309634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0" name="Rectangle 9"/>
          <p:cNvSpPr/>
          <p:nvPr/>
        </p:nvSpPr>
        <p:spPr>
          <a:xfrm>
            <a:off x="2123728" y="4149080"/>
            <a:ext cx="2880320" cy="1008112"/>
          </a:xfrm>
          <a:prstGeom prst="rect">
            <a:avLst/>
          </a:prstGeom>
          <a:noFill/>
          <a:ln w="25400" cmpd="dbl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1" name="Rectangle 10"/>
          <p:cNvSpPr/>
          <p:nvPr/>
        </p:nvSpPr>
        <p:spPr>
          <a:xfrm>
            <a:off x="4139952" y="2276872"/>
            <a:ext cx="2880320" cy="1584176"/>
          </a:xfrm>
          <a:prstGeom prst="rect">
            <a:avLst/>
          </a:prstGeom>
          <a:noFill/>
          <a:ln w="25400" cmpd="dbl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2" name="TextBox 11"/>
          <p:cNvSpPr txBox="1"/>
          <p:nvPr/>
        </p:nvSpPr>
        <p:spPr>
          <a:xfrm>
            <a:off x="683568" y="764704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 smtClean="0"/>
              <a:t>Population 1</a:t>
            </a:r>
            <a:endParaRPr lang="en-IE" baseline="-25000" dirty="0"/>
          </a:p>
        </p:txBody>
      </p:sp>
      <p:sp>
        <p:nvSpPr>
          <p:cNvPr id="13" name="TextBox 12"/>
          <p:cNvSpPr txBox="1"/>
          <p:nvPr/>
        </p:nvSpPr>
        <p:spPr>
          <a:xfrm>
            <a:off x="6732240" y="683404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 smtClean="0"/>
              <a:t>Population 2</a:t>
            </a:r>
            <a:endParaRPr lang="en-IE" baseline="-25000" dirty="0"/>
          </a:p>
        </p:txBody>
      </p:sp>
      <p:sp>
        <p:nvSpPr>
          <p:cNvPr id="14" name="TextBox 13"/>
          <p:cNvSpPr txBox="1"/>
          <p:nvPr/>
        </p:nvSpPr>
        <p:spPr>
          <a:xfrm>
            <a:off x="1727684" y="1517126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b="1" dirty="0" smtClean="0">
                <a:solidFill>
                  <a:srgbClr val="FF0000"/>
                </a:solidFill>
              </a:rPr>
              <a:t>PAR1</a:t>
            </a:r>
            <a:endParaRPr lang="en-IE" b="1" baseline="-25000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156176" y="5435932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b="1" dirty="0" smtClean="0">
                <a:solidFill>
                  <a:srgbClr val="FF0000"/>
                </a:solidFill>
              </a:rPr>
              <a:t>PAR2</a:t>
            </a:r>
            <a:endParaRPr lang="en-IE" b="1" baseline="-25000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979712" y="5085184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b="1" dirty="0" smtClean="0">
                <a:solidFill>
                  <a:schemeClr val="tx2"/>
                </a:solidFill>
              </a:rPr>
              <a:t>DL1</a:t>
            </a:r>
            <a:endParaRPr lang="en-IE" b="1" dirty="0">
              <a:solidFill>
                <a:schemeClr val="tx2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228184" y="1916832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b="1" dirty="0" smtClean="0">
                <a:solidFill>
                  <a:schemeClr val="tx2">
                    <a:lumMod val="75000"/>
                  </a:schemeClr>
                </a:solidFill>
              </a:rPr>
              <a:t>DL2</a:t>
            </a:r>
            <a:endParaRPr lang="en-IE" b="1" baseline="-250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815916" y="186211"/>
            <a:ext cx="15121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b="1" dirty="0" smtClean="0">
                <a:solidFill>
                  <a:srgbClr val="FF0000"/>
                </a:solidFill>
              </a:rPr>
              <a:t>PAR1 </a:t>
            </a:r>
            <a:r>
              <a:rPr lang="en-IE" sz="2000" b="1" dirty="0" smtClean="0">
                <a:solidFill>
                  <a:srgbClr val="FF0000"/>
                </a:solidFill>
              </a:rPr>
              <a:t>∩ </a:t>
            </a:r>
            <a:r>
              <a:rPr lang="en-IE" b="1" dirty="0" smtClean="0">
                <a:solidFill>
                  <a:srgbClr val="FF0000"/>
                </a:solidFill>
              </a:rPr>
              <a:t>PAR</a:t>
            </a:r>
            <a:r>
              <a:rPr lang="en-IE" b="1" dirty="0">
                <a:solidFill>
                  <a:srgbClr val="FF0000"/>
                </a:solidFill>
              </a:rPr>
              <a:t>2</a:t>
            </a:r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4499992" y="555543"/>
            <a:ext cx="0" cy="2153377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987824" y="6384340"/>
            <a:ext cx="33843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400" b="1" dirty="0" smtClean="0">
                <a:solidFill>
                  <a:srgbClr val="1F497D"/>
                </a:solidFill>
              </a:rPr>
              <a:t>DL1 ∩ DL2 is NULL !!!!!</a:t>
            </a:r>
            <a:endParaRPr lang="en-IE" sz="2400" b="1" dirty="0">
              <a:solidFill>
                <a:srgbClr val="1F497D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51520" y="0"/>
            <a:ext cx="2376264" cy="6846005"/>
          </a:xfrm>
          <a:prstGeom prst="rect">
            <a:avLst/>
          </a:prstGeom>
          <a:solidFill>
            <a:schemeClr val="tx2">
              <a:lumMod val="20000"/>
              <a:lumOff val="8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3" name="Rectangle 22"/>
          <p:cNvSpPr/>
          <p:nvPr/>
        </p:nvSpPr>
        <p:spPr>
          <a:xfrm>
            <a:off x="6300192" y="1"/>
            <a:ext cx="2376264" cy="6885384"/>
          </a:xfrm>
          <a:prstGeom prst="rect">
            <a:avLst/>
          </a:prstGeom>
          <a:solidFill>
            <a:schemeClr val="tx2">
              <a:lumMod val="20000"/>
              <a:lumOff val="8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27938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1" grpId="0" animBg="1"/>
      <p:bldP spid="23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683568" y="764704"/>
            <a:ext cx="5544616" cy="5544616"/>
          </a:xfrm>
          <a:prstGeom prst="ellipse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solidFill>
                <a:prstClr val="white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2771800" y="764704"/>
            <a:ext cx="5544616" cy="5544616"/>
          </a:xfrm>
          <a:prstGeom prst="ellipse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solidFill>
                <a:prstClr val="white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1691680" y="1700808"/>
            <a:ext cx="3960440" cy="309634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solidFill>
                <a:srgbClr val="FF000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3347864" y="2564904"/>
            <a:ext cx="3960440" cy="309634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139952" y="2276872"/>
            <a:ext cx="2880320" cy="1584176"/>
          </a:xfrm>
          <a:prstGeom prst="rect">
            <a:avLst/>
          </a:prstGeom>
          <a:noFill/>
          <a:ln w="25400" cmpd="dbl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solidFill>
                <a:prstClr val="white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83568" y="764704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 smtClean="0">
                <a:solidFill>
                  <a:prstClr val="black"/>
                </a:solidFill>
              </a:rPr>
              <a:t>Population 1</a:t>
            </a:r>
            <a:endParaRPr lang="en-IE" baseline="-25000" dirty="0">
              <a:solidFill>
                <a:prstClr val="black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732240" y="683404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 smtClean="0">
                <a:solidFill>
                  <a:prstClr val="black"/>
                </a:solidFill>
              </a:rPr>
              <a:t>Population 2</a:t>
            </a:r>
            <a:endParaRPr lang="en-IE" baseline="-25000" dirty="0">
              <a:solidFill>
                <a:prstClr val="black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727684" y="1517126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b="1" dirty="0" smtClean="0">
                <a:solidFill>
                  <a:srgbClr val="FF0000"/>
                </a:solidFill>
              </a:rPr>
              <a:t>PAR1</a:t>
            </a:r>
            <a:endParaRPr lang="en-IE" b="1" baseline="-25000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156176" y="5435932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b="1" dirty="0" smtClean="0">
                <a:solidFill>
                  <a:srgbClr val="FF0000"/>
                </a:solidFill>
              </a:rPr>
              <a:t>PAR2</a:t>
            </a:r>
            <a:endParaRPr lang="en-IE" b="1" baseline="-25000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228184" y="1916832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b="1" dirty="0" smtClean="0">
                <a:solidFill>
                  <a:srgbClr val="1F497D">
                    <a:lumMod val="75000"/>
                  </a:srgbClr>
                </a:solidFill>
              </a:rPr>
              <a:t>DL2</a:t>
            </a:r>
            <a:endParaRPr lang="en-IE" b="1" baseline="-25000" dirty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43758" y="6309320"/>
            <a:ext cx="38402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400" b="1" dirty="0" smtClean="0">
                <a:solidFill>
                  <a:srgbClr val="1F497D"/>
                </a:solidFill>
              </a:rPr>
              <a:t>Stayers - Forward estimation</a:t>
            </a:r>
            <a:endParaRPr lang="en-IE" sz="2400" b="1" dirty="0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7630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683568" y="764704"/>
            <a:ext cx="5544616" cy="5544616"/>
          </a:xfrm>
          <a:prstGeom prst="ellipse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5" name="Oval 4"/>
          <p:cNvSpPr/>
          <p:nvPr/>
        </p:nvSpPr>
        <p:spPr>
          <a:xfrm>
            <a:off x="2771800" y="764704"/>
            <a:ext cx="5544616" cy="5544616"/>
          </a:xfrm>
          <a:prstGeom prst="ellipse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6" name="Oval 5"/>
          <p:cNvSpPr/>
          <p:nvPr/>
        </p:nvSpPr>
        <p:spPr>
          <a:xfrm>
            <a:off x="1691680" y="1700808"/>
            <a:ext cx="3960440" cy="309634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solidFill>
                <a:srgbClr val="FF000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3347864" y="2564904"/>
            <a:ext cx="3960440" cy="309634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0" name="Rectangle 9"/>
          <p:cNvSpPr/>
          <p:nvPr/>
        </p:nvSpPr>
        <p:spPr>
          <a:xfrm>
            <a:off x="2123728" y="4149080"/>
            <a:ext cx="2880320" cy="1008112"/>
          </a:xfrm>
          <a:prstGeom prst="rect">
            <a:avLst/>
          </a:prstGeom>
          <a:noFill/>
          <a:ln w="25400" cmpd="dbl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2" name="TextBox 11"/>
          <p:cNvSpPr txBox="1"/>
          <p:nvPr/>
        </p:nvSpPr>
        <p:spPr>
          <a:xfrm>
            <a:off x="683568" y="764704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 smtClean="0"/>
              <a:t>Population 1</a:t>
            </a:r>
            <a:endParaRPr lang="en-IE" baseline="-25000" dirty="0"/>
          </a:p>
        </p:txBody>
      </p:sp>
      <p:sp>
        <p:nvSpPr>
          <p:cNvPr id="13" name="TextBox 12"/>
          <p:cNvSpPr txBox="1"/>
          <p:nvPr/>
        </p:nvSpPr>
        <p:spPr>
          <a:xfrm>
            <a:off x="6732240" y="683404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 smtClean="0"/>
              <a:t>Population 2</a:t>
            </a:r>
            <a:endParaRPr lang="en-IE" baseline="-25000" dirty="0"/>
          </a:p>
        </p:txBody>
      </p:sp>
      <p:sp>
        <p:nvSpPr>
          <p:cNvPr id="14" name="TextBox 13"/>
          <p:cNvSpPr txBox="1"/>
          <p:nvPr/>
        </p:nvSpPr>
        <p:spPr>
          <a:xfrm>
            <a:off x="1727684" y="1517126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b="1" dirty="0" smtClean="0">
                <a:solidFill>
                  <a:srgbClr val="FF0000"/>
                </a:solidFill>
              </a:rPr>
              <a:t>PAR1</a:t>
            </a:r>
            <a:endParaRPr lang="en-IE" b="1" baseline="-25000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156176" y="5435932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b="1" dirty="0" smtClean="0">
                <a:solidFill>
                  <a:srgbClr val="FF0000"/>
                </a:solidFill>
              </a:rPr>
              <a:t>PAR2</a:t>
            </a:r>
            <a:endParaRPr lang="en-IE" b="1" baseline="-25000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979712" y="5085184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b="1" dirty="0" smtClean="0">
                <a:solidFill>
                  <a:schemeClr val="tx2"/>
                </a:solidFill>
              </a:rPr>
              <a:t>DL1</a:t>
            </a:r>
            <a:endParaRPr lang="en-IE" b="1" dirty="0">
              <a:solidFill>
                <a:schemeClr val="tx2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43758" y="6309320"/>
            <a:ext cx="32281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400" b="1" dirty="0" smtClean="0">
                <a:solidFill>
                  <a:srgbClr val="1F497D"/>
                </a:solidFill>
              </a:rPr>
              <a:t>Backward estimation</a:t>
            </a:r>
            <a:endParaRPr lang="en-IE" sz="2400" b="1" dirty="0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3166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312837"/>
            <a:ext cx="8856984" cy="1603996"/>
          </a:xfrm>
        </p:spPr>
        <p:txBody>
          <a:bodyPr/>
          <a:lstStyle/>
          <a:p>
            <a:pPr marL="0" indent="0">
              <a:buNone/>
            </a:pPr>
            <a:r>
              <a:rPr lang="en-IE" dirty="0" smtClean="0"/>
              <a:t>May still be possible to use DSE to estimate stayers</a:t>
            </a:r>
            <a:endParaRPr lang="en-IE" dirty="0"/>
          </a:p>
        </p:txBody>
      </p:sp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862" y="980728"/>
            <a:ext cx="8165586" cy="57473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14255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33339"/>
            <a:ext cx="4824412" cy="3395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824413" y="777063"/>
            <a:ext cx="4117859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en-IE" sz="2800" dirty="0" smtClean="0"/>
              <a:t>Estimate stayers in PAR1</a:t>
            </a:r>
          </a:p>
          <a:p>
            <a:pPr marL="342900" indent="-342900">
              <a:buAutoNum type="arabicPeriod"/>
            </a:pPr>
            <a:r>
              <a:rPr lang="en-IE" sz="2800" dirty="0" smtClean="0"/>
              <a:t>Gross up to Population 1</a:t>
            </a:r>
          </a:p>
          <a:p>
            <a:pPr algn="ctr"/>
            <a:r>
              <a:rPr lang="en-IE" sz="2800" dirty="0"/>
              <a:t>o</a:t>
            </a:r>
            <a:r>
              <a:rPr lang="en-IE" sz="2800" dirty="0" smtClean="0"/>
              <a:t>r </a:t>
            </a:r>
          </a:p>
          <a:p>
            <a:r>
              <a:rPr lang="en-IE" sz="2800" dirty="0" smtClean="0"/>
              <a:t>1. Estimate stayers in PAR2</a:t>
            </a:r>
          </a:p>
          <a:p>
            <a:r>
              <a:rPr lang="en-IE" sz="2800" dirty="0" smtClean="0"/>
              <a:t>2. Gross up to Population 2</a:t>
            </a:r>
            <a:endParaRPr lang="en-IE" sz="2800" dirty="0"/>
          </a:p>
        </p:txBody>
      </p:sp>
      <p:sp>
        <p:nvSpPr>
          <p:cNvPr id="11" name="TextBox 10"/>
          <p:cNvSpPr txBox="1"/>
          <p:nvPr/>
        </p:nvSpPr>
        <p:spPr>
          <a:xfrm>
            <a:off x="323528" y="3694758"/>
            <a:ext cx="3744416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dirty="0" smtClean="0"/>
              <a:t>Two methods</a:t>
            </a:r>
          </a:p>
          <a:p>
            <a:r>
              <a:rPr lang="en-IE" sz="2800" dirty="0" smtClean="0"/>
              <a:t>- </a:t>
            </a:r>
            <a:r>
              <a:rPr lang="en-IE" sz="2000" dirty="0" smtClean="0"/>
              <a:t>DSE</a:t>
            </a:r>
          </a:p>
          <a:p>
            <a:r>
              <a:rPr lang="en-IE" sz="2000" dirty="0" smtClean="0"/>
              <a:t>- Based on Hypergeometric distribution using Par1, DL2 and Population 2 or PAR2, DL1 and Population 1</a:t>
            </a:r>
            <a:endParaRPr lang="en-IE" sz="2000" dirty="0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3494" y="3429001"/>
            <a:ext cx="4833936" cy="3414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893534" y="116632"/>
            <a:ext cx="23552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800" dirty="0" smtClean="0"/>
              <a:t>Two</a:t>
            </a:r>
            <a:r>
              <a:rPr lang="en-IE" sz="2400" dirty="0" smtClean="0"/>
              <a:t> </a:t>
            </a:r>
            <a:r>
              <a:rPr lang="en-IE" sz="2800" dirty="0" smtClean="0"/>
              <a:t>directions</a:t>
            </a:r>
            <a:endParaRPr lang="en-IE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264709" y="5805264"/>
            <a:ext cx="350378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b="1" dirty="0" smtClean="0">
                <a:solidFill>
                  <a:srgbClr val="FF0000"/>
                </a:solidFill>
              </a:rPr>
              <a:t>Preference for backwards </a:t>
            </a:r>
          </a:p>
          <a:p>
            <a:r>
              <a:rPr lang="en-IE" sz="2400" b="1" smtClean="0">
                <a:solidFill>
                  <a:srgbClr val="FF0000"/>
                </a:solidFill>
              </a:rPr>
              <a:t>Direction (DL1) ?</a:t>
            </a:r>
            <a:endParaRPr lang="en-IE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7379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143000"/>
          </a:xfrm>
        </p:spPr>
        <p:txBody>
          <a:bodyPr/>
          <a:lstStyle/>
          <a:p>
            <a:pPr algn="l"/>
            <a:r>
              <a:rPr lang="en-IE" dirty="0" smtClean="0">
                <a:solidFill>
                  <a:srgbClr val="FF0000"/>
                </a:solidFill>
              </a:rPr>
              <a:t>Emerging census opportunity</a:t>
            </a:r>
            <a:endParaRPr lang="en-IE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E" dirty="0" smtClean="0"/>
              <a:t>Postcodes and small areas </a:t>
            </a:r>
          </a:p>
          <a:p>
            <a:pPr marL="0" indent="0">
              <a:buNone/>
            </a:pPr>
            <a:endParaRPr lang="en-IE" dirty="0" smtClean="0"/>
          </a:p>
          <a:p>
            <a:pPr marL="0" indent="0">
              <a:buNone/>
            </a:pPr>
            <a:r>
              <a:rPr lang="en-IE" dirty="0" smtClean="0"/>
              <a:t>Can other census attributes be derived from admin data sources and existing surveys</a:t>
            </a:r>
          </a:p>
          <a:p>
            <a:pPr marL="0" indent="0">
              <a:buNone/>
            </a:pPr>
            <a:endParaRPr lang="en-IE" dirty="0"/>
          </a:p>
          <a:p>
            <a:pPr marL="0" indent="0">
              <a:buNone/>
            </a:pPr>
            <a:r>
              <a:rPr lang="en-IE" dirty="0" smtClean="0"/>
              <a:t>……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92680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229600" cy="1143000"/>
          </a:xfrm>
        </p:spPr>
        <p:txBody>
          <a:bodyPr/>
          <a:lstStyle/>
          <a:p>
            <a:pPr algn="l"/>
            <a:r>
              <a:rPr lang="en-IE" dirty="0" smtClean="0">
                <a:solidFill>
                  <a:srgbClr val="FF0000"/>
                </a:solidFill>
              </a:rPr>
              <a:t>Concluding remarks</a:t>
            </a:r>
            <a:endParaRPr lang="en-IE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IE" dirty="0" smtClean="0"/>
              <a:t>Only focussed on one aspect</a:t>
            </a:r>
          </a:p>
          <a:p>
            <a:pPr marL="0" indent="0">
              <a:buNone/>
            </a:pPr>
            <a:endParaRPr lang="en-IE" dirty="0"/>
          </a:p>
          <a:p>
            <a:pPr marL="0" indent="0">
              <a:buNone/>
            </a:pPr>
            <a:r>
              <a:rPr lang="en-IE" dirty="0" smtClean="0"/>
              <a:t>Admin data = Many new possibilities</a:t>
            </a:r>
          </a:p>
          <a:p>
            <a:pPr marL="0" indent="0">
              <a:buNone/>
            </a:pPr>
            <a:r>
              <a:rPr lang="en-IE" dirty="0" smtClean="0"/>
              <a:t>.. </a:t>
            </a:r>
            <a:r>
              <a:rPr lang="en-IE" dirty="0"/>
              <a:t>s</a:t>
            </a:r>
            <a:r>
              <a:rPr lang="en-IE" dirty="0" smtClean="0"/>
              <a:t>trong partnerships</a:t>
            </a:r>
          </a:p>
          <a:p>
            <a:pPr marL="0" indent="0">
              <a:buNone/>
            </a:pPr>
            <a:r>
              <a:rPr lang="en-IE" dirty="0" smtClean="0"/>
              <a:t>.. change the way we look at problems</a:t>
            </a:r>
          </a:p>
          <a:p>
            <a:pPr marL="0" indent="0">
              <a:buNone/>
            </a:pPr>
            <a:r>
              <a:rPr lang="en-IE" dirty="0"/>
              <a:t>.. new methods, new </a:t>
            </a:r>
            <a:r>
              <a:rPr lang="en-IE" dirty="0" smtClean="0"/>
              <a:t>tools</a:t>
            </a:r>
          </a:p>
          <a:p>
            <a:pPr marL="0" indent="0">
              <a:buNone/>
            </a:pPr>
            <a:endParaRPr lang="en-IE" dirty="0"/>
          </a:p>
          <a:p>
            <a:pPr marL="0" indent="0">
              <a:buNone/>
            </a:pPr>
            <a:r>
              <a:rPr lang="en-IE" dirty="0" smtClean="0"/>
              <a:t>Trust and Responsibility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7300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IE" dirty="0" smtClean="0">
                <a:solidFill>
                  <a:srgbClr val="FF0000"/>
                </a:solidFill>
              </a:rPr>
              <a:t>Background references</a:t>
            </a:r>
            <a:endParaRPr lang="en-IE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IE" dirty="0" smtClean="0"/>
              <a:t>Chao </a:t>
            </a:r>
            <a:r>
              <a:rPr lang="en-IE" dirty="0"/>
              <a:t>et al (2008) </a:t>
            </a:r>
            <a:r>
              <a:rPr lang="en-IE" dirty="0" smtClean="0"/>
              <a:t>,</a:t>
            </a:r>
            <a:r>
              <a:rPr lang="en-IE" sz="3000" b="1" i="1" dirty="0" smtClean="0"/>
              <a:t>The </a:t>
            </a:r>
            <a:r>
              <a:rPr lang="en-IE" sz="3000" b="1" i="1" dirty="0"/>
              <a:t>P</a:t>
            </a:r>
            <a:r>
              <a:rPr lang="en-IE" sz="3000" b="1" i="1" dirty="0" smtClean="0"/>
              <a:t>etersen Lincoln estimator and its extension to estimate the size of a </a:t>
            </a:r>
            <a:r>
              <a:rPr lang="en-IE" sz="3000" b="1" i="1" dirty="0"/>
              <a:t>shared </a:t>
            </a:r>
            <a:r>
              <a:rPr lang="en-IE" sz="3000" b="1" i="1" dirty="0" smtClean="0"/>
              <a:t>population</a:t>
            </a:r>
            <a:r>
              <a:rPr lang="en-IE" dirty="0" smtClean="0"/>
              <a:t>, Biometrical </a:t>
            </a:r>
            <a:r>
              <a:rPr lang="en-IE" dirty="0"/>
              <a:t>Journal 50 (2008) 6, </a:t>
            </a:r>
            <a:r>
              <a:rPr lang="en-IE" dirty="0" smtClean="0"/>
              <a:t>957–970</a:t>
            </a:r>
          </a:p>
          <a:p>
            <a:pPr marL="0" indent="0">
              <a:buNone/>
            </a:pPr>
            <a:r>
              <a:rPr lang="en-IE" dirty="0" err="1" smtClean="0"/>
              <a:t>Wolter</a:t>
            </a:r>
            <a:r>
              <a:rPr lang="en-IE" dirty="0" smtClean="0"/>
              <a:t> (1986), </a:t>
            </a:r>
            <a:r>
              <a:rPr lang="en-IE" sz="3000" b="1" i="1" dirty="0" smtClean="0"/>
              <a:t>Some coverage error models for </a:t>
            </a:r>
            <a:r>
              <a:rPr lang="en-IE" sz="3000" b="1" i="1" dirty="0"/>
              <a:t>c</a:t>
            </a:r>
            <a:r>
              <a:rPr lang="en-IE" sz="3000" b="1" i="1" dirty="0" smtClean="0"/>
              <a:t>ensus data</a:t>
            </a:r>
            <a:r>
              <a:rPr lang="en-IE" dirty="0" smtClean="0"/>
              <a:t>, Journal of the American Statistical Association 81  338 – 346</a:t>
            </a:r>
          </a:p>
          <a:p>
            <a:pPr marL="0" indent="0">
              <a:buNone/>
            </a:pPr>
            <a:r>
              <a:rPr lang="en-IE" dirty="0"/>
              <a:t>Zhang and Dunne (2016</a:t>
            </a:r>
            <a:r>
              <a:rPr lang="en-IE" dirty="0" smtClean="0"/>
              <a:t>),</a:t>
            </a:r>
            <a:r>
              <a:rPr lang="en-IE" sz="3000" b="1" i="1" dirty="0" smtClean="0"/>
              <a:t>Trimmed </a:t>
            </a:r>
            <a:r>
              <a:rPr lang="en-IE" sz="3000" b="1" i="1" dirty="0"/>
              <a:t>Dual System Estimation</a:t>
            </a:r>
            <a:r>
              <a:rPr lang="en-IE" dirty="0"/>
              <a:t>, in Capture-recapture methods for the Social and Medical Sciences, forthcoming</a:t>
            </a:r>
          </a:p>
          <a:p>
            <a:pPr marL="0" indent="0">
              <a:buNone/>
            </a:pP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4018842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229600" cy="1143000"/>
          </a:xfrm>
        </p:spPr>
        <p:txBody>
          <a:bodyPr/>
          <a:lstStyle/>
          <a:p>
            <a:pPr algn="l"/>
            <a:r>
              <a:rPr lang="en-IE" dirty="0" smtClean="0">
                <a:solidFill>
                  <a:srgbClr val="FF0000"/>
                </a:solidFill>
              </a:rPr>
              <a:t>Traditional – Component method</a:t>
            </a:r>
            <a:endParaRPr lang="en-IE" dirty="0">
              <a:solidFill>
                <a:srgbClr val="FF0000"/>
              </a:solidFill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1053218" y="4077072"/>
            <a:ext cx="0" cy="18002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1205618" y="6029672"/>
            <a:ext cx="4888160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95536" y="3707740"/>
            <a:ext cx="2673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b="1" dirty="0">
                <a:solidFill>
                  <a:srgbClr val="FF0000"/>
                </a:solidFill>
              </a:rPr>
              <a:t>Quality Profile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156176" y="5867980"/>
            <a:ext cx="6576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b="1" dirty="0" smtClean="0">
                <a:solidFill>
                  <a:srgbClr val="FF0000"/>
                </a:solidFill>
              </a:rPr>
              <a:t>Time</a:t>
            </a:r>
            <a:endParaRPr lang="en-IE" b="1" dirty="0">
              <a:solidFill>
                <a:srgbClr val="FF0000"/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1269242" y="4583822"/>
            <a:ext cx="1440160" cy="717386"/>
          </a:xfrm>
          <a:prstGeom prst="line">
            <a:avLst/>
          </a:prstGeom>
          <a:ln w="381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2709402" y="4583822"/>
            <a:ext cx="0" cy="717386"/>
          </a:xfrm>
          <a:prstGeom prst="line">
            <a:avLst/>
          </a:prstGeom>
          <a:ln w="381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2709402" y="4581128"/>
            <a:ext cx="1440160" cy="717386"/>
          </a:xfrm>
          <a:prstGeom prst="line">
            <a:avLst/>
          </a:prstGeom>
          <a:ln w="381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V="1">
            <a:off x="4149562" y="4581128"/>
            <a:ext cx="0" cy="717386"/>
          </a:xfrm>
          <a:prstGeom prst="line">
            <a:avLst/>
          </a:prstGeom>
          <a:ln w="381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149562" y="4581128"/>
            <a:ext cx="1440160" cy="717386"/>
          </a:xfrm>
          <a:prstGeom prst="line">
            <a:avLst/>
          </a:prstGeom>
          <a:ln w="381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V="1">
            <a:off x="5589722" y="4581128"/>
            <a:ext cx="0" cy="717386"/>
          </a:xfrm>
          <a:prstGeom prst="line">
            <a:avLst/>
          </a:prstGeom>
          <a:ln w="381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5589722" y="4581128"/>
            <a:ext cx="1440160" cy="717386"/>
          </a:xfrm>
          <a:prstGeom prst="line">
            <a:avLst/>
          </a:prstGeom>
          <a:ln w="381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1269242" y="5755150"/>
            <a:ext cx="50405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V="1">
            <a:off x="5589722" y="5517232"/>
            <a:ext cx="0" cy="225316"/>
          </a:xfrm>
          <a:prstGeom prst="line">
            <a:avLst/>
          </a:prstGeom>
          <a:ln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6453818" y="5498648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 smtClean="0">
                <a:solidFill>
                  <a:schemeClr val="accent1"/>
                </a:solidFill>
              </a:rPr>
              <a:t>Census years</a:t>
            </a:r>
            <a:endParaRPr lang="en-IE" dirty="0">
              <a:solidFill>
                <a:schemeClr val="accent1"/>
              </a:solidFill>
            </a:endParaRPr>
          </a:p>
        </p:txBody>
      </p:sp>
      <p:cxnSp>
        <p:nvCxnSpPr>
          <p:cNvPr id="45" name="Straight Connector 44"/>
          <p:cNvCxnSpPr/>
          <p:nvPr/>
        </p:nvCxnSpPr>
        <p:spPr>
          <a:xfrm flipV="1">
            <a:off x="4149562" y="5517232"/>
            <a:ext cx="0" cy="225316"/>
          </a:xfrm>
          <a:prstGeom prst="line">
            <a:avLst/>
          </a:prstGeom>
          <a:ln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V="1">
            <a:off x="2709402" y="5507940"/>
            <a:ext cx="0" cy="225316"/>
          </a:xfrm>
          <a:prstGeom prst="line">
            <a:avLst/>
          </a:prstGeom>
          <a:ln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V="1">
            <a:off x="1269242" y="5507940"/>
            <a:ext cx="0" cy="225316"/>
          </a:xfrm>
          <a:prstGeom prst="line">
            <a:avLst/>
          </a:prstGeom>
          <a:ln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268760"/>
            <a:ext cx="7488832" cy="2267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48659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IE" dirty="0" smtClean="0">
                <a:solidFill>
                  <a:srgbClr val="FF0000"/>
                </a:solidFill>
              </a:rPr>
              <a:t>New approach – data</a:t>
            </a:r>
            <a:r>
              <a:rPr lang="en-IE" dirty="0" smtClean="0"/>
              <a:t/>
            </a:r>
            <a:br>
              <a:rPr lang="en-IE" dirty="0" smtClean="0"/>
            </a:br>
            <a:r>
              <a:rPr lang="en-IE" dirty="0"/>
              <a:t> </a:t>
            </a:r>
            <a:r>
              <a:rPr lang="en-IE" dirty="0" smtClean="0"/>
              <a:t> ‘signs of life’</a:t>
            </a:r>
            <a:endParaRPr lang="en-IE" dirty="0"/>
          </a:p>
        </p:txBody>
      </p:sp>
      <p:sp>
        <p:nvSpPr>
          <p:cNvPr id="4" name="Flowchart: Document 3"/>
          <p:cNvSpPr/>
          <p:nvPr/>
        </p:nvSpPr>
        <p:spPr>
          <a:xfrm>
            <a:off x="2987824" y="2788047"/>
            <a:ext cx="1728192" cy="2808312"/>
          </a:xfrm>
          <a:prstGeom prst="flowChartDocumen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t" anchorCtr="0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E" b="1" dirty="0" smtClean="0">
                <a:solidFill>
                  <a:schemeClr val="accent3">
                    <a:lumMod val="50000"/>
                  </a:schemeClr>
                </a:solidFill>
              </a:rPr>
              <a:t>PAR - Person Activity Register</a:t>
            </a:r>
          </a:p>
          <a:p>
            <a:r>
              <a:rPr lang="en-IE" dirty="0" smtClean="0">
                <a:solidFill>
                  <a:schemeClr val="accent3">
                    <a:lumMod val="50000"/>
                  </a:schemeClr>
                </a:solidFill>
              </a:rPr>
              <a:t>(CSOPPSN)</a:t>
            </a:r>
          </a:p>
          <a:p>
            <a:r>
              <a:rPr lang="en-IE" dirty="0" smtClean="0">
                <a:solidFill>
                  <a:schemeClr val="accent3">
                    <a:lumMod val="50000"/>
                  </a:schemeClr>
                </a:solidFill>
              </a:rPr>
              <a:t>2011 (4.3m)</a:t>
            </a:r>
          </a:p>
          <a:p>
            <a:r>
              <a:rPr lang="en-IE" dirty="0" smtClean="0">
                <a:solidFill>
                  <a:schemeClr val="accent3">
                    <a:lumMod val="50000"/>
                  </a:schemeClr>
                </a:solidFill>
              </a:rPr>
              <a:t>Admin Active Population during year</a:t>
            </a:r>
          </a:p>
          <a:p>
            <a:r>
              <a:rPr lang="en-IE" b="1" dirty="0" smtClean="0">
                <a:solidFill>
                  <a:schemeClr val="accent3">
                    <a:lumMod val="50000"/>
                  </a:schemeClr>
                </a:solidFill>
              </a:rPr>
              <a:t>Signs of life</a:t>
            </a:r>
            <a:endParaRPr lang="en-US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11560" y="1988840"/>
            <a:ext cx="1872208" cy="43204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E" b="1" dirty="0" smtClean="0"/>
              <a:t>Sources</a:t>
            </a:r>
            <a:endParaRPr lang="en-US" b="1" dirty="0" smtClean="0"/>
          </a:p>
          <a:p>
            <a:r>
              <a:rPr lang="en-IE" b="1" dirty="0" smtClean="0"/>
              <a:t>(Cradle to Grave)</a:t>
            </a:r>
          </a:p>
          <a:p>
            <a:r>
              <a:rPr lang="en-IE" dirty="0" smtClean="0"/>
              <a:t> - Births</a:t>
            </a:r>
          </a:p>
          <a:p>
            <a:r>
              <a:rPr lang="en-IE" dirty="0" smtClean="0"/>
              <a:t>- Child benefit </a:t>
            </a:r>
            <a:r>
              <a:rPr lang="en-IE" sz="2400" dirty="0" smtClean="0">
                <a:solidFill>
                  <a:srgbClr val="FF0000"/>
                </a:solidFill>
              </a:rPr>
              <a:t>*</a:t>
            </a:r>
            <a:endParaRPr lang="en-IE" dirty="0" smtClean="0">
              <a:solidFill>
                <a:srgbClr val="FF0000"/>
              </a:solidFill>
            </a:endParaRPr>
          </a:p>
          <a:p>
            <a:r>
              <a:rPr lang="en-IE" dirty="0" smtClean="0"/>
              <a:t> - Post primary</a:t>
            </a:r>
          </a:p>
          <a:p>
            <a:r>
              <a:rPr lang="en-IE" dirty="0" smtClean="0"/>
              <a:t> - Higher Ed</a:t>
            </a:r>
          </a:p>
          <a:p>
            <a:r>
              <a:rPr lang="en-IE" dirty="0" smtClean="0"/>
              <a:t> - Further Ed</a:t>
            </a:r>
          </a:p>
          <a:p>
            <a:r>
              <a:rPr lang="en-IE" dirty="0" smtClean="0"/>
              <a:t> - Employee</a:t>
            </a:r>
          </a:p>
          <a:p>
            <a:r>
              <a:rPr lang="en-IE" dirty="0" smtClean="0"/>
              <a:t> - Self Employed</a:t>
            </a:r>
          </a:p>
          <a:p>
            <a:r>
              <a:rPr lang="en-IE" dirty="0" smtClean="0"/>
              <a:t> - Social Welfare</a:t>
            </a:r>
          </a:p>
          <a:p>
            <a:r>
              <a:rPr lang="en-IE" dirty="0" smtClean="0"/>
              <a:t> - Drivers </a:t>
            </a:r>
            <a:r>
              <a:rPr lang="en-IE" sz="2400" dirty="0" smtClean="0">
                <a:solidFill>
                  <a:srgbClr val="FF0000"/>
                </a:solidFill>
              </a:rPr>
              <a:t>***</a:t>
            </a:r>
          </a:p>
          <a:p>
            <a:r>
              <a:rPr lang="en-IE" dirty="0" smtClean="0"/>
              <a:t> - Medical </a:t>
            </a:r>
            <a:r>
              <a:rPr lang="en-IE" sz="2400" dirty="0" smtClean="0">
                <a:solidFill>
                  <a:srgbClr val="FF0000"/>
                </a:solidFill>
              </a:rPr>
              <a:t>**</a:t>
            </a:r>
          </a:p>
          <a:p>
            <a:r>
              <a:rPr lang="en-IE" dirty="0" smtClean="0"/>
              <a:t> - Pensions </a:t>
            </a:r>
            <a:r>
              <a:rPr lang="en-IE" sz="2400" dirty="0" smtClean="0">
                <a:solidFill>
                  <a:srgbClr val="FF0000"/>
                </a:solidFill>
              </a:rPr>
              <a:t>*</a:t>
            </a:r>
            <a:endParaRPr lang="en-IE" dirty="0" smtClean="0">
              <a:solidFill>
                <a:srgbClr val="FF0000"/>
              </a:solidFill>
            </a:endParaRPr>
          </a:p>
          <a:p>
            <a:r>
              <a:rPr lang="en-IE" dirty="0" smtClean="0"/>
              <a:t> - Deaths</a:t>
            </a:r>
          </a:p>
        </p:txBody>
      </p:sp>
      <p:sp>
        <p:nvSpPr>
          <p:cNvPr id="6" name="Left Arrow 5"/>
          <p:cNvSpPr/>
          <p:nvPr/>
        </p:nvSpPr>
        <p:spPr>
          <a:xfrm rot="10800000">
            <a:off x="2483768" y="3832163"/>
            <a:ext cx="432048" cy="72008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040052" y="1628800"/>
            <a:ext cx="388843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3200" dirty="0" smtClean="0"/>
              <a:t>Two datasets</a:t>
            </a:r>
          </a:p>
          <a:p>
            <a:r>
              <a:rPr lang="en-IE" sz="2400" dirty="0" smtClean="0"/>
              <a:t>PAR (excluding drivers)</a:t>
            </a:r>
          </a:p>
          <a:p>
            <a:r>
              <a:rPr lang="en-IE" sz="2400" dirty="0" smtClean="0"/>
              <a:t>DL – Driver licence renewals</a:t>
            </a:r>
            <a:endParaRPr lang="en-IE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5004048" y="4797152"/>
            <a:ext cx="39604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 smtClean="0"/>
              <a:t>Does PAR  have undercount?</a:t>
            </a:r>
          </a:p>
          <a:p>
            <a:endParaRPr lang="en-IE" dirty="0" smtClean="0"/>
          </a:p>
          <a:p>
            <a:r>
              <a:rPr lang="en-IE" dirty="0" smtClean="0"/>
              <a:t>Does PAR have </a:t>
            </a:r>
            <a:r>
              <a:rPr lang="en-IE" dirty="0" err="1" smtClean="0"/>
              <a:t>overcount</a:t>
            </a:r>
            <a:r>
              <a:rPr lang="en-IE" dirty="0" smtClean="0"/>
              <a:t>?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006818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IE" dirty="0" smtClean="0">
                <a:solidFill>
                  <a:srgbClr val="FF0000"/>
                </a:solidFill>
              </a:rPr>
              <a:t>New approach </a:t>
            </a:r>
            <a:r>
              <a:rPr lang="en-IE" dirty="0" smtClean="0">
                <a:solidFill>
                  <a:schemeClr val="tx2"/>
                </a:solidFill>
              </a:rPr>
              <a:t>–</a:t>
            </a:r>
            <a:r>
              <a:rPr lang="en-IE" dirty="0" smtClean="0">
                <a:solidFill>
                  <a:srgbClr val="FF0000"/>
                </a:solidFill>
              </a:rPr>
              <a:t> </a:t>
            </a:r>
            <a:r>
              <a:rPr lang="en-IE" dirty="0" smtClean="0"/>
              <a:t>population concepts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E" dirty="0" smtClean="0"/>
              <a:t>U</a:t>
            </a:r>
            <a:r>
              <a:rPr lang="en-IE" baseline="-25000" dirty="0" smtClean="0"/>
              <a:t>I</a:t>
            </a:r>
            <a:r>
              <a:rPr lang="en-IE" dirty="0" smtClean="0"/>
              <a:t> 	de facto census night definition</a:t>
            </a:r>
          </a:p>
          <a:p>
            <a:pPr marL="0" indent="0">
              <a:buNone/>
            </a:pPr>
            <a:r>
              <a:rPr lang="en-IE" dirty="0" smtClean="0"/>
              <a:t>U</a:t>
            </a:r>
            <a:r>
              <a:rPr lang="en-IE" baseline="-25000" dirty="0" smtClean="0"/>
              <a:t>II</a:t>
            </a:r>
            <a:r>
              <a:rPr lang="en-IE" dirty="0" smtClean="0"/>
              <a:t>	usually resident population </a:t>
            </a:r>
          </a:p>
          <a:p>
            <a:pPr marL="0" indent="0">
              <a:buNone/>
            </a:pPr>
            <a:r>
              <a:rPr lang="en-IE" dirty="0" smtClean="0"/>
              <a:t>U</a:t>
            </a:r>
            <a:r>
              <a:rPr lang="en-IE" baseline="-25000" dirty="0" smtClean="0"/>
              <a:t>A</a:t>
            </a:r>
            <a:r>
              <a:rPr lang="en-IE" dirty="0" smtClean="0"/>
              <a:t>	hypothetical PAR population</a:t>
            </a:r>
          </a:p>
          <a:p>
            <a:pPr marL="0" indent="0">
              <a:buNone/>
            </a:pPr>
            <a:r>
              <a:rPr lang="en-IE" dirty="0" smtClean="0"/>
              <a:t>U</a:t>
            </a:r>
            <a:r>
              <a:rPr lang="en-IE" baseline="-25000" dirty="0" smtClean="0"/>
              <a:t>B</a:t>
            </a:r>
            <a:r>
              <a:rPr lang="en-IE" dirty="0" smtClean="0"/>
              <a:t>	hypothetical DL population</a:t>
            </a:r>
          </a:p>
          <a:p>
            <a:pPr marL="400050" lvl="1" indent="0">
              <a:buNone/>
            </a:pPr>
            <a:endParaRPr lang="en-IE" dirty="0"/>
          </a:p>
          <a:p>
            <a:pPr marL="400050" lvl="1" indent="0" algn="ctr">
              <a:buNone/>
            </a:pPr>
            <a:r>
              <a:rPr lang="en-IE" dirty="0" smtClean="0"/>
              <a:t>Assume     U</a:t>
            </a:r>
            <a:r>
              <a:rPr lang="en-IE" baseline="-25000" dirty="0" smtClean="0"/>
              <a:t>II</a:t>
            </a:r>
            <a:r>
              <a:rPr lang="en-IE" dirty="0" smtClean="0"/>
              <a:t>  =  U</a:t>
            </a:r>
            <a:r>
              <a:rPr lang="en-IE" baseline="-25000" dirty="0" smtClean="0"/>
              <a:t>A</a:t>
            </a:r>
            <a:r>
              <a:rPr lang="en-IE" dirty="0" smtClean="0"/>
              <a:t>  =  U</a:t>
            </a:r>
            <a:r>
              <a:rPr lang="en-IE" baseline="-25000" dirty="0" smtClean="0"/>
              <a:t>B</a:t>
            </a:r>
            <a:endParaRPr lang="en-IE" baseline="-25000" dirty="0"/>
          </a:p>
        </p:txBody>
      </p:sp>
    </p:spTree>
    <p:extLst>
      <p:ext uri="{BB962C8B-B14F-4D97-AF65-F5344CB8AC3E}">
        <p14:creationId xmlns:p14="http://schemas.microsoft.com/office/powerpoint/2010/main" val="2455404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val 9"/>
          <p:cNvSpPr/>
          <p:nvPr/>
        </p:nvSpPr>
        <p:spPr>
          <a:xfrm>
            <a:off x="683568" y="764704"/>
            <a:ext cx="5544616" cy="5544616"/>
          </a:xfrm>
          <a:prstGeom prst="ellipse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1" name="Oval 10"/>
          <p:cNvSpPr/>
          <p:nvPr/>
        </p:nvSpPr>
        <p:spPr>
          <a:xfrm>
            <a:off x="1547664" y="1700808"/>
            <a:ext cx="3960440" cy="309634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solidFill>
                <a:srgbClr val="FF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123728" y="4149080"/>
            <a:ext cx="2880320" cy="1008112"/>
          </a:xfrm>
          <a:prstGeom prst="rect">
            <a:avLst/>
          </a:prstGeom>
          <a:noFill/>
          <a:ln w="25400" cmpd="dbl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3" name="TextBox 12"/>
          <p:cNvSpPr txBox="1"/>
          <p:nvPr/>
        </p:nvSpPr>
        <p:spPr>
          <a:xfrm>
            <a:off x="683568" y="764704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 smtClean="0"/>
              <a:t>Population (N)</a:t>
            </a:r>
            <a:endParaRPr lang="en-IE" baseline="-25000" dirty="0"/>
          </a:p>
        </p:txBody>
      </p:sp>
      <p:sp>
        <p:nvSpPr>
          <p:cNvPr id="14" name="TextBox 13"/>
          <p:cNvSpPr txBox="1"/>
          <p:nvPr/>
        </p:nvSpPr>
        <p:spPr>
          <a:xfrm>
            <a:off x="1727684" y="1689385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b="1" dirty="0" smtClean="0">
                <a:solidFill>
                  <a:srgbClr val="FF0000"/>
                </a:solidFill>
              </a:rPr>
              <a:t>PAR </a:t>
            </a:r>
            <a:r>
              <a:rPr lang="en-IE" b="1" dirty="0" smtClean="0"/>
              <a:t>(x)</a:t>
            </a:r>
            <a:endParaRPr lang="en-IE" b="1" baseline="-25000" dirty="0"/>
          </a:p>
        </p:txBody>
      </p:sp>
      <p:sp>
        <p:nvSpPr>
          <p:cNvPr id="15" name="TextBox 14"/>
          <p:cNvSpPr txBox="1"/>
          <p:nvPr/>
        </p:nvSpPr>
        <p:spPr>
          <a:xfrm>
            <a:off x="1979712" y="5085184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b="1" dirty="0" smtClean="0">
                <a:solidFill>
                  <a:schemeClr val="tx2"/>
                </a:solidFill>
              </a:rPr>
              <a:t>DL </a:t>
            </a:r>
            <a:r>
              <a:rPr lang="en-IE" b="1" dirty="0" smtClean="0"/>
              <a:t>(n)</a:t>
            </a:r>
            <a:endParaRPr lang="en-IE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2771800" y="4149080"/>
            <a:ext cx="15121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b="1" dirty="0" smtClean="0">
                <a:solidFill>
                  <a:srgbClr val="FF0000"/>
                </a:solidFill>
              </a:rPr>
              <a:t>PAR </a:t>
            </a:r>
            <a:r>
              <a:rPr lang="en-IE" sz="2000" b="1" dirty="0" smtClean="0"/>
              <a:t>∩</a:t>
            </a:r>
            <a:r>
              <a:rPr lang="en-IE" sz="2000" b="1" dirty="0" smtClean="0">
                <a:solidFill>
                  <a:srgbClr val="FF0000"/>
                </a:solidFill>
              </a:rPr>
              <a:t> </a:t>
            </a:r>
            <a:r>
              <a:rPr lang="en-IE" b="1" dirty="0" smtClean="0">
                <a:solidFill>
                  <a:schemeClr val="tx2"/>
                </a:solidFill>
              </a:rPr>
              <a:t>DL </a:t>
            </a:r>
            <a:r>
              <a:rPr lang="en-IE" b="1" dirty="0" smtClean="0"/>
              <a:t>(m)</a:t>
            </a:r>
            <a:endParaRPr lang="en-IE" b="1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607096" y="53752"/>
            <a:ext cx="6357392" cy="1143000"/>
          </a:xfrm>
        </p:spPr>
        <p:txBody>
          <a:bodyPr>
            <a:normAutofit fontScale="90000"/>
          </a:bodyPr>
          <a:lstStyle/>
          <a:p>
            <a:pPr algn="r"/>
            <a:r>
              <a:rPr lang="en-IE" dirty="0" smtClean="0">
                <a:solidFill>
                  <a:srgbClr val="FF0000"/>
                </a:solidFill>
              </a:rPr>
              <a:t>Dual System Estimation</a:t>
            </a:r>
            <a:br>
              <a:rPr lang="en-IE" dirty="0" smtClean="0">
                <a:solidFill>
                  <a:srgbClr val="FF0000"/>
                </a:solidFill>
              </a:rPr>
            </a:br>
            <a:r>
              <a:rPr lang="en-IE" dirty="0" smtClean="0">
                <a:solidFill>
                  <a:srgbClr val="FF0000"/>
                </a:solidFill>
              </a:rPr>
              <a:t>- </a:t>
            </a:r>
            <a:r>
              <a:rPr lang="en-IE" dirty="0" err="1" smtClean="0">
                <a:solidFill>
                  <a:srgbClr val="FF0000"/>
                </a:solidFill>
              </a:rPr>
              <a:t>undercoverage</a:t>
            </a:r>
            <a:endParaRPr lang="en-IE" dirty="0"/>
          </a:p>
        </p:txBody>
      </p:sp>
      <p:sp>
        <p:nvSpPr>
          <p:cNvPr id="2" name="TextBox 1"/>
          <p:cNvSpPr txBox="1"/>
          <p:nvPr/>
        </p:nvSpPr>
        <p:spPr>
          <a:xfrm>
            <a:off x="5120107" y="5878160"/>
            <a:ext cx="457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400" b="1" dirty="0" smtClean="0"/>
              <a:t>But we can look for signs of </a:t>
            </a:r>
            <a:r>
              <a:rPr lang="en-IE" sz="2400" b="1" dirty="0" err="1" smtClean="0"/>
              <a:t>overcount</a:t>
            </a:r>
            <a:r>
              <a:rPr lang="en-IE" sz="2400" b="1" dirty="0" smtClean="0"/>
              <a:t> </a:t>
            </a:r>
            <a:r>
              <a:rPr lang="en-IE" sz="2400" b="1" smtClean="0"/>
              <a:t>by trimming PAR</a:t>
            </a:r>
            <a:endParaRPr lang="en-IE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6253979" y="1874051"/>
            <a:ext cx="2304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dirty="0" smtClean="0"/>
              <a:t>E[N] = x n/m</a:t>
            </a:r>
            <a:endParaRPr lang="en-IE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6444208" y="3537012"/>
            <a:ext cx="252028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000" b="1" dirty="0" smtClean="0"/>
              <a:t>Assumptions</a:t>
            </a:r>
          </a:p>
          <a:p>
            <a:pPr marL="342900" indent="-342900">
              <a:buFontTx/>
              <a:buChar char="-"/>
            </a:pPr>
            <a:r>
              <a:rPr lang="en-IE" sz="2000" b="1" dirty="0" smtClean="0"/>
              <a:t>Independence</a:t>
            </a:r>
          </a:p>
          <a:p>
            <a:pPr marL="342900" indent="-342900">
              <a:buFontTx/>
              <a:buChar char="-"/>
            </a:pPr>
            <a:r>
              <a:rPr lang="en-IE" sz="2000" b="1" dirty="0" smtClean="0"/>
              <a:t>Matching</a:t>
            </a:r>
          </a:p>
          <a:p>
            <a:pPr marL="342900" indent="-342900">
              <a:buFontTx/>
              <a:buChar char="-"/>
            </a:pPr>
            <a:r>
              <a:rPr lang="en-IE" sz="2000" b="1" dirty="0" err="1" smtClean="0"/>
              <a:t>Catchability</a:t>
            </a:r>
            <a:r>
              <a:rPr lang="en-IE" sz="2000" b="1" dirty="0" smtClean="0"/>
              <a:t> ?</a:t>
            </a:r>
          </a:p>
          <a:p>
            <a:pPr marL="342900" indent="-342900">
              <a:buFontTx/>
              <a:buChar char="-"/>
            </a:pPr>
            <a:r>
              <a:rPr lang="en-IE" sz="2000" b="1" dirty="0"/>
              <a:t>No </a:t>
            </a:r>
            <a:r>
              <a:rPr lang="en-IE" sz="2000" b="1" dirty="0" err="1" smtClean="0"/>
              <a:t>overcount</a:t>
            </a:r>
            <a:r>
              <a:rPr lang="en-IE" sz="2000" b="1" dirty="0" smtClean="0"/>
              <a:t> ?</a:t>
            </a:r>
          </a:p>
          <a:p>
            <a:r>
              <a:rPr lang="en-IE" sz="2000" b="1" dirty="0" smtClean="0"/>
              <a:t>See </a:t>
            </a:r>
            <a:r>
              <a:rPr lang="en-IE" sz="2000" b="1" dirty="0" err="1" smtClean="0"/>
              <a:t>Wolter</a:t>
            </a:r>
            <a:r>
              <a:rPr lang="en-IE" sz="2000" b="1" dirty="0" smtClean="0"/>
              <a:t> (1986)</a:t>
            </a:r>
            <a:endParaRPr lang="en-IE" sz="2000" b="1" dirty="0"/>
          </a:p>
        </p:txBody>
      </p:sp>
    </p:spTree>
    <p:extLst>
      <p:ext uri="{BB962C8B-B14F-4D97-AF65-F5344CB8AC3E}">
        <p14:creationId xmlns:p14="http://schemas.microsoft.com/office/powerpoint/2010/main" val="1640990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IE" dirty="0" smtClean="0">
                <a:solidFill>
                  <a:srgbClr val="FF0000"/>
                </a:solidFill>
              </a:rPr>
              <a:t>Looking for </a:t>
            </a:r>
            <a:r>
              <a:rPr lang="en-IE" dirty="0" err="1" smtClean="0">
                <a:solidFill>
                  <a:srgbClr val="FF0000"/>
                </a:solidFill>
              </a:rPr>
              <a:t>overcoverage</a:t>
            </a:r>
            <a:endParaRPr lang="en-IE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E" dirty="0" smtClean="0"/>
              <a:t>Remove suspicious records step by step</a:t>
            </a:r>
          </a:p>
          <a:p>
            <a:pPr marL="0" indent="0">
              <a:buNone/>
            </a:pPr>
            <a:r>
              <a:rPr lang="en-IE" dirty="0" smtClean="0"/>
              <a:t>Observe behaviour of population estimate</a:t>
            </a:r>
          </a:p>
          <a:p>
            <a:pPr marL="400050" lvl="1" indent="0">
              <a:buNone/>
            </a:pPr>
            <a:r>
              <a:rPr lang="en-IE" dirty="0"/>
              <a:t> </a:t>
            </a:r>
            <a:r>
              <a:rPr lang="en-IE" dirty="0" smtClean="0"/>
              <a:t>if stable OK</a:t>
            </a:r>
          </a:p>
          <a:p>
            <a:pPr marL="400050" lvl="1" indent="0">
              <a:buNone/>
            </a:pPr>
            <a:r>
              <a:rPr lang="en-IE" dirty="0"/>
              <a:t> </a:t>
            </a:r>
            <a:r>
              <a:rPr lang="en-IE" dirty="0" smtClean="0"/>
              <a:t>drops before stabilising =&gt; </a:t>
            </a:r>
            <a:r>
              <a:rPr lang="en-IE" dirty="0" err="1" smtClean="0"/>
              <a:t>overcoverage</a:t>
            </a:r>
            <a:r>
              <a:rPr lang="en-IE" dirty="0"/>
              <a:t>?</a:t>
            </a:r>
            <a:endParaRPr lang="en-IE" dirty="0" smtClean="0"/>
          </a:p>
          <a:p>
            <a:pPr marL="400050" lvl="1" indent="0">
              <a:buNone/>
            </a:pPr>
            <a:endParaRPr lang="en-IE" dirty="0"/>
          </a:p>
          <a:p>
            <a:pPr marL="0" indent="0">
              <a:buNone/>
            </a:pPr>
            <a:r>
              <a:rPr lang="en-IE" dirty="0" smtClean="0"/>
              <a:t>Suspicious records?</a:t>
            </a:r>
          </a:p>
          <a:p>
            <a:pPr marL="400050" lvl="1" indent="0">
              <a:buNone/>
            </a:pPr>
            <a:r>
              <a:rPr lang="en-IE" dirty="0" smtClean="0"/>
              <a:t>Low pay and no other activity</a:t>
            </a:r>
          </a:p>
          <a:p>
            <a:pPr marL="400050" lvl="1" indent="0">
              <a:buNone/>
            </a:pPr>
            <a:r>
              <a:rPr lang="en-IE" dirty="0" smtClean="0"/>
              <a:t>Steps of €1k</a:t>
            </a:r>
            <a:endParaRPr lang="en-IE" dirty="0"/>
          </a:p>
        </p:txBody>
      </p:sp>
      <p:sp>
        <p:nvSpPr>
          <p:cNvPr id="4" name="TextBox 3"/>
          <p:cNvSpPr txBox="1"/>
          <p:nvPr/>
        </p:nvSpPr>
        <p:spPr>
          <a:xfrm>
            <a:off x="1619672" y="6138882"/>
            <a:ext cx="76502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800" b="1" dirty="0" smtClean="0">
                <a:solidFill>
                  <a:srgbClr val="FF0000"/>
                </a:solidFill>
              </a:rPr>
              <a:t>Method is called Trimmed Dual System Estimation</a:t>
            </a:r>
            <a:endParaRPr lang="en-IE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8076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150" y="266700"/>
            <a:ext cx="7504113" cy="632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979712" y="548680"/>
            <a:ext cx="5184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b="1" dirty="0" smtClean="0">
                <a:solidFill>
                  <a:srgbClr val="FF0000"/>
                </a:solidFill>
              </a:rPr>
              <a:t>Trimmed Dual System Estimate (TDSE) with 95% CIs</a:t>
            </a:r>
            <a:endParaRPr lang="en-IE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6521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150" y="266700"/>
            <a:ext cx="7504113" cy="632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979712" y="548680"/>
            <a:ext cx="5184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b="1" dirty="0" smtClean="0">
                <a:solidFill>
                  <a:srgbClr val="FF0000"/>
                </a:solidFill>
              </a:rPr>
              <a:t>Trimmed Dual System Estimate (TDSE) with 95% CIs</a:t>
            </a:r>
            <a:endParaRPr lang="en-IE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5923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SO Standard Text 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1073</TotalTime>
  <Words>706</Words>
  <Application>Microsoft Office PowerPoint</Application>
  <PresentationFormat>On-screen Show (4:3)</PresentationFormat>
  <Paragraphs>196</Paragraphs>
  <Slides>28</Slides>
  <Notes>28</Notes>
  <HiddenSlides>2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28</vt:i4>
      </vt:variant>
    </vt:vector>
  </HeadingPairs>
  <TitlesOfParts>
    <vt:vector size="30" baseType="lpstr">
      <vt:lpstr>Office Theme</vt:lpstr>
      <vt:lpstr>CSO Standard Text 2</vt:lpstr>
      <vt:lpstr>Population estimates from administrative data sources</vt:lpstr>
      <vt:lpstr>Overview</vt:lpstr>
      <vt:lpstr>Traditional – Component method</vt:lpstr>
      <vt:lpstr>New approach – data   ‘signs of life’</vt:lpstr>
      <vt:lpstr>New approach – population concepts</vt:lpstr>
      <vt:lpstr>Dual System Estimation - undercoverage</vt:lpstr>
      <vt:lpstr>Looking for overcoverage</vt:lpstr>
      <vt:lpstr>PowerPoint Presentation</vt:lpstr>
      <vt:lpstr>PowerPoint Presentation</vt:lpstr>
      <vt:lpstr>DSE Population Estimates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Next steps</vt:lpstr>
      <vt:lpstr>Extension to Migration (In and Out)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Emerging census opportunity</vt:lpstr>
      <vt:lpstr>Concluding remarks</vt:lpstr>
      <vt:lpstr>Background 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Dunne</dc:creator>
  <cp:lastModifiedBy>Jane O'Brien</cp:lastModifiedBy>
  <cp:revision>53</cp:revision>
  <cp:lastPrinted>2016-04-08T15:59:44Z</cp:lastPrinted>
  <dcterms:created xsi:type="dcterms:W3CDTF">2016-03-20T12:34:17Z</dcterms:created>
  <dcterms:modified xsi:type="dcterms:W3CDTF">2016-04-11T11:50:12Z</dcterms:modified>
</cp:coreProperties>
</file>