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76" r:id="rId3"/>
    <p:sldId id="377" r:id="rId4"/>
    <p:sldId id="378" r:id="rId5"/>
    <p:sldId id="380" r:id="rId6"/>
    <p:sldId id="383" r:id="rId7"/>
    <p:sldId id="384" r:id="rId8"/>
    <p:sldId id="385" r:id="rId9"/>
    <p:sldId id="381" r:id="rId10"/>
    <p:sldId id="386" r:id="rId11"/>
    <p:sldId id="387" r:id="rId12"/>
    <p:sldId id="388" r:id="rId13"/>
    <p:sldId id="389" r:id="rId14"/>
    <p:sldId id="390" r:id="rId15"/>
    <p:sldId id="382" r:id="rId16"/>
    <p:sldId id="353" r:id="rId17"/>
  </p:sldIdLst>
  <p:sldSz cx="9144000" cy="5143500" type="screen16x9"/>
  <p:notesSz cx="9940925" cy="6808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9">
          <p15:clr>
            <a:srgbClr val="A4A3A4"/>
          </p15:clr>
        </p15:guide>
        <p15:guide id="2" pos="4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5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B3B"/>
    <a:srgbClr val="009C75"/>
    <a:srgbClr val="C30C21"/>
    <a:srgbClr val="DA5320"/>
    <a:srgbClr val="EFA82F"/>
    <a:srgbClr val="900045"/>
    <a:srgbClr val="00498A"/>
    <a:srgbClr val="DC574F"/>
    <a:srgbClr val="9CA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0960" autoAdjust="0"/>
  </p:normalViewPr>
  <p:slideViewPr>
    <p:cSldViewPr snapToGrid="0" snapToObjects="1">
      <p:cViewPr varScale="1">
        <p:scale>
          <a:sx n="91" d="100"/>
          <a:sy n="91" d="100"/>
        </p:scale>
        <p:origin x="-846" y="-96"/>
      </p:cViewPr>
      <p:guideLst>
        <p:guide orient="horz" pos="1679"/>
        <p:guide pos="4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1518" y="90"/>
      </p:cViewPr>
      <p:guideLst>
        <p:guide orient="horz" pos="214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466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4612-C1B7-844A-AC99-B54EF68206B4}" type="datetimeFigureOut">
              <a:rPr lang="en-US" smtClean="0">
                <a:latin typeface="Arial"/>
              </a:rPr>
              <a:t>10/19/2017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6773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466" y="6466773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DCCA-79C2-1542-A5AD-8FDDCFC003B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668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466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97AA5F-BF32-4543-8C36-A2A05FA01170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466" y="6466773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B81A8559-22CA-8E41-817F-7051BB5C9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51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7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8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Energy in Ireland in it’s 15</a:t>
            </a:r>
            <a:r>
              <a:rPr lang="en-GB" baseline="30000" dirty="0" smtClean="0"/>
              <a:t>th</a:t>
            </a:r>
            <a:r>
              <a:rPr lang="en-GB" dirty="0" smtClean="0"/>
              <a:t> edition.  16</a:t>
            </a:r>
            <a:r>
              <a:rPr lang="en-GB" baseline="30000" dirty="0" smtClean="0"/>
              <a:t>th</a:t>
            </a:r>
            <a:r>
              <a:rPr lang="en-GB" dirty="0" smtClean="0"/>
              <a:t> to be published in November.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0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9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88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3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WhtLogo_Lrg.p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col.png" TargetMode="Externa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LogoPos_Lrg.png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yLines3.png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SEAI_Wht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en_Gradient.jpg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9148861" cy="51435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7371983" y="4556750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www.seai.ie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SEAI_WhtLogo_Lrg.png" descr="/Volumes/Work Folder/Clients/SEAI/XXXX_SEAI_PPT_Template/2 Creative/Creative Support Files/Images/Icons/SEAI_WhtLogo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88" y="1709342"/>
            <a:ext cx="4451094" cy="11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048" y="1462356"/>
            <a:ext cx="5678158" cy="208430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9051" y="4070533"/>
            <a:ext cx="5678159" cy="68244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83" y="4581527"/>
            <a:ext cx="1387156" cy="3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12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052" y="1433496"/>
            <a:ext cx="5658910" cy="2113165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9052" y="4070533"/>
            <a:ext cx="5658910" cy="68244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83" y="4581526"/>
            <a:ext cx="1387156" cy="3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9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orange_no_lines_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9182391" cy="516509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1430" y="1433496"/>
            <a:ext cx="5716655" cy="2113165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01430" y="4070533"/>
            <a:ext cx="5716655" cy="68244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87" y="4581526"/>
            <a:ext cx="1357843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16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93809" y="1433496"/>
            <a:ext cx="5716655" cy="2113165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593809" y="4070533"/>
            <a:ext cx="5716655" cy="68244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83" y="4581527"/>
            <a:ext cx="1387156" cy="3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9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15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3377"/>
          <a:stretch/>
        </p:blipFill>
        <p:spPr>
          <a:xfrm>
            <a:off x="510650" y="226171"/>
            <a:ext cx="8469119" cy="445553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8671" y="1205799"/>
            <a:ext cx="6136554" cy="2661353"/>
          </a:xfrm>
        </p:spPr>
        <p:txBody>
          <a:bodyPr anchor="t">
            <a:normAutofit/>
          </a:bodyPr>
          <a:lstStyle>
            <a:lvl1pPr>
              <a:defRPr sz="4800" b="1" i="0">
                <a:solidFill>
                  <a:srgbClr val="14346F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98670" y="3867151"/>
            <a:ext cx="6136554" cy="68244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pic>
        <p:nvPicPr>
          <p:cNvPr id="10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42" y="4594624"/>
            <a:ext cx="1391602" cy="36012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3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886" y="1152526"/>
            <a:ext cx="3778461" cy="3267140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4883" y="339358"/>
            <a:ext cx="7794234" cy="526202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90660" y="1152528"/>
            <a:ext cx="3778461" cy="3267139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a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4685432" y="1152526"/>
            <a:ext cx="3778461" cy="326714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886" y="1152526"/>
            <a:ext cx="3778461" cy="326714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4883" y="339358"/>
            <a:ext cx="7794234" cy="526202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www.seai.ie</a:t>
            </a:r>
          </a:p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91545" y="1386342"/>
            <a:ext cx="3215660" cy="303332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77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674886" y="345722"/>
            <a:ext cx="7794235" cy="230011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886" y="3015602"/>
            <a:ext cx="2449317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3353557" y="3017458"/>
            <a:ext cx="2449317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027148" y="3017460"/>
            <a:ext cx="2449317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4886" y="279787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3353557" y="279787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019804" y="280820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0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three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674886" y="961084"/>
            <a:ext cx="7794235" cy="18796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886" y="3233323"/>
            <a:ext cx="2449317" cy="124039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3353557" y="3235179"/>
            <a:ext cx="2449317" cy="123854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027148" y="3235182"/>
            <a:ext cx="2449317" cy="123853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4886" y="301559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3353557" y="301559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019804" y="3025930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www.seai.ie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4887" y="390305"/>
            <a:ext cx="7794233" cy="496304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4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674886" y="345722"/>
            <a:ext cx="7794235" cy="230011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886" y="3015602"/>
            <a:ext cx="3778461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4886" y="2797879"/>
            <a:ext cx="3778461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90660" y="3013836"/>
            <a:ext cx="3778461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90660" y="2796113"/>
            <a:ext cx="3778461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6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3377"/>
          <a:stretch/>
        </p:blipFill>
        <p:spPr>
          <a:xfrm>
            <a:off x="3" y="-40531"/>
            <a:ext cx="8469119" cy="4455532"/>
          </a:xfrm>
          <a:prstGeom prst="rect">
            <a:avLst/>
          </a:prstGeom>
        </p:spPr>
      </p:pic>
      <p:pic>
        <p:nvPicPr>
          <p:cNvPr id="5" name="SEAI_LogoPos_Lrg.png" descr="/Volumes/Work Folder/Clients/SEAI/XXXX_SEAI_PPT_Template/2 Creative/Creative Support Files/Images/Icons/SEAI_LogoPos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18" y="1558653"/>
            <a:ext cx="5020819" cy="13338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371983" y="4556750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D2958"/>
                </a:solidFill>
              </a:rPr>
              <a:t>www.seai.ie</a:t>
            </a:r>
            <a:endParaRPr lang="en-US" dirty="0">
              <a:solidFill>
                <a:srgbClr val="1D29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3364251" y="1527919"/>
            <a:ext cx="2449317" cy="11839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6027148" y="1527919"/>
            <a:ext cx="2449317" cy="11839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886" y="3015602"/>
            <a:ext cx="2449317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3353557" y="3017458"/>
            <a:ext cx="2449317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6027148" y="3017460"/>
            <a:ext cx="2449317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4886" y="279787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353557" y="279787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6019804" y="280820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674886" y="1527919"/>
            <a:ext cx="2449317" cy="11839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67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3364251" y="903363"/>
            <a:ext cx="2449317" cy="180853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6027148" y="903363"/>
            <a:ext cx="2449317" cy="180853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886" y="3015602"/>
            <a:ext cx="2449317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3353557" y="3017458"/>
            <a:ext cx="2449317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6027148" y="3017460"/>
            <a:ext cx="2449317" cy="1404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4886" y="279787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353557" y="279787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6019804" y="2808209"/>
            <a:ext cx="2449317" cy="217721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674886" y="903363"/>
            <a:ext cx="2449317" cy="180853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42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4887" y="330720"/>
            <a:ext cx="7794233" cy="38391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4884" y="4296681"/>
            <a:ext cx="3757282" cy="449204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34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20785" y="1063147"/>
            <a:ext cx="3954420" cy="2804004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20785" y="3867151"/>
            <a:ext cx="3954419" cy="68244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pic>
        <p:nvPicPr>
          <p:cNvPr id="8" name="GreyLines3.png" descr="/Volumes/Work Folder/Clients/SEAI/XXXX_SEAI_PPT_Template/2 Creative/Creative Support Files/Images/GreyLines3.png"/>
          <p:cNvPicPr>
            <a:picLocks noChangeAspect="1"/>
          </p:cNvPicPr>
          <p:nvPr userDrawn="1"/>
        </p:nvPicPr>
        <p:blipFill rotWithShape="1">
          <a:blip r:embed="rId2" r:link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8737" r="46494"/>
          <a:stretch/>
        </p:blipFill>
        <p:spPr>
          <a:xfrm>
            <a:off x="-127605" y="11037"/>
            <a:ext cx="4648391" cy="471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1" y="0"/>
            <a:ext cx="9148861" cy="51435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83" y="4581527"/>
            <a:ext cx="1387156" cy="2700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7643" y="1205800"/>
            <a:ext cx="5098770" cy="234086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6" cstate="print"/>
          <a:srcRect l="1540" t="1" r="1467" b="11153"/>
          <a:stretch/>
        </p:blipFill>
        <p:spPr bwMode="auto">
          <a:xfrm>
            <a:off x="1000558" y="4337637"/>
            <a:ext cx="1224113" cy="25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3183" y="4320627"/>
            <a:ext cx="327619" cy="32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674886" y="4751985"/>
            <a:ext cx="614679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sz="950" i="1" dirty="0">
                <a:solidFill>
                  <a:schemeClr val="bg1"/>
                </a:solidFill>
                <a:latin typeface="Myriad Pro" pitchFamily="34" charset="0"/>
              </a:rPr>
              <a:t>The Sustainable Energy Authority of Ireland is partly financed</a:t>
            </a:r>
            <a:r>
              <a:rPr lang="en-IE" sz="95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IE" sz="950" i="1" dirty="0">
                <a:solidFill>
                  <a:schemeClr val="bg1"/>
                </a:solidFill>
                <a:latin typeface="Myriad Pro" pitchFamily="34" charset="0"/>
              </a:rPr>
              <a:t>by Ireland’s EU Structural Funds Programme co-funded by the Irish Government and the European Union.</a:t>
            </a:r>
            <a:endParaRPr lang="en-IE" sz="95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8" cstate="print"/>
          <a:srcRect l="5717" t="78010" r="67759" b="12272"/>
          <a:stretch/>
        </p:blipFill>
        <p:spPr bwMode="auto">
          <a:xfrm>
            <a:off x="2921860" y="4287035"/>
            <a:ext cx="1292259" cy="35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81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1" y="0"/>
            <a:ext cx="9148861" cy="51435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83" y="4581527"/>
            <a:ext cx="1387156" cy="360127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01434" y="4042174"/>
            <a:ext cx="5098771" cy="68244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1432" y="1205800"/>
            <a:ext cx="5098770" cy="234086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8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674882" y="968359"/>
            <a:ext cx="7794236" cy="337571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8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1923" r="4830" b="7836"/>
          <a:stretch/>
        </p:blipFill>
        <p:spPr>
          <a:xfrm>
            <a:off x="674882" y="968360"/>
            <a:ext cx="7794236" cy="337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83" y="366828"/>
            <a:ext cx="7794234" cy="526202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886" y="1123951"/>
            <a:ext cx="6146793" cy="3444216"/>
          </a:xfrm>
        </p:spPr>
        <p:txBody>
          <a:bodyPr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75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83" y="366828"/>
            <a:ext cx="7794234" cy="526202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886" y="1123951"/>
            <a:ext cx="6146793" cy="3444216"/>
          </a:xfrm>
        </p:spPr>
        <p:txBody>
          <a:bodyPr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17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885" y="972545"/>
            <a:ext cx="7794234" cy="3375716"/>
          </a:xfrm>
        </p:spPr>
        <p:txBody>
          <a:bodyPr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83" y="366828"/>
            <a:ext cx="7794234" cy="526202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87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FFFF"/>
                </a:solidFill>
              </a:rPr>
              <a:t>www.seai.ie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20785" y="1063147"/>
            <a:ext cx="3954420" cy="2804004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7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83" y="4581527"/>
            <a:ext cx="1387156" cy="3601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6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een_Gradient.jpg" descr="/Volumes/Work Folder/Clients/SEAI/XXXX_SEAI_PPT_Template/2 Creative/Creative Support Files/Images/Green_Gradient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1428" y="1414253"/>
            <a:ext cx="5784023" cy="2132406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1425" y="4070533"/>
            <a:ext cx="5784024" cy="68244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83" y="4581527"/>
            <a:ext cx="1387156" cy="3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1445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3805" y="1452735"/>
            <a:ext cx="5620414" cy="2093924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93806" y="4070533"/>
            <a:ext cx="5620414" cy="68244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83" y="4581527"/>
            <a:ext cx="1387156" cy="3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3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file://localhost/Volumes/Work%20Folder/Clients/SEAI/XXXX_SEAI_PPT_Template/2%20Creative/Creative%20Support%20Files/Images/SEAI_col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26" r:link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18" y="4594625"/>
            <a:ext cx="1391602" cy="3601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887" y="390305"/>
            <a:ext cx="7794233" cy="496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887" y="1114426"/>
            <a:ext cx="7794233" cy="348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064" y="4894263"/>
            <a:ext cx="2895600" cy="137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IE" smtClean="0"/>
              <a:t>www.seai.ie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84" y="4834292"/>
            <a:ext cx="313180" cy="1832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74886" y="4752975"/>
            <a:ext cx="6146793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81" r:id="rId3"/>
    <p:sldLayoutId id="2147483650" r:id="rId4"/>
    <p:sldLayoutId id="2147483700" r:id="rId5"/>
    <p:sldLayoutId id="2147483689" r:id="rId6"/>
    <p:sldLayoutId id="2147483696" r:id="rId7"/>
    <p:sldLayoutId id="2147483678" r:id="rId8"/>
    <p:sldLayoutId id="2147483676" r:id="rId9"/>
    <p:sldLayoutId id="2147483686" r:id="rId10"/>
    <p:sldLayoutId id="2147483680" r:id="rId11"/>
    <p:sldLayoutId id="2147483684" r:id="rId12"/>
    <p:sldLayoutId id="2147483699" r:id="rId13"/>
    <p:sldLayoutId id="2147483666" r:id="rId14"/>
    <p:sldLayoutId id="2147483687" r:id="rId15"/>
    <p:sldLayoutId id="2147483697" r:id="rId16"/>
    <p:sldLayoutId id="2147483649" r:id="rId17"/>
    <p:sldLayoutId id="2147483698" r:id="rId18"/>
    <p:sldLayoutId id="2147483664" r:id="rId19"/>
    <p:sldLayoutId id="2147483652" r:id="rId20"/>
    <p:sldLayoutId id="2147483667" r:id="rId21"/>
    <p:sldLayoutId id="2147483657" r:id="rId22"/>
    <p:sldLayoutId id="2147483688" r:id="rId23"/>
    <p:sldLayoutId id="2147483695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AC7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Clr>
          <a:srgbClr val="009C75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9C75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localhost/Volumes/Work%20Folder/Clients/SEAI/XXXX_SEAI_PPT_Template/2%20Creative/Creative%20Support%20Files/Images/SEAI_Icons/White/SEAI_Industry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i.ie/Energy-Data-Portal/Energy%20Data%20Publication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Work%20Folder/Clients/SEAI/XXXX_SEAI_PPT_Template/2%20Creative/Creative%20Support%20Files/Images/Icons/SEAI_summary1.pn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localhost/Volumes/Work%20Folder/Clients/SEAI/XXXX_SEAI_PPT_Template/2%20Creative/Creative%20Support%20Files/Images/SEAI_Icons/White/SEAI_WindTurbine.png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file://localhost/Volumes/Work%20Folder/Clients/SEAI/XXXX_SEAI_PPT_Template/2%20Creative/Creative%20Support%20Files/Images/SEAI_Icons/White/SEAI_Arrow.png" TargetMode="External"/><Relationship Id="rId4" Type="http://schemas.openxmlformats.org/officeDocument/2006/relationships/image" Target="file://localhost/Volumes/Work%20Folder/Clients/SEAI/XXXX_SEAI_PPT_Template/2%20Creative/Creative%20Support%20Files/Images/GreyLines3.png" TargetMode="Externa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AI_Industry.png" descr="/Volumes/Work Folder/Clients/SEAI/XXXX_SEAI_PPT_Template/2 Creative/Creative Support Files/Images/SEAI_Icons/White/SEAI_Industry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33" y="2128224"/>
            <a:ext cx="2404894" cy="2159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38" y="1205800"/>
            <a:ext cx="8171976" cy="2340860"/>
          </a:xfrm>
        </p:spPr>
        <p:txBody>
          <a:bodyPr/>
          <a:lstStyle/>
          <a:p>
            <a:r>
              <a:rPr lang="en-IE" dirty="0"/>
              <a:t>Energy </a:t>
            </a:r>
            <a:r>
              <a:rPr lang="en-IE" dirty="0" smtClean="0"/>
              <a:t>Statistics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138" y="4042174"/>
            <a:ext cx="5098771" cy="682442"/>
          </a:xfrm>
        </p:spPr>
        <p:txBody>
          <a:bodyPr>
            <a:normAutofit fontScale="77500" lnSpcReduction="20000"/>
          </a:bodyPr>
          <a:lstStyle/>
          <a:p>
            <a:r>
              <a:rPr lang="en-IE" sz="2800" dirty="0"/>
              <a:t>Energy Policy Statistical Support Unit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7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885" y="972544"/>
            <a:ext cx="7794234" cy="3513191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ts val="2400"/>
            </a:pPr>
            <a:r>
              <a:rPr lang="en-GB" sz="1800" dirty="0" smtClean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Energy </a:t>
            </a:r>
            <a:r>
              <a:rPr lang="en-GB" sz="1800" dirty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union and its governance</a:t>
            </a:r>
            <a:endParaRPr lang="en-IE" sz="1800" dirty="0"/>
          </a:p>
          <a:p>
            <a:pPr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en-GB" sz="1800" dirty="0" smtClean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Regulation </a:t>
            </a:r>
            <a:r>
              <a:rPr lang="en-GB" sz="1800" dirty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on energy statistics</a:t>
            </a:r>
            <a:endParaRPr lang="en-IE" sz="1800" dirty="0"/>
          </a:p>
          <a:p>
            <a:pPr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Regulation on energy prices (natural gas &amp; electricity)</a:t>
            </a:r>
            <a:endParaRPr lang="en-IE" sz="1800" dirty="0"/>
          </a:p>
          <a:p>
            <a:pPr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Quality </a:t>
            </a:r>
            <a:r>
              <a:rPr lang="en-GB" sz="1800" dirty="0" smtClean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reporting</a:t>
            </a:r>
            <a:endParaRPr lang="en-IE" sz="1800" dirty="0"/>
          </a:p>
          <a:p>
            <a:pPr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Data revision policy</a:t>
            </a:r>
            <a:endParaRPr lang="en-IE" sz="1800" dirty="0"/>
          </a:p>
          <a:p>
            <a:pPr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Data </a:t>
            </a:r>
            <a:r>
              <a:rPr lang="en-GB" sz="1800" dirty="0" smtClean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dissemination – new channels</a:t>
            </a:r>
          </a:p>
          <a:p>
            <a:pPr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en-IE" sz="1800" dirty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Fuel </a:t>
            </a:r>
            <a:r>
              <a:rPr lang="en-IE" sz="1800" dirty="0" smtClean="0">
                <a:solidFill>
                  <a:srgbClr val="0F5494"/>
                </a:solidFill>
                <a:latin typeface="Verdana" panose="020B0604030504040204" pitchFamily="34" charset="0"/>
                <a:cs typeface="+mn-cs"/>
              </a:rPr>
              <a:t>Quality Directive</a:t>
            </a:r>
            <a:endParaRPr lang="en-IE" sz="1800" dirty="0">
              <a:solidFill>
                <a:srgbClr val="0F5494"/>
              </a:solidFill>
              <a:latin typeface="Verdana" panose="020B0604030504040204" pitchFamily="34" charset="0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Increasing Requirement / Demands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31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 smtClean="0"/>
              <a:t>Current disaggregation</a:t>
            </a:r>
          </a:p>
          <a:p>
            <a:r>
              <a:rPr lang="en-GB" sz="2400" dirty="0" smtClean="0"/>
              <a:t>Households</a:t>
            </a:r>
          </a:p>
          <a:p>
            <a:pPr lvl="1"/>
            <a:r>
              <a:rPr lang="en-GB" sz="2400" dirty="0" smtClean="0"/>
              <a:t>Space heat, space cooling, water heat, cooking, other appliances</a:t>
            </a:r>
          </a:p>
          <a:p>
            <a:pPr lvl="1"/>
            <a:r>
              <a:rPr lang="en-GB" sz="2400" dirty="0" smtClean="0"/>
              <a:t>Surveys, modelling, estimation?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Proposed disaggregation</a:t>
            </a:r>
          </a:p>
          <a:p>
            <a:r>
              <a:rPr lang="en-GB" sz="2400" dirty="0" smtClean="0"/>
              <a:t>Industry</a:t>
            </a:r>
          </a:p>
          <a:p>
            <a:r>
              <a:rPr lang="en-GB" sz="2400" dirty="0" smtClean="0"/>
              <a:t>Services</a:t>
            </a:r>
          </a:p>
          <a:p>
            <a:endParaRPr lang="en-I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End-Use Disaggregation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70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885" y="893030"/>
            <a:ext cx="7794234" cy="4124527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lnSpc>
                <a:spcPct val="130000"/>
              </a:lnSpc>
              <a:buSzPct val="85000"/>
              <a:buFont typeface="Arial"/>
              <a:buNone/>
              <a:tabLst>
                <a:tab pos="266700" algn="l"/>
              </a:tabLst>
            </a:pPr>
            <a:r>
              <a:rPr lang="en-GB" sz="2200" b="1" dirty="0"/>
              <a:t>Combustible renewables</a:t>
            </a:r>
            <a:endParaRPr lang="en-IE" sz="2200" b="1" dirty="0"/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  <a:tabLst>
                <a:tab pos="266700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biomass (wood energy, biofuels, crops, </a:t>
            </a:r>
            <a:r>
              <a:rPr lang="en-GB" sz="2200" b="1" dirty="0" err="1" smtClean="0">
                <a:solidFill>
                  <a:schemeClr val="tx1"/>
                </a:solidFill>
              </a:rPr>
              <a:t>etc</a:t>
            </a:r>
            <a:r>
              <a:rPr lang="en-GB" sz="2200" b="1" dirty="0" smtClean="0">
                <a:solidFill>
                  <a:schemeClr val="tx1"/>
                </a:solidFill>
              </a:rPr>
              <a:t>)</a:t>
            </a:r>
            <a:endParaRPr lang="en-IE" sz="2200" b="1" dirty="0">
              <a:solidFill>
                <a:schemeClr val="tx1"/>
              </a:solidFill>
            </a:endParaRPr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  <a:tabLst>
                <a:tab pos="266700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biogas, landfill gas, sewage gas</a:t>
            </a:r>
            <a:endParaRPr lang="en-IE" sz="2200" b="1" dirty="0">
              <a:solidFill>
                <a:schemeClr val="tx1"/>
              </a:solidFill>
            </a:endParaRPr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  <a:tabLst>
                <a:tab pos="266700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energy from renewable waste</a:t>
            </a:r>
            <a:endParaRPr lang="en-IE" sz="2200" b="1" dirty="0">
              <a:solidFill>
                <a:schemeClr val="tx1"/>
              </a:solidFill>
            </a:endParaRPr>
          </a:p>
          <a:p>
            <a:pPr marL="0" indent="0" fontAlgn="base">
              <a:lnSpc>
                <a:spcPct val="130000"/>
              </a:lnSpc>
              <a:buFont typeface="Arial"/>
              <a:buNone/>
              <a:tabLst>
                <a:tab pos="266700" algn="l"/>
              </a:tabLst>
            </a:pPr>
            <a:r>
              <a:rPr lang="en-GB" sz="2200" b="1" dirty="0"/>
              <a:t>Renewables for electricity generation only</a:t>
            </a:r>
            <a:endParaRPr lang="en-IE" sz="2200" b="1" dirty="0"/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  <a:tabLst>
                <a:tab pos="266700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hydro energy and tidal power</a:t>
            </a:r>
            <a:endParaRPr lang="en-IE" sz="2200" b="1" dirty="0">
              <a:solidFill>
                <a:schemeClr val="tx1"/>
              </a:solidFill>
            </a:endParaRPr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  <a:tabLst>
                <a:tab pos="266700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wind energy</a:t>
            </a:r>
            <a:endParaRPr lang="en-IE" sz="2200" b="1" dirty="0">
              <a:solidFill>
                <a:schemeClr val="tx1"/>
              </a:solidFill>
            </a:endParaRPr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  <a:tabLst>
                <a:tab pos="266700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photovoltaics</a:t>
            </a:r>
            <a:endParaRPr lang="en-IE" sz="2200" b="1" dirty="0">
              <a:solidFill>
                <a:schemeClr val="tx1"/>
              </a:solidFill>
            </a:endParaRPr>
          </a:p>
          <a:p>
            <a:pPr marL="0" indent="0" fontAlgn="base">
              <a:lnSpc>
                <a:spcPct val="130000"/>
              </a:lnSpc>
              <a:buFont typeface="Arial"/>
              <a:buNone/>
              <a:tabLst>
                <a:tab pos="266700" algn="l"/>
              </a:tabLst>
            </a:pPr>
            <a:r>
              <a:rPr lang="en-GB" sz="2200" b="1" dirty="0"/>
              <a:t>Other thermal</a:t>
            </a:r>
            <a:endParaRPr lang="en-IE" sz="2200" b="1" dirty="0"/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</a:pPr>
            <a:r>
              <a:rPr lang="en-GB" sz="2200" b="1" dirty="0">
                <a:solidFill>
                  <a:schemeClr val="tx1"/>
                </a:solidFill>
              </a:rPr>
              <a:t>heat </a:t>
            </a:r>
            <a:r>
              <a:rPr lang="en-GB" sz="2200" b="1" dirty="0" smtClean="0">
                <a:solidFill>
                  <a:schemeClr val="tx1"/>
                </a:solidFill>
              </a:rPr>
              <a:t>pumps (ambient)</a:t>
            </a:r>
            <a:endParaRPr lang="en-IE" sz="2200" b="1" dirty="0">
              <a:solidFill>
                <a:schemeClr val="tx1"/>
              </a:solidFill>
            </a:endParaRPr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  <a:tabLst>
                <a:tab pos="266700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solar thermal</a:t>
            </a:r>
            <a:endParaRPr lang="en-IE" sz="2200" b="1" dirty="0">
              <a:solidFill>
                <a:schemeClr val="tx1"/>
              </a:solidFill>
            </a:endParaRPr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  <a:tabLst>
                <a:tab pos="266700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g</a:t>
            </a:r>
            <a:r>
              <a:rPr lang="en-GB" sz="2200" b="1" dirty="0" smtClean="0">
                <a:solidFill>
                  <a:schemeClr val="tx1"/>
                </a:solidFill>
              </a:rPr>
              <a:t>eothermal</a:t>
            </a:r>
          </a:p>
          <a:p>
            <a:pPr marL="0" indent="0" fontAlgn="base">
              <a:lnSpc>
                <a:spcPct val="130000"/>
              </a:lnSpc>
              <a:buNone/>
              <a:tabLst>
                <a:tab pos="266700" algn="l"/>
              </a:tabLst>
            </a:pPr>
            <a:r>
              <a:rPr lang="en-GB" sz="2200" b="1" dirty="0" smtClean="0"/>
              <a:t>Transport</a:t>
            </a:r>
            <a:endParaRPr lang="en-IE" sz="2200" b="1" dirty="0"/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</a:pPr>
            <a:r>
              <a:rPr lang="en-GB" sz="2200" b="1" dirty="0">
                <a:solidFill>
                  <a:schemeClr val="tx1"/>
                </a:solidFill>
              </a:rPr>
              <a:t>b</a:t>
            </a:r>
            <a:r>
              <a:rPr lang="en-GB" sz="2200" b="1" dirty="0" smtClean="0">
                <a:solidFill>
                  <a:schemeClr val="tx1"/>
                </a:solidFill>
              </a:rPr>
              <a:t>iofuels (sustainability criteria)</a:t>
            </a:r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</a:pPr>
            <a:r>
              <a:rPr lang="en-GB" sz="2200" b="1" dirty="0" smtClean="0">
                <a:solidFill>
                  <a:schemeClr val="tx1"/>
                </a:solidFill>
              </a:rPr>
              <a:t>electricity use (rail, car, freight)</a:t>
            </a:r>
          </a:p>
          <a:p>
            <a:pPr marL="542925" lvl="1" indent="-142875" fontAlgn="base">
              <a:lnSpc>
                <a:spcPct val="130000"/>
              </a:lnSpc>
              <a:buClr>
                <a:srgbClr val="009C75"/>
              </a:buClr>
            </a:pPr>
            <a:r>
              <a:rPr lang="en-GB" sz="2200" b="1" dirty="0">
                <a:solidFill>
                  <a:schemeClr val="tx1"/>
                </a:solidFill>
              </a:rPr>
              <a:t>g</a:t>
            </a:r>
            <a:r>
              <a:rPr lang="en-GB" sz="2200" b="1" dirty="0" smtClean="0">
                <a:solidFill>
                  <a:schemeClr val="tx1"/>
                </a:solidFill>
              </a:rPr>
              <a:t>as (CNG, LNG, biogas)</a:t>
            </a:r>
            <a:endParaRPr lang="en-IE" sz="2200" b="1" dirty="0">
              <a:solidFill>
                <a:schemeClr val="tx1"/>
              </a:solidFill>
            </a:endParaRPr>
          </a:p>
          <a:p>
            <a:pPr marL="0" lvl="1" indent="0"/>
            <a:endParaRPr lang="en-GB" sz="1800" dirty="0" smtClean="0"/>
          </a:p>
          <a:p>
            <a:pPr marL="0" lvl="1" indent="0"/>
            <a:endParaRPr lang="en-I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Renewable Directive Targets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30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Efficiency Targets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4885" y="982069"/>
            <a:ext cx="7794234" cy="3513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2400" dirty="0" smtClean="0"/>
              <a:t>Increased level of detail required in energy statistics</a:t>
            </a: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GB" sz="2400" dirty="0" smtClean="0"/>
              <a:t>Sub-sectoral disaggregation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GB" sz="2400" dirty="0" smtClean="0"/>
              <a:t>Consumption by end-use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Coherence with economic and activity data</a:t>
            </a:r>
          </a:p>
          <a:p>
            <a:pPr>
              <a:lnSpc>
                <a:spcPct val="200000"/>
              </a:lnSpc>
            </a:pPr>
            <a:endParaRPr lang="en-GB" sz="1800" dirty="0" smtClean="0"/>
          </a:p>
          <a:p>
            <a:pPr>
              <a:lnSpc>
                <a:spcPct val="200000"/>
              </a:lnSpc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25463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885" y="907996"/>
            <a:ext cx="7794234" cy="3921719"/>
          </a:xfrm>
        </p:spPr>
        <p:txBody>
          <a:bodyPr>
            <a:normAutofit/>
          </a:bodyPr>
          <a:lstStyle/>
          <a:p>
            <a:r>
              <a:rPr lang="en-GB" dirty="0" smtClean="0"/>
              <a:t>Decision support</a:t>
            </a:r>
          </a:p>
          <a:p>
            <a:pPr lvl="1"/>
            <a:r>
              <a:rPr lang="en-GB" dirty="0" smtClean="0"/>
              <a:t>Private car taxation options</a:t>
            </a:r>
          </a:p>
          <a:p>
            <a:pPr lvl="1"/>
            <a:r>
              <a:rPr lang="en-GB" dirty="0" smtClean="0"/>
              <a:t>Household retrofit cost benefit analysis</a:t>
            </a:r>
          </a:p>
          <a:p>
            <a:pPr lvl="1"/>
            <a:r>
              <a:rPr lang="en-GB" dirty="0" smtClean="0"/>
              <a:t>Renewable energy support – electricity, heat, transport</a:t>
            </a:r>
          </a:p>
          <a:p>
            <a:pPr lvl="1"/>
            <a:r>
              <a:rPr lang="en-GB" dirty="0" smtClean="0"/>
              <a:t>Sub-national energy consumption – localised emissions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Data centres – energy supply availability and security</a:t>
            </a:r>
          </a:p>
          <a:p>
            <a:pPr lvl="1"/>
            <a:r>
              <a:rPr lang="en-GB" dirty="0" smtClean="0"/>
              <a:t>Electric vehicles – how to track consumption and fossil fuel displacement?</a:t>
            </a:r>
          </a:p>
          <a:p>
            <a:pPr lvl="1"/>
            <a:r>
              <a:rPr lang="en-GB" dirty="0" smtClean="0"/>
              <a:t>Alternative fuels – sustainability, emissions avoided</a:t>
            </a:r>
          </a:p>
          <a:p>
            <a:pPr lvl="1"/>
            <a:r>
              <a:rPr lang="en-GB" dirty="0" smtClean="0"/>
              <a:t>Smart Metering – access to metered network data</a:t>
            </a:r>
            <a:endParaRPr lang="en-IE" dirty="0" smtClean="0"/>
          </a:p>
          <a:p>
            <a:r>
              <a:rPr lang="en-GB" dirty="0" smtClean="0"/>
              <a:t>Measure monitoring</a:t>
            </a:r>
          </a:p>
          <a:p>
            <a:pPr lvl="1"/>
            <a:r>
              <a:rPr lang="en-GB" dirty="0" smtClean="0"/>
              <a:t>Impact assessment – </a:t>
            </a:r>
            <a:r>
              <a:rPr lang="en-GB" dirty="0" err="1" smtClean="0"/>
              <a:t>eg</a:t>
            </a:r>
            <a:r>
              <a:rPr lang="en-GB" dirty="0" smtClean="0"/>
              <a:t> energy savings, emissions avoidance etc.</a:t>
            </a:r>
          </a:p>
          <a:p>
            <a:pPr lvl="1"/>
            <a:r>
              <a:rPr lang="en-GB" dirty="0" smtClean="0"/>
              <a:t>Renewable energy import avoidance</a:t>
            </a:r>
          </a:p>
          <a:p>
            <a:pPr lvl="1"/>
            <a:r>
              <a:rPr lang="en-GB" dirty="0" smtClean="0"/>
              <a:t>Estimates of value of avoided imports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Policy Support Demands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9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885" y="972544"/>
            <a:ext cx="7794234" cy="3847637"/>
          </a:xfrm>
        </p:spPr>
        <p:txBody>
          <a:bodyPr>
            <a:normAutofit/>
          </a:bodyPr>
          <a:lstStyle/>
          <a:p>
            <a:r>
              <a:rPr lang="en-GB" sz="1800" dirty="0" smtClean="0"/>
              <a:t>Business Energy Use Survey</a:t>
            </a:r>
          </a:p>
          <a:p>
            <a:pPr lvl="1"/>
            <a:r>
              <a:rPr lang="en-GB" sz="1800" dirty="0" smtClean="0"/>
              <a:t>CSO/SEAI</a:t>
            </a:r>
          </a:p>
          <a:p>
            <a:r>
              <a:rPr lang="en-GB" sz="1800" dirty="0" smtClean="0"/>
              <a:t>Household Energy End-Use</a:t>
            </a:r>
          </a:p>
          <a:p>
            <a:pPr lvl="1"/>
            <a:r>
              <a:rPr lang="en-GB" sz="1800" dirty="0" smtClean="0"/>
              <a:t>Modelling of building energy rating data and collaboration with CSO on national representativeness</a:t>
            </a:r>
          </a:p>
          <a:p>
            <a:r>
              <a:rPr lang="en-GB" sz="1800" dirty="0" smtClean="0"/>
              <a:t>Modal Split of Transport </a:t>
            </a:r>
            <a:r>
              <a:rPr lang="en-GB" sz="1800" dirty="0"/>
              <a:t>E</a:t>
            </a:r>
            <a:r>
              <a:rPr lang="en-GB" sz="1800" dirty="0" smtClean="0"/>
              <a:t>nergy </a:t>
            </a:r>
            <a:r>
              <a:rPr lang="en-GB" sz="1800" dirty="0"/>
              <a:t>U</a:t>
            </a:r>
            <a:r>
              <a:rPr lang="en-GB" sz="1800" dirty="0" smtClean="0"/>
              <a:t>se</a:t>
            </a:r>
            <a:endParaRPr lang="en-IE" sz="1800" dirty="0"/>
          </a:p>
          <a:p>
            <a:pPr lvl="1"/>
            <a:r>
              <a:rPr lang="en-GB" sz="1800" dirty="0" smtClean="0"/>
              <a:t>Modelling of RSA, NCT data</a:t>
            </a:r>
          </a:p>
          <a:p>
            <a:r>
              <a:rPr lang="en-GB" sz="1800" dirty="0" smtClean="0"/>
              <a:t>Emissions Trading </a:t>
            </a:r>
            <a:r>
              <a:rPr lang="en-GB" sz="1800" dirty="0" smtClean="0"/>
              <a:t>Data</a:t>
            </a:r>
            <a:endParaRPr lang="en-GB" sz="1800" dirty="0" smtClean="0"/>
          </a:p>
          <a:p>
            <a:r>
              <a:rPr lang="en-GB" sz="1800" dirty="0" smtClean="0"/>
              <a:t>Electricity and </a:t>
            </a:r>
            <a:r>
              <a:rPr lang="en-GB" sz="1800" smtClean="0"/>
              <a:t>Gas </a:t>
            </a:r>
            <a:r>
              <a:rPr lang="en-GB" sz="1800" smtClean="0"/>
              <a:t>Prices</a:t>
            </a:r>
            <a:endParaRPr lang="en-GB" sz="1800" dirty="0" smtClean="0"/>
          </a:p>
          <a:p>
            <a:pPr lvl="1"/>
            <a:r>
              <a:rPr lang="en-GB" sz="1800" dirty="0" smtClean="0"/>
              <a:t>Increased data requirements following change from EU Directive to Regulation</a:t>
            </a:r>
            <a:endParaRPr lang="en-I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17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43" y="1205800"/>
            <a:ext cx="7813214" cy="2340860"/>
          </a:xfrm>
        </p:spPr>
        <p:txBody>
          <a:bodyPr>
            <a:normAutofit/>
          </a:bodyPr>
          <a:lstStyle/>
          <a:p>
            <a:r>
              <a:rPr lang="en-IE" dirty="0" smtClean="0"/>
              <a:t>Thank You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1400" dirty="0">
                <a:hlinkClick r:id="rId3"/>
              </a:rPr>
              <a:t>http://www.seai.ie</a:t>
            </a:r>
            <a:r>
              <a:rPr lang="en-IE" sz="1400" dirty="0" smtClean="0">
                <a:hlinkClick r:id="rId3"/>
              </a:rPr>
              <a:t>/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6474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eyLines3.png" descr="/Volumes/Work Folder/Clients/SEAI/XXXX_SEAI_PPT_Template/2 Creative/Creative Support Files/Images/GreyLines3.png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8737" r="46494"/>
          <a:stretch/>
        </p:blipFill>
        <p:spPr>
          <a:xfrm>
            <a:off x="154807" y="85623"/>
            <a:ext cx="4648391" cy="47186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4508" y="1075040"/>
            <a:ext cx="4595410" cy="40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510" y="1987998"/>
            <a:ext cx="5165121" cy="40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4507" y="2900956"/>
            <a:ext cx="5657948" cy="40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4508" y="3813913"/>
            <a:ext cx="6156417" cy="40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89934" y="1075040"/>
            <a:ext cx="4013264" cy="4020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89938" y="2009382"/>
            <a:ext cx="4809750" cy="402093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Work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rogramme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reas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02801" y="2915576"/>
            <a:ext cx="5215320" cy="392768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Development, Analysis, Publications</a:t>
            </a:r>
          </a:p>
          <a:p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08103" y="3324433"/>
            <a:ext cx="5057582" cy="385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08103" y="3855607"/>
            <a:ext cx="5057582" cy="38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5690482" y="1859682"/>
            <a:ext cx="651973" cy="648670"/>
            <a:chOff x="7219616" y="2037372"/>
            <a:chExt cx="804904" cy="800823"/>
          </a:xfrm>
        </p:grpSpPr>
        <p:sp>
          <p:nvSpPr>
            <p:cNvPr id="52" name="Oval 51"/>
            <p:cNvSpPr/>
            <p:nvPr/>
          </p:nvSpPr>
          <p:spPr>
            <a:xfrm>
              <a:off x="7223697" y="2037372"/>
              <a:ext cx="800823" cy="80082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00" b="1" dirty="0" smtClean="0"/>
            </a:p>
          </p:txBody>
        </p:sp>
        <p:pic>
          <p:nvPicPr>
            <p:cNvPr id="53" name="SEAI_WindTurbine.png" descr="/Volumes/Work Folder/Clients/SEAI/XXXX_SEAI_PPT_Template/2 Creative/Creative Support Files/Images/SEAI_Icons/White/SEAI_WindTurbine.png"/>
            <p:cNvPicPr>
              <a:picLocks noChangeAspect="1"/>
            </p:cNvPicPr>
            <p:nvPr/>
          </p:nvPicPr>
          <p:blipFill rotWithShape="1"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732" t="5047" r="14910" b="35405"/>
            <a:stretch/>
          </p:blipFill>
          <p:spPr>
            <a:xfrm>
              <a:off x="7219616" y="2037372"/>
              <a:ext cx="800823" cy="800823"/>
            </a:xfrm>
            <a:prstGeom prst="ellipse">
              <a:avLst/>
            </a:prstGeom>
          </p:spPr>
        </p:pic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6720692" y="3686197"/>
            <a:ext cx="656405" cy="650395"/>
            <a:chOff x="9571463" y="4249027"/>
            <a:chExt cx="810378" cy="802960"/>
          </a:xfrm>
        </p:grpSpPr>
        <p:sp>
          <p:nvSpPr>
            <p:cNvPr id="64" name="Oval 63"/>
            <p:cNvSpPr/>
            <p:nvPr/>
          </p:nvSpPr>
          <p:spPr>
            <a:xfrm>
              <a:off x="9583961" y="4254107"/>
              <a:ext cx="797880" cy="797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SEAI_summary1.png" descr="/Volumes/Work Folder/Clients/SEAI/XXXX_SEAI_PPT_Template/2 Creative/Creative Support Files/Images/Icons/SEAI_summary1.png"/>
            <p:cNvPicPr>
              <a:picLocks noChangeAspect="1"/>
            </p:cNvPicPr>
            <p:nvPr/>
          </p:nvPicPr>
          <p:blipFill rotWithShape="1"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41" t="-15040" r="33953" b="40352"/>
            <a:stretch/>
          </p:blipFill>
          <p:spPr>
            <a:xfrm>
              <a:off x="9571463" y="4249027"/>
              <a:ext cx="797880" cy="797880"/>
            </a:xfrm>
            <a:prstGeom prst="ellipse">
              <a:avLst/>
            </a:prstGeom>
          </p:spPr>
        </p:pic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5060877" y="913375"/>
            <a:ext cx="656675" cy="646281"/>
            <a:chOff x="6479760" y="1277977"/>
            <a:chExt cx="810708" cy="797880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479760" y="1277977"/>
              <a:ext cx="797880" cy="797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SEAI_Arrow.png" descr="/Volumes/Work Folder/Clients/SEAI/XXXX_SEAI_PPT_Template/2 Creative/Creative Support Files/Images/SEAI_Icons/White/SEAI_Arrow.png"/>
            <p:cNvPicPr>
              <a:picLocks noChangeAspect="1"/>
            </p:cNvPicPr>
            <p:nvPr/>
          </p:nvPicPr>
          <p:blipFill rotWithShape="1"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9" t="-39564" r="-6458"/>
            <a:stretch/>
          </p:blipFill>
          <p:spPr>
            <a:xfrm>
              <a:off x="6492588" y="1277978"/>
              <a:ext cx="797880" cy="775200"/>
            </a:xfrm>
            <a:prstGeom prst="ellipse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205334" y="2783103"/>
            <a:ext cx="629588" cy="629585"/>
            <a:chOff x="6205334" y="2034521"/>
            <a:chExt cx="629588" cy="629585"/>
          </a:xfrm>
        </p:grpSpPr>
        <p:sp>
          <p:nvSpPr>
            <p:cNvPr id="55" name="Oval 54"/>
            <p:cNvSpPr/>
            <p:nvPr/>
          </p:nvSpPr>
          <p:spPr>
            <a:xfrm>
              <a:off x="6205334" y="2034521"/>
              <a:ext cx="629588" cy="6295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405" y="2047841"/>
              <a:ext cx="397287" cy="603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3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SEAI’s Role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886" y="1123951"/>
            <a:ext cx="7364933" cy="3444216"/>
          </a:xfrm>
        </p:spPr>
        <p:txBody>
          <a:bodyPr/>
          <a:lstStyle/>
          <a:p>
            <a:r>
              <a:rPr lang="en-IE" sz="2400" dirty="0"/>
              <a:t>Collect, process and publish energy statistics</a:t>
            </a:r>
          </a:p>
          <a:p>
            <a:pPr marL="0" indent="0">
              <a:buNone/>
            </a:pPr>
            <a:r>
              <a:rPr lang="en-IE" sz="2400" dirty="0"/>
              <a:t> </a:t>
            </a:r>
          </a:p>
          <a:p>
            <a:r>
              <a:rPr lang="en-IE" sz="2400" dirty="0"/>
              <a:t>Conduct statistical and economic analyses of energy services and sustainable energy options</a:t>
            </a:r>
          </a:p>
          <a:p>
            <a:endParaRPr lang="en-IE" sz="2400" dirty="0"/>
          </a:p>
          <a:p>
            <a:r>
              <a:rPr lang="en-IE" sz="2400" dirty="0"/>
              <a:t>Contribute to the development and promulgation of appropriate sustainability indicators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79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Programme Areas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886" y="1123950"/>
            <a:ext cx="4052389" cy="3675137"/>
          </a:xfrm>
        </p:spPr>
        <p:txBody>
          <a:bodyPr>
            <a:normAutofit fontScale="92500" lnSpcReduction="10000"/>
          </a:bodyPr>
          <a:lstStyle/>
          <a:p>
            <a:r>
              <a:rPr lang="en-IE" sz="2200" dirty="0"/>
              <a:t>Surveys</a:t>
            </a:r>
          </a:p>
          <a:p>
            <a:pPr lvl="1"/>
            <a:r>
              <a:rPr lang="en-IE" dirty="0"/>
              <a:t>Renewables, CHP</a:t>
            </a:r>
          </a:p>
          <a:p>
            <a:pPr lvl="1"/>
            <a:r>
              <a:rPr lang="en-IE" dirty="0"/>
              <a:t>Energy Supply and P</a:t>
            </a:r>
            <a:r>
              <a:rPr lang="en-IE" dirty="0" smtClean="0"/>
              <a:t>rices</a:t>
            </a:r>
          </a:p>
          <a:p>
            <a:pPr lvl="1"/>
            <a:r>
              <a:rPr lang="en-GB" dirty="0" smtClean="0"/>
              <a:t>Business Energy Use</a:t>
            </a:r>
            <a:endParaRPr lang="en-IE" dirty="0"/>
          </a:p>
          <a:p>
            <a:r>
              <a:rPr lang="en-IE" sz="2200" dirty="0"/>
              <a:t>Reporting Obligations</a:t>
            </a:r>
          </a:p>
          <a:p>
            <a:pPr lvl="1"/>
            <a:r>
              <a:rPr lang="en-IE" dirty="0"/>
              <a:t>IEA/Eurostat (EU Directives &amp; Regulations)</a:t>
            </a:r>
          </a:p>
          <a:p>
            <a:pPr lvl="1"/>
            <a:r>
              <a:rPr lang="en-IE" dirty="0"/>
              <a:t>UNFCCC, EPA </a:t>
            </a:r>
          </a:p>
          <a:p>
            <a:r>
              <a:rPr lang="en-IE" sz="2400" dirty="0"/>
              <a:t>Analysis</a:t>
            </a:r>
          </a:p>
          <a:p>
            <a:pPr lvl="1"/>
            <a:r>
              <a:rPr lang="en-IE" dirty="0"/>
              <a:t>Trends and policy issues arising</a:t>
            </a:r>
          </a:p>
          <a:p>
            <a:pPr lvl="1"/>
            <a:r>
              <a:rPr lang="en-IE" dirty="0" smtClean="0"/>
              <a:t>Indicators</a:t>
            </a:r>
          </a:p>
          <a:p>
            <a:pPr lvl="1"/>
            <a:r>
              <a:rPr lang="en-GB" dirty="0" smtClean="0"/>
              <a:t>Modelling – transport, households </a:t>
            </a:r>
            <a:r>
              <a:rPr lang="en-GB" dirty="0" err="1" smtClean="0"/>
              <a:t>etc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7275" y="1123951"/>
            <a:ext cx="4052389" cy="34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200" dirty="0"/>
              <a:t>Energy Statistics Development</a:t>
            </a:r>
          </a:p>
          <a:p>
            <a:pPr lvl="1"/>
            <a:r>
              <a:rPr lang="en-IE" dirty="0"/>
              <a:t>CSO, CER, VRU, NCT </a:t>
            </a:r>
            <a:r>
              <a:rPr lang="en-IE" dirty="0" err="1"/>
              <a:t>etc</a:t>
            </a:r>
            <a:endParaRPr lang="en-IE" dirty="0"/>
          </a:p>
          <a:p>
            <a:pPr lvl="1"/>
            <a:r>
              <a:rPr lang="en-IE" dirty="0"/>
              <a:t>Eurostat Energy Committees, </a:t>
            </a:r>
            <a:r>
              <a:rPr lang="en-IE" dirty="0" err="1"/>
              <a:t>Odyssee</a:t>
            </a:r>
            <a:r>
              <a:rPr lang="en-IE" dirty="0"/>
              <a:t> </a:t>
            </a:r>
            <a:r>
              <a:rPr lang="en-IE" dirty="0" smtClean="0"/>
              <a:t>Network</a:t>
            </a:r>
            <a:r>
              <a:rPr lang="en-IE" dirty="0"/>
              <a:t>, IEA</a:t>
            </a:r>
          </a:p>
          <a:p>
            <a:pPr lvl="1"/>
            <a:r>
              <a:rPr lang="en-IE" dirty="0"/>
              <a:t>National Inventory System</a:t>
            </a:r>
          </a:p>
          <a:p>
            <a:r>
              <a:rPr lang="en-IE" sz="2400" dirty="0"/>
              <a:t>Forecasting &amp; Modelling</a:t>
            </a:r>
          </a:p>
          <a:p>
            <a:pPr lvl="1"/>
            <a:r>
              <a:rPr lang="en-IE" dirty="0"/>
              <a:t>Supporting the modelling group</a:t>
            </a:r>
          </a:p>
          <a:p>
            <a:r>
              <a:rPr lang="en-IE" sz="2400" dirty="0"/>
              <a:t>Policy Support</a:t>
            </a:r>
          </a:p>
          <a:p>
            <a:pPr lvl="1"/>
            <a:r>
              <a:rPr lang="en-IE" dirty="0"/>
              <a:t>Evidence based assessment</a:t>
            </a:r>
          </a:p>
          <a:p>
            <a:pPr lvl="1"/>
            <a:r>
              <a:rPr lang="en-IE" dirty="0"/>
              <a:t>Progress towards targets</a:t>
            </a:r>
          </a:p>
          <a:p>
            <a:pPr lvl="1"/>
            <a:r>
              <a:rPr lang="en-IE" dirty="0" err="1"/>
              <a:t>etc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290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National Energy Statistical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44" y="767749"/>
            <a:ext cx="5988077" cy="41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1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Questionnaires – Annual Energy </a:t>
            </a:r>
            <a:r>
              <a:rPr lang="en-GB" dirty="0"/>
              <a:t>D</a:t>
            </a:r>
            <a:r>
              <a:rPr lang="en-GB" dirty="0" smtClean="0"/>
              <a:t>ata </a:t>
            </a:r>
            <a:r>
              <a:rPr lang="en-GB" dirty="0"/>
              <a:t>C</a:t>
            </a:r>
            <a:r>
              <a:rPr lang="en-GB" dirty="0" smtClean="0"/>
              <a:t>ollection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74885" y="972544"/>
            <a:ext cx="7794234" cy="351319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sz="2000" dirty="0" smtClean="0"/>
              <a:t>Coal (and solid fuels)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Gas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Electricity and Heat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Oil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Renewables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Nuclear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Disaggregation (Eurostat only)</a:t>
            </a:r>
          </a:p>
          <a:p>
            <a:pPr lvl="1"/>
            <a:r>
              <a:rPr lang="en-GB" sz="2000" dirty="0" smtClean="0"/>
              <a:t>Currently households but plans for industry and services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91249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Questionnaires – Monthly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59398" y="972544"/>
            <a:ext cx="7909721" cy="3921719"/>
          </a:xfrm>
        </p:spPr>
        <p:txBody>
          <a:bodyPr>
            <a:noAutofit/>
          </a:bodyPr>
          <a:lstStyle/>
          <a:p>
            <a:r>
              <a:rPr lang="en-GB" sz="2000" dirty="0" smtClean="0"/>
              <a:t>Timeliness M-1</a:t>
            </a:r>
          </a:p>
          <a:p>
            <a:pPr lvl="1"/>
            <a:r>
              <a:rPr lang="en-GB" sz="2000" dirty="0" smtClean="0"/>
              <a:t>Natural Gas</a:t>
            </a:r>
          </a:p>
          <a:p>
            <a:pPr lvl="1"/>
            <a:r>
              <a:rPr lang="en-GB" sz="2000" dirty="0" smtClean="0"/>
              <a:t>Electricity</a:t>
            </a:r>
          </a:p>
          <a:p>
            <a:pPr lvl="1"/>
            <a:r>
              <a:rPr lang="en-GB" sz="2000" dirty="0"/>
              <a:t>Oil and Petroleum </a:t>
            </a:r>
            <a:r>
              <a:rPr lang="en-GB" sz="2000" dirty="0" smtClean="0"/>
              <a:t>Products</a:t>
            </a:r>
          </a:p>
          <a:p>
            <a:r>
              <a:rPr lang="en-GB" sz="2000" dirty="0" smtClean="0"/>
              <a:t>Timeliness M-2</a:t>
            </a:r>
            <a:endParaRPr lang="en-GB" sz="2000" dirty="0"/>
          </a:p>
          <a:p>
            <a:pPr lvl="1"/>
            <a:r>
              <a:rPr lang="en-GB" sz="2000" dirty="0" smtClean="0"/>
              <a:t>Oil and Petroleum Products</a:t>
            </a:r>
          </a:p>
          <a:p>
            <a:pPr lvl="1"/>
            <a:r>
              <a:rPr lang="en-GB" sz="2000" dirty="0" smtClean="0"/>
              <a:t>Natural Gas</a:t>
            </a:r>
          </a:p>
          <a:p>
            <a:r>
              <a:rPr lang="en-GB" sz="2000" dirty="0" smtClean="0"/>
              <a:t>Timeliness M-3</a:t>
            </a:r>
          </a:p>
          <a:p>
            <a:pPr lvl="1"/>
            <a:r>
              <a:rPr lang="en-GB" sz="2000" dirty="0" smtClean="0"/>
              <a:t>Solid Fuels</a:t>
            </a:r>
          </a:p>
          <a:p>
            <a:pPr lvl="1"/>
            <a:r>
              <a:rPr lang="en-GB" sz="2000" dirty="0" smtClean="0"/>
              <a:t>Electricity</a:t>
            </a:r>
          </a:p>
          <a:p>
            <a:pPr>
              <a:buFont typeface="+mj-lt"/>
              <a:buAutoNum type="arabicPeriod"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76642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Questionnaires – Other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74885" y="972544"/>
            <a:ext cx="7794234" cy="351319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sz="2000" dirty="0" smtClean="0"/>
              <a:t>Electricity and Gas Price Regulation (Eurostat)</a:t>
            </a:r>
          </a:p>
          <a:p>
            <a:pPr>
              <a:lnSpc>
                <a:spcPct val="200000"/>
              </a:lnSpc>
            </a:pPr>
            <a:r>
              <a:rPr lang="en-GB" sz="2000" dirty="0" smtClean="0"/>
              <a:t>Energy Prices and Taxes (IEA)</a:t>
            </a:r>
          </a:p>
          <a:p>
            <a:pPr>
              <a:lnSpc>
                <a:spcPct val="200000"/>
              </a:lnSpc>
            </a:pPr>
            <a:r>
              <a:rPr lang="en-IE" sz="2000" dirty="0"/>
              <a:t>SLT/CERT Annual Review of Energy </a:t>
            </a:r>
            <a:r>
              <a:rPr lang="en-IE" sz="2000" dirty="0" smtClean="0"/>
              <a:t>Policies (IEA)</a:t>
            </a:r>
            <a:endParaRPr lang="en-IE" sz="2000" dirty="0"/>
          </a:p>
          <a:p>
            <a:pPr>
              <a:lnSpc>
                <a:spcPct val="200000"/>
              </a:lnSpc>
            </a:pPr>
            <a:r>
              <a:rPr lang="en-GB" sz="2000" dirty="0" smtClean="0"/>
              <a:t>Energy Efficiency (IEA)</a:t>
            </a:r>
          </a:p>
          <a:p>
            <a:pPr>
              <a:lnSpc>
                <a:spcPct val="200000"/>
              </a:lnSpc>
            </a:pPr>
            <a:r>
              <a:rPr lang="en-GB" sz="2000" dirty="0" smtClean="0"/>
              <a:t>Combined Heat and Power (Eurostat)</a:t>
            </a:r>
          </a:p>
          <a:p>
            <a:pPr>
              <a:lnSpc>
                <a:spcPct val="200000"/>
              </a:lnSpc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43934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885" y="972544"/>
            <a:ext cx="7794234" cy="3513191"/>
          </a:xfrm>
        </p:spPr>
        <p:txBody>
          <a:bodyPr>
            <a:noAutofit/>
          </a:bodyPr>
          <a:lstStyle/>
          <a:p>
            <a:r>
              <a:rPr lang="en-IE" dirty="0"/>
              <a:t>Energy in </a:t>
            </a:r>
            <a:r>
              <a:rPr lang="en-IE" dirty="0" smtClean="0"/>
              <a:t>Ireland, </a:t>
            </a:r>
            <a:r>
              <a:rPr lang="en-IE" dirty="0"/>
              <a:t>Energy </a:t>
            </a:r>
            <a:r>
              <a:rPr lang="en-IE" dirty="0" smtClean="0"/>
              <a:t>Statistics, </a:t>
            </a:r>
            <a:r>
              <a:rPr lang="en-IE" dirty="0"/>
              <a:t>Key </a:t>
            </a:r>
            <a:r>
              <a:rPr lang="en-IE" dirty="0" smtClean="0"/>
              <a:t>Statistics</a:t>
            </a:r>
            <a:endParaRPr lang="en-IE" dirty="0"/>
          </a:p>
          <a:p>
            <a:r>
              <a:rPr lang="en-IE" dirty="0"/>
              <a:t>Understanding Electricity &amp; Gas Prices in Ireland </a:t>
            </a:r>
            <a:endParaRPr lang="en-IE" dirty="0" smtClean="0"/>
          </a:p>
          <a:p>
            <a:r>
              <a:rPr lang="en-IE" dirty="0" smtClean="0"/>
              <a:t>Profiling Energy Consumption &amp; CO</a:t>
            </a:r>
            <a:r>
              <a:rPr lang="en-IE" baseline="-25000" dirty="0" smtClean="0"/>
              <a:t>2</a:t>
            </a:r>
            <a:r>
              <a:rPr lang="en-IE" dirty="0" smtClean="0"/>
              <a:t> Emissions in Industry</a:t>
            </a:r>
          </a:p>
          <a:p>
            <a:r>
              <a:rPr lang="en-IE" dirty="0" smtClean="0"/>
              <a:t>Energy </a:t>
            </a:r>
            <a:r>
              <a:rPr lang="en-IE" dirty="0"/>
              <a:t>in </a:t>
            </a:r>
            <a:r>
              <a:rPr lang="en-IE" dirty="0" smtClean="0"/>
              <a:t>Transport</a:t>
            </a:r>
            <a:endParaRPr lang="en-IE" dirty="0"/>
          </a:p>
          <a:p>
            <a:r>
              <a:rPr lang="en-IE" dirty="0"/>
              <a:t>Energy </a:t>
            </a:r>
            <a:r>
              <a:rPr lang="en-IE" dirty="0" smtClean="0"/>
              <a:t>Security</a:t>
            </a:r>
            <a:endParaRPr lang="en-IE" dirty="0"/>
          </a:p>
          <a:p>
            <a:r>
              <a:rPr lang="en-IE" dirty="0"/>
              <a:t>Combined Heat &amp; Power in </a:t>
            </a:r>
            <a:r>
              <a:rPr lang="en-IE" dirty="0" smtClean="0"/>
              <a:t>Ireland</a:t>
            </a:r>
            <a:endParaRPr lang="en-IE" dirty="0"/>
          </a:p>
          <a:p>
            <a:r>
              <a:rPr lang="en-IE" dirty="0"/>
              <a:t>Renewable Energy in </a:t>
            </a:r>
            <a:r>
              <a:rPr lang="en-IE" dirty="0" smtClean="0"/>
              <a:t>Ireland</a:t>
            </a:r>
          </a:p>
          <a:p>
            <a:r>
              <a:rPr lang="en-GB" dirty="0" smtClean="0"/>
              <a:t>Energy-Related Emissions</a:t>
            </a:r>
            <a:endParaRPr lang="en-IE" dirty="0"/>
          </a:p>
          <a:p>
            <a:r>
              <a:rPr lang="en-IE" dirty="0"/>
              <a:t>National Energy Balance (provisional March, final October)</a:t>
            </a:r>
          </a:p>
          <a:p>
            <a:r>
              <a:rPr lang="en-IE" dirty="0"/>
              <a:t>Fuel Price Comparisons (quarterly)</a:t>
            </a:r>
          </a:p>
          <a:p>
            <a:r>
              <a:rPr lang="en-IE" dirty="0"/>
              <a:t>Energy Prices &amp; Taxes (IEA – quarterly)</a:t>
            </a:r>
          </a:p>
          <a:p>
            <a:r>
              <a:rPr lang="en-IE" dirty="0"/>
              <a:t>Online Energy Databank – CSO </a:t>
            </a:r>
            <a:r>
              <a:rPr lang="en-IE" dirty="0" smtClean="0"/>
              <a:t>hosted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smtClean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51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616565"/>
      </a:dk1>
      <a:lt1>
        <a:srgbClr val="FFFFFF"/>
      </a:lt1>
      <a:dk2>
        <a:srgbClr val="FFFFFF"/>
      </a:dk2>
      <a:lt2>
        <a:srgbClr val="FFFFFF"/>
      </a:lt2>
      <a:accent1>
        <a:srgbClr val="009C75"/>
      </a:accent1>
      <a:accent2>
        <a:srgbClr val="9CA920"/>
      </a:accent2>
      <a:accent3>
        <a:srgbClr val="EFA82F"/>
      </a:accent3>
      <a:accent4>
        <a:srgbClr val="DA5320"/>
      </a:accent4>
      <a:accent5>
        <a:srgbClr val="900045"/>
      </a:accent5>
      <a:accent6>
        <a:srgbClr val="4A1966"/>
      </a:accent6>
      <a:hlink>
        <a:srgbClr val="0092D2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651</Words>
  <Application>Microsoft Office PowerPoint</Application>
  <PresentationFormat>On-screen Show (16:9)</PresentationFormat>
  <Paragraphs>175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Energy Statistics</vt:lpstr>
      <vt:lpstr>Overview</vt:lpstr>
      <vt:lpstr>SEAI’s Role</vt:lpstr>
      <vt:lpstr>Work Programme Areas</vt:lpstr>
      <vt:lpstr>National Energy Statistical System</vt:lpstr>
      <vt:lpstr>Questionnaires – Annual Energy Data Collection</vt:lpstr>
      <vt:lpstr>Questionnaires – Monthly</vt:lpstr>
      <vt:lpstr>Questionnaires – Other</vt:lpstr>
      <vt:lpstr>Publications</vt:lpstr>
      <vt:lpstr>Increasing Requirement / Demands</vt:lpstr>
      <vt:lpstr>Energy End-Use Disaggregation</vt:lpstr>
      <vt:lpstr>Renewable Directive Targets</vt:lpstr>
      <vt:lpstr>Efficiency Targets</vt:lpstr>
      <vt:lpstr>National Policy Support Demands</vt:lpstr>
      <vt:lpstr>Development</vt:lpstr>
      <vt:lpstr>Thank You  http://www.seai.ie/</vt:lpstr>
    </vt:vector>
  </TitlesOfParts>
  <Company>RichardsDee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RichardsDee</dc:creator>
  <cp:lastModifiedBy>Jeanette O'Leary</cp:lastModifiedBy>
  <cp:revision>402</cp:revision>
  <dcterms:created xsi:type="dcterms:W3CDTF">2016-03-07T12:04:53Z</dcterms:created>
  <dcterms:modified xsi:type="dcterms:W3CDTF">2017-10-19T16:35:47Z</dcterms:modified>
</cp:coreProperties>
</file>