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50" r:id="rId1"/>
  </p:sldMasterIdLst>
  <p:notesMasterIdLst>
    <p:notesMasterId r:id="rId37"/>
  </p:notesMasterIdLst>
  <p:handoutMasterIdLst>
    <p:handoutMasterId r:id="rId38"/>
  </p:handoutMasterIdLst>
  <p:sldIdLst>
    <p:sldId id="330" r:id="rId2"/>
    <p:sldId id="435" r:id="rId3"/>
    <p:sldId id="424" r:id="rId4"/>
    <p:sldId id="436" r:id="rId5"/>
    <p:sldId id="437" r:id="rId6"/>
    <p:sldId id="438" r:id="rId7"/>
    <p:sldId id="448" r:id="rId8"/>
    <p:sldId id="449" r:id="rId9"/>
    <p:sldId id="434" r:id="rId10"/>
    <p:sldId id="441" r:id="rId11"/>
    <p:sldId id="453" r:id="rId12"/>
    <p:sldId id="439" r:id="rId13"/>
    <p:sldId id="443" r:id="rId14"/>
    <p:sldId id="442" r:id="rId15"/>
    <p:sldId id="433" r:id="rId16"/>
    <p:sldId id="444" r:id="rId17"/>
    <p:sldId id="447" r:id="rId18"/>
    <p:sldId id="445" r:id="rId19"/>
    <p:sldId id="446" r:id="rId20"/>
    <p:sldId id="428" r:id="rId21"/>
    <p:sldId id="450" r:id="rId22"/>
    <p:sldId id="427" r:id="rId23"/>
    <p:sldId id="452" r:id="rId24"/>
    <p:sldId id="451" r:id="rId25"/>
    <p:sldId id="430" r:id="rId26"/>
    <p:sldId id="426" r:id="rId27"/>
    <p:sldId id="425" r:id="rId28"/>
    <p:sldId id="431" r:id="rId29"/>
    <p:sldId id="429" r:id="rId30"/>
    <p:sldId id="432" r:id="rId31"/>
    <p:sldId id="454" r:id="rId32"/>
    <p:sldId id="455" r:id="rId33"/>
    <p:sldId id="456" r:id="rId34"/>
    <p:sldId id="457" r:id="rId35"/>
    <p:sldId id="423" r:id="rId36"/>
  </p:sldIdLst>
  <p:sldSz cx="9144000" cy="6858000" type="screen4x3"/>
  <p:notesSz cx="6797675" cy="9926638"/>
  <p:kinsoku lang="ja-JP" invalStChars="、。，．・：；？！゛゜ヽヾゝゞ々ー’”）〕］｝〉》」』】°‰′″℃￠％ぁぃぅぇぉっゃゅょゎァィゥェォッャュョヮヵヶ!%),.:;?]}｡｣､･ｧｨｩｪｫｬｭｮｯｰﾞﾟ" invalEndChars="‘“（〔［｛〈《「『【￥＄$([\{｢￡"/>
  <p:defaultTextStyle>
    <a:defPPr>
      <a:defRPr lang="en-IE"/>
    </a:defPPr>
    <a:lvl1pPr algn="r" rtl="0" eaLnBrk="0" fontAlgn="base" hangingPunct="0">
      <a:spcBef>
        <a:spcPct val="0"/>
      </a:spcBef>
      <a:spcAft>
        <a:spcPct val="0"/>
      </a:spcAft>
      <a:defRPr sz="2400" b="1" kern="1200">
        <a:solidFill>
          <a:schemeClr val="bg1"/>
        </a:solidFill>
        <a:latin typeface="Arial" charset="0"/>
        <a:ea typeface="+mn-ea"/>
        <a:cs typeface="+mn-cs"/>
      </a:defRPr>
    </a:lvl1pPr>
    <a:lvl2pPr marL="457200" algn="r" rtl="0" eaLnBrk="0" fontAlgn="base" hangingPunct="0">
      <a:spcBef>
        <a:spcPct val="0"/>
      </a:spcBef>
      <a:spcAft>
        <a:spcPct val="0"/>
      </a:spcAft>
      <a:defRPr sz="2400" b="1" kern="1200">
        <a:solidFill>
          <a:schemeClr val="bg1"/>
        </a:solidFill>
        <a:latin typeface="Arial" charset="0"/>
        <a:ea typeface="+mn-ea"/>
        <a:cs typeface="+mn-cs"/>
      </a:defRPr>
    </a:lvl2pPr>
    <a:lvl3pPr marL="914400" algn="r" rtl="0" eaLnBrk="0" fontAlgn="base" hangingPunct="0">
      <a:spcBef>
        <a:spcPct val="0"/>
      </a:spcBef>
      <a:spcAft>
        <a:spcPct val="0"/>
      </a:spcAft>
      <a:defRPr sz="2400" b="1" kern="1200">
        <a:solidFill>
          <a:schemeClr val="bg1"/>
        </a:solidFill>
        <a:latin typeface="Arial" charset="0"/>
        <a:ea typeface="+mn-ea"/>
        <a:cs typeface="+mn-cs"/>
      </a:defRPr>
    </a:lvl3pPr>
    <a:lvl4pPr marL="1371600" algn="r" rtl="0" eaLnBrk="0" fontAlgn="base" hangingPunct="0">
      <a:spcBef>
        <a:spcPct val="0"/>
      </a:spcBef>
      <a:spcAft>
        <a:spcPct val="0"/>
      </a:spcAft>
      <a:defRPr sz="2400" b="1" kern="1200">
        <a:solidFill>
          <a:schemeClr val="bg1"/>
        </a:solidFill>
        <a:latin typeface="Arial" charset="0"/>
        <a:ea typeface="+mn-ea"/>
        <a:cs typeface="+mn-cs"/>
      </a:defRPr>
    </a:lvl4pPr>
    <a:lvl5pPr marL="1828800" algn="r" rtl="0" eaLnBrk="0" fontAlgn="base" hangingPunct="0">
      <a:spcBef>
        <a:spcPct val="0"/>
      </a:spcBef>
      <a:spcAft>
        <a:spcPct val="0"/>
      </a:spcAft>
      <a:defRPr sz="2400" b="1" kern="1200">
        <a:solidFill>
          <a:schemeClr val="bg1"/>
        </a:solidFill>
        <a:latin typeface="Arial" charset="0"/>
        <a:ea typeface="+mn-ea"/>
        <a:cs typeface="+mn-cs"/>
      </a:defRPr>
    </a:lvl5pPr>
    <a:lvl6pPr marL="2286000" algn="l" defTabSz="914400" rtl="0" eaLnBrk="1" latinLnBrk="0" hangingPunct="1">
      <a:defRPr sz="2400" b="1" kern="1200">
        <a:solidFill>
          <a:schemeClr val="bg1"/>
        </a:solidFill>
        <a:latin typeface="Arial" charset="0"/>
        <a:ea typeface="+mn-ea"/>
        <a:cs typeface="+mn-cs"/>
      </a:defRPr>
    </a:lvl6pPr>
    <a:lvl7pPr marL="2743200" algn="l" defTabSz="914400" rtl="0" eaLnBrk="1" latinLnBrk="0" hangingPunct="1">
      <a:defRPr sz="2400" b="1" kern="1200">
        <a:solidFill>
          <a:schemeClr val="bg1"/>
        </a:solidFill>
        <a:latin typeface="Arial" charset="0"/>
        <a:ea typeface="+mn-ea"/>
        <a:cs typeface="+mn-cs"/>
      </a:defRPr>
    </a:lvl7pPr>
    <a:lvl8pPr marL="3200400" algn="l" defTabSz="914400" rtl="0" eaLnBrk="1" latinLnBrk="0" hangingPunct="1">
      <a:defRPr sz="2400" b="1" kern="1200">
        <a:solidFill>
          <a:schemeClr val="bg1"/>
        </a:solidFill>
        <a:latin typeface="Arial" charset="0"/>
        <a:ea typeface="+mn-ea"/>
        <a:cs typeface="+mn-cs"/>
      </a:defRPr>
    </a:lvl8pPr>
    <a:lvl9pPr marL="3657600" algn="l" defTabSz="914400" rtl="0" eaLnBrk="1" latinLnBrk="0" hangingPunct="1">
      <a:defRPr sz="2400" b="1"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99CC"/>
    <a:srgbClr val="666699"/>
    <a:srgbClr val="66CC00"/>
    <a:srgbClr val="CCCC33"/>
    <a:srgbClr val="666633"/>
    <a:srgbClr val="990033"/>
    <a:srgbClr val="FF9933"/>
    <a:srgbClr val="4D4D4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301" autoAdjust="0"/>
  </p:normalViewPr>
  <p:slideViewPr>
    <p:cSldViewPr snapToGrid="0">
      <p:cViewPr>
        <p:scale>
          <a:sx n="75" d="100"/>
          <a:sy n="75" d="100"/>
        </p:scale>
        <p:origin x="-924" y="-516"/>
      </p:cViewPr>
      <p:guideLst>
        <p:guide orient="horz" pos="2160"/>
        <p:guide pos="2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2" d="100"/>
          <a:sy n="52" d="100"/>
        </p:scale>
        <p:origin x="-1908" y="-96"/>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banimj\My%20Documents\BOP%20Admin\BOP%20Seminar%20Insurance%20Servic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banimj\My%20Documents\BOP%20Admin\BOP%20Seminar%20Op%20Leasing%20Servic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E"/>
  <c:chart>
    <c:autoTitleDeleted val="1"/>
    <c:plotArea>
      <c:layout>
        <c:manualLayout>
          <c:layoutTarget val="inner"/>
          <c:xMode val="edge"/>
          <c:yMode val="edge"/>
          <c:x val="0.11511669251427935"/>
          <c:y val="1.6350210970464137E-2"/>
          <c:w val="0.72777312975207653"/>
          <c:h val="0.74401170525212301"/>
        </c:manualLayout>
      </c:layout>
      <c:barChart>
        <c:barDir val="col"/>
        <c:grouping val="clustered"/>
        <c:ser>
          <c:idx val="0"/>
          <c:order val="0"/>
          <c:tx>
            <c:strRef>
              <c:f>Sheet2!$A$11</c:f>
              <c:strCache>
                <c:ptCount val="1"/>
                <c:pt idx="0">
                  <c:v>Ireland</c:v>
                </c:pt>
              </c:strCache>
            </c:strRef>
          </c:tx>
          <c:spPr>
            <a:solidFill>
              <a:srgbClr val="00B050"/>
            </a:solidFill>
          </c:spPr>
          <c:cat>
            <c:strRef>
              <c:f>Sheet2!$B$10:$C$10</c:f>
              <c:strCache>
                <c:ptCount val="2"/>
                <c:pt idx="0">
                  <c:v>Exports</c:v>
                </c:pt>
                <c:pt idx="1">
                  <c:v>Imports</c:v>
                </c:pt>
              </c:strCache>
            </c:strRef>
          </c:cat>
          <c:val>
            <c:numRef>
              <c:f>Sheet2!$B$11:$C$11</c:f>
              <c:numCache>
                <c:formatCode>General</c:formatCode>
                <c:ptCount val="2"/>
                <c:pt idx="0">
                  <c:v>7.8</c:v>
                </c:pt>
                <c:pt idx="1">
                  <c:v>6.1</c:v>
                </c:pt>
              </c:numCache>
            </c:numRef>
          </c:val>
        </c:ser>
        <c:ser>
          <c:idx val="1"/>
          <c:order val="1"/>
          <c:tx>
            <c:strRef>
              <c:f>Sheet2!$A$12</c:f>
              <c:strCache>
                <c:ptCount val="1"/>
                <c:pt idx="0">
                  <c:v>UK</c:v>
                </c:pt>
              </c:strCache>
            </c:strRef>
          </c:tx>
          <c:spPr>
            <a:solidFill>
              <a:srgbClr val="C00000"/>
            </a:solidFill>
          </c:spPr>
          <c:cat>
            <c:strRef>
              <c:f>Sheet2!$B$10:$C$10</c:f>
              <c:strCache>
                <c:ptCount val="2"/>
                <c:pt idx="0">
                  <c:v>Exports</c:v>
                </c:pt>
                <c:pt idx="1">
                  <c:v>Imports</c:v>
                </c:pt>
              </c:strCache>
            </c:strRef>
          </c:cat>
          <c:val>
            <c:numRef>
              <c:f>Sheet2!$B$12:$C$12</c:f>
              <c:numCache>
                <c:formatCode>General</c:formatCode>
                <c:ptCount val="2"/>
                <c:pt idx="0">
                  <c:v>6.1</c:v>
                </c:pt>
                <c:pt idx="1">
                  <c:v>1.8</c:v>
                </c:pt>
              </c:numCache>
            </c:numRef>
          </c:val>
        </c:ser>
        <c:ser>
          <c:idx val="2"/>
          <c:order val="2"/>
          <c:tx>
            <c:strRef>
              <c:f>Sheet2!$A$13</c:f>
              <c:strCache>
                <c:ptCount val="1"/>
                <c:pt idx="0">
                  <c:v>Germany</c:v>
                </c:pt>
              </c:strCache>
            </c:strRef>
          </c:tx>
          <c:spPr>
            <a:solidFill>
              <a:schemeClr val="accent1">
                <a:lumMod val="75000"/>
              </a:schemeClr>
            </a:solidFill>
          </c:spPr>
          <c:cat>
            <c:strRef>
              <c:f>Sheet2!$B$10:$C$10</c:f>
              <c:strCache>
                <c:ptCount val="2"/>
                <c:pt idx="0">
                  <c:v>Exports</c:v>
                </c:pt>
                <c:pt idx="1">
                  <c:v>Imports</c:v>
                </c:pt>
              </c:strCache>
            </c:strRef>
          </c:cat>
          <c:val>
            <c:numRef>
              <c:f>Sheet2!$B$13:$C$13</c:f>
              <c:numCache>
                <c:formatCode>General</c:formatCode>
                <c:ptCount val="2"/>
                <c:pt idx="0">
                  <c:v>4.5999999999999996</c:v>
                </c:pt>
                <c:pt idx="1">
                  <c:v>3</c:v>
                </c:pt>
              </c:numCache>
            </c:numRef>
          </c:val>
        </c:ser>
        <c:ser>
          <c:idx val="3"/>
          <c:order val="3"/>
          <c:tx>
            <c:strRef>
              <c:f>Sheet2!$A$14</c:f>
              <c:strCache>
                <c:ptCount val="1"/>
                <c:pt idx="0">
                  <c:v>Luxembourg</c:v>
                </c:pt>
              </c:strCache>
            </c:strRef>
          </c:tx>
          <c:cat>
            <c:strRef>
              <c:f>Sheet2!$B$10:$C$10</c:f>
              <c:strCache>
                <c:ptCount val="2"/>
                <c:pt idx="0">
                  <c:v>Exports</c:v>
                </c:pt>
                <c:pt idx="1">
                  <c:v>Imports</c:v>
                </c:pt>
              </c:strCache>
            </c:strRef>
          </c:cat>
          <c:val>
            <c:numRef>
              <c:f>Sheet2!$B$14:$C$14</c:f>
              <c:numCache>
                <c:formatCode>General</c:formatCode>
                <c:ptCount val="2"/>
                <c:pt idx="0">
                  <c:v>2.7</c:v>
                </c:pt>
                <c:pt idx="1">
                  <c:v>1.6</c:v>
                </c:pt>
              </c:numCache>
            </c:numRef>
          </c:val>
        </c:ser>
        <c:axId val="187910400"/>
        <c:axId val="187924480"/>
      </c:barChart>
      <c:catAx>
        <c:axId val="187910400"/>
        <c:scaling>
          <c:orientation val="minMax"/>
        </c:scaling>
        <c:axPos val="b"/>
        <c:majorTickMark val="none"/>
        <c:tickLblPos val="nextTo"/>
        <c:txPr>
          <a:bodyPr/>
          <a:lstStyle/>
          <a:p>
            <a:pPr>
              <a:defRPr lang="en-IE"/>
            </a:pPr>
            <a:endParaRPr lang="en-US"/>
          </a:p>
        </c:txPr>
        <c:crossAx val="187924480"/>
        <c:crosses val="autoZero"/>
        <c:auto val="1"/>
        <c:lblAlgn val="ctr"/>
        <c:lblOffset val="100"/>
      </c:catAx>
      <c:valAx>
        <c:axId val="187924480"/>
        <c:scaling>
          <c:orientation val="minMax"/>
        </c:scaling>
        <c:axPos val="l"/>
        <c:majorGridlines/>
        <c:title>
          <c:tx>
            <c:rich>
              <a:bodyPr rot="-5400000" vert="horz"/>
              <a:lstStyle/>
              <a:p>
                <a:pPr>
                  <a:defRPr lang="en-IE"/>
                </a:pPr>
                <a:r>
                  <a:rPr lang="en-IE"/>
                  <a:t>€</a:t>
                </a:r>
                <a:r>
                  <a:rPr lang="en-IE" baseline="0"/>
                  <a:t> billions</a:t>
                </a:r>
              </a:p>
              <a:p>
                <a:pPr>
                  <a:defRPr lang="en-IE"/>
                </a:pPr>
                <a:endParaRPr lang="en-IE"/>
              </a:p>
            </c:rich>
          </c:tx>
          <c:layout>
            <c:manualLayout>
              <c:xMode val="edge"/>
              <c:yMode val="edge"/>
              <c:x val="1.170795980381034E-2"/>
              <c:y val="0.33840875112130014"/>
            </c:manualLayout>
          </c:layout>
        </c:title>
        <c:numFmt formatCode="General" sourceLinked="1"/>
        <c:majorTickMark val="none"/>
        <c:tickLblPos val="nextTo"/>
        <c:txPr>
          <a:bodyPr/>
          <a:lstStyle/>
          <a:p>
            <a:pPr>
              <a:defRPr lang="en-IE"/>
            </a:pPr>
            <a:endParaRPr lang="en-US"/>
          </a:p>
        </c:txPr>
        <c:crossAx val="187910400"/>
        <c:crosses val="autoZero"/>
        <c:crossBetween val="between"/>
      </c:valAx>
    </c:plotArea>
    <c:legend>
      <c:legendPos val="r"/>
      <c:layout>
        <c:manualLayout>
          <c:xMode val="edge"/>
          <c:yMode val="edge"/>
          <c:x val="0.82089861431579603"/>
          <c:y val="0.35031844911791138"/>
          <c:w val="0.17737233681175091"/>
          <c:h val="0.24197453844159786"/>
        </c:manualLayout>
      </c:layout>
      <c:txPr>
        <a:bodyPr/>
        <a:lstStyle/>
        <a:p>
          <a:pPr>
            <a:defRPr lang="en-IE" sz="1200" baseline="0"/>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IE"/>
  <c:chart>
    <c:autoTitleDeleted val="1"/>
    <c:plotArea>
      <c:layout>
        <c:manualLayout>
          <c:layoutTarget val="inner"/>
          <c:xMode val="edge"/>
          <c:yMode val="edge"/>
          <c:x val="7.5790330921083754E-2"/>
          <c:y val="0.13516759454710794"/>
          <c:w val="0.76894728795166467"/>
          <c:h val="0.75273803596582645"/>
        </c:manualLayout>
      </c:layout>
      <c:barChart>
        <c:barDir val="col"/>
        <c:grouping val="clustered"/>
        <c:ser>
          <c:idx val="0"/>
          <c:order val="0"/>
          <c:tx>
            <c:strRef>
              <c:f>Sheet2!$A$2</c:f>
              <c:strCache>
                <c:ptCount val="1"/>
                <c:pt idx="0">
                  <c:v>Ireland</c:v>
                </c:pt>
              </c:strCache>
            </c:strRef>
          </c:tx>
          <c:spPr>
            <a:solidFill>
              <a:srgbClr val="00B050"/>
            </a:solidFill>
          </c:spPr>
          <c:cat>
            <c:strRef>
              <c:f>Sheet2!$B$1:$C$1</c:f>
              <c:strCache>
                <c:ptCount val="2"/>
                <c:pt idx="0">
                  <c:v>Exports</c:v>
                </c:pt>
                <c:pt idx="1">
                  <c:v>Imports</c:v>
                </c:pt>
              </c:strCache>
            </c:strRef>
          </c:cat>
          <c:val>
            <c:numRef>
              <c:f>Sheet2!$B$2:$C$2</c:f>
              <c:numCache>
                <c:formatCode>General</c:formatCode>
                <c:ptCount val="2"/>
                <c:pt idx="0">
                  <c:v>6.3</c:v>
                </c:pt>
                <c:pt idx="1">
                  <c:v>1.5</c:v>
                </c:pt>
              </c:numCache>
            </c:numRef>
          </c:val>
        </c:ser>
        <c:ser>
          <c:idx val="1"/>
          <c:order val="1"/>
          <c:tx>
            <c:strRef>
              <c:f>Sheet2!$A$3</c:f>
              <c:strCache>
                <c:ptCount val="1"/>
                <c:pt idx="0">
                  <c:v>Germany</c:v>
                </c:pt>
              </c:strCache>
            </c:strRef>
          </c:tx>
          <c:spPr>
            <a:solidFill>
              <a:schemeClr val="accent1">
                <a:lumMod val="75000"/>
              </a:schemeClr>
            </a:solidFill>
          </c:spPr>
          <c:cat>
            <c:strRef>
              <c:f>Sheet2!$B$1:$C$1</c:f>
              <c:strCache>
                <c:ptCount val="2"/>
                <c:pt idx="0">
                  <c:v>Exports</c:v>
                </c:pt>
                <c:pt idx="1">
                  <c:v>Imports</c:v>
                </c:pt>
              </c:strCache>
            </c:strRef>
          </c:cat>
          <c:val>
            <c:numRef>
              <c:f>Sheet2!$B$3:$C$3</c:f>
              <c:numCache>
                <c:formatCode>General</c:formatCode>
                <c:ptCount val="2"/>
                <c:pt idx="0">
                  <c:v>1.8</c:v>
                </c:pt>
                <c:pt idx="1">
                  <c:v>2.1</c:v>
                </c:pt>
              </c:numCache>
            </c:numRef>
          </c:val>
        </c:ser>
        <c:ser>
          <c:idx val="2"/>
          <c:order val="2"/>
          <c:tx>
            <c:strRef>
              <c:f>Sheet2!$A$4</c:f>
              <c:strCache>
                <c:ptCount val="1"/>
                <c:pt idx="0">
                  <c:v>NL</c:v>
                </c:pt>
              </c:strCache>
            </c:strRef>
          </c:tx>
          <c:spPr>
            <a:solidFill>
              <a:srgbClr val="FFC000"/>
            </a:solidFill>
          </c:spPr>
          <c:cat>
            <c:strRef>
              <c:f>Sheet2!$B$1:$C$1</c:f>
              <c:strCache>
                <c:ptCount val="2"/>
                <c:pt idx="0">
                  <c:v>Exports</c:v>
                </c:pt>
                <c:pt idx="1">
                  <c:v>Imports</c:v>
                </c:pt>
              </c:strCache>
            </c:strRef>
          </c:cat>
          <c:val>
            <c:numRef>
              <c:f>Sheet2!$B$4:$C$4</c:f>
              <c:numCache>
                <c:formatCode>General</c:formatCode>
                <c:ptCount val="2"/>
                <c:pt idx="0">
                  <c:v>1.2</c:v>
                </c:pt>
                <c:pt idx="1">
                  <c:v>1.1000000000000001</c:v>
                </c:pt>
              </c:numCache>
            </c:numRef>
          </c:val>
        </c:ser>
        <c:ser>
          <c:idx val="3"/>
          <c:order val="3"/>
          <c:tx>
            <c:strRef>
              <c:f>Sheet2!$A$5</c:f>
              <c:strCache>
                <c:ptCount val="1"/>
                <c:pt idx="0">
                  <c:v>UK</c:v>
                </c:pt>
              </c:strCache>
            </c:strRef>
          </c:tx>
          <c:spPr>
            <a:solidFill>
              <a:srgbClr val="C00000"/>
            </a:solidFill>
          </c:spPr>
          <c:cat>
            <c:strRef>
              <c:f>Sheet2!$B$1:$C$1</c:f>
              <c:strCache>
                <c:ptCount val="2"/>
                <c:pt idx="0">
                  <c:v>Exports</c:v>
                </c:pt>
                <c:pt idx="1">
                  <c:v>Imports</c:v>
                </c:pt>
              </c:strCache>
            </c:strRef>
          </c:cat>
          <c:val>
            <c:numRef>
              <c:f>Sheet2!$B$5:$C$5</c:f>
              <c:numCache>
                <c:formatCode>General</c:formatCode>
                <c:ptCount val="2"/>
                <c:pt idx="0">
                  <c:v>0.4</c:v>
                </c:pt>
                <c:pt idx="1">
                  <c:v>1</c:v>
                </c:pt>
              </c:numCache>
            </c:numRef>
          </c:val>
        </c:ser>
        <c:axId val="189217024"/>
        <c:axId val="189227008"/>
      </c:barChart>
      <c:catAx>
        <c:axId val="189217024"/>
        <c:scaling>
          <c:orientation val="minMax"/>
        </c:scaling>
        <c:axPos val="b"/>
        <c:majorTickMark val="none"/>
        <c:tickLblPos val="nextTo"/>
        <c:txPr>
          <a:bodyPr/>
          <a:lstStyle/>
          <a:p>
            <a:pPr>
              <a:defRPr lang="en-IE"/>
            </a:pPr>
            <a:endParaRPr lang="en-US"/>
          </a:p>
        </c:txPr>
        <c:crossAx val="189227008"/>
        <c:crosses val="autoZero"/>
        <c:auto val="1"/>
        <c:lblAlgn val="ctr"/>
        <c:lblOffset val="100"/>
      </c:catAx>
      <c:valAx>
        <c:axId val="189227008"/>
        <c:scaling>
          <c:orientation val="minMax"/>
        </c:scaling>
        <c:axPos val="l"/>
        <c:majorGridlines/>
        <c:title>
          <c:tx>
            <c:rich>
              <a:bodyPr rot="-5400000" vert="horz"/>
              <a:lstStyle/>
              <a:p>
                <a:pPr>
                  <a:defRPr lang="en-IE"/>
                </a:pPr>
                <a:r>
                  <a:rPr lang="en-IE"/>
                  <a:t>€</a:t>
                </a:r>
                <a:r>
                  <a:rPr lang="en-IE" baseline="0"/>
                  <a:t> billions</a:t>
                </a:r>
                <a:endParaRPr lang="en-IE"/>
              </a:p>
            </c:rich>
          </c:tx>
          <c:layout/>
        </c:title>
        <c:numFmt formatCode="General" sourceLinked="1"/>
        <c:majorTickMark val="none"/>
        <c:tickLblPos val="nextTo"/>
        <c:txPr>
          <a:bodyPr/>
          <a:lstStyle/>
          <a:p>
            <a:pPr>
              <a:defRPr lang="en-IE"/>
            </a:pPr>
            <a:endParaRPr lang="en-US"/>
          </a:p>
        </c:txPr>
        <c:crossAx val="189217024"/>
        <c:crosses val="autoZero"/>
        <c:crossBetween val="between"/>
      </c:valAx>
    </c:plotArea>
    <c:legend>
      <c:legendPos val="r"/>
      <c:layout/>
      <c:txPr>
        <a:bodyPr/>
        <a:lstStyle/>
        <a:p>
          <a:pPr>
            <a:defRPr lang="en-IE"/>
          </a:pPr>
          <a:endParaRPr lang="en-US"/>
        </a:p>
      </c:txPr>
    </c:legend>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FA7839-02B2-4816-83F5-3BA6F02F3E7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E"/>
        </a:p>
      </dgm:t>
    </dgm:pt>
    <dgm:pt modelId="{3980BC9C-6AF6-438C-A053-C8FD7D54C056}">
      <dgm:prSet/>
      <dgm:spPr/>
      <dgm:t>
        <a:bodyPr/>
        <a:lstStyle/>
        <a:p>
          <a:pPr rtl="0"/>
          <a:r>
            <a:rPr lang="en-IE" b="0" dirty="0" smtClean="0"/>
            <a:t>Thank You</a:t>
          </a:r>
          <a:endParaRPr lang="en-IE" dirty="0"/>
        </a:p>
      </dgm:t>
    </dgm:pt>
    <dgm:pt modelId="{EE71DABB-A945-4356-872C-7F319CF67F38}" type="parTrans" cxnId="{7D24261D-5B89-401A-9FED-5284A75FD408}">
      <dgm:prSet/>
      <dgm:spPr/>
      <dgm:t>
        <a:bodyPr/>
        <a:lstStyle/>
        <a:p>
          <a:endParaRPr lang="en-IE"/>
        </a:p>
      </dgm:t>
    </dgm:pt>
    <dgm:pt modelId="{BA1E45BC-9C84-4E4E-AF88-A3EB7E35F6EB}" type="sibTrans" cxnId="{7D24261D-5B89-401A-9FED-5284A75FD408}">
      <dgm:prSet/>
      <dgm:spPr/>
      <dgm:t>
        <a:bodyPr/>
        <a:lstStyle/>
        <a:p>
          <a:endParaRPr lang="en-IE"/>
        </a:p>
      </dgm:t>
    </dgm:pt>
    <dgm:pt modelId="{203D0C6F-5F89-4717-93D7-8589D6EAF757}">
      <dgm:prSet/>
      <dgm:spPr/>
      <dgm:t>
        <a:bodyPr/>
        <a:lstStyle/>
        <a:p>
          <a:pPr rtl="0"/>
          <a:r>
            <a:rPr lang="en-IE" b="0" dirty="0" smtClean="0"/>
            <a:t>Questions ?</a:t>
          </a:r>
          <a:endParaRPr lang="en-IE" b="0" dirty="0"/>
        </a:p>
      </dgm:t>
    </dgm:pt>
    <dgm:pt modelId="{31423A79-BFF5-4710-98BE-25D14078AC9F}" type="parTrans" cxnId="{A4E5B3A5-04E1-4354-A88F-6189CCB5BE67}">
      <dgm:prSet/>
      <dgm:spPr/>
      <dgm:t>
        <a:bodyPr/>
        <a:lstStyle/>
        <a:p>
          <a:endParaRPr lang="en-IE"/>
        </a:p>
      </dgm:t>
    </dgm:pt>
    <dgm:pt modelId="{6415F5A6-BDE4-472D-B139-1A525750BB1C}" type="sibTrans" cxnId="{A4E5B3A5-04E1-4354-A88F-6189CCB5BE67}">
      <dgm:prSet/>
      <dgm:spPr/>
      <dgm:t>
        <a:bodyPr/>
        <a:lstStyle/>
        <a:p>
          <a:endParaRPr lang="en-IE"/>
        </a:p>
      </dgm:t>
    </dgm:pt>
    <dgm:pt modelId="{987F56A6-3737-488B-8359-EE5271045478}" type="pres">
      <dgm:prSet presAssocID="{16FA7839-02B2-4816-83F5-3BA6F02F3E7C}" presName="Name0" presStyleCnt="0">
        <dgm:presLayoutVars>
          <dgm:dir/>
          <dgm:animLvl val="lvl"/>
          <dgm:resizeHandles val="exact"/>
        </dgm:presLayoutVars>
      </dgm:prSet>
      <dgm:spPr/>
      <dgm:t>
        <a:bodyPr/>
        <a:lstStyle/>
        <a:p>
          <a:endParaRPr lang="en-IE"/>
        </a:p>
      </dgm:t>
    </dgm:pt>
    <dgm:pt modelId="{5BAC1530-22DC-4A34-B8A6-7AE94F960BA9}" type="pres">
      <dgm:prSet presAssocID="{3980BC9C-6AF6-438C-A053-C8FD7D54C056}" presName="linNode" presStyleCnt="0"/>
      <dgm:spPr/>
    </dgm:pt>
    <dgm:pt modelId="{C63B727E-FFEA-471B-9880-A3E7D32D13DF}" type="pres">
      <dgm:prSet presAssocID="{3980BC9C-6AF6-438C-A053-C8FD7D54C056}" presName="parentText" presStyleLbl="node1" presStyleIdx="0" presStyleCnt="2" custScaleX="236064" custScaleY="191056" custLinFactNeighborX="3711">
        <dgm:presLayoutVars>
          <dgm:chMax val="1"/>
          <dgm:bulletEnabled val="1"/>
        </dgm:presLayoutVars>
      </dgm:prSet>
      <dgm:spPr/>
      <dgm:t>
        <a:bodyPr/>
        <a:lstStyle/>
        <a:p>
          <a:endParaRPr lang="en-IE"/>
        </a:p>
      </dgm:t>
    </dgm:pt>
    <dgm:pt modelId="{3F490FDC-DAEE-4212-AAEE-7A8FE10423E1}" type="pres">
      <dgm:prSet presAssocID="{BA1E45BC-9C84-4E4E-AF88-A3EB7E35F6EB}" presName="sp" presStyleCnt="0"/>
      <dgm:spPr/>
    </dgm:pt>
    <dgm:pt modelId="{F6D682D6-6F61-43B4-93D9-D80E8F9C2C6B}" type="pres">
      <dgm:prSet presAssocID="{203D0C6F-5F89-4717-93D7-8589D6EAF757}" presName="linNode" presStyleCnt="0"/>
      <dgm:spPr/>
    </dgm:pt>
    <dgm:pt modelId="{32211052-AF2E-4AAB-8D1C-896E230ECA1C}" type="pres">
      <dgm:prSet presAssocID="{203D0C6F-5F89-4717-93D7-8589D6EAF757}" presName="parentText" presStyleLbl="node1" presStyleIdx="1" presStyleCnt="2" custScaleX="243704">
        <dgm:presLayoutVars>
          <dgm:chMax val="1"/>
          <dgm:bulletEnabled val="1"/>
        </dgm:presLayoutVars>
      </dgm:prSet>
      <dgm:spPr/>
      <dgm:t>
        <a:bodyPr/>
        <a:lstStyle/>
        <a:p>
          <a:endParaRPr lang="en-IE"/>
        </a:p>
      </dgm:t>
    </dgm:pt>
  </dgm:ptLst>
  <dgm:cxnLst>
    <dgm:cxn modelId="{7D24261D-5B89-401A-9FED-5284A75FD408}" srcId="{16FA7839-02B2-4816-83F5-3BA6F02F3E7C}" destId="{3980BC9C-6AF6-438C-A053-C8FD7D54C056}" srcOrd="0" destOrd="0" parTransId="{EE71DABB-A945-4356-872C-7F319CF67F38}" sibTransId="{BA1E45BC-9C84-4E4E-AF88-A3EB7E35F6EB}"/>
    <dgm:cxn modelId="{23CF5D17-2301-4936-8D4C-F2AA7C52B8F6}" type="presOf" srcId="{16FA7839-02B2-4816-83F5-3BA6F02F3E7C}" destId="{987F56A6-3737-488B-8359-EE5271045478}" srcOrd="0" destOrd="0" presId="urn:microsoft.com/office/officeart/2005/8/layout/vList5"/>
    <dgm:cxn modelId="{9C05B656-3DE3-453F-88CB-1B242510517C}" type="presOf" srcId="{3980BC9C-6AF6-438C-A053-C8FD7D54C056}" destId="{C63B727E-FFEA-471B-9880-A3E7D32D13DF}" srcOrd="0" destOrd="0" presId="urn:microsoft.com/office/officeart/2005/8/layout/vList5"/>
    <dgm:cxn modelId="{A4E5B3A5-04E1-4354-A88F-6189CCB5BE67}" srcId="{16FA7839-02B2-4816-83F5-3BA6F02F3E7C}" destId="{203D0C6F-5F89-4717-93D7-8589D6EAF757}" srcOrd="1" destOrd="0" parTransId="{31423A79-BFF5-4710-98BE-25D14078AC9F}" sibTransId="{6415F5A6-BDE4-472D-B139-1A525750BB1C}"/>
    <dgm:cxn modelId="{679CC404-78B2-430B-89B3-5A9D6A8770E5}" type="presOf" srcId="{203D0C6F-5F89-4717-93D7-8589D6EAF757}" destId="{32211052-AF2E-4AAB-8D1C-896E230ECA1C}" srcOrd="0" destOrd="0" presId="urn:microsoft.com/office/officeart/2005/8/layout/vList5"/>
    <dgm:cxn modelId="{680D0E09-0C60-4B1C-A4C9-5857F140D034}" type="presParOf" srcId="{987F56A6-3737-488B-8359-EE5271045478}" destId="{5BAC1530-22DC-4A34-B8A6-7AE94F960BA9}" srcOrd="0" destOrd="0" presId="urn:microsoft.com/office/officeart/2005/8/layout/vList5"/>
    <dgm:cxn modelId="{682DD4C2-F9D7-45A1-BF9D-68A55038CC8B}" type="presParOf" srcId="{5BAC1530-22DC-4A34-B8A6-7AE94F960BA9}" destId="{C63B727E-FFEA-471B-9880-A3E7D32D13DF}" srcOrd="0" destOrd="0" presId="urn:microsoft.com/office/officeart/2005/8/layout/vList5"/>
    <dgm:cxn modelId="{B4B47A7B-ECCB-4B55-AB74-A96487C3B62A}" type="presParOf" srcId="{987F56A6-3737-488B-8359-EE5271045478}" destId="{3F490FDC-DAEE-4212-AAEE-7A8FE10423E1}" srcOrd="1" destOrd="0" presId="urn:microsoft.com/office/officeart/2005/8/layout/vList5"/>
    <dgm:cxn modelId="{69BD65F9-66AC-4295-AB5C-96465E447F1E}" type="presParOf" srcId="{987F56A6-3737-488B-8359-EE5271045478}" destId="{F6D682D6-6F61-43B4-93D9-D80E8F9C2C6B}" srcOrd="2" destOrd="0" presId="urn:microsoft.com/office/officeart/2005/8/layout/vList5"/>
    <dgm:cxn modelId="{F53C1911-6D9E-465C-B5BD-3F183D62D28F}" type="presParOf" srcId="{F6D682D6-6F61-43B4-93D9-D80E8F9C2C6B}" destId="{32211052-AF2E-4AAB-8D1C-896E230ECA1C}" srcOrd="0"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927100" y="750888"/>
            <a:ext cx="4946650" cy="3708400"/>
          </a:xfrm>
          <a:prstGeom prst="rect">
            <a:avLst/>
          </a:prstGeom>
          <a:noFill/>
          <a:ln w="12700">
            <a:solidFill>
              <a:srgbClr val="000000"/>
            </a:solidFill>
            <a:miter lim="800000"/>
            <a:headEnd/>
            <a:tailEnd/>
          </a:ln>
          <a:effectLst/>
        </p:spPr>
      </p:sp>
      <p:sp>
        <p:nvSpPr>
          <p:cNvPr id="2051" name="Rectangle 3"/>
          <p:cNvSpPr>
            <a:spLocks noGrp="1" noChangeArrowheads="1"/>
          </p:cNvSpPr>
          <p:nvPr>
            <p:ph type="body" sz="quarter" idx="3"/>
          </p:nvPr>
        </p:nvSpPr>
        <p:spPr bwMode="auto">
          <a:xfrm>
            <a:off x="906463" y="4714875"/>
            <a:ext cx="4984750" cy="4468813"/>
          </a:xfrm>
          <a:prstGeom prst="rect">
            <a:avLst/>
          </a:prstGeom>
          <a:noFill/>
          <a:ln w="12700">
            <a:noFill/>
            <a:miter lim="800000"/>
            <a:headEnd/>
            <a:tailEnd/>
          </a:ln>
          <a:effectLst/>
        </p:spPr>
        <p:txBody>
          <a:bodyPr vert="horz" wrap="square" lIns="90498" tIns="44456" rIns="90498" bIns="44456" numCol="1" anchor="t" anchorCtr="0" compatLnSpc="1">
            <a:prstTxWarp prst="textNoShape">
              <a:avLst/>
            </a:prstTxWarp>
          </a:bodyPr>
          <a:lstStyle/>
          <a:p>
            <a:pPr lvl="0"/>
            <a:r>
              <a:rPr lang="en-IE" smtClean="0"/>
              <a:t>Click to edit Master text styles</a:t>
            </a:r>
          </a:p>
          <a:p>
            <a:pPr lvl="1"/>
            <a:r>
              <a:rPr lang="en-IE" smtClean="0"/>
              <a:t>Second level</a:t>
            </a:r>
          </a:p>
          <a:p>
            <a:pPr lvl="2"/>
            <a:r>
              <a:rPr lang="en-IE" smtClean="0"/>
              <a:t>Third level</a:t>
            </a:r>
          </a:p>
          <a:p>
            <a:pPr lvl="3"/>
            <a:r>
              <a:rPr lang="en-IE" smtClean="0"/>
              <a:t>Fourth level</a:t>
            </a:r>
          </a:p>
          <a:p>
            <a:pPr lvl="4"/>
            <a:r>
              <a:rPr lang="en-IE"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Rot="1" noChangeAspect="1" noChangeArrowheads="1" noTextEdit="1"/>
          </p:cNvSpPr>
          <p:nvPr>
            <p:ph type="sldImg"/>
          </p:nvPr>
        </p:nvSpPr>
        <p:spPr>
          <a:xfrm>
            <a:off x="928688" y="750888"/>
            <a:ext cx="4943475" cy="3708400"/>
          </a:xfrm>
          <a:ln/>
        </p:spPr>
      </p:sp>
      <p:sp>
        <p:nvSpPr>
          <p:cNvPr id="29593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Rot="1" noChangeAspect="1" noChangeArrowheads="1" noTextEdit="1"/>
          </p:cNvSpPr>
          <p:nvPr>
            <p:ph type="sldImg"/>
          </p:nvPr>
        </p:nvSpPr>
        <p:spPr>
          <a:xfrm>
            <a:off x="928688" y="750888"/>
            <a:ext cx="4943475" cy="3708400"/>
          </a:xfrm>
          <a:ln/>
        </p:spPr>
      </p:sp>
      <p:sp>
        <p:nvSpPr>
          <p:cNvPr id="29593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8688" y="750888"/>
            <a:ext cx="4943475" cy="3708400"/>
          </a:xfrm>
        </p:spPr>
      </p:sp>
      <p:sp>
        <p:nvSpPr>
          <p:cNvPr id="3" name="Notes Placeholder 2"/>
          <p:cNvSpPr>
            <a:spLocks noGrp="1"/>
          </p:cNvSpPr>
          <p:nvPr>
            <p:ph type="body" idx="1"/>
          </p:nvPr>
        </p:nvSpPr>
        <p:spPr/>
        <p:txBody>
          <a:bodyPr>
            <a:normAutofit/>
          </a:bodyPr>
          <a:lstStyle/>
          <a:p>
            <a:endParaRPr lang="en-I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1426" name="Rectangle 2"/>
          <p:cNvSpPr>
            <a:spLocks noChangeArrowheads="1"/>
          </p:cNvSpPr>
          <p:nvPr/>
        </p:nvSpPr>
        <p:spPr bwMode="auto">
          <a:xfrm>
            <a:off x="0" y="0"/>
            <a:ext cx="9144000" cy="3438525"/>
          </a:xfrm>
          <a:prstGeom prst="rect">
            <a:avLst/>
          </a:prstGeom>
          <a:solidFill>
            <a:schemeClr val="accent1"/>
          </a:solidFill>
          <a:ln w="12700">
            <a:noFill/>
            <a:miter lim="800000"/>
            <a:headEnd/>
            <a:tailEnd/>
          </a:ln>
          <a:effectLst/>
        </p:spPr>
        <p:txBody>
          <a:bodyPr wrap="none" lIns="90488" tIns="44450" rIns="90488" bIns="44450" anchor="ctr"/>
          <a:lstStyle/>
          <a:p>
            <a:endParaRPr lang="en-US" dirty="0"/>
          </a:p>
        </p:txBody>
      </p:sp>
      <p:sp>
        <p:nvSpPr>
          <p:cNvPr id="231427" name="Rectangle 3"/>
          <p:cNvSpPr>
            <a:spLocks noGrp="1" noChangeArrowheads="1"/>
          </p:cNvSpPr>
          <p:nvPr>
            <p:ph type="ctrTitle" sz="quarter"/>
          </p:nvPr>
        </p:nvSpPr>
        <p:spPr>
          <a:xfrm>
            <a:off x="2714625" y="184150"/>
            <a:ext cx="6216650" cy="917575"/>
          </a:xfrm>
          <a:noFill/>
          <a:ln w="9525"/>
        </p:spPr>
        <p:txBody>
          <a:bodyPr lIns="91440" tIns="45720" rIns="91440" bIns="45720" anchor="t"/>
          <a:lstStyle>
            <a:lvl1pPr algn="l">
              <a:defRPr/>
            </a:lvl1pPr>
          </a:lstStyle>
          <a:p>
            <a:r>
              <a:rPr lang="en-IE"/>
              <a:t>CSO ITSIP Project - implementation of new Data Management System (DMS)</a:t>
            </a:r>
          </a:p>
        </p:txBody>
      </p:sp>
      <p:sp>
        <p:nvSpPr>
          <p:cNvPr id="231428" name="Rectangle 4"/>
          <p:cNvSpPr>
            <a:spLocks noGrp="1" noChangeArrowheads="1"/>
          </p:cNvSpPr>
          <p:nvPr>
            <p:ph type="subTitle" sz="quarter" idx="1"/>
          </p:nvPr>
        </p:nvSpPr>
        <p:spPr>
          <a:xfrm>
            <a:off x="2697163" y="1195388"/>
            <a:ext cx="6216650" cy="684212"/>
          </a:xfrm>
          <a:ln w="9525"/>
        </p:spPr>
        <p:txBody>
          <a:bodyPr lIns="91440" tIns="45720" rIns="91440" bIns="45720"/>
          <a:lstStyle>
            <a:lvl1pPr marL="0" indent="0">
              <a:buFontTx/>
              <a:buNone/>
              <a:defRPr sz="1400">
                <a:solidFill>
                  <a:schemeClr val="bg1"/>
                </a:solidFill>
              </a:defRPr>
            </a:lvl1pPr>
          </a:lstStyle>
          <a:p>
            <a:r>
              <a:rPr lang="en-IE"/>
              <a:t>Presenter’s name</a:t>
            </a:r>
          </a:p>
          <a:p>
            <a:r>
              <a:rPr lang="en-IE"/>
              <a:t>Presenter’s title or date</a:t>
            </a:r>
          </a:p>
        </p:txBody>
      </p:sp>
      <p:sp>
        <p:nvSpPr>
          <p:cNvPr id="231429" name="Rectangle 5"/>
          <p:cNvSpPr>
            <a:spLocks noGrp="1" noChangeArrowheads="1"/>
          </p:cNvSpPr>
          <p:nvPr>
            <p:ph type="ftr" sz="quarter" idx="3"/>
          </p:nvPr>
        </p:nvSpPr>
        <p:spPr bwMode="auto">
          <a:xfrm>
            <a:off x="731838" y="6324600"/>
            <a:ext cx="2895600" cy="457200"/>
          </a:xfrm>
          <a:prstGeom prst="rect">
            <a:avLst/>
          </a:prstGeom>
          <a:noFill/>
          <a:ln w="12700">
            <a:miter lim="800000"/>
            <a:headEnd/>
            <a:tailEnd/>
          </a:ln>
        </p:spPr>
        <p:txBody>
          <a:bodyPr vert="horz" wrap="square" lIns="91440" tIns="45720" rIns="91440" bIns="45720" numCol="1" anchor="b" anchorCtr="0" compatLnSpc="1">
            <a:prstTxWarp prst="textNoShape">
              <a:avLst/>
            </a:prstTxWarp>
          </a:bodyPr>
          <a:lstStyle>
            <a:lvl1pPr algn="l">
              <a:defRPr sz="1000" b="0">
                <a:solidFill>
                  <a:schemeClr val="tx1"/>
                </a:solidFill>
              </a:defRPr>
            </a:lvl1pPr>
          </a:lstStyle>
          <a:p>
            <a:endParaRPr lang="en-GB" dirty="0"/>
          </a:p>
        </p:txBody>
      </p:sp>
      <p:graphicFrame>
        <p:nvGraphicFramePr>
          <p:cNvPr id="231434" name="Object 10"/>
          <p:cNvGraphicFramePr>
            <a:graphicFrameLocks noChangeAspect="1"/>
          </p:cNvGraphicFramePr>
          <p:nvPr/>
        </p:nvGraphicFramePr>
        <p:xfrm>
          <a:off x="7632700" y="4729163"/>
          <a:ext cx="1028700" cy="1379537"/>
        </p:xfrm>
        <a:graphic>
          <a:graphicData uri="http://schemas.openxmlformats.org/presentationml/2006/ole">
            <p:oleObj spid="_x0000_s231434" name="Bitmap Image" r:id="rId3" imgW="1286055" imgH="1724266" progId="PBrush">
              <p:embed/>
            </p:oleObj>
          </a:graphicData>
        </a:graphic>
      </p:graphicFrame>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IE" dirty="0"/>
              <a:t>Central Statistics Office, Ireland                                                                                                                                                                        </a:t>
            </a:r>
            <a:fld id="{2060D022-181E-4837-AFBE-6383BFF2C6DA}" type="slidenum">
              <a:rPr lang="en-IE"/>
              <a:pPr/>
              <a:t>‹#›</a:t>
            </a:fld>
            <a:endParaRPr lang="en-IE"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4663" y="0"/>
            <a:ext cx="2009775" cy="6007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0575" y="0"/>
            <a:ext cx="5881688" cy="6007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IE" dirty="0"/>
              <a:t>Central Statistics Office, Ireland                                                                                                                                                                        </a:t>
            </a:r>
            <a:fld id="{68C2FE51-249D-42D0-ACC8-749F268D2945}" type="slidenum">
              <a:rPr lang="en-IE"/>
              <a:pPr/>
              <a:t>‹#›</a:t>
            </a:fld>
            <a:endParaRPr lang="en-IE"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82863" y="0"/>
            <a:ext cx="49895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90575" y="1798638"/>
            <a:ext cx="3944938" cy="4208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87913" y="1798638"/>
            <a:ext cx="3946525" cy="4208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696913" y="6348413"/>
            <a:ext cx="8094662" cy="282575"/>
          </a:xfrm>
        </p:spPr>
        <p:txBody>
          <a:bodyPr/>
          <a:lstStyle>
            <a:lvl1pPr>
              <a:defRPr/>
            </a:lvl1pPr>
          </a:lstStyle>
          <a:p>
            <a:r>
              <a:rPr lang="en-IE" dirty="0"/>
              <a:t>Central Statistics Office, Ireland                                                                                                                                                                        </a:t>
            </a:r>
            <a:fld id="{A7E054A4-A823-4634-96C3-AD3B8963EBBA}" type="slidenum">
              <a:rPr lang="en-IE"/>
              <a:pPr/>
              <a:t>‹#›</a:t>
            </a:fld>
            <a:endParaRPr lang="en-IE"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582863" y="0"/>
            <a:ext cx="4989512"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90575" y="1798638"/>
            <a:ext cx="8043863" cy="4208462"/>
          </a:xfrm>
        </p:spPr>
        <p:txBody>
          <a:bodyPr/>
          <a:lstStyle/>
          <a:p>
            <a:endParaRPr lang="en-US" dirty="0"/>
          </a:p>
        </p:txBody>
      </p:sp>
      <p:sp>
        <p:nvSpPr>
          <p:cNvPr id="4" name="Slide Number Placeholder 3"/>
          <p:cNvSpPr>
            <a:spLocks noGrp="1"/>
          </p:cNvSpPr>
          <p:nvPr>
            <p:ph type="sldNum" sz="quarter" idx="10"/>
          </p:nvPr>
        </p:nvSpPr>
        <p:spPr>
          <a:xfrm>
            <a:off x="696913" y="6348413"/>
            <a:ext cx="8094662" cy="282575"/>
          </a:xfrm>
        </p:spPr>
        <p:txBody>
          <a:bodyPr/>
          <a:lstStyle>
            <a:lvl1pPr>
              <a:defRPr/>
            </a:lvl1pPr>
          </a:lstStyle>
          <a:p>
            <a:r>
              <a:rPr lang="en-IE" dirty="0"/>
              <a:t>Central Statistics Office, Ireland                                                                                                                                                                        </a:t>
            </a:r>
            <a:fld id="{9F472908-3925-4390-BBF2-1E131E1E4204}" type="slidenum">
              <a:rPr lang="en-IE"/>
              <a:pPr/>
              <a:t>‹#›</a:t>
            </a:fld>
            <a:endParaRPr lang="en-IE"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IE" dirty="0"/>
              <a:t>Central Statistics Office, Ireland                                                                                                                                                                        </a:t>
            </a:r>
            <a:fld id="{173D5BEE-783C-4CE3-AA17-4309E1909D99}" type="slidenum">
              <a:rPr lang="en-IE"/>
              <a:pPr/>
              <a:t>‹#›</a:t>
            </a:fld>
            <a:endParaRPr lang="en-IE"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IE" dirty="0"/>
              <a:t>Central Statistics Office, Ireland                                                                                                                                                                        </a:t>
            </a:r>
            <a:fld id="{1F28B436-9075-4F54-8797-F95CFE5E2D8F}" type="slidenum">
              <a:rPr lang="en-IE"/>
              <a:pPr/>
              <a:t>‹#›</a:t>
            </a:fld>
            <a:endParaRPr lang="en-IE"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90575" y="1798638"/>
            <a:ext cx="3944938" cy="42084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87913" y="1798638"/>
            <a:ext cx="3946525" cy="42084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IE" dirty="0"/>
              <a:t>Central Statistics Office, Ireland                                                                                                                                                                        </a:t>
            </a:r>
            <a:fld id="{E3DFB035-06EE-49D4-9E80-FCFD6D603548}" type="slidenum">
              <a:rPr lang="en-IE"/>
              <a:pPr/>
              <a:t>‹#›</a:t>
            </a:fld>
            <a:endParaRPr lang="en-IE"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IE" dirty="0"/>
              <a:t>Central Statistics Office, Ireland                                                                                                                                                                        </a:t>
            </a:r>
            <a:fld id="{669248C7-FEA4-455B-9C74-01E7F1256934}" type="slidenum">
              <a:rPr lang="en-IE"/>
              <a:pPr/>
              <a:t>‹#›</a:t>
            </a:fld>
            <a:endParaRPr lang="en-IE"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IE" dirty="0"/>
              <a:t>Central Statistics Office, Ireland                                                                                                                                                                        </a:t>
            </a:r>
            <a:fld id="{0E6C26A2-67D4-4188-9FCE-EA08780FD479}" type="slidenum">
              <a:rPr lang="en-IE"/>
              <a:pPr/>
              <a:t>‹#›</a:t>
            </a:fld>
            <a:endParaRPr lang="en-IE"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IE" dirty="0"/>
              <a:t>Central Statistics Office, Ireland                                                                                                                                                                        </a:t>
            </a:r>
            <a:fld id="{2AA616C0-9FAC-4694-A16F-70E648B896D2}" type="slidenum">
              <a:rPr lang="en-IE"/>
              <a:pPr/>
              <a:t>‹#›</a:t>
            </a:fld>
            <a:endParaRPr lang="en-IE"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IE" dirty="0"/>
              <a:t>Central Statistics Office, Ireland                                                                                                                                                                        </a:t>
            </a:r>
            <a:fld id="{E7C08636-605D-48C1-B2F9-65B9F089B9F1}" type="slidenum">
              <a:rPr lang="en-IE"/>
              <a:pPr/>
              <a:t>‹#›</a:t>
            </a:fld>
            <a:endParaRPr lang="en-IE"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IE" dirty="0"/>
              <a:t>Central Statistics Office, Ireland                                                                                                                                                                        </a:t>
            </a:r>
            <a:fld id="{C0BBA307-B20F-4960-8DFD-313FA73C3308}" type="slidenum">
              <a:rPr lang="en-IE"/>
              <a:pPr/>
              <a:t>‹#›</a:t>
            </a:fld>
            <a:endParaRPr lang="en-IE"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0402" name="AC Banner"/>
          <p:cNvSpPr>
            <a:spLocks noChangeArrowheads="1"/>
          </p:cNvSpPr>
          <p:nvPr/>
        </p:nvSpPr>
        <p:spPr bwMode="auto">
          <a:xfrm>
            <a:off x="0" y="-261938"/>
            <a:ext cx="9144000" cy="1498601"/>
          </a:xfrm>
          <a:prstGeom prst="rect">
            <a:avLst/>
          </a:prstGeom>
          <a:solidFill>
            <a:schemeClr val="accent1"/>
          </a:solidFill>
          <a:ln w="12700">
            <a:noFill/>
            <a:miter lim="800000"/>
            <a:headEnd/>
            <a:tailEnd/>
          </a:ln>
          <a:effectLst/>
        </p:spPr>
        <p:txBody>
          <a:bodyPr wrap="none" anchor="ctr"/>
          <a:lstStyle/>
          <a:p>
            <a:endParaRPr lang="en-US" dirty="0"/>
          </a:p>
        </p:txBody>
      </p:sp>
      <p:sp>
        <p:nvSpPr>
          <p:cNvPr id="230403" name="Rectangle 3"/>
          <p:cNvSpPr>
            <a:spLocks noGrp="1" noChangeArrowheads="1"/>
          </p:cNvSpPr>
          <p:nvPr>
            <p:ph type="body" idx="1"/>
          </p:nvPr>
        </p:nvSpPr>
        <p:spPr bwMode="auto">
          <a:xfrm>
            <a:off x="790575" y="1798638"/>
            <a:ext cx="8043863" cy="4208462"/>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IE" smtClean="0"/>
              <a:t>Click to edit Master text styles</a:t>
            </a:r>
          </a:p>
          <a:p>
            <a:pPr lvl="1"/>
            <a:r>
              <a:rPr lang="en-IE" smtClean="0"/>
              <a:t>Second level</a:t>
            </a:r>
          </a:p>
          <a:p>
            <a:pPr lvl="2"/>
            <a:r>
              <a:rPr lang="en-IE" smtClean="0"/>
              <a:t>Third level</a:t>
            </a:r>
          </a:p>
          <a:p>
            <a:pPr lvl="3"/>
            <a:r>
              <a:rPr lang="en-IE" smtClean="0"/>
              <a:t>Fourth level</a:t>
            </a:r>
          </a:p>
          <a:p>
            <a:pPr lvl="4"/>
            <a:r>
              <a:rPr lang="en-IE" smtClean="0"/>
              <a:t>Fifth level</a:t>
            </a:r>
          </a:p>
        </p:txBody>
      </p:sp>
      <p:sp>
        <p:nvSpPr>
          <p:cNvPr id="230404" name="Rectangle 4"/>
          <p:cNvSpPr>
            <a:spLocks noGrp="1" noChangeArrowheads="1"/>
          </p:cNvSpPr>
          <p:nvPr>
            <p:ph type="sldNum" sz="quarter" idx="4"/>
          </p:nvPr>
        </p:nvSpPr>
        <p:spPr bwMode="auto">
          <a:xfrm>
            <a:off x="696913" y="6348413"/>
            <a:ext cx="8094662" cy="282575"/>
          </a:xfrm>
          <a:prstGeom prst="rect">
            <a:avLst/>
          </a:prstGeom>
          <a:noFill/>
          <a:ln w="12700">
            <a:noFill/>
            <a:miter lim="800000"/>
            <a:headEnd/>
            <a:tailEnd/>
          </a:ln>
          <a:effectLst/>
        </p:spPr>
        <p:txBody>
          <a:bodyPr vert="horz" wrap="square" lIns="90488" tIns="44450" rIns="90488" bIns="44450" numCol="1" anchor="b" anchorCtr="0" compatLnSpc="1">
            <a:prstTxWarp prst="textNoShape">
              <a:avLst/>
            </a:prstTxWarp>
          </a:bodyPr>
          <a:lstStyle>
            <a:lvl1pPr algn="l">
              <a:lnSpc>
                <a:spcPct val="80000"/>
              </a:lnSpc>
              <a:defRPr sz="1000" b="0">
                <a:solidFill>
                  <a:schemeClr val="tx1"/>
                </a:solidFill>
              </a:defRPr>
            </a:lvl1pPr>
          </a:lstStyle>
          <a:p>
            <a:r>
              <a:rPr lang="en-IE" dirty="0"/>
              <a:t>Central Statistics Office, Ireland                                                                                                                                                                        </a:t>
            </a:r>
            <a:fld id="{E85ED356-1B25-4B61-9C60-9E2D4DE988C4}" type="slidenum">
              <a:rPr lang="en-IE"/>
              <a:pPr/>
              <a:t>‹#›</a:t>
            </a:fld>
            <a:endParaRPr lang="en-IE" dirty="0"/>
          </a:p>
        </p:txBody>
      </p:sp>
      <p:sp>
        <p:nvSpPr>
          <p:cNvPr id="230405" name="Rectangle 5"/>
          <p:cNvSpPr>
            <a:spLocks noGrp="1" noChangeArrowheads="1"/>
          </p:cNvSpPr>
          <p:nvPr>
            <p:ph type="title"/>
          </p:nvPr>
        </p:nvSpPr>
        <p:spPr bwMode="auto">
          <a:xfrm>
            <a:off x="2582863" y="0"/>
            <a:ext cx="4989512" cy="1143000"/>
          </a:xfrm>
          <a:prstGeom prst="rect">
            <a:avLst/>
          </a:prstGeom>
          <a:solidFill>
            <a:schemeClr val="accent1"/>
          </a:solidFill>
          <a:ln w="12700">
            <a:noFill/>
            <a:miter lim="800000"/>
            <a:headEnd/>
            <a:tailEnd/>
          </a:ln>
          <a:effectLst/>
        </p:spPr>
        <p:txBody>
          <a:bodyPr vert="horz" wrap="square" lIns="90488" tIns="44450" rIns="90488" bIns="44450" numCol="1" anchor="b" anchorCtr="0" compatLnSpc="1">
            <a:prstTxWarp prst="textNoShape">
              <a:avLst/>
            </a:prstTxWarp>
          </a:bodyPr>
          <a:lstStyle/>
          <a:p>
            <a:pPr lvl="0"/>
            <a:r>
              <a:rPr lang="en-IE" smtClean="0"/>
              <a:t>Master title style</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transition/>
  <p:hf hdr="0" ftr="0" dt="0"/>
  <p:txStyles>
    <p:titleStyle>
      <a:lvl1pPr algn="r" rtl="0" eaLnBrk="0" fontAlgn="base" hangingPunct="0">
        <a:spcBef>
          <a:spcPct val="0"/>
        </a:spcBef>
        <a:spcAft>
          <a:spcPct val="0"/>
        </a:spcAft>
        <a:defRPr sz="2400" b="1">
          <a:solidFill>
            <a:schemeClr val="bg1"/>
          </a:solidFill>
          <a:latin typeface="+mj-lt"/>
          <a:ea typeface="+mj-ea"/>
          <a:cs typeface="+mj-cs"/>
        </a:defRPr>
      </a:lvl1pPr>
      <a:lvl2pPr algn="r" rtl="0" eaLnBrk="0" fontAlgn="base" hangingPunct="0">
        <a:spcBef>
          <a:spcPct val="0"/>
        </a:spcBef>
        <a:spcAft>
          <a:spcPct val="0"/>
        </a:spcAft>
        <a:defRPr sz="2400" b="1">
          <a:solidFill>
            <a:schemeClr val="bg1"/>
          </a:solidFill>
          <a:latin typeface="Arial" charset="0"/>
        </a:defRPr>
      </a:lvl2pPr>
      <a:lvl3pPr algn="r" rtl="0" eaLnBrk="0" fontAlgn="base" hangingPunct="0">
        <a:spcBef>
          <a:spcPct val="0"/>
        </a:spcBef>
        <a:spcAft>
          <a:spcPct val="0"/>
        </a:spcAft>
        <a:defRPr sz="2400" b="1">
          <a:solidFill>
            <a:schemeClr val="bg1"/>
          </a:solidFill>
          <a:latin typeface="Arial" charset="0"/>
        </a:defRPr>
      </a:lvl3pPr>
      <a:lvl4pPr algn="r" rtl="0" eaLnBrk="0" fontAlgn="base" hangingPunct="0">
        <a:spcBef>
          <a:spcPct val="0"/>
        </a:spcBef>
        <a:spcAft>
          <a:spcPct val="0"/>
        </a:spcAft>
        <a:defRPr sz="2400" b="1">
          <a:solidFill>
            <a:schemeClr val="bg1"/>
          </a:solidFill>
          <a:latin typeface="Arial" charset="0"/>
        </a:defRPr>
      </a:lvl4pPr>
      <a:lvl5pPr algn="r" rtl="0" eaLnBrk="0" fontAlgn="base" hangingPunct="0">
        <a:spcBef>
          <a:spcPct val="0"/>
        </a:spcBef>
        <a:spcAft>
          <a:spcPct val="0"/>
        </a:spcAft>
        <a:defRPr sz="2400" b="1">
          <a:solidFill>
            <a:schemeClr val="bg1"/>
          </a:solidFill>
          <a:latin typeface="Arial" charset="0"/>
        </a:defRPr>
      </a:lvl5pPr>
      <a:lvl6pPr marL="457200" algn="r" rtl="0" eaLnBrk="0" fontAlgn="base" hangingPunct="0">
        <a:spcBef>
          <a:spcPct val="0"/>
        </a:spcBef>
        <a:spcAft>
          <a:spcPct val="0"/>
        </a:spcAft>
        <a:defRPr sz="2400" b="1">
          <a:solidFill>
            <a:schemeClr val="bg1"/>
          </a:solidFill>
          <a:latin typeface="Arial" charset="0"/>
        </a:defRPr>
      </a:lvl6pPr>
      <a:lvl7pPr marL="914400" algn="r" rtl="0" eaLnBrk="0" fontAlgn="base" hangingPunct="0">
        <a:spcBef>
          <a:spcPct val="0"/>
        </a:spcBef>
        <a:spcAft>
          <a:spcPct val="0"/>
        </a:spcAft>
        <a:defRPr sz="2400" b="1">
          <a:solidFill>
            <a:schemeClr val="bg1"/>
          </a:solidFill>
          <a:latin typeface="Arial" charset="0"/>
        </a:defRPr>
      </a:lvl7pPr>
      <a:lvl8pPr marL="1371600" algn="r" rtl="0" eaLnBrk="0" fontAlgn="base" hangingPunct="0">
        <a:spcBef>
          <a:spcPct val="0"/>
        </a:spcBef>
        <a:spcAft>
          <a:spcPct val="0"/>
        </a:spcAft>
        <a:defRPr sz="2400" b="1">
          <a:solidFill>
            <a:schemeClr val="bg1"/>
          </a:solidFill>
          <a:latin typeface="Arial" charset="0"/>
        </a:defRPr>
      </a:lvl8pPr>
      <a:lvl9pPr marL="1828800" algn="r" rtl="0" eaLnBrk="0" fontAlgn="base" hangingPunct="0">
        <a:spcBef>
          <a:spcPct val="0"/>
        </a:spcBef>
        <a:spcAft>
          <a:spcPct val="0"/>
        </a:spcAft>
        <a:defRPr sz="24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1"/>
        </a:buClr>
        <a:buBlip>
          <a:blip r:embed="rId15"/>
        </a:buBlip>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Blip>
          <a:blip r:embed="rId16"/>
        </a:buBlip>
        <a:defRPr sz="2000">
          <a:solidFill>
            <a:schemeClr val="tx1"/>
          </a:solidFill>
          <a:latin typeface="+mn-lt"/>
        </a:defRPr>
      </a:lvl2pPr>
      <a:lvl3pPr marL="1143000" indent="-228600" algn="l" rtl="0" eaLnBrk="0" fontAlgn="base" hangingPunct="0">
        <a:spcBef>
          <a:spcPct val="20000"/>
        </a:spcBef>
        <a:spcAft>
          <a:spcPct val="0"/>
        </a:spcAft>
        <a:buClr>
          <a:schemeClr val="tx1"/>
        </a:buClr>
        <a:buBlip>
          <a:blip r:embed="rId17"/>
        </a:buBlip>
        <a:defRPr>
          <a:solidFill>
            <a:schemeClr val="tx1"/>
          </a:solidFill>
          <a:latin typeface="+mn-lt"/>
        </a:defRPr>
      </a:lvl3pPr>
      <a:lvl4pPr marL="1600200" indent="-228600" algn="l" rtl="0" eaLnBrk="0" fontAlgn="base" hangingPunct="0">
        <a:spcBef>
          <a:spcPct val="20000"/>
        </a:spcBef>
        <a:spcAft>
          <a:spcPct val="0"/>
        </a:spcAft>
        <a:buClr>
          <a:schemeClr val="tx1"/>
        </a:buClr>
        <a:buBlip>
          <a:blip r:embed="rId17"/>
        </a:buBlip>
        <a:defRPr sz="1600">
          <a:solidFill>
            <a:schemeClr val="tx1"/>
          </a:solidFill>
          <a:latin typeface="+mn-lt"/>
        </a:defRPr>
      </a:lvl4pPr>
      <a:lvl5pPr marL="2057400" indent="-228600" algn="l" rtl="0" eaLnBrk="0" fontAlgn="base" hangingPunct="0">
        <a:spcBef>
          <a:spcPct val="20000"/>
        </a:spcBef>
        <a:spcAft>
          <a:spcPct val="0"/>
        </a:spcAft>
        <a:buClr>
          <a:schemeClr val="tx1"/>
        </a:buClr>
        <a:buBlip>
          <a:blip r:embed="rId17"/>
        </a:buBlip>
        <a:defRPr sz="1600">
          <a:solidFill>
            <a:schemeClr val="tx1"/>
          </a:solidFill>
          <a:latin typeface="+mn-lt"/>
        </a:defRPr>
      </a:lvl5pPr>
      <a:lvl6pPr marL="2514600" indent="-228600" algn="l" rtl="0" eaLnBrk="0" fontAlgn="base" hangingPunct="0">
        <a:spcBef>
          <a:spcPct val="20000"/>
        </a:spcBef>
        <a:spcAft>
          <a:spcPct val="0"/>
        </a:spcAft>
        <a:buClr>
          <a:schemeClr val="tx1"/>
        </a:buClr>
        <a:buBlip>
          <a:blip r:embed="rId17"/>
        </a:buBlip>
        <a:defRPr sz="1600">
          <a:solidFill>
            <a:schemeClr val="tx1"/>
          </a:solidFill>
          <a:latin typeface="+mn-lt"/>
        </a:defRPr>
      </a:lvl6pPr>
      <a:lvl7pPr marL="2971800" indent="-228600" algn="l" rtl="0" eaLnBrk="0" fontAlgn="base" hangingPunct="0">
        <a:spcBef>
          <a:spcPct val="20000"/>
        </a:spcBef>
        <a:spcAft>
          <a:spcPct val="0"/>
        </a:spcAft>
        <a:buClr>
          <a:schemeClr val="tx1"/>
        </a:buClr>
        <a:buBlip>
          <a:blip r:embed="rId17"/>
        </a:buBlip>
        <a:defRPr sz="1600">
          <a:solidFill>
            <a:schemeClr val="tx1"/>
          </a:solidFill>
          <a:latin typeface="+mn-lt"/>
        </a:defRPr>
      </a:lvl7pPr>
      <a:lvl8pPr marL="3429000" indent="-228600" algn="l" rtl="0" eaLnBrk="0" fontAlgn="base" hangingPunct="0">
        <a:spcBef>
          <a:spcPct val="20000"/>
        </a:spcBef>
        <a:spcAft>
          <a:spcPct val="0"/>
        </a:spcAft>
        <a:buClr>
          <a:schemeClr val="tx1"/>
        </a:buClr>
        <a:buBlip>
          <a:blip r:embed="rId17"/>
        </a:buBlip>
        <a:defRPr sz="1600">
          <a:solidFill>
            <a:schemeClr val="tx1"/>
          </a:solidFill>
          <a:latin typeface="+mn-lt"/>
        </a:defRPr>
      </a:lvl8pPr>
      <a:lvl9pPr marL="3886200" indent="-228600" algn="l" rtl="0" eaLnBrk="0" fontAlgn="base" hangingPunct="0">
        <a:spcBef>
          <a:spcPct val="20000"/>
        </a:spcBef>
        <a:spcAft>
          <a:spcPct val="0"/>
        </a:spcAft>
        <a:buClr>
          <a:schemeClr val="tx1"/>
        </a:buClr>
        <a:buBlip>
          <a:blip r:embed="rId17"/>
        </a:buBlip>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8" name="Rectangle 4"/>
          <p:cNvSpPr>
            <a:spLocks noGrp="1" noChangeArrowheads="1"/>
          </p:cNvSpPr>
          <p:nvPr>
            <p:ph type="ctrTitle"/>
          </p:nvPr>
        </p:nvSpPr>
        <p:spPr>
          <a:xfrm>
            <a:off x="1533525" y="603250"/>
            <a:ext cx="6216650" cy="1835150"/>
          </a:xfrm>
        </p:spPr>
        <p:txBody>
          <a:bodyPr/>
          <a:lstStyle/>
          <a:p>
            <a:r>
              <a:rPr lang="en-IE" sz="2800" dirty="0" smtClean="0"/>
              <a:t>Balance of Payments</a:t>
            </a:r>
            <a:br>
              <a:rPr lang="en-IE" sz="2800" dirty="0" smtClean="0"/>
            </a:br>
            <a:r>
              <a:rPr lang="en-IE" sz="2800" dirty="0" smtClean="0"/>
              <a:t/>
            </a:r>
            <a:br>
              <a:rPr lang="en-IE" sz="2800" dirty="0" smtClean="0"/>
            </a:br>
            <a:r>
              <a:rPr lang="en-IE" sz="2800" dirty="0" smtClean="0"/>
              <a:t>Collection and Compilation</a:t>
            </a:r>
            <a:br>
              <a:rPr lang="en-IE" sz="2800" dirty="0" smtClean="0"/>
            </a:br>
            <a:endParaRPr lang="en-IE" sz="2800" b="0" i="1" dirty="0"/>
          </a:p>
        </p:txBody>
      </p:sp>
      <p:sp>
        <p:nvSpPr>
          <p:cNvPr id="195589" name="Rectangle 5"/>
          <p:cNvSpPr>
            <a:spLocks noGrp="1" noChangeArrowheads="1"/>
          </p:cNvSpPr>
          <p:nvPr>
            <p:ph type="subTitle" idx="1"/>
          </p:nvPr>
        </p:nvSpPr>
        <p:spPr>
          <a:xfrm>
            <a:off x="1600200" y="2616200"/>
            <a:ext cx="6245225" cy="558800"/>
          </a:xfrm>
        </p:spPr>
        <p:txBody>
          <a:bodyPr/>
          <a:lstStyle/>
          <a:p>
            <a:r>
              <a:rPr lang="en-IE" sz="2000" dirty="0" smtClean="0"/>
              <a:t>23 Feb 2012</a:t>
            </a:r>
            <a:endParaRPr lang="en-IE" sz="2000" dirty="0"/>
          </a:p>
        </p:txBody>
      </p:sp>
      <p:sp>
        <p:nvSpPr>
          <p:cNvPr id="195590" name="Rectangle 6"/>
          <p:cNvSpPr>
            <a:spLocks noChangeArrowheads="1"/>
          </p:cNvSpPr>
          <p:nvPr/>
        </p:nvSpPr>
        <p:spPr bwMode="auto">
          <a:xfrm>
            <a:off x="1076325" y="4938713"/>
            <a:ext cx="4083050" cy="396875"/>
          </a:xfrm>
          <a:prstGeom prst="rect">
            <a:avLst/>
          </a:prstGeom>
          <a:noFill/>
          <a:ln w="9525">
            <a:noFill/>
            <a:miter lim="800000"/>
            <a:headEnd/>
            <a:tailEnd/>
          </a:ln>
          <a:effectLst/>
        </p:spPr>
        <p:txBody>
          <a:bodyPr anchor="ctr">
            <a:spAutoFit/>
          </a:bodyPr>
          <a:lstStyle/>
          <a:p>
            <a:pPr algn="ctr"/>
            <a:endParaRPr lang="en-GB" sz="2000" b="0" dirty="0">
              <a:solidFill>
                <a:srgbClr val="66CC00"/>
              </a:solidFill>
              <a:latin typeface="Times New Roman" pitchFamily="18" charset="0"/>
            </a:endParaRPr>
          </a:p>
        </p:txBody>
      </p:sp>
      <p:sp>
        <p:nvSpPr>
          <p:cNvPr id="195592" name="Rectangle 8"/>
          <p:cNvSpPr>
            <a:spLocks noChangeArrowheads="1"/>
          </p:cNvSpPr>
          <p:nvPr/>
        </p:nvSpPr>
        <p:spPr bwMode="auto">
          <a:xfrm>
            <a:off x="1638300" y="4205288"/>
            <a:ext cx="3721099" cy="1107996"/>
          </a:xfrm>
          <a:prstGeom prst="rect">
            <a:avLst/>
          </a:prstGeom>
          <a:noFill/>
          <a:ln w="9525">
            <a:noFill/>
            <a:miter lim="800000"/>
            <a:headEnd/>
            <a:tailEnd/>
          </a:ln>
          <a:effectLst/>
        </p:spPr>
        <p:txBody>
          <a:bodyPr wrap="square" anchor="ctr">
            <a:spAutoFit/>
          </a:bodyPr>
          <a:lstStyle/>
          <a:p>
            <a:pPr algn="l">
              <a:lnSpc>
                <a:spcPct val="110000"/>
              </a:lnSpc>
            </a:pPr>
            <a:endParaRPr lang="en-IE" sz="2000" b="0" dirty="0" smtClean="0">
              <a:solidFill>
                <a:schemeClr val="tx1"/>
              </a:solidFill>
            </a:endParaRPr>
          </a:p>
          <a:p>
            <a:pPr algn="l">
              <a:lnSpc>
                <a:spcPct val="110000"/>
              </a:lnSpc>
            </a:pPr>
            <a:r>
              <a:rPr lang="en-IE" sz="2000" b="0" dirty="0" smtClean="0">
                <a:solidFill>
                  <a:schemeClr val="tx1"/>
                </a:solidFill>
              </a:rPr>
              <a:t>Central Statistics Office</a:t>
            </a:r>
          </a:p>
          <a:p>
            <a:pPr algn="l">
              <a:lnSpc>
                <a:spcPct val="110000"/>
              </a:lnSpc>
            </a:pPr>
            <a:r>
              <a:rPr lang="en-IE" sz="2000" b="0" dirty="0" smtClean="0">
                <a:solidFill>
                  <a:schemeClr val="tx1"/>
                </a:solidFill>
              </a:rPr>
              <a:t>Ireland</a:t>
            </a:r>
            <a:endParaRPr lang="en-IE" sz="2000" b="0" dirty="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10</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How?</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It was recognised that large companies were receiving a high number of survey forms from us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Large Cases Unit was established to be the single point of contact for these larger companies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reduces the burden on these companies but also allows us to check the consistency across all of the returns for a particular company</a:t>
            </a: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11</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How?</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How do we actually receive the data?</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Forms can be sent in to us as paper forms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However most forms are now submitted electronically</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Respondents also have several methods available to them for submitting forms securely</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 data traffic between the Central Bank and the CSO we have a secure link</a:t>
            </a: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6" end="6"/>
                                            </p:txEl>
                                          </p:spTgt>
                                        </p:tgtEl>
                                        <p:attrNameLst>
                                          <p:attrName>style.visibility</p:attrName>
                                        </p:attrNameLst>
                                      </p:cBhvr>
                                      <p:to>
                                        <p:strVal val="visible"/>
                                      </p:to>
                                    </p:set>
                                    <p:animEffect transition="in" filter="fade">
                                      <p:cBhvr>
                                        <p:cTn id="22" dur="500"/>
                                        <p:tgtEl>
                                          <p:spTgt spid="31334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8" end="8"/>
                                            </p:txEl>
                                          </p:spTgt>
                                        </p:tgtEl>
                                        <p:attrNameLst>
                                          <p:attrName>style.visibility</p:attrName>
                                        </p:attrNameLst>
                                      </p:cBhvr>
                                      <p:to>
                                        <p:strVal val="visible"/>
                                      </p:to>
                                    </p:set>
                                    <p:animEffect transition="in" filter="fade">
                                      <p:cBhvr>
                                        <p:cTn id="27" dur="500"/>
                                        <p:tgtEl>
                                          <p:spTgt spid="3133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12</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Who?</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So who do we survey?</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All </a:t>
            </a:r>
            <a:r>
              <a:rPr lang="en-GB" sz="2400" dirty="0" err="1" smtClean="0">
                <a:latin typeface="Times New Roman" pitchFamily="18" charset="0"/>
              </a:rPr>
              <a:t>BoP</a:t>
            </a:r>
            <a:r>
              <a:rPr lang="en-GB" sz="2400" dirty="0" smtClean="0">
                <a:latin typeface="Times New Roman" pitchFamily="18" charset="0"/>
              </a:rPr>
              <a:t> relevant entities </a:t>
            </a:r>
            <a:r>
              <a:rPr lang="en-GB" sz="2400" smtClean="0">
                <a:latin typeface="Times New Roman" pitchFamily="18" charset="0"/>
              </a:rPr>
              <a:t>across several </a:t>
            </a:r>
            <a:r>
              <a:rPr lang="en-GB" sz="2400" dirty="0" smtClean="0">
                <a:latin typeface="Times New Roman" pitchFamily="18" charset="0"/>
              </a:rPr>
              <a:t>sectors are surveyed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 the CSO we survey:</a:t>
            </a:r>
          </a:p>
          <a:p>
            <a:pPr lvl="2">
              <a:lnSpc>
                <a:spcPct val="90000"/>
              </a:lnSpc>
              <a:spcBef>
                <a:spcPts val="600"/>
              </a:spcBef>
              <a:spcAft>
                <a:spcPts val="600"/>
              </a:spcAft>
            </a:pPr>
            <a:r>
              <a:rPr lang="en-GB" sz="2200" dirty="0" smtClean="0">
                <a:latin typeface="Times New Roman" pitchFamily="18" charset="0"/>
              </a:rPr>
              <a:t> ~ 850 entities annually</a:t>
            </a:r>
          </a:p>
          <a:p>
            <a:pPr lvl="2">
              <a:lnSpc>
                <a:spcPct val="90000"/>
              </a:lnSpc>
              <a:spcBef>
                <a:spcPts val="600"/>
              </a:spcBef>
              <a:spcAft>
                <a:spcPts val="600"/>
              </a:spcAft>
            </a:pPr>
            <a:r>
              <a:rPr lang="en-GB" sz="2200" dirty="0" smtClean="0">
                <a:latin typeface="Times New Roman" pitchFamily="18" charset="0"/>
              </a:rPr>
              <a:t> ~ 470 entities quarterly</a:t>
            </a:r>
          </a:p>
          <a:p>
            <a:pPr lvl="2">
              <a:lnSpc>
                <a:spcPct val="90000"/>
              </a:lnSpc>
              <a:spcBef>
                <a:spcPts val="600"/>
              </a:spcBef>
              <a:spcAft>
                <a:spcPts val="600"/>
              </a:spcAft>
            </a:pPr>
            <a:r>
              <a:rPr lang="en-GB" sz="2200" dirty="0" smtClean="0">
                <a:latin typeface="Times New Roman" pitchFamily="18" charset="0"/>
              </a:rPr>
              <a:t> NTMA (National Treasury Management Agency), NAMA (National Asset Management Agency), Central Bank of Ireland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5" end="5"/>
                                            </p:txEl>
                                          </p:spTgt>
                                        </p:tgtEl>
                                        <p:attrNameLst>
                                          <p:attrName>style.visibility</p:attrName>
                                        </p:attrNameLst>
                                      </p:cBhvr>
                                      <p:to>
                                        <p:strVal val="visible"/>
                                      </p:to>
                                    </p:set>
                                    <p:animEffect transition="in" filter="fade">
                                      <p:cBhvr>
                                        <p:cTn id="22" dur="500"/>
                                        <p:tgtEl>
                                          <p:spTgt spid="31334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6" end="6"/>
                                            </p:txEl>
                                          </p:spTgt>
                                        </p:tgtEl>
                                        <p:attrNameLst>
                                          <p:attrName>style.visibility</p:attrName>
                                        </p:attrNameLst>
                                      </p:cBhvr>
                                      <p:to>
                                        <p:strVal val="visible"/>
                                      </p:to>
                                    </p:set>
                                    <p:animEffect transition="in" filter="fade">
                                      <p:cBhvr>
                                        <p:cTn id="27" dur="500"/>
                                        <p:tgtEl>
                                          <p:spTgt spid="31334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3347">
                                            <p:txEl>
                                              <p:pRg st="7" end="7"/>
                                            </p:txEl>
                                          </p:spTgt>
                                        </p:tgtEl>
                                        <p:attrNameLst>
                                          <p:attrName>style.visibility</p:attrName>
                                        </p:attrNameLst>
                                      </p:cBhvr>
                                      <p:to>
                                        <p:strVal val="visible"/>
                                      </p:to>
                                    </p:set>
                                    <p:animEffect transition="in" filter="fade">
                                      <p:cBhvr>
                                        <p:cTn id="3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13</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Who?</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sectors covered by the CSO include:</a:t>
            </a:r>
          </a:p>
          <a:p>
            <a:pPr lvl="2">
              <a:lnSpc>
                <a:spcPct val="90000"/>
              </a:lnSpc>
              <a:spcBef>
                <a:spcPts val="600"/>
              </a:spcBef>
              <a:spcAft>
                <a:spcPts val="600"/>
              </a:spcAft>
            </a:pPr>
            <a:r>
              <a:rPr lang="en-GB" sz="2200" dirty="0" smtClean="0">
                <a:latin typeface="Times New Roman" pitchFamily="18" charset="0"/>
              </a:rPr>
              <a:t> Non – Financial Corporations</a:t>
            </a:r>
          </a:p>
          <a:p>
            <a:pPr lvl="2">
              <a:lnSpc>
                <a:spcPct val="90000"/>
              </a:lnSpc>
              <a:spcBef>
                <a:spcPts val="600"/>
              </a:spcBef>
              <a:spcAft>
                <a:spcPts val="600"/>
              </a:spcAft>
            </a:pPr>
            <a:r>
              <a:rPr lang="en-GB" sz="2200" dirty="0" smtClean="0">
                <a:latin typeface="Times New Roman" pitchFamily="18" charset="0"/>
              </a:rPr>
              <a:t> Insurance Corporations</a:t>
            </a:r>
          </a:p>
          <a:p>
            <a:pPr lvl="2">
              <a:lnSpc>
                <a:spcPct val="90000"/>
              </a:lnSpc>
              <a:spcBef>
                <a:spcPts val="600"/>
              </a:spcBef>
              <a:spcAft>
                <a:spcPts val="600"/>
              </a:spcAft>
            </a:pPr>
            <a:r>
              <a:rPr lang="en-GB" sz="2200" dirty="0" smtClean="0">
                <a:latin typeface="Times New Roman" pitchFamily="18" charset="0"/>
              </a:rPr>
              <a:t> Investment Managers</a:t>
            </a:r>
          </a:p>
          <a:p>
            <a:pPr lvl="2">
              <a:lnSpc>
                <a:spcPct val="90000"/>
              </a:lnSpc>
              <a:spcBef>
                <a:spcPts val="600"/>
              </a:spcBef>
              <a:spcAft>
                <a:spcPts val="600"/>
              </a:spcAft>
            </a:pPr>
            <a:r>
              <a:rPr lang="en-GB" sz="2200" dirty="0" smtClean="0">
                <a:latin typeface="Times New Roman" pitchFamily="18" charset="0"/>
              </a:rPr>
              <a:t> Treasury Companies</a:t>
            </a:r>
          </a:p>
          <a:p>
            <a:pPr lvl="2">
              <a:lnSpc>
                <a:spcPct val="90000"/>
              </a:lnSpc>
              <a:spcBef>
                <a:spcPts val="600"/>
              </a:spcBef>
              <a:spcAft>
                <a:spcPts val="600"/>
              </a:spcAft>
            </a:pPr>
            <a:r>
              <a:rPr lang="en-GB" sz="2200" dirty="0" smtClean="0">
                <a:latin typeface="Times New Roman" pitchFamily="18" charset="0"/>
              </a:rPr>
              <a:t> Financial Intermediaries</a:t>
            </a:r>
          </a:p>
          <a:p>
            <a:pPr lvl="2">
              <a:lnSpc>
                <a:spcPct val="90000"/>
              </a:lnSpc>
              <a:spcBef>
                <a:spcPts val="600"/>
              </a:spcBef>
              <a:spcAft>
                <a:spcPts val="600"/>
              </a:spcAft>
            </a:pPr>
            <a:r>
              <a:rPr lang="en-GB" sz="2200" dirty="0" smtClean="0">
                <a:latin typeface="Times New Roman" pitchFamily="18" charset="0"/>
              </a:rPr>
              <a:t> Financial Auxiliaries</a:t>
            </a:r>
          </a:p>
          <a:p>
            <a:pPr lvl="2">
              <a:lnSpc>
                <a:spcPct val="90000"/>
              </a:lnSpc>
              <a:spcBef>
                <a:spcPts val="600"/>
              </a:spcBef>
              <a:spcAft>
                <a:spcPts val="600"/>
              </a:spcAft>
            </a:pPr>
            <a:r>
              <a:rPr lang="en-GB" sz="2200" dirty="0" smtClean="0">
                <a:latin typeface="Times New Roman" pitchFamily="18" charset="0"/>
              </a:rPr>
              <a:t> Leasing Companies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3" end="3"/>
                                            </p:txEl>
                                          </p:spTgt>
                                        </p:tgtEl>
                                        <p:attrNameLst>
                                          <p:attrName>style.visibility</p:attrName>
                                        </p:attrNameLst>
                                      </p:cBhvr>
                                      <p:to>
                                        <p:strVal val="visible"/>
                                      </p:to>
                                    </p:set>
                                    <p:animEffect transition="in" filter="fade">
                                      <p:cBhvr>
                                        <p:cTn id="17" dur="500"/>
                                        <p:tgtEl>
                                          <p:spTgt spid="3133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4" end="4"/>
                                            </p:txEl>
                                          </p:spTgt>
                                        </p:tgtEl>
                                        <p:attrNameLst>
                                          <p:attrName>style.visibility</p:attrName>
                                        </p:attrNameLst>
                                      </p:cBhvr>
                                      <p:to>
                                        <p:strVal val="visible"/>
                                      </p:to>
                                    </p:set>
                                    <p:animEffect transition="in" filter="fade">
                                      <p:cBhvr>
                                        <p:cTn id="22" dur="500"/>
                                        <p:tgtEl>
                                          <p:spTgt spid="3133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5" end="5"/>
                                            </p:txEl>
                                          </p:spTgt>
                                        </p:tgtEl>
                                        <p:attrNameLst>
                                          <p:attrName>style.visibility</p:attrName>
                                        </p:attrNameLst>
                                      </p:cBhvr>
                                      <p:to>
                                        <p:strVal val="visible"/>
                                      </p:to>
                                    </p:set>
                                    <p:animEffect transition="in" filter="fade">
                                      <p:cBhvr>
                                        <p:cTn id="27" dur="500"/>
                                        <p:tgtEl>
                                          <p:spTgt spid="31334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3347">
                                            <p:txEl>
                                              <p:pRg st="6" end="6"/>
                                            </p:txEl>
                                          </p:spTgt>
                                        </p:tgtEl>
                                        <p:attrNameLst>
                                          <p:attrName>style.visibility</p:attrName>
                                        </p:attrNameLst>
                                      </p:cBhvr>
                                      <p:to>
                                        <p:strVal val="visible"/>
                                      </p:to>
                                    </p:set>
                                    <p:animEffect transition="in" filter="fade">
                                      <p:cBhvr>
                                        <p:cTn id="32" dur="500"/>
                                        <p:tgtEl>
                                          <p:spTgt spid="31334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3347">
                                            <p:txEl>
                                              <p:pRg st="7" end="7"/>
                                            </p:txEl>
                                          </p:spTgt>
                                        </p:tgtEl>
                                        <p:attrNameLst>
                                          <p:attrName>style.visibility</p:attrName>
                                        </p:attrNameLst>
                                      </p:cBhvr>
                                      <p:to>
                                        <p:strVal val="visible"/>
                                      </p:to>
                                    </p:set>
                                    <p:animEffect transition="in" filter="fade">
                                      <p:cBhvr>
                                        <p:cTn id="37" dur="500"/>
                                        <p:tgtEl>
                                          <p:spTgt spid="31334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3347">
                                            <p:txEl>
                                              <p:pRg st="8" end="8"/>
                                            </p:txEl>
                                          </p:spTgt>
                                        </p:tgtEl>
                                        <p:attrNameLst>
                                          <p:attrName>style.visibility</p:attrName>
                                        </p:attrNameLst>
                                      </p:cBhvr>
                                      <p:to>
                                        <p:strVal val="visible"/>
                                      </p:to>
                                    </p:set>
                                    <p:animEffect transition="in" filter="fade">
                                      <p:cBhvr>
                                        <p:cTn id="42" dur="500"/>
                                        <p:tgtEl>
                                          <p:spTgt spid="3133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14</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Who?</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Credit Institutions and Funds are collected by the Central Bank</a:t>
            </a:r>
          </a:p>
          <a:p>
            <a:pPr lvl="1">
              <a:lnSpc>
                <a:spcPct val="90000"/>
              </a:lnSpc>
              <a:spcBef>
                <a:spcPts val="600"/>
              </a:spcBef>
              <a:spcAft>
                <a:spcPts val="600"/>
              </a:spcAft>
              <a:buNone/>
            </a:pPr>
            <a:endParaRPr lang="en-GB" sz="2400" dirty="0" smtClean="0">
              <a:latin typeface="Times New Roman" pitchFamily="18" charset="0"/>
            </a:endParaRPr>
          </a:p>
          <a:p>
            <a:pPr lvl="2">
              <a:lnSpc>
                <a:spcPct val="90000"/>
              </a:lnSpc>
              <a:spcBef>
                <a:spcPts val="600"/>
              </a:spcBef>
              <a:spcAft>
                <a:spcPts val="600"/>
              </a:spcAft>
            </a:pPr>
            <a:r>
              <a:rPr lang="en-GB" sz="2200" dirty="0" smtClean="0">
                <a:latin typeface="Times New Roman" pitchFamily="18" charset="0"/>
              </a:rPr>
              <a:t> ~ 70 Credit Institutions</a:t>
            </a:r>
          </a:p>
          <a:p>
            <a:pPr lvl="2">
              <a:lnSpc>
                <a:spcPct val="90000"/>
              </a:lnSpc>
              <a:spcBef>
                <a:spcPts val="600"/>
              </a:spcBef>
              <a:spcAft>
                <a:spcPts val="600"/>
              </a:spcAft>
            </a:pPr>
            <a:endParaRPr lang="en-GB" sz="2200" dirty="0" smtClean="0">
              <a:latin typeface="Times New Roman" pitchFamily="18" charset="0"/>
            </a:endParaRPr>
          </a:p>
          <a:p>
            <a:pPr lvl="2">
              <a:lnSpc>
                <a:spcPct val="90000"/>
              </a:lnSpc>
              <a:spcBef>
                <a:spcPts val="600"/>
              </a:spcBef>
              <a:spcAft>
                <a:spcPts val="600"/>
              </a:spcAft>
            </a:pPr>
            <a:r>
              <a:rPr lang="en-GB" sz="2200" dirty="0" smtClean="0">
                <a:latin typeface="Times New Roman" pitchFamily="18" charset="0"/>
              </a:rPr>
              <a:t> ~ 3700 Funds</a:t>
            </a:r>
          </a:p>
          <a:p>
            <a:pPr lvl="2">
              <a:lnSpc>
                <a:spcPct val="90000"/>
              </a:lnSpc>
              <a:spcBef>
                <a:spcPts val="600"/>
              </a:spcBef>
              <a:spcAft>
                <a:spcPts val="600"/>
              </a:spcAft>
            </a:pPr>
            <a:endParaRPr lang="en-GB" sz="22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Data is then compiled by the CSO</a:t>
            </a:r>
            <a:endParaRPr lang="en-GB" sz="26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7" end="7"/>
                                            </p:txEl>
                                          </p:spTgt>
                                        </p:tgtEl>
                                        <p:attrNameLst>
                                          <p:attrName>style.visibility</p:attrName>
                                        </p:attrNameLst>
                                      </p:cBhvr>
                                      <p:to>
                                        <p:strVal val="visible"/>
                                      </p:to>
                                    </p:set>
                                    <p:animEffect transition="in" filter="fade">
                                      <p:cBhvr>
                                        <p:cTn id="2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15</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What?</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What data do we collect?</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We include resident to resident data so that this form can meet </a:t>
            </a:r>
            <a:r>
              <a:rPr lang="en-GB" sz="2400" dirty="0" err="1" smtClean="0">
                <a:latin typeface="Times New Roman" pitchFamily="18" charset="0"/>
              </a:rPr>
              <a:t>BoP</a:t>
            </a:r>
            <a:r>
              <a:rPr lang="en-GB" sz="2400" dirty="0" smtClean="0">
                <a:latin typeface="Times New Roman" pitchFamily="18" charset="0"/>
              </a:rPr>
              <a:t> and National Accounts requirements</a:t>
            </a:r>
          </a:p>
          <a:p>
            <a:pPr lvl="1">
              <a:lnSpc>
                <a:spcPct val="90000"/>
              </a:lnSpc>
              <a:spcBef>
                <a:spcPts val="600"/>
              </a:spcBef>
              <a:spcAft>
                <a:spcPts val="600"/>
              </a:spcAft>
            </a:pPr>
            <a:r>
              <a:rPr lang="en-GB" sz="2400" dirty="0" smtClean="0">
                <a:latin typeface="Times New Roman" pitchFamily="18" charset="0"/>
              </a:rPr>
              <a:t>Detailed balance sheet and profit and loss data</a:t>
            </a:r>
          </a:p>
          <a:p>
            <a:pPr lvl="1">
              <a:lnSpc>
                <a:spcPct val="90000"/>
              </a:lnSpc>
              <a:spcBef>
                <a:spcPts val="600"/>
              </a:spcBef>
              <a:spcAft>
                <a:spcPts val="600"/>
              </a:spcAft>
            </a:pPr>
            <a:r>
              <a:rPr lang="en-GB" sz="2400" dirty="0" smtClean="0">
                <a:latin typeface="Times New Roman" pitchFamily="18" charset="0"/>
              </a:rPr>
              <a:t>Broken down into categories of assets and liabilities</a:t>
            </a:r>
          </a:p>
          <a:p>
            <a:pPr lvl="1">
              <a:lnSpc>
                <a:spcPct val="90000"/>
              </a:lnSpc>
              <a:spcBef>
                <a:spcPts val="600"/>
              </a:spcBef>
              <a:spcAft>
                <a:spcPts val="600"/>
              </a:spcAft>
            </a:pPr>
            <a:r>
              <a:rPr lang="en-GB" sz="2400" dirty="0" smtClean="0">
                <a:latin typeface="Times New Roman" pitchFamily="18" charset="0"/>
              </a:rPr>
              <a:t>Broken down geographically</a:t>
            </a:r>
          </a:p>
          <a:p>
            <a:pPr lvl="1">
              <a:lnSpc>
                <a:spcPct val="90000"/>
              </a:lnSpc>
              <a:spcBef>
                <a:spcPts val="600"/>
              </a:spcBef>
              <a:spcAft>
                <a:spcPts val="600"/>
              </a:spcAft>
            </a:pPr>
            <a:r>
              <a:rPr lang="en-GB" sz="2400" dirty="0" smtClean="0">
                <a:latin typeface="Times New Roman" pitchFamily="18" charset="0"/>
              </a:rPr>
              <a:t>Collect opening and closing positions, transactions and revaluations</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3" end="3"/>
                                            </p:txEl>
                                          </p:spTgt>
                                        </p:tgtEl>
                                        <p:attrNameLst>
                                          <p:attrName>style.visibility</p:attrName>
                                        </p:attrNameLst>
                                      </p:cBhvr>
                                      <p:to>
                                        <p:strVal val="visible"/>
                                      </p:to>
                                    </p:set>
                                    <p:animEffect transition="in" filter="fade">
                                      <p:cBhvr>
                                        <p:cTn id="17" dur="500"/>
                                        <p:tgtEl>
                                          <p:spTgt spid="3133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4" end="4"/>
                                            </p:txEl>
                                          </p:spTgt>
                                        </p:tgtEl>
                                        <p:attrNameLst>
                                          <p:attrName>style.visibility</p:attrName>
                                        </p:attrNameLst>
                                      </p:cBhvr>
                                      <p:to>
                                        <p:strVal val="visible"/>
                                      </p:to>
                                    </p:set>
                                    <p:animEffect transition="in" filter="fade">
                                      <p:cBhvr>
                                        <p:cTn id="22" dur="500"/>
                                        <p:tgtEl>
                                          <p:spTgt spid="3133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5" end="5"/>
                                            </p:txEl>
                                          </p:spTgt>
                                        </p:tgtEl>
                                        <p:attrNameLst>
                                          <p:attrName>style.visibility</p:attrName>
                                        </p:attrNameLst>
                                      </p:cBhvr>
                                      <p:to>
                                        <p:strVal val="visible"/>
                                      </p:to>
                                    </p:set>
                                    <p:animEffect transition="in" filter="fade">
                                      <p:cBhvr>
                                        <p:cTn id="27" dur="500"/>
                                        <p:tgtEl>
                                          <p:spTgt spid="31334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3347">
                                            <p:txEl>
                                              <p:pRg st="6" end="6"/>
                                            </p:txEl>
                                          </p:spTgt>
                                        </p:tgtEl>
                                        <p:attrNameLst>
                                          <p:attrName>style.visibility</p:attrName>
                                        </p:attrNameLst>
                                      </p:cBhvr>
                                      <p:to>
                                        <p:strVal val="visible"/>
                                      </p:to>
                                    </p:set>
                                    <p:animEffect transition="in" filter="fade">
                                      <p:cBhvr>
                                        <p:cTn id="32" dur="500"/>
                                        <p:tgtEl>
                                          <p:spTgt spid="313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16</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What?</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Collecting this level of detail allows us to do verifications on the submitted data</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 example the data should be consistent across a line (for a particular entry the opening plus the transactions plus the revaluations should equal the closing)</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Also the return as a whole should be consistent. For example the total liabilities should match the total assets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17</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What?</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Where possible we also use any other available data to verify returns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We would check against internal data such as Trade data and Services data as well as external data such as Revenue files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 example for the Non-Financial Corporations one of the checks would be against published accounts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 Funds we would check against the Net Asset Value data submitted separately to the Central Bank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6" end="6"/>
                                            </p:txEl>
                                          </p:spTgt>
                                        </p:tgtEl>
                                        <p:attrNameLst>
                                          <p:attrName>style.visibility</p:attrName>
                                        </p:attrNameLst>
                                      </p:cBhvr>
                                      <p:to>
                                        <p:strVal val="visible"/>
                                      </p:to>
                                    </p:set>
                                    <p:animEffect transition="in" filter="fade">
                                      <p:cBhvr>
                                        <p:cTn id="22" dur="500"/>
                                        <p:tgtEl>
                                          <p:spTgt spid="313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18</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What?</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Funds and Credit Institutions are collected and compiled as a joint exercise with the Central Bank</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It was recognised that in these two areas there were requirements for both the CSO and the Central Bank that would need similar data from respondents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 order to minimise burden on respondents it was decided to use just one form for Credit Institutions and one form for Funds to satisfy the requirements for the CSO and the Central Bank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19</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What?</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Funds and Credit Institution data collection is done by the Central Bank and the data is compiled by the CSO</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portfolio investment data is collected on a security by security basis which means that instead of reporting values of shares we get the number of shares held, the price and the code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Most securities reported have an ISIN code (International Securities Identification Number) and this allows us to get additional information on the security from the ECB’s Centralised Securities Database</a:t>
            </a: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Introduction</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Balance of Payments – Recording of cross border transactions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International Investment Position – Recording of cross border holdings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CSO are the </a:t>
            </a:r>
            <a:r>
              <a:rPr lang="en-GB" sz="2400" dirty="0" err="1" smtClean="0">
                <a:latin typeface="Times New Roman" pitchFamily="18" charset="0"/>
              </a:rPr>
              <a:t>BoP</a:t>
            </a:r>
            <a:r>
              <a:rPr lang="en-GB" sz="2400" dirty="0" smtClean="0">
                <a:latin typeface="Times New Roman" pitchFamily="18" charset="0"/>
              </a:rPr>
              <a:t> Compilers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Collection is done using a survey system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7" end="7"/>
                                            </p:txEl>
                                          </p:spTgt>
                                        </p:tgtEl>
                                        <p:attrNameLst>
                                          <p:attrName>style.visibility</p:attrName>
                                        </p:attrNameLst>
                                      </p:cBhvr>
                                      <p:to>
                                        <p:strVal val="visible"/>
                                      </p:to>
                                    </p:set>
                                    <p:animEffect transition="in" filter="fade">
                                      <p:cBhvr>
                                        <p:cTn id="2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20</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Sectors Collected</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Now we will look at the sectors collected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We will give the specific tailored form these are collected on as well as any key features</a:t>
            </a: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21</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Non-Financials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Collected on the BoP10 and BoP40 Forms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includes manufacturing, construction, retail trade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Large Multinationals are especially important</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Larger companies are handled by the Large Cases Unit</a:t>
            </a:r>
          </a:p>
          <a:p>
            <a:pPr lvl="1">
              <a:lnSpc>
                <a:spcPct val="90000"/>
              </a:lnSpc>
              <a:spcBef>
                <a:spcPts val="600"/>
              </a:spcBef>
              <a:spcAft>
                <a:spcPts val="600"/>
              </a:spcAft>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7" end="7"/>
                                            </p:txEl>
                                          </p:spTgt>
                                        </p:tgtEl>
                                        <p:attrNameLst>
                                          <p:attrName>style.visibility</p:attrName>
                                        </p:attrNameLst>
                                      </p:cBhvr>
                                      <p:to>
                                        <p:strVal val="visible"/>
                                      </p:to>
                                    </p:set>
                                    <p:animEffect transition="in" filter="fade">
                                      <p:cBhvr>
                                        <p:cTn id="2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22</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Treasuries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Collected on the BoP44 Form</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We cover all </a:t>
            </a:r>
            <a:r>
              <a:rPr lang="en-GB" sz="2400" dirty="0" err="1" smtClean="0">
                <a:latin typeface="Times New Roman" pitchFamily="18" charset="0"/>
              </a:rPr>
              <a:t>BoP</a:t>
            </a:r>
            <a:r>
              <a:rPr lang="en-GB" sz="2400" dirty="0" smtClean="0">
                <a:latin typeface="Times New Roman" pitchFamily="18" charset="0"/>
              </a:rPr>
              <a:t> relevant Treasuries</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23</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Investment Managers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Collected on the BoP30 Form</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We cover all </a:t>
            </a:r>
            <a:r>
              <a:rPr lang="en-GB" sz="2400" dirty="0" err="1" smtClean="0">
                <a:latin typeface="Times New Roman" pitchFamily="18" charset="0"/>
              </a:rPr>
              <a:t>BoP</a:t>
            </a:r>
            <a:r>
              <a:rPr lang="en-GB" sz="2400" dirty="0" smtClean="0">
                <a:latin typeface="Times New Roman" pitchFamily="18" charset="0"/>
              </a:rPr>
              <a:t> relevant Investment Managers and this includes pension funds</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24</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Insurance Corporations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Collected on the BoP42 (Non-life Insurance) and BoP43 (Life Insurance)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includes re-insurance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We cover all insurance companies</a:t>
            </a: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Cross border insurance figures are very large relative to other countries</a:t>
            </a:r>
            <a:endParaRPr lang="en-GB" sz="2400" dirty="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7" end="7"/>
                                            </p:txEl>
                                          </p:spTgt>
                                        </p:tgtEl>
                                        <p:attrNameLst>
                                          <p:attrName>style.visibility</p:attrName>
                                        </p:attrNameLst>
                                      </p:cBhvr>
                                      <p:to>
                                        <p:strVal val="visible"/>
                                      </p:to>
                                    </p:set>
                                    <p:animEffect transition="in" filter="fade">
                                      <p:cBhvr>
                                        <p:cTn id="2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25</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Insurance Services 2010</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buNone/>
            </a:pPr>
            <a:endParaRPr lang="en-GB" sz="2400" dirty="0">
              <a:latin typeface="Times New Roman" pitchFamily="18" charset="0"/>
            </a:endParaRPr>
          </a:p>
        </p:txBody>
      </p:sp>
      <p:graphicFrame>
        <p:nvGraphicFramePr>
          <p:cNvPr id="6" name="Chart 5"/>
          <p:cNvGraphicFramePr/>
          <p:nvPr/>
        </p:nvGraphicFramePr>
        <p:xfrm>
          <a:off x="552500" y="1320800"/>
          <a:ext cx="7931100" cy="6019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26</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Credit Institutions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Collected on the CRS1 Form</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All Credit Institutions are covered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Data collected by the Central Bank of Ireland and compiled by the CSO</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Portfolio investment is collected on a security by security basis and matched against the CSDB</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7" end="7"/>
                                            </p:txEl>
                                          </p:spTgt>
                                        </p:tgtEl>
                                        <p:attrNameLst>
                                          <p:attrName>style.visibility</p:attrName>
                                        </p:attrNameLst>
                                      </p:cBhvr>
                                      <p:to>
                                        <p:strVal val="visible"/>
                                      </p:to>
                                    </p:set>
                                    <p:animEffect transition="in" filter="fade">
                                      <p:cBhvr>
                                        <p:cTn id="2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27</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Funds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Collected on the OFI1 Form</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All Funds are covered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Data collected by the Central Bank of Ireland and compiled by the CSO</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Portfolio investment is collected on a security by security basis and matched against the CSDB</a:t>
            </a: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Fund figures are very large relative to other countries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6" end="6"/>
                                            </p:txEl>
                                          </p:spTgt>
                                        </p:tgtEl>
                                        <p:attrNameLst>
                                          <p:attrName>style.visibility</p:attrName>
                                        </p:attrNameLst>
                                      </p:cBhvr>
                                      <p:to>
                                        <p:strVal val="visible"/>
                                      </p:to>
                                    </p:set>
                                    <p:animEffect transition="in" filter="fade">
                                      <p:cBhvr>
                                        <p:cTn id="22" dur="500"/>
                                        <p:tgtEl>
                                          <p:spTgt spid="31334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8" end="8"/>
                                            </p:txEl>
                                          </p:spTgt>
                                        </p:tgtEl>
                                        <p:attrNameLst>
                                          <p:attrName>style.visibility</p:attrName>
                                        </p:attrNameLst>
                                      </p:cBhvr>
                                      <p:to>
                                        <p:strVal val="visible"/>
                                      </p:to>
                                    </p:set>
                                    <p:animEffect transition="in" filter="fade">
                                      <p:cBhvr>
                                        <p:cTn id="27" dur="500"/>
                                        <p:tgtEl>
                                          <p:spTgt spid="3133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28</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Q3 2011 Euro Area Investment Fund Assets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buNone/>
            </a:pPr>
            <a:endParaRPr lang="en-GB" sz="2400" dirty="0" smtClean="0">
              <a:latin typeface="Times New Roman" pitchFamily="18" charset="0"/>
            </a:endParaRPr>
          </a:p>
        </p:txBody>
      </p:sp>
      <p:pic>
        <p:nvPicPr>
          <p:cNvPr id="2" name="Picture 2"/>
          <p:cNvPicPr>
            <a:picLocks noChangeAspect="1" noChangeArrowheads="1"/>
          </p:cNvPicPr>
          <p:nvPr/>
        </p:nvPicPr>
        <p:blipFill>
          <a:blip r:embed="rId3"/>
          <a:srcRect/>
          <a:stretch>
            <a:fillRect/>
          </a:stretch>
        </p:blipFill>
        <p:spPr bwMode="auto">
          <a:xfrm>
            <a:off x="276225" y="874713"/>
            <a:ext cx="8232775" cy="617412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29</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dirty="0" smtClean="0"/>
              <a:t>Others</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Collected on the BoP45 Form</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form includes:</a:t>
            </a:r>
          </a:p>
          <a:p>
            <a:pPr lvl="2">
              <a:lnSpc>
                <a:spcPct val="90000"/>
              </a:lnSpc>
              <a:spcBef>
                <a:spcPts val="600"/>
              </a:spcBef>
              <a:spcAft>
                <a:spcPts val="600"/>
              </a:spcAft>
            </a:pPr>
            <a:r>
              <a:rPr lang="en-GB" sz="2200" dirty="0" smtClean="0">
                <a:latin typeface="Times New Roman" pitchFamily="18" charset="0"/>
              </a:rPr>
              <a:t> Other Financial Intermediaries</a:t>
            </a:r>
          </a:p>
          <a:p>
            <a:pPr lvl="2">
              <a:lnSpc>
                <a:spcPct val="90000"/>
              </a:lnSpc>
              <a:spcBef>
                <a:spcPts val="600"/>
              </a:spcBef>
              <a:spcAft>
                <a:spcPts val="600"/>
              </a:spcAft>
            </a:pPr>
            <a:r>
              <a:rPr lang="en-GB" sz="2200" dirty="0" smtClean="0">
                <a:latin typeface="Times New Roman" pitchFamily="18" charset="0"/>
              </a:rPr>
              <a:t> Financial Auxiliaries</a:t>
            </a:r>
          </a:p>
          <a:p>
            <a:pPr lvl="2">
              <a:lnSpc>
                <a:spcPct val="90000"/>
              </a:lnSpc>
              <a:spcBef>
                <a:spcPts val="600"/>
              </a:spcBef>
              <a:spcAft>
                <a:spcPts val="600"/>
              </a:spcAft>
            </a:pPr>
            <a:r>
              <a:rPr lang="en-GB" sz="2200" dirty="0" smtClean="0">
                <a:latin typeface="Times New Roman" pitchFamily="18" charset="0"/>
              </a:rPr>
              <a:t> Leasing Companies</a:t>
            </a:r>
          </a:p>
          <a:p>
            <a:pPr lvl="2">
              <a:lnSpc>
                <a:spcPct val="90000"/>
              </a:lnSpc>
              <a:spcBef>
                <a:spcPts val="600"/>
              </a:spcBef>
              <a:spcAft>
                <a:spcPts val="600"/>
              </a:spcAft>
            </a:pPr>
            <a:endParaRPr lang="en-GB" sz="2400" dirty="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Cross border operational leasing figures are very large relative to other countries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5" end="5"/>
                                            </p:txEl>
                                          </p:spTgt>
                                        </p:tgtEl>
                                        <p:attrNameLst>
                                          <p:attrName>style.visibility</p:attrName>
                                        </p:attrNameLst>
                                      </p:cBhvr>
                                      <p:to>
                                        <p:strVal val="visible"/>
                                      </p:to>
                                    </p:set>
                                    <p:animEffect transition="in" filter="fade">
                                      <p:cBhvr>
                                        <p:cTn id="22" dur="500"/>
                                        <p:tgtEl>
                                          <p:spTgt spid="31334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6" end="6"/>
                                            </p:txEl>
                                          </p:spTgt>
                                        </p:tgtEl>
                                        <p:attrNameLst>
                                          <p:attrName>style.visibility</p:attrName>
                                        </p:attrNameLst>
                                      </p:cBhvr>
                                      <p:to>
                                        <p:strVal val="visible"/>
                                      </p:to>
                                    </p:set>
                                    <p:animEffect transition="in" filter="fade">
                                      <p:cBhvr>
                                        <p:cTn id="27" dur="500"/>
                                        <p:tgtEl>
                                          <p:spTgt spid="31334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3347">
                                            <p:txEl>
                                              <p:pRg st="8" end="8"/>
                                            </p:txEl>
                                          </p:spTgt>
                                        </p:tgtEl>
                                        <p:attrNameLst>
                                          <p:attrName>style.visibility</p:attrName>
                                        </p:attrNameLst>
                                      </p:cBhvr>
                                      <p:to>
                                        <p:strVal val="visible"/>
                                      </p:to>
                                    </p:set>
                                    <p:animEffect transition="in" filter="fade">
                                      <p:cBhvr>
                                        <p:cTn id="32" dur="500"/>
                                        <p:tgtEl>
                                          <p:spTgt spid="3133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3</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Why?</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So why do we collect this information?</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Important indicators for the Irish economy</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 particular as the Irish Economy is so open</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 several areas our cross border activity is very large relative to our size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7" end="7"/>
                                            </p:txEl>
                                          </p:spTgt>
                                        </p:tgtEl>
                                        <p:attrNameLst>
                                          <p:attrName>style.visibility</p:attrName>
                                        </p:attrNameLst>
                                      </p:cBhvr>
                                      <p:to>
                                        <p:strVal val="visible"/>
                                      </p:to>
                                    </p:set>
                                    <p:animEffect transition="in" filter="fade">
                                      <p:cBhvr>
                                        <p:cTn id="22" dur="500"/>
                                        <p:tgtEl>
                                          <p:spTgt spid="313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30</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Operational Leasing Services 2010</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buNone/>
            </a:pPr>
            <a:endParaRPr lang="en-GB" sz="2400" dirty="0">
              <a:latin typeface="Times New Roman" pitchFamily="18" charset="0"/>
            </a:endParaRPr>
          </a:p>
        </p:txBody>
      </p:sp>
      <p:graphicFrame>
        <p:nvGraphicFramePr>
          <p:cNvPr id="6" name="Chart 5"/>
          <p:cNvGraphicFramePr/>
          <p:nvPr/>
        </p:nvGraphicFramePr>
        <p:xfrm>
          <a:off x="611808" y="447080"/>
          <a:ext cx="8011492" cy="641092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31</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dirty="0" smtClean="0"/>
              <a:t>Putting it all together</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All of our data is entered into our </a:t>
            </a:r>
            <a:r>
              <a:rPr lang="en-GB" sz="2400" dirty="0" err="1" smtClean="0">
                <a:latin typeface="Times New Roman" pitchFamily="18" charset="0"/>
              </a:rPr>
              <a:t>BopFacts</a:t>
            </a:r>
            <a:r>
              <a:rPr lang="en-GB" sz="2400" dirty="0" smtClean="0">
                <a:latin typeface="Times New Roman" pitchFamily="18" charset="0"/>
              </a:rPr>
              <a:t> system which is a bespoke software system designed for compiling Balance of Payments</a:t>
            </a: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data is grouped together by survey type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system allows us to edit the data and run lots of automated checks, including across time periods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 example we can check previous closing for a particular item against the current opening to see if they match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6" end="6"/>
                                            </p:txEl>
                                          </p:spTgt>
                                        </p:tgtEl>
                                        <p:attrNameLst>
                                          <p:attrName>style.visibility</p:attrName>
                                        </p:attrNameLst>
                                      </p:cBhvr>
                                      <p:to>
                                        <p:strVal val="visible"/>
                                      </p:to>
                                    </p:set>
                                    <p:animEffect transition="in" filter="fade">
                                      <p:cBhvr>
                                        <p:cTn id="22" dur="500"/>
                                        <p:tgtEl>
                                          <p:spTgt spid="313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32</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dirty="0" smtClean="0"/>
              <a:t>Putting it all together</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The Funds and Credit Institutions are handled slightly differently</a:t>
            </a: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They are initially loaded into our office wide Data Management System and once checked there they are outputted and loaded into </a:t>
            </a:r>
            <a:r>
              <a:rPr lang="en-GB" sz="2400" dirty="0" err="1" smtClean="0">
                <a:latin typeface="Times New Roman" pitchFamily="18" charset="0"/>
              </a:rPr>
              <a:t>BopFacts</a:t>
            </a:r>
            <a:endParaRPr lang="en-GB" sz="24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It is done in this way due to the large volumes of data associated with security by security collection and also because we can then generate the extra outputs that are required by the Central Bank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33</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dirty="0" smtClean="0"/>
              <a:t>Putting it all together</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As the data is grouped by survey type we can use analytical tools to run checks on the data in a particular survey type as a whole</a:t>
            </a: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For example we look at data for a particular survey type across time periods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allows us to see patterns in the data and identify data that may need to be verified by a respondent</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34</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dirty="0" smtClean="0"/>
              <a:t>Putting it all together</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Also we analyse the data together as a whole</a:t>
            </a: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Again we look at patterns and time series to identify any data that may need to be verified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Once finished the </a:t>
            </a:r>
            <a:r>
              <a:rPr lang="en-GB" sz="2400" dirty="0" err="1" smtClean="0">
                <a:latin typeface="Times New Roman" pitchFamily="18" charset="0"/>
              </a:rPr>
              <a:t>BopFacts</a:t>
            </a:r>
            <a:r>
              <a:rPr lang="en-GB" sz="2400" dirty="0" smtClean="0">
                <a:latin typeface="Times New Roman" pitchFamily="18" charset="0"/>
              </a:rPr>
              <a:t> system can be used to generate the output files required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All outputs are also checked to ensure that no individual respondent’s input can be identified in the outputs to maintain confidentiality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4" end="4"/>
                                            </p:txEl>
                                          </p:spTgt>
                                        </p:tgtEl>
                                        <p:attrNameLst>
                                          <p:attrName>style.visibility</p:attrName>
                                        </p:attrNameLst>
                                      </p:cBhvr>
                                      <p:to>
                                        <p:strVal val="visible"/>
                                      </p:to>
                                    </p:set>
                                    <p:animEffect transition="in" filter="fade">
                                      <p:cBhvr>
                                        <p:cTn id="17" dur="500"/>
                                        <p:tgtEl>
                                          <p:spTgt spid="31334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6" end="6"/>
                                            </p:txEl>
                                          </p:spTgt>
                                        </p:tgtEl>
                                        <p:attrNameLst>
                                          <p:attrName>style.visibility</p:attrName>
                                        </p:attrNameLst>
                                      </p:cBhvr>
                                      <p:to>
                                        <p:strVal val="visible"/>
                                      </p:to>
                                    </p:set>
                                    <p:animEffect transition="in" filter="fade">
                                      <p:cBhvr>
                                        <p:cTn id="22" dur="500"/>
                                        <p:tgtEl>
                                          <p:spTgt spid="313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8" name="Rectangle 4"/>
          <p:cNvSpPr>
            <a:spLocks noGrp="1" noChangeArrowheads="1"/>
          </p:cNvSpPr>
          <p:nvPr>
            <p:ph type="ctrTitle"/>
          </p:nvPr>
        </p:nvSpPr>
        <p:spPr>
          <a:xfrm>
            <a:off x="1533525" y="603250"/>
            <a:ext cx="6216650" cy="1835150"/>
          </a:xfrm>
        </p:spPr>
        <p:txBody>
          <a:bodyPr/>
          <a:lstStyle/>
          <a:p>
            <a:r>
              <a:rPr lang="en-IE" sz="2800" dirty="0" smtClean="0"/>
              <a:t>Balance of Payments</a:t>
            </a:r>
            <a:br>
              <a:rPr lang="en-IE" sz="2800" dirty="0" smtClean="0"/>
            </a:br>
            <a:r>
              <a:rPr lang="en-IE" sz="2800" dirty="0" smtClean="0"/>
              <a:t/>
            </a:r>
            <a:br>
              <a:rPr lang="en-IE" sz="2800" dirty="0" smtClean="0"/>
            </a:br>
            <a:r>
              <a:rPr lang="en-IE" sz="2800" dirty="0" smtClean="0"/>
              <a:t>Collection and Compilation </a:t>
            </a:r>
            <a:br>
              <a:rPr lang="en-IE" sz="2800" dirty="0" smtClean="0"/>
            </a:br>
            <a:r>
              <a:rPr lang="en-IE" sz="2800" dirty="0" smtClean="0"/>
              <a:t/>
            </a:r>
            <a:br>
              <a:rPr lang="en-IE" sz="2800" dirty="0" smtClean="0"/>
            </a:br>
            <a:endParaRPr lang="en-IE" sz="2800" b="0" i="1" dirty="0"/>
          </a:p>
        </p:txBody>
      </p:sp>
      <p:sp>
        <p:nvSpPr>
          <p:cNvPr id="195589" name="Rectangle 5"/>
          <p:cNvSpPr>
            <a:spLocks noGrp="1" noChangeArrowheads="1"/>
          </p:cNvSpPr>
          <p:nvPr>
            <p:ph type="subTitle" idx="1"/>
          </p:nvPr>
        </p:nvSpPr>
        <p:spPr>
          <a:xfrm>
            <a:off x="1600200" y="2616200"/>
            <a:ext cx="6245225" cy="558800"/>
          </a:xfrm>
        </p:spPr>
        <p:txBody>
          <a:bodyPr/>
          <a:lstStyle/>
          <a:p>
            <a:r>
              <a:rPr lang="en-IE" sz="2000" dirty="0" smtClean="0"/>
              <a:t>23 Feb 2012</a:t>
            </a:r>
            <a:endParaRPr lang="en-IE" sz="2000" dirty="0"/>
          </a:p>
        </p:txBody>
      </p:sp>
      <p:sp>
        <p:nvSpPr>
          <p:cNvPr id="195590" name="Rectangle 6"/>
          <p:cNvSpPr>
            <a:spLocks noChangeArrowheads="1"/>
          </p:cNvSpPr>
          <p:nvPr/>
        </p:nvSpPr>
        <p:spPr bwMode="auto">
          <a:xfrm>
            <a:off x="1076325" y="4938713"/>
            <a:ext cx="4083050" cy="396875"/>
          </a:xfrm>
          <a:prstGeom prst="rect">
            <a:avLst/>
          </a:prstGeom>
          <a:noFill/>
          <a:ln w="9525">
            <a:noFill/>
            <a:miter lim="800000"/>
            <a:headEnd/>
            <a:tailEnd/>
          </a:ln>
          <a:effectLst/>
        </p:spPr>
        <p:txBody>
          <a:bodyPr anchor="ctr">
            <a:spAutoFit/>
          </a:bodyPr>
          <a:lstStyle/>
          <a:p>
            <a:pPr algn="ctr"/>
            <a:endParaRPr lang="en-GB" sz="2000" b="0" dirty="0">
              <a:solidFill>
                <a:srgbClr val="66CC00"/>
              </a:solidFill>
              <a:latin typeface="Times New Roman" pitchFamily="18" charset="0"/>
            </a:endParaRPr>
          </a:p>
        </p:txBody>
      </p:sp>
      <p:graphicFrame>
        <p:nvGraphicFramePr>
          <p:cNvPr id="6" name="Diagram 5"/>
          <p:cNvGraphicFramePr/>
          <p:nvPr/>
        </p:nvGraphicFramePr>
        <p:xfrm>
          <a:off x="1892300" y="3683000"/>
          <a:ext cx="4927600" cy="2120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4</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Why?</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buNone/>
            </a:pPr>
            <a:endParaRPr lang="en-GB" sz="2400" dirty="0" smtClean="0">
              <a:latin typeface="Times New Roman" pitchFamily="18" charset="0"/>
            </a:endParaRPr>
          </a:p>
        </p:txBody>
      </p:sp>
      <p:pic>
        <p:nvPicPr>
          <p:cNvPr id="233474" name="Picture 2"/>
          <p:cNvPicPr>
            <a:picLocks noChangeAspect="1" noChangeArrowheads="1"/>
          </p:cNvPicPr>
          <p:nvPr/>
        </p:nvPicPr>
        <p:blipFill>
          <a:blip r:embed="rId3"/>
          <a:srcRect/>
          <a:stretch>
            <a:fillRect/>
          </a:stretch>
        </p:blipFill>
        <p:spPr bwMode="auto">
          <a:xfrm>
            <a:off x="1093789" y="1268414"/>
            <a:ext cx="7212012" cy="505819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5</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Why?</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Increased focus on </a:t>
            </a:r>
            <a:r>
              <a:rPr lang="en-GB" sz="2400" dirty="0" err="1" smtClean="0">
                <a:latin typeface="Times New Roman" pitchFamily="18" charset="0"/>
              </a:rPr>
              <a:t>BoP</a:t>
            </a:r>
            <a:r>
              <a:rPr lang="en-GB" sz="2400" dirty="0" smtClean="0">
                <a:latin typeface="Times New Roman" pitchFamily="18" charset="0"/>
              </a:rPr>
              <a:t>/IIP aggregates as part of the Macro-economic Surveillance initiative</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Also the Macroeconomic Imbalance Procedure Scoreboard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The data collected also contributes to the National Accounts GDP and GNI figures as well as the </a:t>
            </a:r>
            <a:r>
              <a:rPr lang="en-GB" sz="2400" dirty="0" err="1" smtClean="0">
                <a:latin typeface="Times New Roman" pitchFamily="18" charset="0"/>
              </a:rPr>
              <a:t>Sectoral</a:t>
            </a:r>
            <a:r>
              <a:rPr lang="en-GB" sz="2400" dirty="0" smtClean="0">
                <a:latin typeface="Times New Roman" pitchFamily="18" charset="0"/>
              </a:rPr>
              <a:t> Accounts</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6</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Why?</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r>
              <a:rPr lang="en-GB" sz="2400" dirty="0" smtClean="0">
                <a:latin typeface="Times New Roman" pitchFamily="18" charset="0"/>
              </a:rPr>
              <a:t>International Requirements determine the detail we are required to collect</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In addition to our national releases we currently provide the following data files:</a:t>
            </a:r>
          </a:p>
          <a:p>
            <a:pPr lvl="2">
              <a:lnSpc>
                <a:spcPct val="90000"/>
              </a:lnSpc>
              <a:spcBef>
                <a:spcPts val="600"/>
              </a:spcBef>
              <a:spcAft>
                <a:spcPts val="600"/>
              </a:spcAft>
            </a:pPr>
            <a:r>
              <a:rPr lang="en-GB" sz="2200" dirty="0" smtClean="0">
                <a:latin typeface="Times New Roman" pitchFamily="18" charset="0"/>
              </a:rPr>
              <a:t>To the ECB – 2 monthly,7 quarterly, 2 half yearly, 3 annual</a:t>
            </a:r>
          </a:p>
          <a:p>
            <a:pPr lvl="2">
              <a:lnSpc>
                <a:spcPct val="90000"/>
              </a:lnSpc>
              <a:spcBef>
                <a:spcPts val="600"/>
              </a:spcBef>
              <a:spcAft>
                <a:spcPts val="600"/>
              </a:spcAft>
            </a:pPr>
            <a:r>
              <a:rPr lang="en-GB" sz="2200" dirty="0" smtClean="0">
                <a:latin typeface="Times New Roman" pitchFamily="18" charset="0"/>
              </a:rPr>
              <a:t>To the IMF – 2 quarterly, 3 annual</a:t>
            </a:r>
          </a:p>
          <a:p>
            <a:pPr lvl="2">
              <a:lnSpc>
                <a:spcPct val="90000"/>
              </a:lnSpc>
              <a:spcBef>
                <a:spcPts val="600"/>
              </a:spcBef>
              <a:spcAft>
                <a:spcPts val="600"/>
              </a:spcAft>
            </a:pPr>
            <a:r>
              <a:rPr lang="en-GB" sz="2200" dirty="0" smtClean="0">
                <a:latin typeface="Times New Roman" pitchFamily="18" charset="0"/>
              </a:rPr>
              <a:t>To </a:t>
            </a:r>
            <a:r>
              <a:rPr lang="en-GB" sz="2200" dirty="0" err="1" smtClean="0">
                <a:latin typeface="Times New Roman" pitchFamily="18" charset="0"/>
              </a:rPr>
              <a:t>Eurostat</a:t>
            </a:r>
            <a:r>
              <a:rPr lang="en-GB" sz="2200" dirty="0" smtClean="0">
                <a:latin typeface="Times New Roman" pitchFamily="18" charset="0"/>
              </a:rPr>
              <a:t> – 5 quarterly, 17 annual</a:t>
            </a:r>
          </a:p>
          <a:p>
            <a:pPr lvl="2">
              <a:lnSpc>
                <a:spcPct val="90000"/>
              </a:lnSpc>
              <a:spcBef>
                <a:spcPts val="600"/>
              </a:spcBef>
              <a:spcAft>
                <a:spcPts val="600"/>
              </a:spcAft>
            </a:pPr>
            <a:r>
              <a:rPr lang="en-GB" sz="2200" dirty="0" smtClean="0">
                <a:latin typeface="Times New Roman" pitchFamily="18" charset="0"/>
              </a:rPr>
              <a:t>To the OECD – 1 quarterly, 2 annual</a:t>
            </a:r>
          </a:p>
          <a:p>
            <a:pPr lvl="2">
              <a:lnSpc>
                <a:spcPct val="90000"/>
              </a:lnSpc>
              <a:spcBef>
                <a:spcPts val="600"/>
              </a:spcBef>
              <a:spcAft>
                <a:spcPts val="600"/>
              </a:spcAft>
            </a:pPr>
            <a:r>
              <a:rPr lang="en-GB" sz="2200" dirty="0" smtClean="0">
                <a:latin typeface="Times New Roman" pitchFamily="18" charset="0"/>
              </a:rPr>
              <a:t>To the World Bank – 1 quarterly</a:t>
            </a:r>
          </a:p>
          <a:p>
            <a:pPr lvl="2">
              <a:lnSpc>
                <a:spcPct val="90000"/>
              </a:lnSpc>
              <a:spcBef>
                <a:spcPts val="600"/>
              </a:spcBef>
              <a:spcAft>
                <a:spcPts val="600"/>
              </a:spcAft>
            </a:pPr>
            <a:r>
              <a:rPr lang="en-GB" sz="2200" dirty="0" smtClean="0">
                <a:latin typeface="Times New Roman" pitchFamily="18" charset="0"/>
              </a:rPr>
              <a:t>To the UNCTAD – 2 annual</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0" end="0"/>
                                            </p:txEl>
                                          </p:spTgt>
                                        </p:tgtEl>
                                        <p:attrNameLst>
                                          <p:attrName>style.visibility</p:attrName>
                                        </p:attrNameLst>
                                      </p:cBhvr>
                                      <p:to>
                                        <p:strVal val="visible"/>
                                      </p:to>
                                    </p:set>
                                    <p:animEffect transition="in" filter="fade">
                                      <p:cBhvr>
                                        <p:cTn id="7" dur="500"/>
                                        <p:tgtEl>
                                          <p:spTgt spid="313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2" end="2"/>
                                            </p:txEl>
                                          </p:spTgt>
                                        </p:tgtEl>
                                        <p:attrNameLst>
                                          <p:attrName>style.visibility</p:attrName>
                                        </p:attrNameLst>
                                      </p:cBhvr>
                                      <p:to>
                                        <p:strVal val="visible"/>
                                      </p:to>
                                    </p:set>
                                    <p:animEffect transition="in" filter="fade">
                                      <p:cBhvr>
                                        <p:cTn id="12" dur="500"/>
                                        <p:tgtEl>
                                          <p:spTgt spid="3133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3" end="3"/>
                                            </p:txEl>
                                          </p:spTgt>
                                        </p:tgtEl>
                                        <p:attrNameLst>
                                          <p:attrName>style.visibility</p:attrName>
                                        </p:attrNameLst>
                                      </p:cBhvr>
                                      <p:to>
                                        <p:strVal val="visible"/>
                                      </p:to>
                                    </p:set>
                                    <p:animEffect transition="in" filter="fade">
                                      <p:cBhvr>
                                        <p:cTn id="17" dur="500"/>
                                        <p:tgtEl>
                                          <p:spTgt spid="3133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4" end="4"/>
                                            </p:txEl>
                                          </p:spTgt>
                                        </p:tgtEl>
                                        <p:attrNameLst>
                                          <p:attrName>style.visibility</p:attrName>
                                        </p:attrNameLst>
                                      </p:cBhvr>
                                      <p:to>
                                        <p:strVal val="visible"/>
                                      </p:to>
                                    </p:set>
                                    <p:animEffect transition="in" filter="fade">
                                      <p:cBhvr>
                                        <p:cTn id="22" dur="500"/>
                                        <p:tgtEl>
                                          <p:spTgt spid="3133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5" end="5"/>
                                            </p:txEl>
                                          </p:spTgt>
                                        </p:tgtEl>
                                        <p:attrNameLst>
                                          <p:attrName>style.visibility</p:attrName>
                                        </p:attrNameLst>
                                      </p:cBhvr>
                                      <p:to>
                                        <p:strVal val="visible"/>
                                      </p:to>
                                    </p:set>
                                    <p:animEffect transition="in" filter="fade">
                                      <p:cBhvr>
                                        <p:cTn id="27" dur="500"/>
                                        <p:tgtEl>
                                          <p:spTgt spid="31334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3347">
                                            <p:txEl>
                                              <p:pRg st="6" end="6"/>
                                            </p:txEl>
                                          </p:spTgt>
                                        </p:tgtEl>
                                        <p:attrNameLst>
                                          <p:attrName>style.visibility</p:attrName>
                                        </p:attrNameLst>
                                      </p:cBhvr>
                                      <p:to>
                                        <p:strVal val="visible"/>
                                      </p:to>
                                    </p:set>
                                    <p:animEffect transition="in" filter="fade">
                                      <p:cBhvr>
                                        <p:cTn id="32" dur="500"/>
                                        <p:tgtEl>
                                          <p:spTgt spid="31334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3347">
                                            <p:txEl>
                                              <p:pRg st="7" end="7"/>
                                            </p:txEl>
                                          </p:spTgt>
                                        </p:tgtEl>
                                        <p:attrNameLst>
                                          <p:attrName>style.visibility</p:attrName>
                                        </p:attrNameLst>
                                      </p:cBhvr>
                                      <p:to>
                                        <p:strVal val="visible"/>
                                      </p:to>
                                    </p:set>
                                    <p:animEffect transition="in" filter="fade">
                                      <p:cBhvr>
                                        <p:cTn id="37" dur="500"/>
                                        <p:tgtEl>
                                          <p:spTgt spid="31334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13347">
                                            <p:txEl>
                                              <p:pRg st="8" end="8"/>
                                            </p:txEl>
                                          </p:spTgt>
                                        </p:tgtEl>
                                        <p:attrNameLst>
                                          <p:attrName>style.visibility</p:attrName>
                                        </p:attrNameLst>
                                      </p:cBhvr>
                                      <p:to>
                                        <p:strVal val="visible"/>
                                      </p:to>
                                    </p:set>
                                    <p:animEffect transition="in" filter="fade">
                                      <p:cBhvr>
                                        <p:cTn id="42" dur="500"/>
                                        <p:tgtEl>
                                          <p:spTgt spid="3133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7</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Why?</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An example of a data file would be the one we submit to the ECB quarterly which is used to compile Euro Area Aggregates</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provides quarterly transactions to countries outside of the Euro Area and split by various criteria</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It contains 191 lines of data</a:t>
            </a: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8</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Why?</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Currently we collect and output data to satisfy the  IMF Balance of Payments Manual (BPM) Version 5 and the OECD Benchmark Definition (BD) Version 3</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By 2014 we will need to satisfy the requirements of Version 6 of the BPM and Version 4 of the BD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This will mean expanded detail in some areas of collection as well as changes to every aspect of our processing system</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buNone/>
            </a:pPr>
            <a:endParaRPr lang="en-GB" sz="2400" dirty="0" smtClean="0">
              <a:latin typeface="Times New Roman" pitchFamily="18" charset="0"/>
            </a:endParaRPr>
          </a:p>
          <a:p>
            <a:pPr lvl="1">
              <a:lnSpc>
                <a:spcPct val="90000"/>
              </a:lnSpc>
              <a:spcBef>
                <a:spcPts val="600"/>
              </a:spcBef>
              <a:spcAft>
                <a:spcPts val="600"/>
              </a:spcAft>
              <a:buNone/>
            </a:pPr>
            <a:endParaRPr lang="en-GB" sz="2400" dirty="0" smtClean="0">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IE" dirty="0"/>
              <a:t>Central Statistics Office, Ireland                                                                                                                                                                        </a:t>
            </a:r>
            <a:fld id="{4062F6F9-2C4E-4CC4-8A50-AEDA7631AAAD}" type="slidenum">
              <a:rPr lang="en-IE"/>
              <a:pPr/>
              <a:t>9</a:t>
            </a:fld>
            <a:endParaRPr lang="en-IE" dirty="0"/>
          </a:p>
        </p:txBody>
      </p:sp>
      <p:sp>
        <p:nvSpPr>
          <p:cNvPr id="313346" name="Rectangle 2"/>
          <p:cNvSpPr>
            <a:spLocks noGrp="1" noChangeArrowheads="1"/>
          </p:cNvSpPr>
          <p:nvPr>
            <p:ph type="title"/>
          </p:nvPr>
        </p:nvSpPr>
        <p:spPr>
          <a:xfrm>
            <a:off x="1046163" y="317500"/>
            <a:ext cx="6627812" cy="876300"/>
          </a:xfrm>
        </p:spPr>
        <p:txBody>
          <a:bodyPr/>
          <a:lstStyle/>
          <a:p>
            <a:r>
              <a:rPr lang="en-GB" sz="2800" i="1" dirty="0" smtClean="0"/>
              <a:t>How?</a:t>
            </a:r>
            <a:endParaRPr lang="en-GB" sz="2800" dirty="0"/>
          </a:p>
        </p:txBody>
      </p:sp>
      <p:sp>
        <p:nvSpPr>
          <p:cNvPr id="313347" name="Rectangle 3"/>
          <p:cNvSpPr>
            <a:spLocks noGrp="1" noChangeArrowheads="1"/>
          </p:cNvSpPr>
          <p:nvPr>
            <p:ph type="body" idx="1"/>
          </p:nvPr>
        </p:nvSpPr>
        <p:spPr>
          <a:xfrm>
            <a:off x="419101" y="1409700"/>
            <a:ext cx="8026400" cy="4813300"/>
          </a:xfrm>
        </p:spPr>
        <p:txBody>
          <a:bodyPr/>
          <a:lstStyle/>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So how is this data collected?</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Surveys tailored to sector</a:t>
            </a:r>
          </a:p>
          <a:p>
            <a:pPr lvl="1">
              <a:lnSpc>
                <a:spcPct val="90000"/>
              </a:lnSpc>
              <a:spcBef>
                <a:spcPts val="600"/>
              </a:spcBef>
              <a:spcAft>
                <a:spcPts val="600"/>
              </a:spcAft>
            </a:pPr>
            <a:endParaRPr lang="en-GB" sz="2400" dirty="0" smtClean="0">
              <a:latin typeface="Times New Roman" pitchFamily="18" charset="0"/>
            </a:endParaRPr>
          </a:p>
          <a:p>
            <a:pPr lvl="1">
              <a:lnSpc>
                <a:spcPct val="90000"/>
              </a:lnSpc>
              <a:spcBef>
                <a:spcPts val="600"/>
              </a:spcBef>
              <a:spcAft>
                <a:spcPts val="600"/>
              </a:spcAft>
            </a:pPr>
            <a:r>
              <a:rPr lang="en-GB" sz="2400" dirty="0" smtClean="0">
                <a:latin typeface="Times New Roman" pitchFamily="18" charset="0"/>
              </a:rPr>
              <a:t>Minimising response burden</a:t>
            </a:r>
          </a:p>
          <a:p>
            <a:pPr lvl="2">
              <a:lnSpc>
                <a:spcPct val="90000"/>
              </a:lnSpc>
              <a:spcBef>
                <a:spcPts val="600"/>
              </a:spcBef>
              <a:spcAft>
                <a:spcPts val="600"/>
              </a:spcAft>
            </a:pPr>
            <a:r>
              <a:rPr lang="en-GB" sz="2200" dirty="0" smtClean="0">
                <a:latin typeface="Times New Roman" pitchFamily="18" charset="0"/>
              </a:rPr>
              <a:t> Annual / Quarterly response</a:t>
            </a:r>
          </a:p>
          <a:p>
            <a:pPr lvl="2">
              <a:lnSpc>
                <a:spcPct val="90000"/>
              </a:lnSpc>
              <a:spcBef>
                <a:spcPts val="600"/>
              </a:spcBef>
              <a:spcAft>
                <a:spcPts val="600"/>
              </a:spcAft>
            </a:pPr>
            <a:r>
              <a:rPr lang="en-GB" sz="2200" dirty="0" smtClean="0">
                <a:latin typeface="Times New Roman" pitchFamily="18" charset="0"/>
              </a:rPr>
              <a:t> Use of pre-existing data (e.g. Trade Data)</a:t>
            </a:r>
          </a:p>
          <a:p>
            <a:pPr lvl="2">
              <a:lnSpc>
                <a:spcPct val="90000"/>
              </a:lnSpc>
              <a:spcBef>
                <a:spcPts val="600"/>
              </a:spcBef>
              <a:spcAft>
                <a:spcPts val="600"/>
              </a:spcAft>
            </a:pPr>
            <a:r>
              <a:rPr lang="en-GB" sz="2200" dirty="0" smtClean="0">
                <a:latin typeface="Times New Roman" pitchFamily="18" charset="0"/>
              </a:rPr>
              <a:t> Large Cases Unit</a:t>
            </a:r>
          </a:p>
          <a:p>
            <a:pPr lvl="2">
              <a:lnSpc>
                <a:spcPct val="90000"/>
              </a:lnSpc>
              <a:spcBef>
                <a:spcPts val="600"/>
              </a:spcBef>
              <a:spcAft>
                <a:spcPts val="600"/>
              </a:spcAft>
            </a:pPr>
            <a:r>
              <a:rPr lang="en-GB" sz="2200" dirty="0" smtClean="0">
                <a:latin typeface="Times New Roman" pitchFamily="18" charset="0"/>
              </a:rPr>
              <a:t> Joint surveys with the Central Bank of Ireland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Effect transition="in" filter="fade">
                                      <p:cBhvr>
                                        <p:cTn id="7" dur="500"/>
                                        <p:tgtEl>
                                          <p:spTgt spid="3133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3347">
                                            <p:txEl>
                                              <p:pRg st="3" end="3"/>
                                            </p:txEl>
                                          </p:spTgt>
                                        </p:tgtEl>
                                        <p:attrNameLst>
                                          <p:attrName>style.visibility</p:attrName>
                                        </p:attrNameLst>
                                      </p:cBhvr>
                                      <p:to>
                                        <p:strVal val="visible"/>
                                      </p:to>
                                    </p:set>
                                    <p:animEffect transition="in" filter="fade">
                                      <p:cBhvr>
                                        <p:cTn id="12" dur="500"/>
                                        <p:tgtEl>
                                          <p:spTgt spid="31334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3347">
                                            <p:txEl>
                                              <p:pRg st="5" end="5"/>
                                            </p:txEl>
                                          </p:spTgt>
                                        </p:tgtEl>
                                        <p:attrNameLst>
                                          <p:attrName>style.visibility</p:attrName>
                                        </p:attrNameLst>
                                      </p:cBhvr>
                                      <p:to>
                                        <p:strVal val="visible"/>
                                      </p:to>
                                    </p:set>
                                    <p:animEffect transition="in" filter="fade">
                                      <p:cBhvr>
                                        <p:cTn id="17" dur="500"/>
                                        <p:tgtEl>
                                          <p:spTgt spid="313347">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3347">
                                            <p:txEl>
                                              <p:pRg st="6" end="6"/>
                                            </p:txEl>
                                          </p:spTgt>
                                        </p:tgtEl>
                                        <p:attrNameLst>
                                          <p:attrName>style.visibility</p:attrName>
                                        </p:attrNameLst>
                                      </p:cBhvr>
                                      <p:to>
                                        <p:strVal val="visible"/>
                                      </p:to>
                                    </p:set>
                                    <p:animEffect transition="in" filter="fade">
                                      <p:cBhvr>
                                        <p:cTn id="22" dur="500"/>
                                        <p:tgtEl>
                                          <p:spTgt spid="31334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3347">
                                            <p:txEl>
                                              <p:pRg st="7" end="7"/>
                                            </p:txEl>
                                          </p:spTgt>
                                        </p:tgtEl>
                                        <p:attrNameLst>
                                          <p:attrName>style.visibility</p:attrName>
                                        </p:attrNameLst>
                                      </p:cBhvr>
                                      <p:to>
                                        <p:strVal val="visible"/>
                                      </p:to>
                                    </p:set>
                                    <p:animEffect transition="in" filter="fade">
                                      <p:cBhvr>
                                        <p:cTn id="27" dur="500"/>
                                        <p:tgtEl>
                                          <p:spTgt spid="313347">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13347">
                                            <p:txEl>
                                              <p:pRg st="8" end="8"/>
                                            </p:txEl>
                                          </p:spTgt>
                                        </p:tgtEl>
                                        <p:attrNameLst>
                                          <p:attrName>style.visibility</p:attrName>
                                        </p:attrNameLst>
                                      </p:cBhvr>
                                      <p:to>
                                        <p:strVal val="visible"/>
                                      </p:to>
                                    </p:set>
                                    <p:animEffect transition="in" filter="fade">
                                      <p:cBhvr>
                                        <p:cTn id="32" dur="500"/>
                                        <p:tgtEl>
                                          <p:spTgt spid="313347">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3347">
                                            <p:txEl>
                                              <p:pRg st="9" end="9"/>
                                            </p:txEl>
                                          </p:spTgt>
                                        </p:tgtEl>
                                        <p:attrNameLst>
                                          <p:attrName>style.visibility</p:attrName>
                                        </p:attrNameLst>
                                      </p:cBhvr>
                                      <p:to>
                                        <p:strVal val="visible"/>
                                      </p:to>
                                    </p:set>
                                    <p:animEffect transition="in" filter="fade">
                                      <p:cBhvr>
                                        <p:cTn id="37" dur="500"/>
                                        <p:tgtEl>
                                          <p:spTgt spid="3133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theme/theme1.xml><?xml version="1.0" encoding="utf-8"?>
<a:theme xmlns:a="http://schemas.openxmlformats.org/drawingml/2006/main" name="ITSIP High Level">
  <a:themeElements>
    <a:clrScheme name="ITSIP High Level 2">
      <a:dk1>
        <a:srgbClr val="000000"/>
      </a:dk1>
      <a:lt1>
        <a:srgbClr val="FFFFFF"/>
      </a:lt1>
      <a:dk2>
        <a:srgbClr val="F8F8F8"/>
      </a:dk2>
      <a:lt2>
        <a:srgbClr val="C0C0C0"/>
      </a:lt2>
      <a:accent1>
        <a:srgbClr val="006699"/>
      </a:accent1>
      <a:accent2>
        <a:srgbClr val="FF6600"/>
      </a:accent2>
      <a:accent3>
        <a:srgbClr val="FFFFFF"/>
      </a:accent3>
      <a:accent4>
        <a:srgbClr val="000000"/>
      </a:accent4>
      <a:accent5>
        <a:srgbClr val="AAB8CA"/>
      </a:accent5>
      <a:accent6>
        <a:srgbClr val="E75C00"/>
      </a:accent6>
      <a:hlink>
        <a:srgbClr val="663399"/>
      </a:hlink>
      <a:folHlink>
        <a:srgbClr val="FF0000"/>
      </a:folHlink>
    </a:clrScheme>
    <a:fontScheme name="ITSIP High Lev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68600"/>
        </a:solidFill>
        <a:ln w="12700" cap="flat" cmpd="sng" algn="ctr">
          <a:noFill/>
          <a:prstDash val="solid"/>
          <a:round/>
          <a:headEnd type="none" w="med" len="med"/>
          <a:tailEnd type="none" w="med" len="med"/>
        </a:ln>
        <a:effectLst/>
      </a:spPr>
      <a:bodyPr vert="horz" wrap="square" lIns="90488" tIns="44450" rIns="90488" bIns="44450" numCol="1" anchor="b"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IE" sz="2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68600"/>
        </a:solidFill>
        <a:ln w="12700" cap="flat" cmpd="sng" algn="ctr">
          <a:noFill/>
          <a:prstDash val="solid"/>
          <a:round/>
          <a:headEnd type="none" w="med" len="med"/>
          <a:tailEnd type="none" w="med" len="med"/>
        </a:ln>
        <a:effectLst/>
      </a:spPr>
      <a:bodyPr vert="horz" wrap="square" lIns="90488" tIns="44450" rIns="90488" bIns="44450" numCol="1" anchor="b"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IE" sz="2400" b="1" i="0" u="none" strike="noStrike" cap="none" normalizeH="0" baseline="0" smtClean="0">
            <a:ln>
              <a:noFill/>
            </a:ln>
            <a:solidFill>
              <a:schemeClr val="bg1"/>
            </a:solidFill>
            <a:effectLst/>
            <a:latin typeface="Arial" charset="0"/>
          </a:defRPr>
        </a:defPPr>
      </a:lstStyle>
    </a:lnDef>
  </a:objectDefaults>
  <a:extraClrSchemeLst>
    <a:extraClrScheme>
      <a:clrScheme name="ITSIP High Level 1">
        <a:dk1>
          <a:srgbClr val="000000"/>
        </a:dk1>
        <a:lt1>
          <a:srgbClr val="FFFFFF"/>
        </a:lt1>
        <a:dk2>
          <a:srgbClr val="000000"/>
        </a:dk2>
        <a:lt2>
          <a:srgbClr val="FFFFFF"/>
        </a:lt2>
        <a:accent1>
          <a:srgbClr val="969696"/>
        </a:accent1>
        <a:accent2>
          <a:srgbClr val="EAEAEA"/>
        </a:accent2>
        <a:accent3>
          <a:srgbClr val="FFFFFF"/>
        </a:accent3>
        <a:accent4>
          <a:srgbClr val="000000"/>
        </a:accent4>
        <a:accent5>
          <a:srgbClr val="C9C9C9"/>
        </a:accent5>
        <a:accent6>
          <a:srgbClr val="D4D4D4"/>
        </a:accent6>
        <a:hlink>
          <a:srgbClr val="5F5F5F"/>
        </a:hlink>
        <a:folHlink>
          <a:srgbClr val="CBCBCB"/>
        </a:folHlink>
      </a:clrScheme>
      <a:clrMap bg1="lt1" tx1="dk1" bg2="lt2" tx2="dk2" accent1="accent1" accent2="accent2" accent3="accent3" accent4="accent4" accent5="accent5" accent6="accent6" hlink="hlink" folHlink="folHlink"/>
    </a:extraClrScheme>
    <a:extraClrScheme>
      <a:clrScheme name="ITSIP High Level 2">
        <a:dk1>
          <a:srgbClr val="000000"/>
        </a:dk1>
        <a:lt1>
          <a:srgbClr val="FFFFFF"/>
        </a:lt1>
        <a:dk2>
          <a:srgbClr val="F8F8F8"/>
        </a:dk2>
        <a:lt2>
          <a:srgbClr val="C0C0C0"/>
        </a:lt2>
        <a:accent1>
          <a:srgbClr val="006699"/>
        </a:accent1>
        <a:accent2>
          <a:srgbClr val="FF6600"/>
        </a:accent2>
        <a:accent3>
          <a:srgbClr val="FFFFFF"/>
        </a:accent3>
        <a:accent4>
          <a:srgbClr val="000000"/>
        </a:accent4>
        <a:accent5>
          <a:srgbClr val="AAB8CA"/>
        </a:accent5>
        <a:accent6>
          <a:srgbClr val="E75C00"/>
        </a:accent6>
        <a:hlink>
          <a:srgbClr val="663399"/>
        </a:hlink>
        <a:folHlink>
          <a:srgbClr val="FF0000"/>
        </a:folHlink>
      </a:clrScheme>
      <a:clrMap bg1="lt1" tx1="dk1" bg2="lt2" tx2="dk2" accent1="accent1" accent2="accent2" accent3="accent3" accent4="accent4" accent5="accent5" accent6="accent6" hlink="hlink" folHlink="folHlink"/>
    </a:extraClrScheme>
    <a:extraClrScheme>
      <a:clrScheme name="ITSIP High Level 3">
        <a:dk1>
          <a:srgbClr val="000000"/>
        </a:dk1>
        <a:lt1>
          <a:srgbClr val="FFFFFF"/>
        </a:lt1>
        <a:dk2>
          <a:srgbClr val="F8F8F8"/>
        </a:dk2>
        <a:lt2>
          <a:srgbClr val="C0C0C0"/>
        </a:lt2>
        <a:accent1>
          <a:srgbClr val="336633"/>
        </a:accent1>
        <a:accent2>
          <a:srgbClr val="336666"/>
        </a:accent2>
        <a:accent3>
          <a:srgbClr val="FFFFFF"/>
        </a:accent3>
        <a:accent4>
          <a:srgbClr val="000000"/>
        </a:accent4>
        <a:accent5>
          <a:srgbClr val="ADB8AD"/>
        </a:accent5>
        <a:accent6>
          <a:srgbClr val="2D5C5C"/>
        </a:accent6>
        <a:hlink>
          <a:srgbClr val="990033"/>
        </a:hlink>
        <a:folHlink>
          <a:srgbClr val="666633"/>
        </a:folHlink>
      </a:clrScheme>
      <a:clrMap bg1="lt1" tx1="dk1" bg2="lt2" tx2="dk2" accent1="accent1" accent2="accent2" accent3="accent3" accent4="accent4" accent5="accent5" accent6="accent6" hlink="hlink" folHlink="folHlink"/>
    </a:extraClrScheme>
    <a:extraClrScheme>
      <a:clrScheme name="ITSIP High Level 4">
        <a:dk1>
          <a:srgbClr val="000000"/>
        </a:dk1>
        <a:lt1>
          <a:srgbClr val="FFFFFF"/>
        </a:lt1>
        <a:dk2>
          <a:srgbClr val="F8F8F8"/>
        </a:dk2>
        <a:lt2>
          <a:srgbClr val="C0C0C0"/>
        </a:lt2>
        <a:accent1>
          <a:srgbClr val="CCCC33"/>
        </a:accent1>
        <a:accent2>
          <a:srgbClr val="66CC00"/>
        </a:accent2>
        <a:accent3>
          <a:srgbClr val="FFFFFF"/>
        </a:accent3>
        <a:accent4>
          <a:srgbClr val="000000"/>
        </a:accent4>
        <a:accent5>
          <a:srgbClr val="E2E2AD"/>
        </a:accent5>
        <a:accent6>
          <a:srgbClr val="5CB900"/>
        </a:accent6>
        <a:hlink>
          <a:srgbClr val="0099CC"/>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Designs\ITSIP High Level.pot</Template>
  <TotalTime>0</TotalTime>
  <Words>1687</Words>
  <Application>Microsoft Office PowerPoint</Application>
  <PresentationFormat>On-screen Show (4:3)</PresentationFormat>
  <Paragraphs>282</Paragraphs>
  <Slides>35</Slides>
  <Notes>35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ITSIP High Level</vt:lpstr>
      <vt:lpstr>Bitmap Image</vt:lpstr>
      <vt:lpstr>Balance of Payments  Collection and Compilation </vt:lpstr>
      <vt:lpstr>Introduction</vt:lpstr>
      <vt:lpstr>Why?</vt:lpstr>
      <vt:lpstr>Why?</vt:lpstr>
      <vt:lpstr>Why?</vt:lpstr>
      <vt:lpstr>Why?</vt:lpstr>
      <vt:lpstr>Why?</vt:lpstr>
      <vt:lpstr>Why?</vt:lpstr>
      <vt:lpstr>How?</vt:lpstr>
      <vt:lpstr>How?</vt:lpstr>
      <vt:lpstr>How?</vt:lpstr>
      <vt:lpstr>Who?</vt:lpstr>
      <vt:lpstr>Who?</vt:lpstr>
      <vt:lpstr>Who?</vt:lpstr>
      <vt:lpstr>What?</vt:lpstr>
      <vt:lpstr>What?</vt:lpstr>
      <vt:lpstr>What?</vt:lpstr>
      <vt:lpstr>What?</vt:lpstr>
      <vt:lpstr>What?</vt:lpstr>
      <vt:lpstr>Sectors Collected</vt:lpstr>
      <vt:lpstr>Non-Financials</vt:lpstr>
      <vt:lpstr>Treasuries</vt:lpstr>
      <vt:lpstr>Investment Managers</vt:lpstr>
      <vt:lpstr>Insurance Corporations</vt:lpstr>
      <vt:lpstr>Insurance Services 2010</vt:lpstr>
      <vt:lpstr>Credit Institutions</vt:lpstr>
      <vt:lpstr>Funds</vt:lpstr>
      <vt:lpstr>Q3 2011 Euro Area Investment Fund Assets</vt:lpstr>
      <vt:lpstr>Others</vt:lpstr>
      <vt:lpstr>Operational Leasing Services 2010</vt:lpstr>
      <vt:lpstr>Putting it all together</vt:lpstr>
      <vt:lpstr>Putting it all together</vt:lpstr>
      <vt:lpstr>Putting it all together</vt:lpstr>
      <vt:lpstr>Putting it all together</vt:lpstr>
      <vt:lpstr>Balance of Payments  Collection and Compilation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Collection and Compilation of Balance of Payments statistics</dc:title>
  <dc:creator/>
  <cp:lastModifiedBy/>
  <cp:revision>1</cp:revision>
  <dcterms:created xsi:type="dcterms:W3CDTF">2012-02-24T14:13:31Z</dcterms:created>
  <dcterms:modified xsi:type="dcterms:W3CDTF">2012-02-24T14:14:19Z</dcterms:modified>
</cp:coreProperties>
</file>