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3"/>
  </p:notesMasterIdLst>
  <p:handoutMasterIdLst>
    <p:handoutMasterId r:id="rId14"/>
  </p:handoutMasterIdLst>
  <p:sldIdLst>
    <p:sldId id="256" r:id="rId4"/>
    <p:sldId id="270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976" autoAdjust="0"/>
  </p:normalViewPr>
  <p:slideViewPr>
    <p:cSldViewPr>
      <p:cViewPr varScale="1">
        <p:scale>
          <a:sx n="61" d="100"/>
          <a:sy n="61" d="100"/>
        </p:scale>
        <p:origin x="-7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4" cy="497046"/>
          </a:xfrm>
          <a:prstGeom prst="rect">
            <a:avLst/>
          </a:prstGeom>
        </p:spPr>
        <p:txBody>
          <a:bodyPr vert="horz" lIns="92282" tIns="46142" rIns="92282" bIns="46142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9" y="1"/>
            <a:ext cx="2950474" cy="497046"/>
          </a:xfrm>
          <a:prstGeom prst="rect">
            <a:avLst/>
          </a:prstGeom>
        </p:spPr>
        <p:txBody>
          <a:bodyPr vert="horz" lIns="92282" tIns="46142" rIns="92282" bIns="46142" rtlCol="0"/>
          <a:lstStyle>
            <a:lvl1pPr algn="r">
              <a:defRPr sz="1200"/>
            </a:lvl1pPr>
          </a:lstStyle>
          <a:p>
            <a:fld id="{32AE21FE-6267-4588-A75E-448A6BE1FB33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2154"/>
            <a:ext cx="2950474" cy="497046"/>
          </a:xfrm>
          <a:prstGeom prst="rect">
            <a:avLst/>
          </a:prstGeom>
        </p:spPr>
        <p:txBody>
          <a:bodyPr vert="horz" lIns="92282" tIns="46142" rIns="92282" bIns="46142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9" y="9442154"/>
            <a:ext cx="2950474" cy="497046"/>
          </a:xfrm>
          <a:prstGeom prst="rect">
            <a:avLst/>
          </a:prstGeom>
        </p:spPr>
        <p:txBody>
          <a:bodyPr vert="horz" lIns="92282" tIns="46142" rIns="92282" bIns="46142" rtlCol="0" anchor="b"/>
          <a:lstStyle>
            <a:lvl1pPr algn="r">
              <a:defRPr sz="1200"/>
            </a:lvl1pPr>
          </a:lstStyle>
          <a:p>
            <a:fld id="{5CDF6223-8E38-4A30-BEF7-84CFA34F493E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7031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4" cy="497046"/>
          </a:xfrm>
          <a:prstGeom prst="rect">
            <a:avLst/>
          </a:prstGeom>
        </p:spPr>
        <p:txBody>
          <a:bodyPr vert="horz" lIns="92282" tIns="46142" rIns="92282" bIns="46142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9" y="1"/>
            <a:ext cx="2950474" cy="497046"/>
          </a:xfrm>
          <a:prstGeom prst="rect">
            <a:avLst/>
          </a:prstGeom>
        </p:spPr>
        <p:txBody>
          <a:bodyPr vert="horz" lIns="92282" tIns="46142" rIns="92282" bIns="46142" rtlCol="0"/>
          <a:lstStyle>
            <a:lvl1pPr algn="r">
              <a:defRPr sz="1200"/>
            </a:lvl1pPr>
          </a:lstStyle>
          <a:p>
            <a:fld id="{A05B34F6-CB85-4BA8-AE3B-26054FDBF2E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3638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82" tIns="46142" rIns="92282" bIns="46142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1"/>
            <a:ext cx="5447030" cy="4473417"/>
          </a:xfrm>
          <a:prstGeom prst="rect">
            <a:avLst/>
          </a:prstGeom>
        </p:spPr>
        <p:txBody>
          <a:bodyPr vert="horz" lIns="92282" tIns="46142" rIns="92282" bIns="4614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2154"/>
            <a:ext cx="2950474" cy="497046"/>
          </a:xfrm>
          <a:prstGeom prst="rect">
            <a:avLst/>
          </a:prstGeom>
        </p:spPr>
        <p:txBody>
          <a:bodyPr vert="horz" lIns="92282" tIns="46142" rIns="92282" bIns="46142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9" y="9442154"/>
            <a:ext cx="2950474" cy="497046"/>
          </a:xfrm>
          <a:prstGeom prst="rect">
            <a:avLst/>
          </a:prstGeom>
        </p:spPr>
        <p:txBody>
          <a:bodyPr vert="horz" lIns="92282" tIns="46142" rIns="92282" bIns="46142" rtlCol="0" anchor="b"/>
          <a:lstStyle>
            <a:lvl1pPr algn="r">
              <a:defRPr sz="1200"/>
            </a:lvl1pPr>
          </a:lstStyle>
          <a:p>
            <a:fld id="{87F7A319-5017-4B93-AC5C-CA1F7AC9D74A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2512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7A319-5017-4B93-AC5C-CA1F7AC9D74A}" type="slidenum">
              <a:rPr lang="en-IE" smtClean="0"/>
              <a:pPr/>
              <a:t>1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E" smtClean="0"/>
              <a:t>CSO, Ireland</a:t>
            </a:r>
            <a:endParaRPr lang="en-IE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571612"/>
            <a:ext cx="8715436" cy="71438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285992"/>
            <a:ext cx="8715436" cy="4311649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4296-2FA6-4EB0-8BF4-533CE90D1A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4296-2FA6-4EB0-8BF4-533CE90D1A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4296-2FA6-4EB0-8BF4-533CE90D1A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4296-2FA6-4EB0-8BF4-533CE90D1A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4296-2FA6-4EB0-8BF4-533CE90D1A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4296-2FA6-4EB0-8BF4-533CE90D1A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4296-2FA6-4EB0-8BF4-533CE90D1A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4296-2FA6-4EB0-8BF4-533CE90D1A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4296-2FA6-4EB0-8BF4-533CE90D1A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64296-2FA6-4EB0-8BF4-533CE90D1A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 bright="35000" contrast="-5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001000" y="152400"/>
            <a:ext cx="97155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0" y="6521450"/>
            <a:ext cx="1354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GB" sz="1600" b="1"/>
              <a:t>Patrick Foley</a:t>
            </a:r>
            <a:endParaRPr lang="en-US" sz="1600" b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>
            <a:lum bright="35000" contrast="-5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B7D07-E0D1-4464-BEA8-80EA2600EAC0}" type="datetimeFigureOut">
              <a:rPr lang="en-US" smtClean="0"/>
              <a:pPr/>
              <a:t>6/13/2014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64296-2FA6-4EB0-8BF4-533CE90D1A2C}" type="slidenum">
              <a:rPr lang="en-IE" smtClean="0"/>
              <a:pPr/>
              <a:t>‹#›</a:t>
            </a:fld>
            <a:endParaRPr lang="en-IE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42844" y="142852"/>
          <a:ext cx="2571736" cy="1161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CorelDRAW" r:id="rId15" imgW="4141440" imgH="1871280" progId="">
                  <p:embed/>
                </p:oleObj>
              </mc:Choice>
              <mc:Fallback>
                <p:oleObj name="CorelDRAW" r:id="rId15" imgW="4141440" imgH="187128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44" y="142852"/>
                        <a:ext cx="2571736" cy="11612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 bright="35000" contrast="-5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001000" y="152400"/>
            <a:ext cx="97155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0" y="6521450"/>
            <a:ext cx="1354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GB" sz="1600" b="1" dirty="0"/>
              <a:t>Patrick Foley</a:t>
            </a:r>
            <a:endParaRPr lang="en-US" sz="1600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980728"/>
            <a:ext cx="7344816" cy="2880320"/>
          </a:xfrm>
        </p:spPr>
        <p:txBody>
          <a:bodyPr>
            <a:normAutofit/>
          </a:bodyPr>
          <a:lstStyle/>
          <a:p>
            <a:pPr algn="ctr"/>
            <a:r>
              <a:rPr lang="en-IE" sz="4000" dirty="0" smtClean="0"/>
              <a:t>CAPI and Tourism statistics: Progress </a:t>
            </a:r>
            <a:r>
              <a:rPr lang="en-IE" sz="4000" dirty="0"/>
              <a:t>to </a:t>
            </a:r>
            <a:r>
              <a:rPr lang="en-IE" sz="4000" dirty="0" smtClean="0"/>
              <a:t>date</a:t>
            </a:r>
            <a:endParaRPr lang="en-IE" sz="39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E" dirty="0" smtClean="0"/>
          </a:p>
          <a:p>
            <a:pPr>
              <a:buNone/>
            </a:pPr>
            <a:endParaRPr lang="en-IE" dirty="0" smtClean="0"/>
          </a:p>
          <a:p>
            <a:pPr>
              <a:buNone/>
            </a:pPr>
            <a:endParaRPr lang="en-IE" dirty="0" smtClean="0"/>
          </a:p>
          <a:p>
            <a:pPr>
              <a:buNone/>
            </a:pPr>
            <a:endParaRPr lang="en-IE" dirty="0" smtClean="0"/>
          </a:p>
          <a:p>
            <a:pPr>
              <a:buNone/>
            </a:pPr>
            <a:endParaRPr lang="en-IE" dirty="0" smtClean="0"/>
          </a:p>
          <a:p>
            <a:pPr>
              <a:buNone/>
            </a:pPr>
            <a:r>
              <a:rPr lang="en-IE" sz="1600" dirty="0" smtClean="0"/>
              <a:t>Prepared by </a:t>
            </a:r>
            <a:r>
              <a:rPr lang="en-IE" sz="1600" dirty="0" err="1" smtClean="0"/>
              <a:t>Mairead</a:t>
            </a:r>
            <a:r>
              <a:rPr lang="en-IE" sz="1600" dirty="0" smtClean="0"/>
              <a:t> Griffin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980728"/>
            <a:ext cx="8715436" cy="864096"/>
          </a:xfrm>
        </p:spPr>
        <p:txBody>
          <a:bodyPr>
            <a:normAutofit/>
          </a:bodyPr>
          <a:lstStyle/>
          <a:p>
            <a:pPr algn="ctr"/>
            <a:r>
              <a:rPr lang="en-IE" sz="3600" dirty="0" smtClean="0"/>
              <a:t>Background</a:t>
            </a:r>
            <a:r>
              <a:rPr lang="en-IE" dirty="0" smtClean="0"/>
              <a:t> to CAPI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88840"/>
            <a:ext cx="8715436" cy="4608801"/>
          </a:xfrm>
        </p:spPr>
        <p:txBody>
          <a:bodyPr>
            <a:normAutofit fontScale="77500" lnSpcReduction="20000"/>
          </a:bodyPr>
          <a:lstStyle/>
          <a:p>
            <a:r>
              <a:rPr lang="en-IE" dirty="0" smtClean="0"/>
              <a:t>Plans still in place for migration to </a:t>
            </a:r>
            <a:r>
              <a:rPr lang="en-IE" dirty="0" smtClean="0"/>
              <a:t>CAPI</a:t>
            </a:r>
            <a:endParaRPr lang="en-IE" dirty="0" smtClean="0"/>
          </a:p>
          <a:p>
            <a:endParaRPr lang="en-IE" dirty="0" smtClean="0"/>
          </a:p>
          <a:p>
            <a:r>
              <a:rPr lang="en-IE" dirty="0" smtClean="0"/>
              <a:t>Benefits of CAPI:</a:t>
            </a:r>
            <a:endParaRPr lang="en-IE" dirty="0"/>
          </a:p>
          <a:p>
            <a:pPr lvl="1"/>
            <a:r>
              <a:rPr lang="en-IE" dirty="0"/>
              <a:t>Better estimates</a:t>
            </a:r>
          </a:p>
          <a:p>
            <a:pPr lvl="1"/>
            <a:r>
              <a:rPr lang="en-IE" dirty="0"/>
              <a:t>Reduction in time lag between data collection and </a:t>
            </a:r>
            <a:r>
              <a:rPr lang="en-IE" dirty="0" smtClean="0"/>
              <a:t>publication</a:t>
            </a:r>
          </a:p>
          <a:p>
            <a:pPr lvl="1"/>
            <a:r>
              <a:rPr lang="en-IE" dirty="0" smtClean="0"/>
              <a:t>Ultimate aim: more frequent, timely and detailed data</a:t>
            </a:r>
          </a:p>
          <a:p>
            <a:pPr lvl="1"/>
            <a:r>
              <a:rPr lang="en-IE" dirty="0" smtClean="0"/>
              <a:t>Aim to ‘future proof’ the methodology</a:t>
            </a:r>
          </a:p>
          <a:p>
            <a:pPr lvl="1"/>
            <a:r>
              <a:rPr lang="en-IE" dirty="0" smtClean="0"/>
              <a:t>Warning: Break in series</a:t>
            </a:r>
          </a:p>
          <a:p>
            <a:pPr lvl="1"/>
            <a:endParaRPr lang="en-IE" dirty="0"/>
          </a:p>
          <a:p>
            <a:r>
              <a:rPr lang="en-IE" dirty="0" smtClean="0"/>
              <a:t>Detailed internal report prepared for senior management  (SMC) highlighting the cost/benefits of CAPI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25045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764704"/>
            <a:ext cx="8715436" cy="1008112"/>
          </a:xfrm>
        </p:spPr>
        <p:txBody>
          <a:bodyPr>
            <a:normAutofit/>
          </a:bodyPr>
          <a:lstStyle/>
          <a:p>
            <a:pPr algn="ctr"/>
            <a:r>
              <a:rPr lang="en-IE" sz="3600" dirty="0"/>
              <a:t>Background to </a:t>
            </a:r>
            <a:r>
              <a:rPr lang="en-IE" sz="3600" dirty="0" smtClean="0"/>
              <a:t>CAPI (cont.)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700808"/>
            <a:ext cx="8715436" cy="4896833"/>
          </a:xfrm>
        </p:spPr>
        <p:txBody>
          <a:bodyPr>
            <a:normAutofit/>
          </a:bodyPr>
          <a:lstStyle/>
          <a:p>
            <a:r>
              <a:rPr lang="en-IE" sz="2200" dirty="0" smtClean="0"/>
              <a:t>Presentation on report findings made to SMC Dec 2014</a:t>
            </a:r>
          </a:p>
          <a:p>
            <a:endParaRPr lang="en-IE" sz="2200" dirty="0" smtClean="0"/>
          </a:p>
          <a:p>
            <a:r>
              <a:rPr lang="en-IE" sz="2200" dirty="0" smtClean="0"/>
              <a:t>Accepted by SMC that CAPI should be a priority</a:t>
            </a:r>
          </a:p>
          <a:p>
            <a:endParaRPr lang="en-IE" sz="2200" dirty="0" smtClean="0"/>
          </a:p>
          <a:p>
            <a:r>
              <a:rPr lang="en-IE" sz="2200" dirty="0" smtClean="0"/>
              <a:t>Lots of other areas all competing for limited resources</a:t>
            </a:r>
          </a:p>
          <a:p>
            <a:endParaRPr lang="en-IE" sz="2200" dirty="0" smtClean="0"/>
          </a:p>
          <a:p>
            <a:r>
              <a:rPr lang="en-IE" sz="2200" dirty="0" smtClean="0"/>
              <a:t>Accepted by SMC that the resources should be allocated to CAPI, but timing crucial</a:t>
            </a:r>
          </a:p>
          <a:p>
            <a:endParaRPr lang="en-IE" sz="2200" dirty="0" smtClean="0"/>
          </a:p>
          <a:p>
            <a:r>
              <a:rPr lang="en-IE" sz="2200" dirty="0" smtClean="0"/>
              <a:t>Sanction granted in mid February to go ahead with developing CAPI application but no commitment yet in relation to the additional staff required to implement it</a:t>
            </a:r>
          </a:p>
          <a:p>
            <a:pPr marL="0" indent="0">
              <a:buNone/>
            </a:pPr>
            <a:endParaRPr lang="en-IE" sz="2200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21899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124744"/>
            <a:ext cx="8715436" cy="936104"/>
          </a:xfrm>
        </p:spPr>
        <p:txBody>
          <a:bodyPr>
            <a:normAutofit/>
          </a:bodyPr>
          <a:lstStyle/>
          <a:p>
            <a:pPr algn="ctr"/>
            <a:r>
              <a:rPr lang="en-IE" dirty="0" smtClean="0"/>
              <a:t>Progress to Date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16832"/>
            <a:ext cx="8715436" cy="4680809"/>
          </a:xfrm>
        </p:spPr>
        <p:txBody>
          <a:bodyPr>
            <a:normAutofit fontScale="92500"/>
          </a:bodyPr>
          <a:lstStyle/>
          <a:p>
            <a:r>
              <a:rPr lang="en-IE" sz="2200" dirty="0" smtClean="0"/>
              <a:t>Visits made to ONS and Madrid to review their CAPI systems and operations</a:t>
            </a:r>
          </a:p>
          <a:p>
            <a:endParaRPr lang="en-IE" sz="2200" dirty="0" smtClean="0"/>
          </a:p>
          <a:p>
            <a:r>
              <a:rPr lang="en-IE" sz="2200" dirty="0" smtClean="0"/>
              <a:t>Different operating systems used by both</a:t>
            </a:r>
          </a:p>
          <a:p>
            <a:endParaRPr lang="en-IE" sz="2200" dirty="0" smtClean="0"/>
          </a:p>
          <a:p>
            <a:r>
              <a:rPr lang="en-IE" sz="2200" dirty="0" smtClean="0"/>
              <a:t>Decision still to be finalized in relation to which system will be use by CSO</a:t>
            </a:r>
          </a:p>
          <a:p>
            <a:endParaRPr lang="en-IE" sz="2200" dirty="0"/>
          </a:p>
          <a:p>
            <a:r>
              <a:rPr lang="en-IE" sz="2200" dirty="0" smtClean="0"/>
              <a:t>Technical specifications finalized and ready for development by IT once operating platform has been decided upon</a:t>
            </a:r>
          </a:p>
          <a:p>
            <a:endParaRPr lang="en-IE" sz="2200" dirty="0"/>
          </a:p>
          <a:p>
            <a:r>
              <a:rPr lang="en-IE" sz="2200" dirty="0" smtClean="0"/>
              <a:t>To minimize disruption to users caused by break in series, will simultaneously introduce a revised sampling and grossing methodology</a:t>
            </a:r>
            <a:endParaRPr lang="en-IE" sz="2000" dirty="0"/>
          </a:p>
          <a:p>
            <a:pPr marL="0" indent="0">
              <a:buNone/>
            </a:pPr>
            <a:endParaRPr lang="en-IE" sz="2000" dirty="0" smtClean="0"/>
          </a:p>
          <a:p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1361990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764704"/>
            <a:ext cx="8715436" cy="792088"/>
          </a:xfrm>
        </p:spPr>
        <p:txBody>
          <a:bodyPr>
            <a:normAutofit/>
          </a:bodyPr>
          <a:lstStyle/>
          <a:p>
            <a:pPr algn="ctr"/>
            <a:r>
              <a:rPr lang="en-IE" sz="3600" dirty="0" smtClean="0"/>
              <a:t>User Input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772816"/>
            <a:ext cx="8715436" cy="4824825"/>
          </a:xfrm>
        </p:spPr>
        <p:txBody>
          <a:bodyPr>
            <a:normAutofit/>
          </a:bodyPr>
          <a:lstStyle/>
          <a:p>
            <a:r>
              <a:rPr lang="en-IE" sz="2200" dirty="0" smtClean="0"/>
              <a:t>Want to ‘future proof’ our methodology</a:t>
            </a:r>
          </a:p>
          <a:p>
            <a:endParaRPr lang="en-IE" sz="2200" dirty="0" smtClean="0"/>
          </a:p>
          <a:p>
            <a:r>
              <a:rPr lang="en-IE" sz="2200" dirty="0" smtClean="0"/>
              <a:t>Input from users very </a:t>
            </a:r>
            <a:r>
              <a:rPr lang="en-IE" sz="2200" dirty="0" smtClean="0"/>
              <a:t>welcome – limited time</a:t>
            </a:r>
            <a:endParaRPr lang="en-IE" sz="2200" dirty="0" smtClean="0"/>
          </a:p>
          <a:p>
            <a:endParaRPr lang="en-IE" sz="2200" dirty="0" smtClean="0"/>
          </a:p>
          <a:p>
            <a:r>
              <a:rPr lang="en-IE" sz="2200" dirty="0" smtClean="0"/>
              <a:t>Initial discussions with some users on their needs</a:t>
            </a:r>
          </a:p>
          <a:p>
            <a:endParaRPr lang="en-IE" sz="2200" dirty="0" smtClean="0"/>
          </a:p>
          <a:p>
            <a:r>
              <a:rPr lang="en-IE" sz="2200" dirty="0" smtClean="0"/>
              <a:t>Want to hear from others</a:t>
            </a:r>
          </a:p>
          <a:p>
            <a:r>
              <a:rPr lang="en-IE" sz="2200" dirty="0" smtClean="0"/>
              <a:t> </a:t>
            </a:r>
          </a:p>
          <a:p>
            <a:r>
              <a:rPr lang="en-IE" sz="2200" dirty="0" smtClean="0"/>
              <a:t>Initial priority = migrate current questionnaires</a:t>
            </a:r>
            <a:endParaRPr lang="en-IE" sz="2200" dirty="0"/>
          </a:p>
        </p:txBody>
      </p:sp>
    </p:spTree>
    <p:extLst>
      <p:ext uri="{BB962C8B-B14F-4D97-AF65-F5344CB8AC3E}">
        <p14:creationId xmlns:p14="http://schemas.microsoft.com/office/powerpoint/2010/main" val="4202066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980728"/>
            <a:ext cx="871543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en-IE" sz="3600" dirty="0" smtClean="0"/>
              <a:t>Where we go from here – remainder of 2014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060848"/>
            <a:ext cx="8715436" cy="4536793"/>
          </a:xfrm>
        </p:spPr>
        <p:txBody>
          <a:bodyPr>
            <a:normAutofit/>
          </a:bodyPr>
          <a:lstStyle/>
          <a:p>
            <a:r>
              <a:rPr lang="en-IE" sz="2200" dirty="0" smtClean="0"/>
              <a:t>Lot to do this year</a:t>
            </a:r>
          </a:p>
          <a:p>
            <a:endParaRPr lang="en-IE" sz="2200" dirty="0" smtClean="0"/>
          </a:p>
          <a:p>
            <a:r>
              <a:rPr lang="en-IE" sz="2200" dirty="0" smtClean="0"/>
              <a:t>Finalize what platform to use for CAPI</a:t>
            </a:r>
          </a:p>
          <a:p>
            <a:endParaRPr lang="en-IE" sz="2200" dirty="0" smtClean="0"/>
          </a:p>
          <a:p>
            <a:r>
              <a:rPr lang="en-IE" sz="2200" dirty="0" smtClean="0"/>
              <a:t>Buy in the software or develop it internally?</a:t>
            </a:r>
          </a:p>
          <a:p>
            <a:endParaRPr lang="en-IE" sz="2200" dirty="0" smtClean="0"/>
          </a:p>
          <a:p>
            <a:r>
              <a:rPr lang="en-IE" sz="2200" dirty="0" smtClean="0"/>
              <a:t>Focus will be on building and testing</a:t>
            </a:r>
          </a:p>
          <a:p>
            <a:endParaRPr lang="en-IE" sz="2200" dirty="0" smtClean="0"/>
          </a:p>
          <a:p>
            <a:r>
              <a:rPr lang="en-IE" sz="2200" dirty="0" smtClean="0"/>
              <a:t>Aim to have prototype developed and in-house testing completed by end of year</a:t>
            </a:r>
          </a:p>
          <a:p>
            <a:endParaRPr lang="en-IE" sz="2200" dirty="0" smtClean="0"/>
          </a:p>
          <a:p>
            <a:pPr lvl="1"/>
            <a:endParaRPr lang="en-IE" sz="1800" dirty="0"/>
          </a:p>
        </p:txBody>
      </p:sp>
    </p:spTree>
    <p:extLst>
      <p:ext uri="{BB962C8B-B14F-4D97-AF65-F5344CB8AC3E}">
        <p14:creationId xmlns:p14="http://schemas.microsoft.com/office/powerpoint/2010/main" val="3572659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745406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n-IE" sz="3600" dirty="0"/>
              <a:t>Where we go from </a:t>
            </a:r>
            <a:r>
              <a:rPr lang="en-IE" sz="3600" dirty="0" smtClean="0"/>
              <a:t>here - remainder of 2014 (cont.)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88840"/>
            <a:ext cx="8715436" cy="4608801"/>
          </a:xfrm>
        </p:spPr>
        <p:txBody>
          <a:bodyPr>
            <a:normAutofit fontScale="70000" lnSpcReduction="20000"/>
          </a:bodyPr>
          <a:lstStyle/>
          <a:p>
            <a:r>
              <a:rPr lang="en-IE" sz="3500" dirty="0" smtClean="0"/>
              <a:t>Finalize our grossing methodology</a:t>
            </a:r>
          </a:p>
          <a:p>
            <a:endParaRPr lang="en-IE" sz="3500" dirty="0"/>
          </a:p>
          <a:p>
            <a:r>
              <a:rPr lang="en-IE" sz="3500" dirty="0" smtClean="0"/>
              <a:t>Finalize external user requirements and incorporate them into the CAPI specifications</a:t>
            </a:r>
          </a:p>
          <a:p>
            <a:endParaRPr lang="en-IE" sz="3500" dirty="0"/>
          </a:p>
          <a:p>
            <a:r>
              <a:rPr lang="en-IE" sz="3500" dirty="0" smtClean="0"/>
              <a:t>Review location of PCI interviewing at air and sea ports </a:t>
            </a:r>
          </a:p>
          <a:p>
            <a:endParaRPr lang="en-IE" sz="3500" dirty="0"/>
          </a:p>
          <a:p>
            <a:r>
              <a:rPr lang="en-IE" sz="3500" dirty="0" smtClean="0"/>
              <a:t>Commence negotiations with interviewers/union representatives about implications of CAPI on their work </a:t>
            </a:r>
          </a:p>
          <a:p>
            <a:endParaRPr lang="en-IE" sz="3500" dirty="0"/>
          </a:p>
          <a:p>
            <a:r>
              <a:rPr lang="en-IE" sz="3500" dirty="0" smtClean="0"/>
              <a:t>Working under the assumption that sanction will be received for the extra interviewers</a:t>
            </a:r>
          </a:p>
          <a:p>
            <a:endParaRPr lang="en-IE" sz="3500" dirty="0"/>
          </a:p>
          <a:p>
            <a:endParaRPr lang="en-IE" sz="2200" dirty="0"/>
          </a:p>
          <a:p>
            <a:endParaRPr lang="en-IE" sz="2200" dirty="0"/>
          </a:p>
        </p:txBody>
      </p:sp>
    </p:spTree>
    <p:extLst>
      <p:ext uri="{BB962C8B-B14F-4D97-AF65-F5344CB8AC3E}">
        <p14:creationId xmlns:p14="http://schemas.microsoft.com/office/powerpoint/2010/main" val="449701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1124744"/>
            <a:ext cx="7238038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en-IE" sz="3600" dirty="0" smtClean="0"/>
              <a:t>Where we go from here – 2015 onwards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060848"/>
            <a:ext cx="8715436" cy="4536793"/>
          </a:xfrm>
        </p:spPr>
        <p:txBody>
          <a:bodyPr>
            <a:normAutofit/>
          </a:bodyPr>
          <a:lstStyle/>
          <a:p>
            <a:r>
              <a:rPr lang="en-IE" sz="2200" dirty="0" smtClean="0"/>
              <a:t>2015 very busy</a:t>
            </a:r>
          </a:p>
          <a:p>
            <a:r>
              <a:rPr lang="en-IE" sz="2200" dirty="0" smtClean="0"/>
              <a:t>Early 2015: focus = on site testing of CAPI &amp; finalizing CAPI infrastructure and software</a:t>
            </a:r>
          </a:p>
          <a:p>
            <a:r>
              <a:rPr lang="en-IE" sz="2200" dirty="0" smtClean="0"/>
              <a:t>Mid 2015 – finalize new methodologies (i.e. grossing/sampling etc.)</a:t>
            </a:r>
          </a:p>
          <a:p>
            <a:r>
              <a:rPr lang="en-IE" sz="2200" dirty="0" smtClean="0"/>
              <a:t>After </a:t>
            </a:r>
            <a:r>
              <a:rPr lang="en-IE" sz="2200" dirty="0" err="1" smtClean="0"/>
              <a:t>Qtr</a:t>
            </a:r>
            <a:r>
              <a:rPr lang="en-IE" sz="2200" dirty="0" smtClean="0"/>
              <a:t> 2 2015, more vague due to unknown resources</a:t>
            </a:r>
          </a:p>
          <a:p>
            <a:r>
              <a:rPr lang="en-IE" sz="2200" dirty="0" smtClean="0"/>
              <a:t>Subject to required enumerators being deployed:</a:t>
            </a:r>
          </a:p>
          <a:p>
            <a:pPr lvl="1"/>
            <a:r>
              <a:rPr lang="en-IE" sz="1800" dirty="0" smtClean="0"/>
              <a:t>Q3 &amp; Q4 – parallel runs and testing</a:t>
            </a:r>
          </a:p>
          <a:p>
            <a:pPr lvl="1"/>
            <a:r>
              <a:rPr lang="en-IE" sz="1800" dirty="0" smtClean="0"/>
              <a:t>Final sign off on CAPI development</a:t>
            </a:r>
          </a:p>
          <a:p>
            <a:pPr lvl="1"/>
            <a:r>
              <a:rPr lang="en-IE" sz="1800" dirty="0" smtClean="0"/>
              <a:t>Ready for going ‘live’ with CAPI by Q1 or Q2 2016.</a:t>
            </a:r>
          </a:p>
          <a:p>
            <a:r>
              <a:rPr lang="en-IE" sz="2200" dirty="0" smtClean="0"/>
              <a:t>Caution: Like all best laid plans – things may not go according to schedule</a:t>
            </a:r>
            <a:endParaRPr lang="en-IE" sz="2200" dirty="0"/>
          </a:p>
        </p:txBody>
      </p:sp>
    </p:spTree>
    <p:extLst>
      <p:ext uri="{BB962C8B-B14F-4D97-AF65-F5344CB8AC3E}">
        <p14:creationId xmlns:p14="http://schemas.microsoft.com/office/powerpoint/2010/main" val="2845697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Any Questions?</a:t>
            </a:r>
            <a:endParaRPr lang="en-I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Thank you!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75598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SO ADC Semina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4030</TotalTime>
  <Words>480</Words>
  <Application>Microsoft Office PowerPoint</Application>
  <PresentationFormat>On-screen Show (4:3)</PresentationFormat>
  <Paragraphs>82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Default Design</vt:lpstr>
      <vt:lpstr>CSO ADC Seminar</vt:lpstr>
      <vt:lpstr>1_Default Design</vt:lpstr>
      <vt:lpstr>CorelDRAW</vt:lpstr>
      <vt:lpstr>CAPI and Tourism statistics: Progress to date</vt:lpstr>
      <vt:lpstr>Background to CAPI</vt:lpstr>
      <vt:lpstr>Background to CAPI (cont.)</vt:lpstr>
      <vt:lpstr>Progress to Date</vt:lpstr>
      <vt:lpstr>User Input</vt:lpstr>
      <vt:lpstr>Where we go from here – remainder of 2014</vt:lpstr>
      <vt:lpstr>Where we go from here - remainder of 2014 (cont.)</vt:lpstr>
      <vt:lpstr>Where we go from here – 2015 onwards</vt:lpstr>
      <vt:lpstr>Any Questions?</vt:lpstr>
    </vt:vector>
  </TitlesOfParts>
  <Company>Central Statistics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Island Tourism Statistics Group -24th June 2014</dc:title>
  <dc:subject>Tourism</dc:subject>
  <dc:creator>dunnejo</dc:creator>
  <cp:keywords>CSO; NISRA; Tourism</cp:keywords>
  <cp:lastModifiedBy>GriffinM</cp:lastModifiedBy>
  <cp:revision>294</cp:revision>
  <cp:lastPrinted>2014-06-13T09:38:30Z</cp:lastPrinted>
  <dcterms:created xsi:type="dcterms:W3CDTF">2010-01-14T14:07:28Z</dcterms:created>
  <dcterms:modified xsi:type="dcterms:W3CDTF">2014-06-13T10:26:22Z</dcterms:modified>
</cp:coreProperties>
</file>