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notesSlides/notesSlide6.xml" ContentType="application/vnd.openxmlformats-officedocument.presentationml.notesSlide+xml"/>
  <Override PartName="/ppt/charts/chart2.xml" ContentType="application/vnd.openxmlformats-officedocument.drawingml.chart+xml"/>
  <Override PartName="/ppt/drawings/drawing1.xml" ContentType="application/vnd.openxmlformats-officedocument.drawingml.chartshapes+xml"/>
  <Override PartName="/ppt/notesSlides/notesSlide7.xml" ContentType="application/vnd.openxmlformats-officedocument.presentationml.notesSlide+xml"/>
  <Override PartName="/ppt/charts/chart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58" r:id="rId3"/>
    <p:sldId id="259" r:id="rId4"/>
    <p:sldId id="260" r:id="rId5"/>
    <p:sldId id="261" r:id="rId6"/>
    <p:sldId id="262" r:id="rId7"/>
    <p:sldId id="263" r:id="rId8"/>
    <p:sldId id="264"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02"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oleObject" Target="file:///\\docs\statistics%20research\Tourism\2013%20Publication%20Figures\Tables%20Jame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I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7.6718141575586637E-2"/>
          <c:y val="2.4216347956505492E-2"/>
          <c:w val="0.90139131116073179"/>
          <c:h val="0.89621359830021108"/>
        </c:manualLayout>
      </c:layout>
      <c:barChart>
        <c:barDir val="col"/>
        <c:grouping val="clustered"/>
        <c:varyColors val="0"/>
        <c:ser>
          <c:idx val="0"/>
          <c:order val="0"/>
          <c:tx>
            <c:strRef>
              <c:f>Sheet1!$B$1</c:f>
              <c:strCache>
                <c:ptCount val="1"/>
                <c:pt idx="0">
                  <c:v>Holiday</c:v>
                </c:pt>
              </c:strCache>
            </c:strRef>
          </c:tx>
          <c:spPr>
            <a:ln>
              <a:solidFill>
                <a:schemeClr val="bg1"/>
              </a:solidFill>
            </a:ln>
          </c:spPr>
          <c:invertIfNegative val="0"/>
          <c:cat>
            <c:strRef>
              <c:f>Sheet1!$A$2:$A$5</c:f>
              <c:strCache>
                <c:ptCount val="4"/>
                <c:pt idx="0">
                  <c:v>Great Britain</c:v>
                </c:pt>
                <c:pt idx="1">
                  <c:v>Other Overseas</c:v>
                </c:pt>
                <c:pt idx="2">
                  <c:v>Republic of Ireland</c:v>
                </c:pt>
                <c:pt idx="3">
                  <c:v>NI Domestic </c:v>
                </c:pt>
              </c:strCache>
            </c:strRef>
          </c:cat>
          <c:val>
            <c:numRef>
              <c:f>Sheet1!$B$2:$B$5</c:f>
              <c:numCache>
                <c:formatCode>General</c:formatCode>
                <c:ptCount val="4"/>
                <c:pt idx="0">
                  <c:v>203</c:v>
                </c:pt>
                <c:pt idx="1">
                  <c:v>267</c:v>
                </c:pt>
                <c:pt idx="2">
                  <c:v>144</c:v>
                </c:pt>
                <c:pt idx="3">
                  <c:v>1054</c:v>
                </c:pt>
              </c:numCache>
            </c:numRef>
          </c:val>
        </c:ser>
        <c:ser>
          <c:idx val="1"/>
          <c:order val="1"/>
          <c:tx>
            <c:strRef>
              <c:f>Sheet1!$C$1</c:f>
              <c:strCache>
                <c:ptCount val="1"/>
                <c:pt idx="0">
                  <c:v>Visit Friends / Relatives </c:v>
                </c:pt>
              </c:strCache>
            </c:strRef>
          </c:tx>
          <c:spPr>
            <a:solidFill>
              <a:schemeClr val="tx2">
                <a:lumMod val="40000"/>
                <a:lumOff val="60000"/>
              </a:schemeClr>
            </a:solidFill>
            <a:ln>
              <a:solidFill>
                <a:schemeClr val="bg1"/>
              </a:solidFill>
            </a:ln>
          </c:spPr>
          <c:invertIfNegative val="0"/>
          <c:cat>
            <c:strRef>
              <c:f>Sheet1!$A$2:$A$5</c:f>
              <c:strCache>
                <c:ptCount val="4"/>
                <c:pt idx="0">
                  <c:v>Great Britain</c:v>
                </c:pt>
                <c:pt idx="1">
                  <c:v>Other Overseas</c:v>
                </c:pt>
                <c:pt idx="2">
                  <c:v>Republic of Ireland</c:v>
                </c:pt>
                <c:pt idx="3">
                  <c:v>NI Domestic </c:v>
                </c:pt>
              </c:strCache>
            </c:strRef>
          </c:cat>
          <c:val>
            <c:numRef>
              <c:f>Sheet1!$C$2:$C$5</c:f>
              <c:numCache>
                <c:formatCode>General</c:formatCode>
                <c:ptCount val="4"/>
                <c:pt idx="0">
                  <c:v>716</c:v>
                </c:pt>
                <c:pt idx="1">
                  <c:v>169</c:v>
                </c:pt>
                <c:pt idx="2">
                  <c:v>186</c:v>
                </c:pt>
                <c:pt idx="3">
                  <c:v>620</c:v>
                </c:pt>
              </c:numCache>
            </c:numRef>
          </c:val>
        </c:ser>
        <c:ser>
          <c:idx val="2"/>
          <c:order val="2"/>
          <c:tx>
            <c:strRef>
              <c:f>Sheet1!$D$1</c:f>
              <c:strCache>
                <c:ptCount val="1"/>
                <c:pt idx="0">
                  <c:v>Business</c:v>
                </c:pt>
              </c:strCache>
            </c:strRef>
          </c:tx>
          <c:spPr>
            <a:solidFill>
              <a:schemeClr val="accent1">
                <a:lumMod val="40000"/>
                <a:lumOff val="60000"/>
              </a:schemeClr>
            </a:solidFill>
            <a:ln>
              <a:solidFill>
                <a:schemeClr val="bg1"/>
              </a:solidFill>
            </a:ln>
          </c:spPr>
          <c:invertIfNegative val="0"/>
          <c:cat>
            <c:strRef>
              <c:f>Sheet1!$A$2:$A$5</c:f>
              <c:strCache>
                <c:ptCount val="4"/>
                <c:pt idx="0">
                  <c:v>Great Britain</c:v>
                </c:pt>
                <c:pt idx="1">
                  <c:v>Other Overseas</c:v>
                </c:pt>
                <c:pt idx="2">
                  <c:v>Republic of Ireland</c:v>
                </c:pt>
                <c:pt idx="3">
                  <c:v>NI Domestic </c:v>
                </c:pt>
              </c:strCache>
            </c:strRef>
          </c:cat>
          <c:val>
            <c:numRef>
              <c:f>Sheet1!$D$2:$D$5</c:f>
              <c:numCache>
                <c:formatCode>General</c:formatCode>
                <c:ptCount val="4"/>
                <c:pt idx="0">
                  <c:v>219</c:v>
                </c:pt>
                <c:pt idx="1">
                  <c:v>63</c:v>
                </c:pt>
                <c:pt idx="2">
                  <c:v>29</c:v>
                </c:pt>
                <c:pt idx="3">
                  <c:v>95</c:v>
                </c:pt>
              </c:numCache>
            </c:numRef>
          </c:val>
        </c:ser>
        <c:ser>
          <c:idx val="3"/>
          <c:order val="3"/>
          <c:tx>
            <c:strRef>
              <c:f>Sheet1!$E$1</c:f>
              <c:strCache>
                <c:ptCount val="1"/>
                <c:pt idx="0">
                  <c:v>Other</c:v>
                </c:pt>
              </c:strCache>
            </c:strRef>
          </c:tx>
          <c:spPr>
            <a:solidFill>
              <a:schemeClr val="accent1">
                <a:lumMod val="20000"/>
                <a:lumOff val="80000"/>
              </a:schemeClr>
            </a:solidFill>
            <a:ln>
              <a:solidFill>
                <a:schemeClr val="bg1"/>
              </a:solidFill>
            </a:ln>
          </c:spPr>
          <c:invertIfNegative val="0"/>
          <c:cat>
            <c:strRef>
              <c:f>Sheet1!$A$2:$A$5</c:f>
              <c:strCache>
                <c:ptCount val="4"/>
                <c:pt idx="0">
                  <c:v>Great Britain</c:v>
                </c:pt>
                <c:pt idx="1">
                  <c:v>Other Overseas</c:v>
                </c:pt>
                <c:pt idx="2">
                  <c:v>Republic of Ireland</c:v>
                </c:pt>
                <c:pt idx="3">
                  <c:v>NI Domestic </c:v>
                </c:pt>
              </c:strCache>
            </c:strRef>
          </c:cat>
          <c:val>
            <c:numRef>
              <c:f>Sheet1!$E$2:$E$5</c:f>
              <c:numCache>
                <c:formatCode>General</c:formatCode>
                <c:ptCount val="4"/>
                <c:pt idx="0">
                  <c:v>26</c:v>
                </c:pt>
                <c:pt idx="1">
                  <c:v>21</c:v>
                </c:pt>
                <c:pt idx="2">
                  <c:v>41</c:v>
                </c:pt>
                <c:pt idx="3">
                  <c:v>215</c:v>
                </c:pt>
              </c:numCache>
            </c:numRef>
          </c:val>
        </c:ser>
        <c:dLbls>
          <c:showLegendKey val="0"/>
          <c:showVal val="0"/>
          <c:showCatName val="0"/>
          <c:showSerName val="0"/>
          <c:showPercent val="0"/>
          <c:showBubbleSize val="0"/>
        </c:dLbls>
        <c:gapWidth val="150"/>
        <c:axId val="388133248"/>
        <c:axId val="388134784"/>
      </c:barChart>
      <c:catAx>
        <c:axId val="388133248"/>
        <c:scaling>
          <c:orientation val="minMax"/>
        </c:scaling>
        <c:delete val="0"/>
        <c:axPos val="b"/>
        <c:majorTickMark val="out"/>
        <c:minorTickMark val="none"/>
        <c:tickLblPos val="nextTo"/>
        <c:crossAx val="388134784"/>
        <c:crosses val="autoZero"/>
        <c:auto val="1"/>
        <c:lblAlgn val="ctr"/>
        <c:lblOffset val="100"/>
        <c:noMultiLvlLbl val="0"/>
      </c:catAx>
      <c:valAx>
        <c:axId val="388134784"/>
        <c:scaling>
          <c:orientation val="minMax"/>
        </c:scaling>
        <c:delete val="0"/>
        <c:axPos val="l"/>
        <c:numFmt formatCode="#,##0" sourceLinked="0"/>
        <c:majorTickMark val="out"/>
        <c:minorTickMark val="none"/>
        <c:tickLblPos val="nextTo"/>
        <c:crossAx val="388133248"/>
        <c:crosses val="autoZero"/>
        <c:crossBetween val="between"/>
      </c:valAx>
    </c:plotArea>
    <c:legend>
      <c:legendPos val="b"/>
      <c:layout>
        <c:manualLayout>
          <c:xMode val="edge"/>
          <c:yMode val="edge"/>
          <c:x val="0.16070235264295948"/>
          <c:y val="7.357094484318899E-2"/>
          <c:w val="0.72478988183702853"/>
          <c:h val="6.4346893747830924E-2"/>
        </c:manualLayout>
      </c:layout>
      <c:overlay val="0"/>
    </c:legend>
    <c:plotVisOnly val="1"/>
    <c:dispBlanksAs val="gap"/>
    <c:showDLblsOverMax val="0"/>
  </c:chart>
  <c:spPr>
    <a:ln>
      <a:noFill/>
    </a:ln>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IE"/>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manualLayout>
          <c:layoutTarget val="inner"/>
          <c:xMode val="edge"/>
          <c:yMode val="edge"/>
          <c:x val="0.30460060377363646"/>
          <c:y val="0.11805555555555559"/>
          <c:w val="0.38292375381389726"/>
          <c:h val="0.77182539682540896"/>
        </c:manualLayout>
      </c:layout>
      <c:pieChart>
        <c:varyColors val="1"/>
        <c:ser>
          <c:idx val="0"/>
          <c:order val="0"/>
          <c:tx>
            <c:strRef>
              <c:f>Sheet1!$B$1</c:f>
              <c:strCache>
                <c:ptCount val="1"/>
                <c:pt idx="0">
                  <c:v>Column1</c:v>
                </c:pt>
              </c:strCache>
            </c:strRef>
          </c:tx>
          <c:spPr>
            <a:ln>
              <a:solidFill>
                <a:schemeClr val="bg1"/>
              </a:solidFill>
            </a:ln>
          </c:spPr>
          <c:dLbls>
            <c:dLbl>
              <c:idx val="0"/>
              <c:layout>
                <c:manualLayout>
                  <c:x val="5.9062789791346861E-2"/>
                  <c:y val="0"/>
                </c:manualLayout>
              </c:layout>
              <c:dLblPos val="bestFit"/>
              <c:showLegendKey val="0"/>
              <c:showVal val="0"/>
              <c:showCatName val="1"/>
              <c:showSerName val="0"/>
              <c:showPercent val="1"/>
              <c:showBubbleSize val="0"/>
            </c:dLbl>
            <c:dLbl>
              <c:idx val="1"/>
              <c:layout>
                <c:manualLayout>
                  <c:x val="8.4656665367598555E-2"/>
                  <c:y val="-7.9365079365079014E-3"/>
                </c:manualLayout>
              </c:layout>
              <c:dLblPos val="bestFit"/>
              <c:showLegendKey val="0"/>
              <c:showVal val="0"/>
              <c:showCatName val="1"/>
              <c:showSerName val="0"/>
              <c:showPercent val="1"/>
              <c:showBubbleSize val="0"/>
            </c:dLbl>
            <c:dLbl>
              <c:idx val="2"/>
              <c:layout>
                <c:manualLayout>
                  <c:x val="4.1343952853941934E-2"/>
                  <c:y val="9.1269841269841223E-2"/>
                </c:manualLayout>
              </c:layout>
              <c:dLblPos val="bestFit"/>
              <c:showLegendKey val="0"/>
              <c:showVal val="0"/>
              <c:showCatName val="1"/>
              <c:showSerName val="0"/>
              <c:showPercent val="1"/>
              <c:showBubbleSize val="0"/>
            </c:dLbl>
            <c:dLbl>
              <c:idx val="3"/>
              <c:layout>
                <c:manualLayout>
                  <c:x val="-8.0719146048172291E-2"/>
                  <c:y val="-5.1587301587301577E-2"/>
                </c:manualLayout>
              </c:layout>
              <c:dLblPos val="bestFit"/>
              <c:showLegendKey val="0"/>
              <c:showVal val="0"/>
              <c:showCatName val="1"/>
              <c:showSerName val="0"/>
              <c:showPercent val="1"/>
              <c:showBubbleSize val="0"/>
            </c:dLbl>
            <c:dLbl>
              <c:idx val="4"/>
              <c:layout>
                <c:manualLayout>
                  <c:x val="-9.0562944346730068E-2"/>
                  <c:y val="9.9206349206350228E-2"/>
                </c:manualLayout>
              </c:layout>
              <c:dLblPos val="bestFit"/>
              <c:showLegendKey val="0"/>
              <c:showVal val="0"/>
              <c:showCatName val="1"/>
              <c:showSerName val="0"/>
              <c:showPercent val="1"/>
              <c:showBubbleSize val="0"/>
            </c:dLbl>
            <c:dLbl>
              <c:idx val="5"/>
              <c:layout>
                <c:manualLayout>
                  <c:x val="-5.9062789791346902E-2"/>
                  <c:y val="1.1904761904761921E-2"/>
                </c:manualLayout>
              </c:layout>
              <c:dLblPos val="bestFit"/>
              <c:showLegendKey val="0"/>
              <c:showVal val="0"/>
              <c:showCatName val="1"/>
              <c:showSerName val="0"/>
              <c:showPercent val="1"/>
              <c:showBubbleSize val="0"/>
            </c:dLbl>
            <c:dLbl>
              <c:idx val="6"/>
              <c:layout>
                <c:manualLayout>
                  <c:x val="5.9062789791347057E-3"/>
                  <c:y val="0"/>
                </c:manualLayout>
              </c:layout>
              <c:dLblPos val="bestFit"/>
              <c:showLegendKey val="0"/>
              <c:showVal val="0"/>
              <c:showCatName val="1"/>
              <c:showSerName val="0"/>
              <c:showPercent val="1"/>
              <c:showBubbleSize val="0"/>
            </c:dLbl>
            <c:dLblPos val="outEnd"/>
            <c:showLegendKey val="0"/>
            <c:showVal val="0"/>
            <c:showCatName val="1"/>
            <c:showSerName val="0"/>
            <c:showPercent val="1"/>
            <c:showBubbleSize val="0"/>
            <c:showLeaderLines val="1"/>
          </c:dLbls>
          <c:cat>
            <c:strRef>
              <c:f>Sheet1!$A$2:$A$8</c:f>
              <c:strCache>
                <c:ptCount val="7"/>
                <c:pt idx="0">
                  <c:v>Hotel/Motel</c:v>
                </c:pt>
                <c:pt idx="1">
                  <c:v>Guesthouse, Farmhouse, Bed&amp;Breakfast</c:v>
                </c:pt>
                <c:pt idx="2">
                  <c:v>Self-catering/ Hostel/ University/ School/ Holiday Camp</c:v>
                </c:pt>
                <c:pt idx="3">
                  <c:v>Friends or Relatives Home</c:v>
                </c:pt>
                <c:pt idx="4">
                  <c:v>Own Second Home/timeshare</c:v>
                </c:pt>
                <c:pt idx="5">
                  <c:v>Caravan/Camping</c:v>
                </c:pt>
                <c:pt idx="6">
                  <c:v>Other</c:v>
                </c:pt>
              </c:strCache>
            </c:strRef>
          </c:cat>
          <c:val>
            <c:numRef>
              <c:f>Sheet1!$B$2:$B$8</c:f>
              <c:numCache>
                <c:formatCode>General</c:formatCode>
                <c:ptCount val="7"/>
                <c:pt idx="0">
                  <c:v>0.18827973477501594</c:v>
                </c:pt>
                <c:pt idx="1">
                  <c:v>4.2904327580005293E-2</c:v>
                </c:pt>
                <c:pt idx="2">
                  <c:v>0.10811948886443255</c:v>
                </c:pt>
                <c:pt idx="3">
                  <c:v>0.51911128033781251</c:v>
                </c:pt>
                <c:pt idx="4">
                  <c:v>3.7420910901196681E-2</c:v>
                </c:pt>
                <c:pt idx="5">
                  <c:v>8.6785485199325274E-2</c:v>
                </c:pt>
                <c:pt idx="6">
                  <c:v>1.737877303215744E-2</c:v>
                </c:pt>
              </c:numCache>
            </c:numRef>
          </c:val>
        </c:ser>
        <c:dLbls>
          <c:showLegendKey val="0"/>
          <c:showVal val="1"/>
          <c:showCatName val="0"/>
          <c:showSerName val="0"/>
          <c:showPercent val="0"/>
          <c:showBubbleSize val="0"/>
          <c:showLeaderLines val="1"/>
        </c:dLbls>
        <c:firstSliceAng val="0"/>
      </c:pieChart>
    </c:plotArea>
    <c:plotVisOnly val="1"/>
    <c:dispBlanksAs val="gap"/>
    <c:showDLblsOverMax val="0"/>
  </c:chart>
  <c:spPr>
    <a:ln>
      <a:noFill/>
    </a:ln>
  </c:spPr>
  <c:txPr>
    <a:bodyPr/>
    <a:lstStyle/>
    <a:p>
      <a:pPr>
        <a:defRPr>
          <a:latin typeface="Arial" pitchFamily="34" charset="0"/>
          <a:cs typeface="Arial" pitchFamily="34" charset="0"/>
        </a:defRPr>
      </a:pPr>
      <a:endParaRPr lang="en-US"/>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I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'Chart 1'!$C$3</c:f>
              <c:strCache>
                <c:ptCount val="1"/>
                <c:pt idx="0">
                  <c:v>NIPS </c:v>
                </c:pt>
              </c:strCache>
            </c:strRef>
          </c:tx>
          <c:marker>
            <c:symbol val="none"/>
          </c:marker>
          <c:cat>
            <c:strRef>
              <c:f>'Chart 1'!$B$4:$B$19</c:f>
              <c:strCache>
                <c:ptCount val="16"/>
                <c:pt idx="0">
                  <c:v>Q1 2010</c:v>
                </c:pt>
                <c:pt idx="1">
                  <c:v>Q2 2010</c:v>
                </c:pt>
                <c:pt idx="2">
                  <c:v>Q3 2010</c:v>
                </c:pt>
                <c:pt idx="3">
                  <c:v>Q4 2010</c:v>
                </c:pt>
                <c:pt idx="4">
                  <c:v>Q1 2011</c:v>
                </c:pt>
                <c:pt idx="5">
                  <c:v>Q2 2011</c:v>
                </c:pt>
                <c:pt idx="6">
                  <c:v>Q3 2011</c:v>
                </c:pt>
                <c:pt idx="7">
                  <c:v>Q4 2011</c:v>
                </c:pt>
                <c:pt idx="8">
                  <c:v>Q1 2012</c:v>
                </c:pt>
                <c:pt idx="9">
                  <c:v>Q2 2012</c:v>
                </c:pt>
                <c:pt idx="10">
                  <c:v>Q3 2012</c:v>
                </c:pt>
                <c:pt idx="11">
                  <c:v>Q4 2012</c:v>
                </c:pt>
                <c:pt idx="12">
                  <c:v>Q1 2013</c:v>
                </c:pt>
                <c:pt idx="13">
                  <c:v>Q2 2013</c:v>
                </c:pt>
                <c:pt idx="14">
                  <c:v>Q3 2013</c:v>
                </c:pt>
                <c:pt idx="15">
                  <c:v>Q4 2013</c:v>
                </c:pt>
              </c:strCache>
            </c:strRef>
          </c:cat>
          <c:val>
            <c:numRef>
              <c:f>'Chart 1'!$C$4:$C$19</c:f>
              <c:numCache>
                <c:formatCode>#,##0</c:formatCode>
                <c:ptCount val="16"/>
                <c:pt idx="0">
                  <c:v>191813.86336621549</c:v>
                </c:pt>
                <c:pt idx="1">
                  <c:v>279220.92585708946</c:v>
                </c:pt>
                <c:pt idx="2">
                  <c:v>316280.04308087076</c:v>
                </c:pt>
                <c:pt idx="3">
                  <c:v>240661.16711552866</c:v>
                </c:pt>
                <c:pt idx="4">
                  <c:v>226540.13528241939</c:v>
                </c:pt>
                <c:pt idx="5">
                  <c:v>303831.34652431466</c:v>
                </c:pt>
                <c:pt idx="6">
                  <c:v>340517.06404855137</c:v>
                </c:pt>
                <c:pt idx="7">
                  <c:v>251039.32091073864</c:v>
                </c:pt>
                <c:pt idx="8">
                  <c:v>213122.05496189653</c:v>
                </c:pt>
                <c:pt idx="9">
                  <c:v>295644.1228999602</c:v>
                </c:pt>
                <c:pt idx="10">
                  <c:v>342314.24729394505</c:v>
                </c:pt>
                <c:pt idx="11">
                  <c:v>262132.69465282551</c:v>
                </c:pt>
                <c:pt idx="12">
                  <c:v>259028.49203920213</c:v>
                </c:pt>
                <c:pt idx="13">
                  <c:v>335576.56080172706</c:v>
                </c:pt>
                <c:pt idx="14">
                  <c:v>381700.79472249717</c:v>
                </c:pt>
                <c:pt idx="15" formatCode="General">
                  <c:v>302809.45414290269</c:v>
                </c:pt>
              </c:numCache>
            </c:numRef>
          </c:val>
          <c:smooth val="0"/>
        </c:ser>
        <c:ser>
          <c:idx val="1"/>
          <c:order val="1"/>
          <c:tx>
            <c:strRef>
              <c:f>'Chart 1'!$D$3</c:f>
              <c:strCache>
                <c:ptCount val="1"/>
                <c:pt idx="0">
                  <c:v>SOT</c:v>
                </c:pt>
              </c:strCache>
            </c:strRef>
          </c:tx>
          <c:marker>
            <c:symbol val="none"/>
          </c:marker>
          <c:cat>
            <c:strRef>
              <c:f>'Chart 1'!$B$4:$B$19</c:f>
              <c:strCache>
                <c:ptCount val="16"/>
                <c:pt idx="0">
                  <c:v>Q1 2010</c:v>
                </c:pt>
                <c:pt idx="1">
                  <c:v>Q2 2010</c:v>
                </c:pt>
                <c:pt idx="2">
                  <c:v>Q3 2010</c:v>
                </c:pt>
                <c:pt idx="3">
                  <c:v>Q4 2010</c:v>
                </c:pt>
                <c:pt idx="4">
                  <c:v>Q1 2011</c:v>
                </c:pt>
                <c:pt idx="5">
                  <c:v>Q2 2011</c:v>
                </c:pt>
                <c:pt idx="6">
                  <c:v>Q3 2011</c:v>
                </c:pt>
                <c:pt idx="7">
                  <c:v>Q4 2011</c:v>
                </c:pt>
                <c:pt idx="8">
                  <c:v>Q1 2012</c:v>
                </c:pt>
                <c:pt idx="9">
                  <c:v>Q2 2012</c:v>
                </c:pt>
                <c:pt idx="10">
                  <c:v>Q3 2012</c:v>
                </c:pt>
                <c:pt idx="11">
                  <c:v>Q4 2012</c:v>
                </c:pt>
                <c:pt idx="12">
                  <c:v>Q1 2013</c:v>
                </c:pt>
                <c:pt idx="13">
                  <c:v>Q2 2013</c:v>
                </c:pt>
                <c:pt idx="14">
                  <c:v>Q3 2013</c:v>
                </c:pt>
                <c:pt idx="15">
                  <c:v>Q4 2013</c:v>
                </c:pt>
              </c:strCache>
            </c:strRef>
          </c:cat>
          <c:val>
            <c:numRef>
              <c:f>'Chart 1'!$D$4:$D$19</c:f>
              <c:numCache>
                <c:formatCode>#,##0</c:formatCode>
                <c:ptCount val="16"/>
                <c:pt idx="0">
                  <c:v>55335</c:v>
                </c:pt>
                <c:pt idx="1">
                  <c:v>92310</c:v>
                </c:pt>
                <c:pt idx="2">
                  <c:v>163355</c:v>
                </c:pt>
                <c:pt idx="3">
                  <c:v>87404</c:v>
                </c:pt>
                <c:pt idx="4">
                  <c:v>48951.713589672101</c:v>
                </c:pt>
                <c:pt idx="5">
                  <c:v>141455.59586531838</c:v>
                </c:pt>
                <c:pt idx="6">
                  <c:v>166221.24578757331</c:v>
                </c:pt>
                <c:pt idx="7">
                  <c:v>82759.547111764114</c:v>
                </c:pt>
                <c:pt idx="8">
                  <c:v>50125</c:v>
                </c:pt>
                <c:pt idx="9">
                  <c:v>124570</c:v>
                </c:pt>
                <c:pt idx="10">
                  <c:v>167173.71902459633</c:v>
                </c:pt>
                <c:pt idx="11">
                  <c:v>98637.90664814676</c:v>
                </c:pt>
                <c:pt idx="12">
                  <c:v>49573.881685713415</c:v>
                </c:pt>
                <c:pt idx="13">
                  <c:v>125025</c:v>
                </c:pt>
                <c:pt idx="14">
                  <c:v>169075.69675919192</c:v>
                </c:pt>
                <c:pt idx="15" formatCode="General">
                  <c:v>98770.57262577051</c:v>
                </c:pt>
              </c:numCache>
            </c:numRef>
          </c:val>
          <c:smooth val="0"/>
        </c:ser>
        <c:ser>
          <c:idx val="2"/>
          <c:order val="2"/>
          <c:tx>
            <c:strRef>
              <c:f>'Chart 1'!$E$3</c:f>
              <c:strCache>
                <c:ptCount val="1"/>
                <c:pt idx="0">
                  <c:v>HTS</c:v>
                </c:pt>
              </c:strCache>
            </c:strRef>
          </c:tx>
          <c:marker>
            <c:symbol val="none"/>
          </c:marker>
          <c:cat>
            <c:strRef>
              <c:f>'Chart 1'!$B$4:$B$19</c:f>
              <c:strCache>
                <c:ptCount val="16"/>
                <c:pt idx="0">
                  <c:v>Q1 2010</c:v>
                </c:pt>
                <c:pt idx="1">
                  <c:v>Q2 2010</c:v>
                </c:pt>
                <c:pt idx="2">
                  <c:v>Q3 2010</c:v>
                </c:pt>
                <c:pt idx="3">
                  <c:v>Q4 2010</c:v>
                </c:pt>
                <c:pt idx="4">
                  <c:v>Q1 2011</c:v>
                </c:pt>
                <c:pt idx="5">
                  <c:v>Q2 2011</c:v>
                </c:pt>
                <c:pt idx="6">
                  <c:v>Q3 2011</c:v>
                </c:pt>
                <c:pt idx="7">
                  <c:v>Q4 2011</c:v>
                </c:pt>
                <c:pt idx="8">
                  <c:v>Q1 2012</c:v>
                </c:pt>
                <c:pt idx="9">
                  <c:v>Q2 2012</c:v>
                </c:pt>
                <c:pt idx="10">
                  <c:v>Q3 2012</c:v>
                </c:pt>
                <c:pt idx="11">
                  <c:v>Q4 2012</c:v>
                </c:pt>
                <c:pt idx="12">
                  <c:v>Q1 2013</c:v>
                </c:pt>
                <c:pt idx="13">
                  <c:v>Q2 2013</c:v>
                </c:pt>
                <c:pt idx="14">
                  <c:v>Q3 2013</c:v>
                </c:pt>
                <c:pt idx="15">
                  <c:v>Q4 2013</c:v>
                </c:pt>
              </c:strCache>
            </c:strRef>
          </c:cat>
          <c:val>
            <c:numRef>
              <c:f>'Chart 1'!$E$4:$E$19</c:f>
              <c:numCache>
                <c:formatCode>#,##0</c:formatCode>
                <c:ptCount val="16"/>
                <c:pt idx="0">
                  <c:v>75419.999999999971</c:v>
                </c:pt>
                <c:pt idx="1">
                  <c:v>96700</c:v>
                </c:pt>
                <c:pt idx="2">
                  <c:v>96050</c:v>
                </c:pt>
                <c:pt idx="3">
                  <c:v>114610</c:v>
                </c:pt>
                <c:pt idx="4">
                  <c:v>79850</c:v>
                </c:pt>
                <c:pt idx="5">
                  <c:v>71520.000000000015</c:v>
                </c:pt>
                <c:pt idx="6">
                  <c:v>83230</c:v>
                </c:pt>
                <c:pt idx="7">
                  <c:v>135710</c:v>
                </c:pt>
                <c:pt idx="8">
                  <c:v>105340</c:v>
                </c:pt>
                <c:pt idx="9">
                  <c:v>123479.99999999999</c:v>
                </c:pt>
                <c:pt idx="10">
                  <c:v>98280</c:v>
                </c:pt>
                <c:pt idx="11">
                  <c:v>103039.99999999999</c:v>
                </c:pt>
                <c:pt idx="12">
                  <c:v>108100.00000000001</c:v>
                </c:pt>
                <c:pt idx="13">
                  <c:v>87970</c:v>
                </c:pt>
                <c:pt idx="14">
                  <c:v>114770</c:v>
                </c:pt>
                <c:pt idx="15" formatCode="General">
                  <c:v>99825.490507428505</c:v>
                </c:pt>
              </c:numCache>
            </c:numRef>
          </c:val>
          <c:smooth val="0"/>
        </c:ser>
        <c:ser>
          <c:idx val="3"/>
          <c:order val="3"/>
          <c:tx>
            <c:strRef>
              <c:f>'Chart 1'!$F$3</c:f>
              <c:strCache>
                <c:ptCount val="1"/>
                <c:pt idx="0">
                  <c:v>CHS</c:v>
                </c:pt>
              </c:strCache>
            </c:strRef>
          </c:tx>
          <c:marker>
            <c:symbol val="none"/>
          </c:marker>
          <c:dPt>
            <c:idx val="1"/>
            <c:bubble3D val="0"/>
            <c:spPr>
              <a:ln>
                <a:noFill/>
              </a:ln>
            </c:spPr>
          </c:dPt>
          <c:cat>
            <c:strRef>
              <c:f>'Chart 1'!$B$4:$B$19</c:f>
              <c:strCache>
                <c:ptCount val="16"/>
                <c:pt idx="0">
                  <c:v>Q1 2010</c:v>
                </c:pt>
                <c:pt idx="1">
                  <c:v>Q2 2010</c:v>
                </c:pt>
                <c:pt idx="2">
                  <c:v>Q3 2010</c:v>
                </c:pt>
                <c:pt idx="3">
                  <c:v>Q4 2010</c:v>
                </c:pt>
                <c:pt idx="4">
                  <c:v>Q1 2011</c:v>
                </c:pt>
                <c:pt idx="5">
                  <c:v>Q2 2011</c:v>
                </c:pt>
                <c:pt idx="6">
                  <c:v>Q3 2011</c:v>
                </c:pt>
                <c:pt idx="7">
                  <c:v>Q4 2011</c:v>
                </c:pt>
                <c:pt idx="8">
                  <c:v>Q1 2012</c:v>
                </c:pt>
                <c:pt idx="9">
                  <c:v>Q2 2012</c:v>
                </c:pt>
                <c:pt idx="10">
                  <c:v>Q3 2012</c:v>
                </c:pt>
                <c:pt idx="11">
                  <c:v>Q4 2012</c:v>
                </c:pt>
                <c:pt idx="12">
                  <c:v>Q1 2013</c:v>
                </c:pt>
                <c:pt idx="13">
                  <c:v>Q2 2013</c:v>
                </c:pt>
                <c:pt idx="14">
                  <c:v>Q3 2013</c:v>
                </c:pt>
                <c:pt idx="15">
                  <c:v>Q4 2013</c:v>
                </c:pt>
              </c:strCache>
            </c:strRef>
          </c:cat>
          <c:val>
            <c:numRef>
              <c:f>'Chart 1'!$F$4:$F$19</c:f>
              <c:numCache>
                <c:formatCode>#,##0</c:formatCode>
                <c:ptCount val="16"/>
                <c:pt idx="0">
                  <c:v>0</c:v>
                </c:pt>
                <c:pt idx="1">
                  <c:v>431885.6991630001</c:v>
                </c:pt>
                <c:pt idx="2">
                  <c:v>576637.36584400025</c:v>
                </c:pt>
                <c:pt idx="3">
                  <c:v>304035.77304600005</c:v>
                </c:pt>
                <c:pt idx="4">
                  <c:v>299372.38033400004</c:v>
                </c:pt>
                <c:pt idx="5">
                  <c:v>535767.5002779999</c:v>
                </c:pt>
                <c:pt idx="6">
                  <c:v>727547.91392700025</c:v>
                </c:pt>
                <c:pt idx="7">
                  <c:v>466769.93668000016</c:v>
                </c:pt>
                <c:pt idx="8">
                  <c:v>358870.45257239771</c:v>
                </c:pt>
                <c:pt idx="9">
                  <c:v>510031.06106595485</c:v>
                </c:pt>
                <c:pt idx="10">
                  <c:v>564573.15594915347</c:v>
                </c:pt>
                <c:pt idx="11">
                  <c:v>547637.46595385624</c:v>
                </c:pt>
                <c:pt idx="12">
                  <c:v>435969.49172355939</c:v>
                </c:pt>
                <c:pt idx="13">
                  <c:v>554447.59201066848</c:v>
                </c:pt>
                <c:pt idx="14">
                  <c:v>582772.66117529199</c:v>
                </c:pt>
                <c:pt idx="15" formatCode="General">
                  <c:v>411013</c:v>
                </c:pt>
              </c:numCache>
            </c:numRef>
          </c:val>
          <c:smooth val="0"/>
        </c:ser>
        <c:dLbls>
          <c:showLegendKey val="0"/>
          <c:showVal val="0"/>
          <c:showCatName val="0"/>
          <c:showSerName val="0"/>
          <c:showPercent val="0"/>
          <c:showBubbleSize val="0"/>
        </c:dLbls>
        <c:marker val="1"/>
        <c:smooth val="0"/>
        <c:axId val="295769600"/>
        <c:axId val="295771136"/>
      </c:lineChart>
      <c:catAx>
        <c:axId val="295769600"/>
        <c:scaling>
          <c:orientation val="minMax"/>
        </c:scaling>
        <c:delete val="0"/>
        <c:axPos val="b"/>
        <c:majorTickMark val="out"/>
        <c:minorTickMark val="none"/>
        <c:tickLblPos val="nextTo"/>
        <c:crossAx val="295771136"/>
        <c:crosses val="autoZero"/>
        <c:auto val="1"/>
        <c:lblAlgn val="ctr"/>
        <c:lblOffset val="100"/>
        <c:noMultiLvlLbl val="0"/>
      </c:catAx>
      <c:valAx>
        <c:axId val="295771136"/>
        <c:scaling>
          <c:orientation val="minMax"/>
        </c:scaling>
        <c:delete val="0"/>
        <c:axPos val="l"/>
        <c:majorGridlines/>
        <c:numFmt formatCode="#,##0" sourceLinked="1"/>
        <c:majorTickMark val="out"/>
        <c:minorTickMark val="none"/>
        <c:tickLblPos val="nextTo"/>
        <c:crossAx val="295769600"/>
        <c:crosses val="autoZero"/>
        <c:crossBetween val="between"/>
      </c:valAx>
    </c:plotArea>
    <c:legend>
      <c:legendPos val="r"/>
      <c:layout/>
      <c:overlay val="0"/>
    </c:legend>
    <c:plotVisOnly val="1"/>
    <c:dispBlanksAs val="gap"/>
    <c:showDLblsOverMax val="0"/>
  </c:chart>
  <c:externalData r:id="rId1">
    <c:autoUpdate val="0"/>
  </c:externalData>
</c:chartSpace>
</file>

<file path=ppt/drawings/_rels/drawing1.xml.rels><?xml version="1.0" encoding="UTF-8" standalone="yes"?>
<Relationships xmlns="http://schemas.openxmlformats.org/package/2006/relationships"><Relationship Id="rId1" Type="http://schemas.openxmlformats.org/officeDocument/2006/relationships/image" Target="../media/image1.jpeg"/></Relationships>
</file>

<file path=ppt/drawings/drawing1.xml><?xml version="1.0" encoding="utf-8"?>
<c:userShapes xmlns:c="http://schemas.openxmlformats.org/drawingml/2006/chart">
  <cdr:relSizeAnchor xmlns:cdr="http://schemas.openxmlformats.org/drawingml/2006/chartDrawing">
    <cdr:from>
      <cdr:x>0.72871</cdr:x>
      <cdr:y>0.8375</cdr:y>
    </cdr:from>
    <cdr:to>
      <cdr:x>1</cdr:x>
      <cdr:y>0.98892</cdr:y>
    </cdr:to>
    <cdr:pic>
      <cdr:nvPicPr>
        <cdr:cNvPr id="2" name="Picture 1" descr="C:\Users\1001365\AppData\Local\Microsoft\Windows\Temporary Internet Files\Content.Outlook\1TDB8ZQY\NISRALogoLRG.jpg"/>
        <cdr:cNvPicPr/>
      </cdr:nvPicPr>
      <cdr:blipFill>
        <a:blip xmlns:a="http://schemas.openxmlformats.org/drawingml/2006/main" xmlns:r="http://schemas.openxmlformats.org/officeDocument/2006/relationships" r:embed="rId1" cstate="print"/>
        <a:srcRect xmlns:a="http://schemas.openxmlformats.org/drawingml/2006/main"/>
        <a:stretch xmlns:a="http://schemas.openxmlformats.org/drawingml/2006/main">
          <a:fillRect/>
        </a:stretch>
      </cdr:blipFill>
      <cdr:spPr bwMode="auto">
        <a:xfrm xmlns:a="http://schemas.openxmlformats.org/drawingml/2006/main">
          <a:off x="6048672" y="4824536"/>
          <a:ext cx="2168408" cy="872278"/>
        </a:xfrm>
        <a:prstGeom xmlns:a="http://schemas.openxmlformats.org/drawingml/2006/main" prst="rect">
          <a:avLst/>
        </a:prstGeom>
        <a:noFill xmlns:a="http://schemas.openxmlformats.org/drawingml/2006/main"/>
        <a:ln xmlns:a="http://schemas.openxmlformats.org/drawingml/2006/main" w="9525">
          <a:noFill/>
          <a:miter lim="800000"/>
          <a:headEnd/>
          <a:tailEnd/>
        </a:ln>
      </cdr:spPr>
    </cdr:pic>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887A0CC-9181-4991-A539-95B9485A1D05}" type="datetimeFigureOut">
              <a:rPr lang="en-IE" smtClean="0"/>
              <a:t>18/11/2014</a:t>
            </a:fld>
            <a:endParaRPr lang="en-IE"/>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B2DA39B-32C9-4963-9FF9-647FA2D85649}" type="slidenum">
              <a:rPr lang="en-IE" smtClean="0"/>
              <a:t>‹#›</a:t>
            </a:fld>
            <a:endParaRPr lang="en-IE"/>
          </a:p>
        </p:txBody>
      </p:sp>
    </p:spTree>
    <p:extLst>
      <p:ext uri="{BB962C8B-B14F-4D97-AF65-F5344CB8AC3E}">
        <p14:creationId xmlns:p14="http://schemas.microsoft.com/office/powerpoint/2010/main" val="36207933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CF2C06EE-6303-428A-98B9-BFDA4CF5085E}" type="slidenum">
              <a:rPr lang="en-GB" smtClean="0"/>
              <a:pPr/>
              <a:t>1</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After</a:t>
            </a:r>
            <a:r>
              <a:rPr lang="en-GB" baseline="0" dirty="0" smtClean="0"/>
              <a:t> our meeting last year, we had our user consultation. Thanks to everyone in the group for their responses. We made amendments to our publications accordingly and some of these issues and others will be mentioned in the methodological developments section.</a:t>
            </a:r>
          </a:p>
          <a:p>
            <a:endParaRPr lang="en-GB" baseline="0" dirty="0" smtClean="0"/>
          </a:p>
          <a:p>
            <a:r>
              <a:rPr lang="en-GB" baseline="0" dirty="0" smtClean="0"/>
              <a:t>Since we last met we have published 24 bulletins. We have 12 monthly occupancy reports, 2012 and 2013 annual publications their satellite reports (external visitors, domestic, occupancy and visitor attractions)  and, in response to user demand, an additional 2013 satellite report on self catering occupancy and a bulletin on overnight visits, nights and expenditure at local government district level. tourism  the associated satellite reports.   </a:t>
            </a:r>
          </a:p>
          <a:p>
            <a:endParaRPr lang="en-GB" sz="1600" baseline="0" dirty="0" smtClean="0">
              <a:latin typeface="Arial" pitchFamily="34" charset="0"/>
              <a:cs typeface="Arial" pitchFamily="34" charset="0"/>
            </a:endParaRPr>
          </a:p>
          <a:p>
            <a:r>
              <a:rPr lang="en-GB" sz="1600" dirty="0" smtClean="0">
                <a:latin typeface="Arial" pitchFamily="34" charset="0"/>
                <a:cs typeface="Arial" pitchFamily="34" charset="0"/>
              </a:rPr>
              <a:t>Satellite reports on </a:t>
            </a:r>
          </a:p>
          <a:p>
            <a:pPr lvl="2">
              <a:buFont typeface="Arial" pitchFamily="34" charset="0"/>
              <a:buChar char="•"/>
            </a:pPr>
            <a:r>
              <a:rPr lang="en-GB" sz="1600" dirty="0" smtClean="0">
                <a:latin typeface="Arial" pitchFamily="34" charset="0"/>
                <a:cs typeface="Arial" pitchFamily="34" charset="0"/>
              </a:rPr>
              <a:t>All visitors to NI</a:t>
            </a:r>
          </a:p>
          <a:p>
            <a:pPr lvl="2">
              <a:buFont typeface="Arial" pitchFamily="34" charset="0"/>
              <a:buChar char="•"/>
            </a:pPr>
            <a:r>
              <a:rPr lang="en-GB" sz="1600" dirty="0" smtClean="0">
                <a:latin typeface="Arial" pitchFamily="34" charset="0"/>
                <a:cs typeface="Arial" pitchFamily="34" charset="0"/>
              </a:rPr>
              <a:t>Domestic overnight and day trips</a:t>
            </a:r>
          </a:p>
          <a:p>
            <a:pPr lvl="2">
              <a:buFont typeface="Arial" pitchFamily="34" charset="0"/>
              <a:buChar char="•"/>
            </a:pPr>
            <a:r>
              <a:rPr lang="en-GB" sz="1600" dirty="0" smtClean="0">
                <a:latin typeface="Arial" pitchFamily="34" charset="0"/>
                <a:cs typeface="Arial" pitchFamily="34" charset="0"/>
              </a:rPr>
              <a:t>Visitor Attraction Survey</a:t>
            </a:r>
          </a:p>
          <a:p>
            <a:pPr lvl="2">
              <a:buFont typeface="Arial" pitchFamily="34" charset="0"/>
              <a:buChar char="•"/>
            </a:pPr>
            <a:r>
              <a:rPr lang="en-GB" sz="1600" dirty="0" smtClean="0">
                <a:latin typeface="Arial" pitchFamily="34" charset="0"/>
                <a:cs typeface="Arial" pitchFamily="34" charset="0"/>
              </a:rPr>
              <a:t>Self-catering survey</a:t>
            </a:r>
          </a:p>
          <a:p>
            <a:pPr lvl="2">
              <a:buFont typeface="Arial" pitchFamily="34" charset="0"/>
              <a:buChar char="•"/>
            </a:pPr>
            <a:r>
              <a:rPr lang="en-GB" sz="1600" dirty="0" smtClean="0">
                <a:latin typeface="Arial" pitchFamily="34" charset="0"/>
                <a:cs typeface="Arial" pitchFamily="34" charset="0"/>
              </a:rPr>
              <a:t>Occupancy statistics</a:t>
            </a:r>
          </a:p>
          <a:p>
            <a:endParaRPr lang="en-GB" dirty="0" smtClean="0"/>
          </a:p>
          <a:p>
            <a:r>
              <a:rPr lang="en-GB" dirty="0" smtClean="0"/>
              <a:t>We have also had a number o</a:t>
            </a:r>
            <a:r>
              <a:rPr lang="en-GB" baseline="0" dirty="0" smtClean="0"/>
              <a:t>f methodological developments that Joanne will expand on in the next presentation.   </a:t>
            </a:r>
            <a:endParaRPr lang="en-GB" dirty="0"/>
          </a:p>
        </p:txBody>
      </p:sp>
      <p:sp>
        <p:nvSpPr>
          <p:cNvPr id="4" name="Slide Number Placeholder 3"/>
          <p:cNvSpPr>
            <a:spLocks noGrp="1"/>
          </p:cNvSpPr>
          <p:nvPr>
            <p:ph type="sldNum" sz="quarter" idx="10"/>
          </p:nvPr>
        </p:nvSpPr>
        <p:spPr/>
        <p:txBody>
          <a:bodyPr/>
          <a:lstStyle/>
          <a:p>
            <a:fld id="{CF2C06EE-6303-428A-98B9-BFDA4CF5085E}" type="slidenum">
              <a:rPr lang="en-GB" smtClean="0"/>
              <a:pPr/>
              <a:t>3</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342900" indent="-342900" algn="l">
              <a:spcAft>
                <a:spcPts val="1200"/>
              </a:spcAft>
              <a:defRPr/>
            </a:pPr>
            <a:r>
              <a:rPr lang="en-GB" sz="1800" b="0" dirty="0" smtClean="0">
                <a:solidFill>
                  <a:schemeClr val="tx2"/>
                </a:solidFill>
                <a:latin typeface="Arial" pitchFamily="34" charset="0"/>
                <a:cs typeface="Arial" pitchFamily="34" charset="0"/>
              </a:rPr>
              <a:t>You’ll be aware that we launched </a:t>
            </a:r>
            <a:r>
              <a:rPr lang="en-GB" sz="1800" b="0" baseline="0" dirty="0" smtClean="0">
                <a:solidFill>
                  <a:schemeClr val="tx2"/>
                </a:solidFill>
                <a:latin typeface="Arial" pitchFamily="34" charset="0"/>
                <a:cs typeface="Arial" pitchFamily="34" charset="0"/>
              </a:rPr>
              <a:t>a public user consultation in May of last year (with a closing date of June). The main themes of the consultation were around the completeness and timeliness of the statistics. We also asked for user views on the robustness of the figures. We published the outcome of the consultation in September, just before 2013’s first quarterly figures and this meant that we could incorporate responses to the consultation. All of this information is available on the website as well as an action plan which sets out the actions that we will/have taken. I should also add that we held user group meetings in September and December 2013.    </a:t>
            </a:r>
          </a:p>
          <a:p>
            <a:pPr marL="342900" indent="-342900" algn="l">
              <a:spcAft>
                <a:spcPts val="1200"/>
              </a:spcAft>
              <a:defRPr/>
            </a:pPr>
            <a:r>
              <a:rPr lang="en-GB" sz="1800" b="1" dirty="0" smtClean="0">
                <a:solidFill>
                  <a:schemeClr val="tx2"/>
                </a:solidFill>
                <a:latin typeface="Arial" pitchFamily="34" charset="0"/>
                <a:cs typeface="Arial" pitchFamily="34" charset="0"/>
              </a:rPr>
              <a:t>In summary we </a:t>
            </a:r>
          </a:p>
          <a:p>
            <a:pPr marL="342900" indent="-342900" algn="l">
              <a:spcAft>
                <a:spcPts val="1200"/>
              </a:spcAft>
              <a:buFont typeface="+mj-lt"/>
              <a:buAutoNum type="arabicPeriod"/>
              <a:defRPr/>
            </a:pPr>
            <a:r>
              <a:rPr lang="en-GB" sz="1800" dirty="0" smtClean="0">
                <a:solidFill>
                  <a:schemeClr val="accent3">
                    <a:lumMod val="50000"/>
                  </a:schemeClr>
                </a:solidFill>
                <a:latin typeface="Arial" pitchFamily="34" charset="0"/>
                <a:cs typeface="Arial" pitchFamily="34" charset="0"/>
              </a:rPr>
              <a:t>Replaced separate monthly publications of main surveys (NIPS, VIAS and Domestic) with quarterly publications including all main surveys (Direct visitors, “</a:t>
            </a:r>
            <a:r>
              <a:rPr lang="en-GB" sz="1800" dirty="0" err="1" smtClean="0">
                <a:solidFill>
                  <a:schemeClr val="accent3">
                    <a:lumMod val="50000"/>
                  </a:schemeClr>
                </a:solidFill>
                <a:latin typeface="Arial" pitchFamily="34" charset="0"/>
                <a:cs typeface="Arial" pitchFamily="34" charset="0"/>
              </a:rPr>
              <a:t>Vias</a:t>
            </a:r>
            <a:r>
              <a:rPr lang="en-GB" sz="1800" dirty="0" smtClean="0">
                <a:solidFill>
                  <a:schemeClr val="accent3">
                    <a:lumMod val="50000"/>
                  </a:schemeClr>
                </a:solidFill>
                <a:latin typeface="Arial" pitchFamily="34" charset="0"/>
                <a:cs typeface="Arial" pitchFamily="34" charset="0"/>
              </a:rPr>
              <a:t>”, </a:t>
            </a:r>
            <a:r>
              <a:rPr lang="en-GB" sz="1800" dirty="0" err="1" smtClean="0">
                <a:solidFill>
                  <a:schemeClr val="accent3">
                    <a:lumMod val="50000"/>
                  </a:schemeClr>
                </a:solidFill>
                <a:latin typeface="Arial" pitchFamily="34" charset="0"/>
                <a:cs typeface="Arial" pitchFamily="34" charset="0"/>
              </a:rPr>
              <a:t>RoI</a:t>
            </a:r>
            <a:r>
              <a:rPr lang="en-GB" sz="1800" dirty="0" smtClean="0">
                <a:solidFill>
                  <a:schemeClr val="accent3">
                    <a:lumMod val="50000"/>
                  </a:schemeClr>
                </a:solidFill>
                <a:latin typeface="Arial" pitchFamily="34" charset="0"/>
                <a:cs typeface="Arial" pitchFamily="34" charset="0"/>
              </a:rPr>
              <a:t> residents and Domestic NI visitors) </a:t>
            </a:r>
          </a:p>
          <a:p>
            <a:pPr marL="342900" indent="-342900" algn="l">
              <a:spcAft>
                <a:spcPts val="1200"/>
              </a:spcAft>
              <a:buFont typeface="+mj-lt"/>
              <a:buAutoNum type="arabicPeriod"/>
              <a:defRPr/>
            </a:pPr>
            <a:r>
              <a:rPr lang="en-GB" sz="1400" dirty="0" smtClean="0">
                <a:solidFill>
                  <a:schemeClr val="accent3">
                    <a:lumMod val="50000"/>
                  </a:schemeClr>
                </a:solidFill>
                <a:latin typeface="Arial" pitchFamily="34" charset="0"/>
                <a:cs typeface="Arial" pitchFamily="34" charset="0"/>
              </a:rPr>
              <a:t>Publish to pre-announced timetable with up to 3 weeks delay if one of </a:t>
            </a:r>
            <a:r>
              <a:rPr lang="en-GB" sz="1400" dirty="0" err="1" smtClean="0">
                <a:solidFill>
                  <a:schemeClr val="accent3">
                    <a:lumMod val="50000"/>
                  </a:schemeClr>
                </a:solidFill>
                <a:latin typeface="Arial" pitchFamily="34" charset="0"/>
                <a:cs typeface="Arial" pitchFamily="34" charset="0"/>
              </a:rPr>
              <a:t>RoI</a:t>
            </a:r>
            <a:r>
              <a:rPr lang="en-GB" sz="1400" dirty="0" smtClean="0">
                <a:solidFill>
                  <a:schemeClr val="accent3">
                    <a:lumMod val="50000"/>
                  </a:schemeClr>
                </a:solidFill>
                <a:latin typeface="Arial" pitchFamily="34" charset="0"/>
                <a:cs typeface="Arial" pitchFamily="34" charset="0"/>
              </a:rPr>
              <a:t> sources is delayed, otherwise publish with a clear indication that this is a partial picture.</a:t>
            </a:r>
          </a:p>
          <a:p>
            <a:pPr marL="342900" indent="-342900" algn="l">
              <a:buFont typeface="+mj-lt"/>
              <a:buAutoNum type="arabicPeriod"/>
              <a:defRPr/>
            </a:pPr>
            <a:r>
              <a:rPr lang="en-GB" sz="1800" dirty="0" smtClean="0">
                <a:solidFill>
                  <a:schemeClr val="accent3">
                    <a:lumMod val="50000"/>
                  </a:schemeClr>
                </a:solidFill>
                <a:latin typeface="Arial" pitchFamily="34" charset="0"/>
                <a:cs typeface="Arial" pitchFamily="34" charset="0"/>
              </a:rPr>
              <a:t>Continue monthly publication of Hotel / Guest House and B&amp;B occupancy figures – as a lead indicator </a:t>
            </a:r>
          </a:p>
          <a:p>
            <a:pPr marL="342900" indent="-342900" algn="l">
              <a:spcAft>
                <a:spcPts val="1200"/>
              </a:spcAft>
              <a:defRPr/>
            </a:pPr>
            <a:r>
              <a:rPr lang="en-GB" sz="1800" b="1" dirty="0" smtClean="0">
                <a:solidFill>
                  <a:schemeClr val="tx2"/>
                </a:solidFill>
                <a:latin typeface="Arial" pitchFamily="34" charset="0"/>
                <a:cs typeface="Arial" pitchFamily="34" charset="0"/>
              </a:rPr>
              <a:t>Robustness of estimates</a:t>
            </a:r>
            <a:endParaRPr lang="en-GB" sz="1400" dirty="0" smtClean="0">
              <a:solidFill>
                <a:schemeClr val="accent3">
                  <a:lumMod val="50000"/>
                </a:schemeClr>
              </a:solidFill>
              <a:latin typeface="Arial" pitchFamily="34" charset="0"/>
              <a:cs typeface="Arial" pitchFamily="34" charset="0"/>
            </a:endParaRPr>
          </a:p>
          <a:p>
            <a:pPr marL="342900" indent="-342900" algn="l">
              <a:spcAft>
                <a:spcPts val="1200"/>
              </a:spcAft>
              <a:defRPr/>
            </a:pPr>
            <a:r>
              <a:rPr lang="en-GB" sz="1800" dirty="0" smtClean="0">
                <a:solidFill>
                  <a:schemeClr val="accent3">
                    <a:lumMod val="50000"/>
                  </a:schemeClr>
                </a:solidFill>
                <a:latin typeface="Arial" pitchFamily="34" charset="0"/>
                <a:cs typeface="Arial" pitchFamily="34" charset="0"/>
              </a:rPr>
              <a:t>4. 	Appropriateness of existing (NISRA) statistical margins of error: </a:t>
            </a:r>
          </a:p>
          <a:p>
            <a:pPr marL="800100" lvl="1" indent="-342900" algn="l">
              <a:spcAft>
                <a:spcPts val="600"/>
              </a:spcAft>
              <a:buFont typeface="+mj-lt"/>
              <a:buAutoNum type="arabicPeriod"/>
              <a:defRPr/>
            </a:pPr>
            <a:r>
              <a:rPr lang="en-GB" sz="1400" dirty="0" smtClean="0">
                <a:solidFill>
                  <a:schemeClr val="accent3">
                    <a:lumMod val="50000"/>
                  </a:schemeClr>
                </a:solidFill>
                <a:latin typeface="Arial" pitchFamily="34" charset="0"/>
                <a:cs typeface="Arial" pitchFamily="34" charset="0"/>
              </a:rPr>
              <a:t>Use rolling 12 months estimates as well as quarterly estimates in quarterly publications</a:t>
            </a:r>
          </a:p>
          <a:p>
            <a:pPr marL="800100" lvl="1" indent="-342900" algn="l">
              <a:spcAft>
                <a:spcPts val="600"/>
              </a:spcAft>
              <a:buFont typeface="+mj-lt"/>
              <a:buAutoNum type="arabicPeriod"/>
              <a:defRPr/>
            </a:pPr>
            <a:r>
              <a:rPr lang="en-GB" sz="1400" dirty="0" smtClean="0">
                <a:solidFill>
                  <a:schemeClr val="accent3">
                    <a:lumMod val="50000"/>
                  </a:schemeClr>
                </a:solidFill>
                <a:latin typeface="Arial" pitchFamily="34" charset="0"/>
                <a:cs typeface="Arial" pitchFamily="34" charset="0"/>
              </a:rPr>
              <a:t>Publish headline statistics and advise users where small sample sizes an issue (CHS)</a:t>
            </a:r>
          </a:p>
          <a:p>
            <a:pPr marL="800100" lvl="1" indent="-342900" algn="l">
              <a:spcAft>
                <a:spcPts val="600"/>
              </a:spcAft>
              <a:buFont typeface="+mj-lt"/>
              <a:buAutoNum type="arabicPeriod"/>
              <a:defRPr/>
            </a:pPr>
            <a:r>
              <a:rPr lang="en-GB" sz="1400" dirty="0" smtClean="0">
                <a:solidFill>
                  <a:schemeClr val="accent3">
                    <a:lumMod val="50000"/>
                  </a:schemeClr>
                </a:solidFill>
                <a:latin typeface="Arial" pitchFamily="34" charset="0"/>
                <a:cs typeface="Arial" pitchFamily="34" charset="0"/>
              </a:rPr>
              <a:t>Agreed to keep sample size issue under review</a:t>
            </a:r>
            <a:endParaRPr lang="en-GB" sz="1800" dirty="0" smtClean="0">
              <a:solidFill>
                <a:schemeClr val="accent3">
                  <a:lumMod val="50000"/>
                </a:schemeClr>
              </a:solidFill>
              <a:latin typeface="Arial" pitchFamily="34" charset="0"/>
              <a:cs typeface="Arial" pitchFamily="34" charset="0"/>
            </a:endParaRPr>
          </a:p>
          <a:p>
            <a:pPr marL="342900" indent="-342900" algn="l">
              <a:spcAft>
                <a:spcPts val="600"/>
              </a:spcAft>
              <a:defRPr/>
            </a:pPr>
            <a:r>
              <a:rPr lang="en-GB" sz="1800" dirty="0" smtClean="0">
                <a:solidFill>
                  <a:schemeClr val="accent3">
                    <a:lumMod val="50000"/>
                  </a:schemeClr>
                </a:solidFill>
                <a:latin typeface="Arial" pitchFamily="34" charset="0"/>
                <a:cs typeface="Arial" pitchFamily="34" charset="0"/>
              </a:rPr>
              <a:t>5. 	Small sample sizes for </a:t>
            </a:r>
            <a:r>
              <a:rPr lang="en-GB" sz="1800" dirty="0" err="1" smtClean="0">
                <a:solidFill>
                  <a:schemeClr val="accent3">
                    <a:lumMod val="50000"/>
                  </a:schemeClr>
                </a:solidFill>
                <a:latin typeface="Arial" pitchFamily="34" charset="0"/>
                <a:cs typeface="Arial" pitchFamily="34" charset="0"/>
              </a:rPr>
              <a:t>RoI</a:t>
            </a:r>
            <a:r>
              <a:rPr lang="en-GB" sz="1800" dirty="0" smtClean="0">
                <a:solidFill>
                  <a:schemeClr val="accent3">
                    <a:lumMod val="50000"/>
                  </a:schemeClr>
                </a:solidFill>
                <a:latin typeface="Arial" pitchFamily="34" charset="0"/>
                <a:cs typeface="Arial" pitchFamily="34" charset="0"/>
              </a:rPr>
              <a:t> sources and lack of statistical margins of error </a:t>
            </a:r>
          </a:p>
          <a:p>
            <a:pPr marL="800100" lvl="1" indent="-342900" algn="l">
              <a:spcAft>
                <a:spcPts val="600"/>
              </a:spcAft>
              <a:buFont typeface="+mj-lt"/>
              <a:buAutoNum type="arabicPeriod"/>
              <a:defRPr/>
            </a:pPr>
            <a:r>
              <a:rPr lang="en-GB" sz="1400" dirty="0" smtClean="0">
                <a:solidFill>
                  <a:schemeClr val="accent3">
                    <a:lumMod val="50000"/>
                  </a:schemeClr>
                </a:solidFill>
                <a:latin typeface="Arial" pitchFamily="34" charset="0"/>
                <a:cs typeface="Arial" pitchFamily="34" charset="0"/>
              </a:rPr>
              <a:t>Use 3 year average for “</a:t>
            </a:r>
            <a:r>
              <a:rPr lang="en-GB" sz="1400" dirty="0" err="1" smtClean="0">
                <a:solidFill>
                  <a:schemeClr val="accent3">
                    <a:lumMod val="50000"/>
                  </a:schemeClr>
                </a:solidFill>
                <a:latin typeface="Arial" pitchFamily="34" charset="0"/>
                <a:cs typeface="Arial" pitchFamily="34" charset="0"/>
              </a:rPr>
              <a:t>Vias</a:t>
            </a:r>
            <a:r>
              <a:rPr lang="en-GB" sz="1400" dirty="0" smtClean="0">
                <a:solidFill>
                  <a:schemeClr val="accent3">
                    <a:lumMod val="50000"/>
                  </a:schemeClr>
                </a:solidFill>
                <a:latin typeface="Arial" pitchFamily="34" charset="0"/>
                <a:cs typeface="Arial" pitchFamily="34" charset="0"/>
              </a:rPr>
              <a:t>” (</a:t>
            </a:r>
            <a:r>
              <a:rPr lang="en-GB" sz="1400" dirty="0" err="1" smtClean="0">
                <a:solidFill>
                  <a:schemeClr val="accent3">
                    <a:lumMod val="50000"/>
                  </a:schemeClr>
                </a:solidFill>
                <a:latin typeface="Arial" pitchFamily="34" charset="0"/>
                <a:cs typeface="Arial" pitchFamily="34" charset="0"/>
              </a:rPr>
              <a:t>RoI</a:t>
            </a:r>
            <a:r>
              <a:rPr lang="en-GB" sz="1400" dirty="0" smtClean="0">
                <a:solidFill>
                  <a:schemeClr val="accent3">
                    <a:lumMod val="50000"/>
                  </a:schemeClr>
                </a:solidFill>
                <a:latin typeface="Arial" pitchFamily="34" charset="0"/>
                <a:cs typeface="Arial" pitchFamily="34" charset="0"/>
              </a:rPr>
              <a:t> Survey of Travellers) in quarterly publications</a:t>
            </a:r>
          </a:p>
          <a:p>
            <a:pPr marL="800100" lvl="1" indent="-342900" algn="l">
              <a:spcAft>
                <a:spcPts val="600"/>
              </a:spcAft>
              <a:buFont typeface="+mj-lt"/>
              <a:buAutoNum type="arabicPeriod"/>
              <a:defRPr/>
            </a:pPr>
            <a:r>
              <a:rPr lang="en-GB" sz="1400" dirty="0" smtClean="0">
                <a:solidFill>
                  <a:schemeClr val="accent3">
                    <a:lumMod val="50000"/>
                  </a:schemeClr>
                </a:solidFill>
                <a:latin typeface="Arial" pitchFamily="34" charset="0"/>
                <a:cs typeface="Arial" pitchFamily="34" charset="0"/>
              </a:rPr>
              <a:t>Publish headline statistics and advise users where small sample sizes an issue</a:t>
            </a:r>
          </a:p>
          <a:p>
            <a:pPr marL="800100" lvl="1" indent="-342900" algn="l">
              <a:spcAft>
                <a:spcPts val="600"/>
              </a:spcAft>
              <a:buFont typeface="+mj-lt"/>
              <a:buAutoNum type="arabicPeriod"/>
              <a:defRPr/>
            </a:pPr>
            <a:r>
              <a:rPr lang="en-GB" sz="1400" dirty="0" smtClean="0">
                <a:solidFill>
                  <a:schemeClr val="accent3">
                    <a:lumMod val="50000"/>
                  </a:schemeClr>
                </a:solidFill>
                <a:latin typeface="Arial" pitchFamily="34" charset="0"/>
                <a:cs typeface="Arial" pitchFamily="34" charset="0"/>
              </a:rPr>
              <a:t>Estimated confidence intervals for “</a:t>
            </a:r>
            <a:r>
              <a:rPr lang="en-GB" sz="1400" dirty="0" err="1" smtClean="0">
                <a:solidFill>
                  <a:schemeClr val="accent3">
                    <a:lumMod val="50000"/>
                  </a:schemeClr>
                </a:solidFill>
                <a:latin typeface="Arial" pitchFamily="34" charset="0"/>
                <a:cs typeface="Arial" pitchFamily="34" charset="0"/>
              </a:rPr>
              <a:t>Vias</a:t>
            </a:r>
            <a:r>
              <a:rPr lang="en-GB" sz="1400" dirty="0" smtClean="0">
                <a:solidFill>
                  <a:schemeClr val="accent3">
                    <a:lumMod val="50000"/>
                  </a:schemeClr>
                </a:solidFill>
                <a:latin typeface="Arial" pitchFamily="34" charset="0"/>
                <a:cs typeface="Arial" pitchFamily="34" charset="0"/>
              </a:rPr>
              <a:t>” and HTS  </a:t>
            </a:r>
          </a:p>
          <a:p>
            <a:pPr marL="342900" indent="-342900" algn="l">
              <a:spcAft>
                <a:spcPts val="600"/>
              </a:spcAft>
              <a:defRPr/>
            </a:pPr>
            <a:r>
              <a:rPr lang="en-GB" sz="1800" dirty="0" smtClean="0">
                <a:solidFill>
                  <a:schemeClr val="accent3">
                    <a:lumMod val="50000"/>
                  </a:schemeClr>
                </a:solidFill>
                <a:latin typeface="Arial" pitchFamily="34" charset="0"/>
                <a:cs typeface="Arial" pitchFamily="34" charset="0"/>
              </a:rPr>
              <a:t>6. 	Alternative sources for “</a:t>
            </a:r>
            <a:r>
              <a:rPr lang="en-GB" sz="1800" dirty="0" err="1" smtClean="0">
                <a:solidFill>
                  <a:schemeClr val="accent3">
                    <a:lumMod val="50000"/>
                  </a:schemeClr>
                </a:solidFill>
                <a:latin typeface="Arial" pitchFamily="34" charset="0"/>
                <a:cs typeface="Arial" pitchFamily="34" charset="0"/>
              </a:rPr>
              <a:t>Vias</a:t>
            </a:r>
            <a:r>
              <a:rPr lang="en-GB" sz="1800" dirty="0" smtClean="0">
                <a:solidFill>
                  <a:schemeClr val="accent3">
                    <a:lumMod val="50000"/>
                  </a:schemeClr>
                </a:solidFill>
                <a:latin typeface="Arial" pitchFamily="34" charset="0"/>
                <a:cs typeface="Arial" pitchFamily="34" charset="0"/>
              </a:rPr>
              <a:t>”</a:t>
            </a:r>
          </a:p>
          <a:p>
            <a:pPr marL="800100" lvl="1" indent="-342900" algn="l">
              <a:spcAft>
                <a:spcPts val="600"/>
              </a:spcAft>
              <a:buFont typeface="+mj-lt"/>
              <a:buAutoNum type="arabicPeriod"/>
              <a:defRPr/>
            </a:pPr>
            <a:r>
              <a:rPr lang="en-GB" sz="1400" dirty="0" smtClean="0">
                <a:solidFill>
                  <a:schemeClr val="accent3">
                    <a:lumMod val="50000"/>
                  </a:schemeClr>
                </a:solidFill>
                <a:latin typeface="Arial" pitchFamily="34" charset="0"/>
                <a:cs typeface="Arial" pitchFamily="34" charset="0"/>
              </a:rPr>
              <a:t>CSO Passenger Card Inquiry will be considered as an alternative source (However, there are known limitations including lack of expenditure data for NI and CSO  will be undertaking a review of both the PCI and other overseas sources)</a:t>
            </a:r>
          </a:p>
          <a:p>
            <a:pPr marL="342900" indent="-342900" algn="l">
              <a:spcAft>
                <a:spcPts val="1200"/>
              </a:spcAft>
              <a:defRPr/>
            </a:pPr>
            <a:r>
              <a:rPr lang="en-GB" sz="1800" dirty="0" smtClean="0">
                <a:solidFill>
                  <a:schemeClr val="accent3">
                    <a:lumMod val="50000"/>
                  </a:schemeClr>
                </a:solidFill>
                <a:latin typeface="Arial" pitchFamily="34" charset="0"/>
                <a:cs typeface="Arial" pitchFamily="34" charset="0"/>
              </a:rPr>
              <a:t>7. Improve sub-Northern Ireland annual estimates (District Council)</a:t>
            </a:r>
          </a:p>
          <a:p>
            <a:pPr marL="800100" lvl="1" indent="-342900" algn="l">
              <a:spcAft>
                <a:spcPts val="600"/>
              </a:spcAft>
              <a:buFont typeface="+mj-lt"/>
              <a:buAutoNum type="arabicPeriod"/>
              <a:defRPr/>
            </a:pPr>
            <a:r>
              <a:rPr lang="en-GB" sz="1400" dirty="0" smtClean="0">
                <a:solidFill>
                  <a:schemeClr val="accent3">
                    <a:lumMod val="50000"/>
                  </a:schemeClr>
                </a:solidFill>
                <a:latin typeface="Arial" pitchFamily="34" charset="0"/>
                <a:cs typeface="Arial" pitchFamily="34" charset="0"/>
              </a:rPr>
              <a:t>Estimates to be based on more than 100 visitors or coded appropriately</a:t>
            </a:r>
          </a:p>
          <a:p>
            <a:pPr marL="800100" lvl="1" indent="-342900" algn="l">
              <a:spcAft>
                <a:spcPts val="600"/>
              </a:spcAft>
              <a:buFont typeface="+mj-lt"/>
              <a:buAutoNum type="arabicPeriod"/>
              <a:defRPr/>
            </a:pPr>
            <a:r>
              <a:rPr lang="en-GB" sz="1400" dirty="0" smtClean="0">
                <a:solidFill>
                  <a:schemeClr val="accent3">
                    <a:lumMod val="50000"/>
                  </a:schemeClr>
                </a:solidFill>
                <a:latin typeface="Arial" pitchFamily="34" charset="0"/>
                <a:cs typeface="Arial" pitchFamily="34" charset="0"/>
              </a:rPr>
              <a:t>Combine all demand surveys to provide 3-year averages at DC level for latest year</a:t>
            </a:r>
          </a:p>
          <a:p>
            <a:pPr marL="800100" lvl="1" indent="-342900" algn="l">
              <a:spcAft>
                <a:spcPts val="600"/>
              </a:spcAft>
              <a:buFont typeface="+mj-lt"/>
              <a:buAutoNum type="arabicPeriod"/>
              <a:defRPr/>
            </a:pPr>
            <a:r>
              <a:rPr lang="en-GB" sz="1400" dirty="0" smtClean="0">
                <a:solidFill>
                  <a:schemeClr val="accent3">
                    <a:lumMod val="50000"/>
                  </a:schemeClr>
                </a:solidFill>
                <a:latin typeface="Arial" pitchFamily="34" charset="0"/>
                <a:cs typeface="Arial" pitchFamily="34" charset="0"/>
              </a:rPr>
              <a:t>Combine District Councils to Key Tourism Destination Areas for an annual estimate</a:t>
            </a:r>
          </a:p>
          <a:p>
            <a:pPr marL="800100" lvl="1" indent="-342900" algn="l">
              <a:spcAft>
                <a:spcPts val="600"/>
              </a:spcAft>
              <a:buFont typeface="+mj-lt"/>
              <a:buAutoNum type="arabicPeriod"/>
              <a:defRPr/>
            </a:pPr>
            <a:r>
              <a:rPr lang="en-GB" sz="1400" dirty="0" smtClean="0">
                <a:solidFill>
                  <a:schemeClr val="accent3">
                    <a:lumMod val="50000"/>
                  </a:schemeClr>
                </a:solidFill>
                <a:latin typeface="Arial" pitchFamily="34" charset="0"/>
                <a:cs typeface="Arial" pitchFamily="34" charset="0"/>
              </a:rPr>
              <a:t>Provide business survey based measures of employee jobs in tourism characteristic industries </a:t>
            </a:r>
          </a:p>
          <a:p>
            <a:pPr marL="342900" indent="-342900" algn="l">
              <a:spcAft>
                <a:spcPts val="600"/>
              </a:spcAft>
              <a:defRPr/>
            </a:pPr>
            <a:r>
              <a:rPr lang="en-GB" sz="1800" dirty="0" smtClean="0">
                <a:solidFill>
                  <a:schemeClr val="accent3">
                    <a:lumMod val="50000"/>
                  </a:schemeClr>
                </a:solidFill>
                <a:latin typeface="Arial" pitchFamily="34" charset="0"/>
                <a:cs typeface="Arial" pitchFamily="34" charset="0"/>
              </a:rPr>
              <a:t>8. Assessment of local economic impact (emerging issue)</a:t>
            </a:r>
          </a:p>
          <a:p>
            <a:pPr marL="800100" lvl="1" indent="-342900" algn="l">
              <a:spcAft>
                <a:spcPts val="600"/>
              </a:spcAft>
              <a:buFont typeface="+mj-lt"/>
              <a:buAutoNum type="arabicPeriod"/>
              <a:defRPr/>
            </a:pPr>
            <a:r>
              <a:rPr lang="en-GB" sz="1400" dirty="0" smtClean="0">
                <a:solidFill>
                  <a:schemeClr val="accent3">
                    <a:lumMod val="50000"/>
                  </a:schemeClr>
                </a:solidFill>
                <a:latin typeface="Arial" pitchFamily="34" charset="0"/>
                <a:cs typeface="Arial" pitchFamily="34" charset="0"/>
              </a:rPr>
              <a:t>NI / </a:t>
            </a:r>
            <a:r>
              <a:rPr lang="en-GB" sz="1400" dirty="0" err="1" smtClean="0">
                <a:solidFill>
                  <a:schemeClr val="accent3">
                    <a:lumMod val="50000"/>
                  </a:schemeClr>
                </a:solidFill>
                <a:latin typeface="Arial" pitchFamily="34" charset="0"/>
                <a:cs typeface="Arial" pitchFamily="34" charset="0"/>
              </a:rPr>
              <a:t>RoI</a:t>
            </a:r>
            <a:r>
              <a:rPr lang="en-GB" sz="1400" dirty="0" smtClean="0">
                <a:solidFill>
                  <a:schemeClr val="accent3">
                    <a:lumMod val="50000"/>
                  </a:schemeClr>
                </a:solidFill>
                <a:latin typeface="Arial" pitchFamily="34" charset="0"/>
                <a:cs typeface="Arial" pitchFamily="34" charset="0"/>
              </a:rPr>
              <a:t> level overseas and domestic surveys will never provide sufficiently robust numbers for District Council / event Level analyses</a:t>
            </a:r>
          </a:p>
          <a:p>
            <a:pPr marL="800100" lvl="1" indent="-342900" algn="l">
              <a:spcAft>
                <a:spcPts val="600"/>
              </a:spcAft>
              <a:buFont typeface="+mj-lt"/>
              <a:buAutoNum type="arabicPeriod"/>
              <a:defRPr/>
            </a:pPr>
            <a:r>
              <a:rPr lang="en-GB" sz="1400" dirty="0" smtClean="0">
                <a:solidFill>
                  <a:schemeClr val="accent3">
                    <a:lumMod val="50000"/>
                  </a:schemeClr>
                </a:solidFill>
                <a:latin typeface="Arial" pitchFamily="34" charset="0"/>
                <a:cs typeface="Arial" pitchFamily="34" charset="0"/>
              </a:rPr>
              <a:t>Can make more use of employee jobs measures</a:t>
            </a:r>
          </a:p>
          <a:p>
            <a:pPr marL="800100" lvl="1" indent="-342900" algn="l">
              <a:spcAft>
                <a:spcPts val="600"/>
              </a:spcAft>
              <a:buFont typeface="+mj-lt"/>
              <a:buAutoNum type="arabicPeriod"/>
              <a:defRPr/>
            </a:pPr>
            <a:r>
              <a:rPr lang="en-GB" sz="1400" dirty="0" smtClean="0">
                <a:solidFill>
                  <a:schemeClr val="accent3">
                    <a:lumMod val="50000"/>
                  </a:schemeClr>
                </a:solidFill>
                <a:latin typeface="Arial" pitchFamily="34" charset="0"/>
                <a:cs typeface="Arial" pitchFamily="34" charset="0"/>
              </a:rPr>
              <a:t>Modelled approach using available sub-regional NI estimates and local assessments preferable   	</a:t>
            </a:r>
          </a:p>
          <a:p>
            <a:pPr marL="800100" lvl="1" indent="-342900" algn="l">
              <a:spcAft>
                <a:spcPts val="600"/>
              </a:spcAft>
              <a:buFont typeface="+mj-lt"/>
              <a:buAutoNum type="arabicPeriod"/>
              <a:defRPr/>
            </a:pPr>
            <a:r>
              <a:rPr lang="en-GB" sz="1400" dirty="0" smtClean="0">
                <a:solidFill>
                  <a:schemeClr val="accent3">
                    <a:lumMod val="50000"/>
                  </a:schemeClr>
                </a:solidFill>
                <a:latin typeface="Arial" pitchFamily="34" charset="0"/>
                <a:cs typeface="Arial" pitchFamily="34" charset="0"/>
              </a:rPr>
              <a:t>Ultimately need a standardised approach. NITB sharing best practice on evaluations.</a:t>
            </a:r>
          </a:p>
          <a:p>
            <a:pPr marL="342900" indent="-342900" algn="l">
              <a:buFont typeface="+mj-lt"/>
              <a:buNone/>
              <a:defRPr/>
            </a:pPr>
            <a:endParaRPr lang="en-GB" sz="1800" dirty="0" smtClean="0">
              <a:solidFill>
                <a:schemeClr val="accent3">
                  <a:lumMod val="50000"/>
                </a:schemeClr>
              </a:solidFill>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CF2C06EE-6303-428A-98B9-BFDA4CF5085E}" type="slidenum">
              <a:rPr lang="en-GB" smtClean="0"/>
              <a:pPr/>
              <a:t>4</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Overall</a:t>
            </a:r>
            <a:r>
              <a:rPr lang="en-GB" baseline="0" dirty="0" smtClean="0"/>
              <a:t> results. NI residents make up half of all overnight trips in NI so these are heavily influencing the results, so NISRA has been providing statistics that both include and exclude NI residents</a:t>
            </a:r>
          </a:p>
          <a:p>
            <a:endParaRPr lang="en-GB" baseline="0" dirty="0" smtClean="0"/>
          </a:p>
          <a:p>
            <a:pPr lvl="0" algn="l">
              <a:buFont typeface="Arial" pitchFamily="34" charset="0"/>
              <a:buChar char="•"/>
            </a:pPr>
            <a:r>
              <a:rPr lang="en-GB" sz="1200" dirty="0" smtClean="0">
                <a:solidFill>
                  <a:schemeClr val="tx1"/>
                </a:solidFill>
                <a:latin typeface="Arial" pitchFamily="34" charset="0"/>
                <a:cs typeface="Arial" pitchFamily="34" charset="0"/>
              </a:rPr>
              <a:t> The estimated total number of overnight trips to NI by all visitors in  January – December 2013 increased by 2% to 4.1 million (m) compared to 2012 (4.0m). This estimate includes overnight visits by NI residents (domestic visitors) and visitors from outside NI.</a:t>
            </a:r>
          </a:p>
          <a:p>
            <a:pPr lvl="0" algn="l">
              <a:buFont typeface="Arial" pitchFamily="34" charset="0"/>
              <a:buChar char="•"/>
            </a:pPr>
            <a:r>
              <a:rPr lang="en-GB" sz="1200" dirty="0" smtClean="0">
                <a:solidFill>
                  <a:schemeClr val="tx1"/>
                </a:solidFill>
                <a:latin typeface="Arial" pitchFamily="34" charset="0"/>
                <a:cs typeface="Arial" pitchFamily="34" charset="0"/>
              </a:rPr>
              <a:t> When we exclude NI residents, the total number of visitors from outside NI staying at least one night in NI was estimated to have increased by 6% to just over 2.1m in 2013, compared to 2.0m in 2012.</a:t>
            </a:r>
          </a:p>
          <a:p>
            <a:pPr lvl="0" algn="l">
              <a:buFont typeface="Arial" pitchFamily="34" charset="0"/>
              <a:buChar char="•"/>
            </a:pPr>
            <a:r>
              <a:rPr lang="en-GB" sz="1200" dirty="0" smtClean="0">
                <a:solidFill>
                  <a:schemeClr val="tx1"/>
                </a:solidFill>
                <a:latin typeface="Arial" pitchFamily="34" charset="0"/>
                <a:cs typeface="Arial" pitchFamily="34" charset="0"/>
              </a:rPr>
              <a:t>We also know that the increase in visitors from outside NI (6%) was driven by the GB and overseas market (+13% or 131,000 from GB and +2% or 9,000 from overseas). Those visiting from </a:t>
            </a:r>
            <a:r>
              <a:rPr lang="en-GB" sz="1200" dirty="0" err="1" smtClean="0">
                <a:solidFill>
                  <a:schemeClr val="tx1"/>
                </a:solidFill>
                <a:latin typeface="Arial" pitchFamily="34" charset="0"/>
                <a:cs typeface="Arial" pitchFamily="34" charset="0"/>
              </a:rPr>
              <a:t>RoI</a:t>
            </a:r>
            <a:r>
              <a:rPr lang="en-GB" sz="1200" dirty="0" smtClean="0">
                <a:solidFill>
                  <a:schemeClr val="tx1"/>
                </a:solidFill>
                <a:latin typeface="Arial" pitchFamily="34" charset="0"/>
                <a:cs typeface="Arial" pitchFamily="34" charset="0"/>
              </a:rPr>
              <a:t> fell by 7% or an estimated 30,000.</a:t>
            </a:r>
          </a:p>
          <a:p>
            <a:r>
              <a:rPr lang="en-GB" dirty="0" smtClean="0"/>
              <a:t>Similarly, expenditure</a:t>
            </a:r>
            <a:r>
              <a:rPr lang="en-GB" baseline="0" dirty="0" smtClean="0"/>
              <a:t> rose by 5% for all overnight trips and by 9% when we look only at external visitors.</a:t>
            </a:r>
            <a:endParaRPr lang="en-GB" dirty="0"/>
          </a:p>
        </p:txBody>
      </p:sp>
      <p:sp>
        <p:nvSpPr>
          <p:cNvPr id="4" name="Slide Number Placeholder 3"/>
          <p:cNvSpPr>
            <a:spLocks noGrp="1"/>
          </p:cNvSpPr>
          <p:nvPr>
            <p:ph type="sldNum" sz="quarter" idx="10"/>
          </p:nvPr>
        </p:nvSpPr>
        <p:spPr/>
        <p:txBody>
          <a:bodyPr/>
          <a:lstStyle/>
          <a:p>
            <a:fld id="{CF2C06EE-6303-428A-98B9-BFDA4CF5085E}" type="slidenum">
              <a:rPr lang="en-GB" smtClean="0"/>
              <a:pPr/>
              <a:t>5</a:t>
            </a:fld>
            <a:endParaRPr lang="en-GB"/>
          </a:p>
        </p:txBody>
      </p:sp>
    </p:spTree>
    <p:extLst>
      <p:ext uri="{BB962C8B-B14F-4D97-AF65-F5344CB8AC3E}">
        <p14:creationId xmlns:p14="http://schemas.microsoft.com/office/powerpoint/2010/main" val="20498352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latin typeface="+mn-lt"/>
                <a:ea typeface="+mn-ea"/>
                <a:cs typeface="+mn-cs"/>
              </a:rPr>
              <a:t>Our biggest market for overnight trips is</a:t>
            </a:r>
            <a:r>
              <a:rPr lang="en-GB" sz="1200" kern="1200" baseline="0" dirty="0" smtClean="0">
                <a:solidFill>
                  <a:schemeClr val="tx1"/>
                </a:solidFill>
                <a:latin typeface="+mn-lt"/>
                <a:ea typeface="+mn-ea"/>
                <a:cs typeface="+mn-cs"/>
              </a:rPr>
              <a:t> NI residents – they make up almost half of all overnight trips.  GB  visitors account for just under 1/3</a:t>
            </a:r>
            <a:r>
              <a:rPr lang="en-GB" sz="1200" kern="1200" baseline="30000" dirty="0" smtClean="0">
                <a:solidFill>
                  <a:schemeClr val="tx1"/>
                </a:solidFill>
                <a:latin typeface="+mn-lt"/>
                <a:ea typeface="+mn-ea"/>
                <a:cs typeface="+mn-cs"/>
              </a:rPr>
              <a:t>rd</a:t>
            </a:r>
            <a:r>
              <a:rPr lang="en-GB" sz="1200" kern="1200" baseline="0" dirty="0" smtClean="0">
                <a:solidFill>
                  <a:schemeClr val="tx1"/>
                </a:solidFill>
                <a:latin typeface="+mn-lt"/>
                <a:ea typeface="+mn-ea"/>
                <a:cs typeface="+mn-cs"/>
              </a:rPr>
              <a:t>, with overseas (13%) and </a:t>
            </a:r>
            <a:r>
              <a:rPr lang="en-GB" sz="1200" kern="1200" baseline="0" dirty="0" err="1" smtClean="0">
                <a:solidFill>
                  <a:schemeClr val="tx1"/>
                </a:solidFill>
                <a:latin typeface="+mn-lt"/>
                <a:ea typeface="+mn-ea"/>
                <a:cs typeface="+mn-cs"/>
              </a:rPr>
              <a:t>RoI</a:t>
            </a:r>
            <a:r>
              <a:rPr lang="en-GB" sz="1200" kern="1200" baseline="0" dirty="0" smtClean="0">
                <a:solidFill>
                  <a:schemeClr val="tx1"/>
                </a:solidFill>
                <a:latin typeface="+mn-lt"/>
                <a:ea typeface="+mn-ea"/>
                <a:cs typeface="+mn-cs"/>
              </a:rPr>
              <a:t> (10%) make up the rest.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baseline="0" dirty="0" smtClean="0">
                <a:solidFill>
                  <a:schemeClr val="tx1"/>
                </a:solidFill>
                <a:latin typeface="+mn-lt"/>
                <a:ea typeface="+mn-ea"/>
                <a:cs typeface="+mn-cs"/>
              </a:rPr>
              <a:t>We saw growth in visitors from GB (+13%), overseas (+2%) but fewer from </a:t>
            </a:r>
            <a:r>
              <a:rPr lang="en-GB" sz="1200" kern="1200" baseline="0" dirty="0" err="1" smtClean="0">
                <a:solidFill>
                  <a:schemeClr val="tx1"/>
                </a:solidFill>
                <a:latin typeface="+mn-lt"/>
                <a:ea typeface="+mn-ea"/>
                <a:cs typeface="+mn-cs"/>
              </a:rPr>
              <a:t>RoI</a:t>
            </a:r>
            <a:r>
              <a:rPr lang="en-GB" sz="1200" kern="1200" baseline="0" dirty="0" smtClean="0">
                <a:solidFill>
                  <a:schemeClr val="tx1"/>
                </a:solidFill>
                <a:latin typeface="+mn-lt"/>
                <a:ea typeface="+mn-ea"/>
                <a:cs typeface="+mn-cs"/>
              </a:rPr>
              <a:t> (-7%) and NI (-2%). (I noticed something yesterday in one of the newspapers that the strong sterling market could be influencing decision to holiday in the US and </a:t>
            </a:r>
            <a:r>
              <a:rPr lang="en-GB" sz="1200" kern="1200" baseline="0" dirty="0" err="1" smtClean="0">
                <a:solidFill>
                  <a:schemeClr val="tx1"/>
                </a:solidFill>
                <a:latin typeface="+mn-lt"/>
                <a:ea typeface="+mn-ea"/>
                <a:cs typeface="+mn-cs"/>
              </a:rPr>
              <a:t>eurozone</a:t>
            </a:r>
            <a:r>
              <a:rPr lang="en-GB" sz="1200" kern="1200" baseline="0" dirty="0" smtClean="0">
                <a:solidFill>
                  <a:schemeClr val="tx1"/>
                </a:solidFill>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baseline="0" dirty="0" smtClean="0">
                <a:solidFill>
                  <a:schemeClr val="tx1"/>
                </a:solidFill>
                <a:latin typeface="+mn-lt"/>
                <a:ea typeface="+mn-ea"/>
                <a:cs typeface="+mn-cs"/>
              </a:rPr>
              <a:t>I noticed that the South of Ireland also had an overall increase (+7%) in total overseas visitors (and like NI, increases in GB, US and Australia/NZ inc ‘others’ visitors in 2013, although (unlike </a:t>
            </a:r>
            <a:r>
              <a:rPr lang="en-GB" sz="1200" kern="1200" baseline="0" dirty="0" err="1" smtClean="0">
                <a:solidFill>
                  <a:schemeClr val="tx1"/>
                </a:solidFill>
                <a:latin typeface="+mn-lt"/>
                <a:ea typeface="+mn-ea"/>
                <a:cs typeface="+mn-cs"/>
              </a:rPr>
              <a:t>RoI</a:t>
            </a:r>
            <a:r>
              <a:rPr lang="en-GB" sz="1200" kern="1200" baseline="0" dirty="0" smtClean="0">
                <a:solidFill>
                  <a:schemeClr val="tx1"/>
                </a:solidFill>
                <a:latin typeface="+mn-lt"/>
                <a:ea typeface="+mn-ea"/>
                <a:cs typeface="+mn-cs"/>
              </a:rPr>
              <a:t>) NI figures showed a fall in those visiting from Canada and a fall overall in mainland Europe -  although many of the individual European countries showed similar patterns (increases in France, Germany, fall in Italian visitors)  pattern of outcome differs in Spain and Canada between NI and </a:t>
            </a:r>
            <a:r>
              <a:rPr lang="en-GB" sz="1200" kern="1200" baseline="0" dirty="0" err="1" smtClean="0">
                <a:solidFill>
                  <a:schemeClr val="tx1"/>
                </a:solidFill>
                <a:latin typeface="+mn-lt"/>
                <a:ea typeface="+mn-ea"/>
                <a:cs typeface="+mn-cs"/>
              </a:rPr>
              <a:t>RoI</a:t>
            </a:r>
            <a:r>
              <a:rPr lang="en-GB" sz="1200" kern="1200" baseline="0" dirty="0" smtClean="0">
                <a:solidFill>
                  <a:schemeClr val="tx1"/>
                </a:solidFill>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b="1" kern="1200" dirty="0" smtClean="0">
                <a:solidFill>
                  <a:schemeClr val="tx1"/>
                </a:solidFill>
                <a:latin typeface="+mn-lt"/>
                <a:ea typeface="+mn-ea"/>
                <a:cs typeface="+mn-cs"/>
              </a:rPr>
              <a:t>Leave out</a:t>
            </a:r>
            <a:r>
              <a:rPr lang="en-GB" sz="1200" b="1" kern="1200" baseline="0" dirty="0" smtClean="0">
                <a:solidFill>
                  <a:schemeClr val="tx1"/>
                </a:solidFill>
                <a:latin typeface="+mn-lt"/>
                <a:ea typeface="+mn-ea"/>
                <a:cs typeface="+mn-cs"/>
              </a:rPr>
              <a:t> this section???????</a:t>
            </a:r>
            <a:endParaRPr lang="en-GB" sz="1200" b="1"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latin typeface="+mn-lt"/>
                <a:ea typeface="+mn-ea"/>
                <a:cs typeface="+mn-cs"/>
              </a:rPr>
              <a:t>When we look at all visitors (domestic and external), the numbers visiting friends and relatives and those on holiday visits showed falls of 3% (-49,000) and 1% (-19,000) respectively. We do know that the decline in those visiting friends and relatives is due to a fall in the numbers of these visits by both NI residents (-25%) and overseas visitors (-13%).</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latin typeface="+mn-lt"/>
                <a:ea typeface="+mn-ea"/>
                <a:cs typeface="+mn-cs"/>
              </a:rPr>
              <a:t>Just over half of external visitors came to NI to visit friends and relatives. The growth in this category (+14%) was driven by visitors from GB (a rise of 22% or +131,000). There was no change in the overall number of external visitors taking an overnight trip in NI for holiday purposes. There was however an increase in holiday visits from GB (+5%/9k) and overseas residents (+7%/18k), though this was offset by a fall in holiday visitors from the </a:t>
            </a:r>
            <a:r>
              <a:rPr lang="en-GB" sz="1200" kern="1200" dirty="0" err="1" smtClean="0">
                <a:solidFill>
                  <a:schemeClr val="tx1"/>
                </a:solidFill>
                <a:latin typeface="+mn-lt"/>
                <a:ea typeface="+mn-ea"/>
                <a:cs typeface="+mn-cs"/>
              </a:rPr>
              <a:t>RoI</a:t>
            </a:r>
            <a:r>
              <a:rPr lang="en-GB" sz="1200" kern="1200" dirty="0" smtClean="0">
                <a:solidFill>
                  <a:schemeClr val="tx1"/>
                </a:solidFill>
                <a:latin typeface="+mn-lt"/>
                <a:ea typeface="+mn-ea"/>
                <a:cs typeface="+mn-cs"/>
              </a:rPr>
              <a:t> (-15%/26k). </a:t>
            </a:r>
          </a:p>
          <a:p>
            <a:endParaRPr lang="en-GB" dirty="0"/>
          </a:p>
        </p:txBody>
      </p:sp>
      <p:sp>
        <p:nvSpPr>
          <p:cNvPr id="4" name="Slide Number Placeholder 3"/>
          <p:cNvSpPr>
            <a:spLocks noGrp="1"/>
          </p:cNvSpPr>
          <p:nvPr>
            <p:ph type="sldNum" sz="quarter" idx="10"/>
          </p:nvPr>
        </p:nvSpPr>
        <p:spPr/>
        <p:txBody>
          <a:bodyPr/>
          <a:lstStyle/>
          <a:p>
            <a:fld id="{CF2C06EE-6303-428A-98B9-BFDA4CF5085E}" type="slidenum">
              <a:rPr lang="en-GB" smtClean="0"/>
              <a:pPr/>
              <a:t>6</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latin typeface="+mn-lt"/>
                <a:ea typeface="+mn-ea"/>
                <a:cs typeface="+mn-cs"/>
              </a:rPr>
              <a:t>This the first time we have been able to do this and</a:t>
            </a:r>
            <a:r>
              <a:rPr lang="en-GB" sz="1200" kern="1200" baseline="0" dirty="0" smtClean="0">
                <a:solidFill>
                  <a:schemeClr val="tx1"/>
                </a:solidFill>
                <a:latin typeface="+mn-lt"/>
                <a:ea typeface="+mn-ea"/>
                <a:cs typeface="+mn-cs"/>
              </a:rPr>
              <a:t> it will prove useful for future years. Can I thank those involved in providing this information.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latin typeface="+mn-lt"/>
                <a:ea typeface="+mn-ea"/>
                <a:cs typeface="+mn-cs"/>
              </a:rPr>
              <a:t>Over half (52%) of  the nights spent in NI during 2013 were spent in a friends or relatives home (7.52m nights), with hotels being the second most popular choice of accommodation at 2.73m nights (19%). The fewest number of nights were spent by overnight visitors’ in their own or second home which represents 4% (542 thousand) of all accommodation nights during 2013</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smtClean="0">
              <a:solidFill>
                <a:schemeClr val="tx1"/>
              </a:solidFill>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CF2C06EE-6303-428A-98B9-BFDA4CF5085E}" type="slidenum">
              <a:rPr lang="en-GB" smtClean="0"/>
              <a:pPr/>
              <a:t>7</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This chart shows the volume of each of the tourism statistics data sources. As I’ve said, the domestic market accounts</a:t>
            </a:r>
            <a:r>
              <a:rPr lang="en-GB" baseline="0" dirty="0" smtClean="0"/>
              <a:t> for around half of all overnight trips in NI, represented here by the purple line, the NI passenger survey accounts for 31%, while the Survey of overseas travellers and the Household travel survey each account for around 10% of the total (a combined 20% or 815k trips).</a:t>
            </a:r>
          </a:p>
          <a:p>
            <a:endParaRPr lang="en-GB" baseline="0" dirty="0" smtClean="0"/>
          </a:p>
          <a:p>
            <a:r>
              <a:rPr lang="en-GB" baseline="0" dirty="0" smtClean="0"/>
              <a:t>I’ll just ask Joanne to take us through the LGD figures and outline some of the methodological issues that we have faced.    </a:t>
            </a:r>
            <a:endParaRPr lang="en-GB" dirty="0"/>
          </a:p>
        </p:txBody>
      </p:sp>
      <p:sp>
        <p:nvSpPr>
          <p:cNvPr id="4" name="Slide Number Placeholder 3"/>
          <p:cNvSpPr>
            <a:spLocks noGrp="1"/>
          </p:cNvSpPr>
          <p:nvPr>
            <p:ph type="sldNum" sz="quarter" idx="10"/>
          </p:nvPr>
        </p:nvSpPr>
        <p:spPr/>
        <p:txBody>
          <a:bodyPr/>
          <a:lstStyle/>
          <a:p>
            <a:fld id="{CF2C06EE-6303-428A-98B9-BFDA4CF5085E}" type="slidenum">
              <a:rPr lang="en-GB" smtClean="0"/>
              <a:pPr/>
              <a:t>8</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E"/>
          </a:p>
        </p:txBody>
      </p:sp>
      <p:sp>
        <p:nvSpPr>
          <p:cNvPr id="4" name="Date Placeholder 3"/>
          <p:cNvSpPr>
            <a:spLocks noGrp="1"/>
          </p:cNvSpPr>
          <p:nvPr>
            <p:ph type="dt" sz="half" idx="10"/>
          </p:nvPr>
        </p:nvSpPr>
        <p:spPr/>
        <p:txBody>
          <a:bodyPr/>
          <a:lstStyle/>
          <a:p>
            <a:fld id="{F391E87B-6C36-459A-9CC3-DD1585AAA7AA}" type="datetimeFigureOut">
              <a:rPr lang="en-IE" smtClean="0"/>
              <a:t>18/11/2014</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20D99F7A-19B2-4A95-990C-76A065344405}" type="slidenum">
              <a:rPr lang="en-IE" smtClean="0"/>
              <a:t>‹#›</a:t>
            </a:fld>
            <a:endParaRPr lang="en-IE"/>
          </a:p>
        </p:txBody>
      </p:sp>
    </p:spTree>
    <p:extLst>
      <p:ext uri="{BB962C8B-B14F-4D97-AF65-F5344CB8AC3E}">
        <p14:creationId xmlns:p14="http://schemas.microsoft.com/office/powerpoint/2010/main" val="9557751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F391E87B-6C36-459A-9CC3-DD1585AAA7AA}" type="datetimeFigureOut">
              <a:rPr lang="en-IE" smtClean="0"/>
              <a:t>18/11/2014</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20D99F7A-19B2-4A95-990C-76A065344405}" type="slidenum">
              <a:rPr lang="en-IE" smtClean="0"/>
              <a:t>‹#›</a:t>
            </a:fld>
            <a:endParaRPr lang="en-IE"/>
          </a:p>
        </p:txBody>
      </p:sp>
    </p:spTree>
    <p:extLst>
      <p:ext uri="{BB962C8B-B14F-4D97-AF65-F5344CB8AC3E}">
        <p14:creationId xmlns:p14="http://schemas.microsoft.com/office/powerpoint/2010/main" val="482259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F391E87B-6C36-459A-9CC3-DD1585AAA7AA}" type="datetimeFigureOut">
              <a:rPr lang="en-IE" smtClean="0"/>
              <a:t>18/11/2014</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20D99F7A-19B2-4A95-990C-76A065344405}" type="slidenum">
              <a:rPr lang="en-IE" smtClean="0"/>
              <a:t>‹#›</a:t>
            </a:fld>
            <a:endParaRPr lang="en-IE"/>
          </a:p>
        </p:txBody>
      </p:sp>
    </p:spTree>
    <p:extLst>
      <p:ext uri="{BB962C8B-B14F-4D97-AF65-F5344CB8AC3E}">
        <p14:creationId xmlns:p14="http://schemas.microsoft.com/office/powerpoint/2010/main" val="593332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F391E87B-6C36-459A-9CC3-DD1585AAA7AA}" type="datetimeFigureOut">
              <a:rPr lang="en-IE" smtClean="0"/>
              <a:t>18/11/2014</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20D99F7A-19B2-4A95-990C-76A065344405}" type="slidenum">
              <a:rPr lang="en-IE" smtClean="0"/>
              <a:t>‹#›</a:t>
            </a:fld>
            <a:endParaRPr lang="en-IE"/>
          </a:p>
        </p:txBody>
      </p:sp>
    </p:spTree>
    <p:extLst>
      <p:ext uri="{BB962C8B-B14F-4D97-AF65-F5344CB8AC3E}">
        <p14:creationId xmlns:p14="http://schemas.microsoft.com/office/powerpoint/2010/main" val="1340741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91E87B-6C36-459A-9CC3-DD1585AAA7AA}" type="datetimeFigureOut">
              <a:rPr lang="en-IE" smtClean="0"/>
              <a:t>18/11/2014</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20D99F7A-19B2-4A95-990C-76A065344405}" type="slidenum">
              <a:rPr lang="en-IE" smtClean="0"/>
              <a:t>‹#›</a:t>
            </a:fld>
            <a:endParaRPr lang="en-IE"/>
          </a:p>
        </p:txBody>
      </p:sp>
    </p:spTree>
    <p:extLst>
      <p:ext uri="{BB962C8B-B14F-4D97-AF65-F5344CB8AC3E}">
        <p14:creationId xmlns:p14="http://schemas.microsoft.com/office/powerpoint/2010/main" val="746696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Date Placeholder 4"/>
          <p:cNvSpPr>
            <a:spLocks noGrp="1"/>
          </p:cNvSpPr>
          <p:nvPr>
            <p:ph type="dt" sz="half" idx="10"/>
          </p:nvPr>
        </p:nvSpPr>
        <p:spPr/>
        <p:txBody>
          <a:bodyPr/>
          <a:lstStyle/>
          <a:p>
            <a:fld id="{F391E87B-6C36-459A-9CC3-DD1585AAA7AA}" type="datetimeFigureOut">
              <a:rPr lang="en-IE" smtClean="0"/>
              <a:t>18/11/2014</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20D99F7A-19B2-4A95-990C-76A065344405}" type="slidenum">
              <a:rPr lang="en-IE" smtClean="0"/>
              <a:t>‹#›</a:t>
            </a:fld>
            <a:endParaRPr lang="en-IE"/>
          </a:p>
        </p:txBody>
      </p:sp>
    </p:spTree>
    <p:extLst>
      <p:ext uri="{BB962C8B-B14F-4D97-AF65-F5344CB8AC3E}">
        <p14:creationId xmlns:p14="http://schemas.microsoft.com/office/powerpoint/2010/main" val="1015258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7" name="Date Placeholder 6"/>
          <p:cNvSpPr>
            <a:spLocks noGrp="1"/>
          </p:cNvSpPr>
          <p:nvPr>
            <p:ph type="dt" sz="half" idx="10"/>
          </p:nvPr>
        </p:nvSpPr>
        <p:spPr/>
        <p:txBody>
          <a:bodyPr/>
          <a:lstStyle/>
          <a:p>
            <a:fld id="{F391E87B-6C36-459A-9CC3-DD1585AAA7AA}" type="datetimeFigureOut">
              <a:rPr lang="en-IE" smtClean="0"/>
              <a:t>18/11/2014</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20D99F7A-19B2-4A95-990C-76A065344405}" type="slidenum">
              <a:rPr lang="en-IE" smtClean="0"/>
              <a:t>‹#›</a:t>
            </a:fld>
            <a:endParaRPr lang="en-IE"/>
          </a:p>
        </p:txBody>
      </p:sp>
    </p:spTree>
    <p:extLst>
      <p:ext uri="{BB962C8B-B14F-4D97-AF65-F5344CB8AC3E}">
        <p14:creationId xmlns:p14="http://schemas.microsoft.com/office/powerpoint/2010/main" val="1955312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Date Placeholder 2"/>
          <p:cNvSpPr>
            <a:spLocks noGrp="1"/>
          </p:cNvSpPr>
          <p:nvPr>
            <p:ph type="dt" sz="half" idx="10"/>
          </p:nvPr>
        </p:nvSpPr>
        <p:spPr/>
        <p:txBody>
          <a:bodyPr/>
          <a:lstStyle/>
          <a:p>
            <a:fld id="{F391E87B-6C36-459A-9CC3-DD1585AAA7AA}" type="datetimeFigureOut">
              <a:rPr lang="en-IE" smtClean="0"/>
              <a:t>18/11/2014</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20D99F7A-19B2-4A95-990C-76A065344405}" type="slidenum">
              <a:rPr lang="en-IE" smtClean="0"/>
              <a:t>‹#›</a:t>
            </a:fld>
            <a:endParaRPr lang="en-IE"/>
          </a:p>
        </p:txBody>
      </p:sp>
    </p:spTree>
    <p:extLst>
      <p:ext uri="{BB962C8B-B14F-4D97-AF65-F5344CB8AC3E}">
        <p14:creationId xmlns:p14="http://schemas.microsoft.com/office/powerpoint/2010/main" val="42704976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91E87B-6C36-459A-9CC3-DD1585AAA7AA}" type="datetimeFigureOut">
              <a:rPr lang="en-IE" smtClean="0"/>
              <a:t>18/11/2014</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20D99F7A-19B2-4A95-990C-76A065344405}" type="slidenum">
              <a:rPr lang="en-IE" smtClean="0"/>
              <a:t>‹#›</a:t>
            </a:fld>
            <a:endParaRPr lang="en-IE"/>
          </a:p>
        </p:txBody>
      </p:sp>
    </p:spTree>
    <p:extLst>
      <p:ext uri="{BB962C8B-B14F-4D97-AF65-F5344CB8AC3E}">
        <p14:creationId xmlns:p14="http://schemas.microsoft.com/office/powerpoint/2010/main" val="40088696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91E87B-6C36-459A-9CC3-DD1585AAA7AA}" type="datetimeFigureOut">
              <a:rPr lang="en-IE" smtClean="0"/>
              <a:t>18/11/2014</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20D99F7A-19B2-4A95-990C-76A065344405}" type="slidenum">
              <a:rPr lang="en-IE" smtClean="0"/>
              <a:t>‹#›</a:t>
            </a:fld>
            <a:endParaRPr lang="en-IE"/>
          </a:p>
        </p:txBody>
      </p:sp>
    </p:spTree>
    <p:extLst>
      <p:ext uri="{BB962C8B-B14F-4D97-AF65-F5344CB8AC3E}">
        <p14:creationId xmlns:p14="http://schemas.microsoft.com/office/powerpoint/2010/main" val="2234308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91E87B-6C36-459A-9CC3-DD1585AAA7AA}" type="datetimeFigureOut">
              <a:rPr lang="en-IE" smtClean="0"/>
              <a:t>18/11/2014</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20D99F7A-19B2-4A95-990C-76A065344405}" type="slidenum">
              <a:rPr lang="en-IE" smtClean="0"/>
              <a:t>‹#›</a:t>
            </a:fld>
            <a:endParaRPr lang="en-IE"/>
          </a:p>
        </p:txBody>
      </p:sp>
    </p:spTree>
    <p:extLst>
      <p:ext uri="{BB962C8B-B14F-4D97-AF65-F5344CB8AC3E}">
        <p14:creationId xmlns:p14="http://schemas.microsoft.com/office/powerpoint/2010/main" val="13583988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E"/>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91E87B-6C36-459A-9CC3-DD1585AAA7AA}" type="datetimeFigureOut">
              <a:rPr lang="en-IE" smtClean="0"/>
              <a:t>18/11/2014</a:t>
            </a:fld>
            <a:endParaRPr lang="en-IE"/>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D99F7A-19B2-4A95-990C-76A065344405}" type="slidenum">
              <a:rPr lang="en-IE" smtClean="0"/>
              <a:t>‹#›</a:t>
            </a:fld>
            <a:endParaRPr lang="en-IE"/>
          </a:p>
        </p:txBody>
      </p:sp>
    </p:spTree>
    <p:extLst>
      <p:ext uri="{BB962C8B-B14F-4D97-AF65-F5344CB8AC3E}">
        <p14:creationId xmlns:p14="http://schemas.microsoft.com/office/powerpoint/2010/main" val="3756679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052736"/>
            <a:ext cx="7772400" cy="1872207"/>
          </a:xfrm>
        </p:spPr>
        <p:txBody>
          <a:bodyPr>
            <a:noAutofit/>
          </a:bodyPr>
          <a:lstStyle/>
          <a:p>
            <a:pPr>
              <a:defRPr/>
            </a:pPr>
            <a:r>
              <a:rPr lang="en-GB" b="1" dirty="0" smtClean="0">
                <a:latin typeface="Arial" pitchFamily="34" charset="0"/>
                <a:cs typeface="Arial" pitchFamily="34" charset="0"/>
              </a:rPr>
              <a:t>NISRA </a:t>
            </a:r>
            <a:br>
              <a:rPr lang="en-GB" b="1" dirty="0" smtClean="0">
                <a:latin typeface="Arial" pitchFamily="34" charset="0"/>
                <a:cs typeface="Arial" pitchFamily="34" charset="0"/>
              </a:rPr>
            </a:br>
            <a:r>
              <a:rPr lang="en-GB" b="1" dirty="0" smtClean="0">
                <a:latin typeface="Arial" pitchFamily="34" charset="0"/>
                <a:cs typeface="Arial" pitchFamily="34" charset="0"/>
              </a:rPr>
              <a:t>Tourism Statistics</a:t>
            </a:r>
            <a:endParaRPr lang="en-GB" sz="3600" dirty="0">
              <a:solidFill>
                <a:srgbClr val="FFFF00"/>
              </a:solidFill>
              <a:latin typeface="Arial" pitchFamily="34" charset="0"/>
              <a:cs typeface="Arial" pitchFamily="34" charset="0"/>
            </a:endParaRPr>
          </a:p>
        </p:txBody>
      </p:sp>
      <p:sp>
        <p:nvSpPr>
          <p:cNvPr id="7171" name="Subtitle 2"/>
          <p:cNvSpPr>
            <a:spLocks noGrp="1"/>
          </p:cNvSpPr>
          <p:nvPr>
            <p:ph type="subTitle" idx="1"/>
          </p:nvPr>
        </p:nvSpPr>
        <p:spPr>
          <a:xfrm>
            <a:off x="755576" y="3429000"/>
            <a:ext cx="7854950" cy="2520280"/>
          </a:xfrm>
        </p:spPr>
        <p:txBody>
          <a:bodyPr>
            <a:normAutofit/>
          </a:bodyPr>
          <a:lstStyle/>
          <a:p>
            <a:pPr marR="0"/>
            <a:r>
              <a:rPr lang="en-GB" sz="3600" dirty="0" smtClean="0">
                <a:solidFill>
                  <a:schemeClr val="tx1"/>
                </a:solidFill>
                <a:latin typeface="Arial" pitchFamily="34" charset="0"/>
                <a:cs typeface="Arial" pitchFamily="34" charset="0"/>
              </a:rPr>
              <a:t>All-Island Tourism Statistics Liaison Meeting </a:t>
            </a:r>
          </a:p>
          <a:p>
            <a:pPr marR="0"/>
            <a:r>
              <a:rPr lang="en-GB" sz="3600" dirty="0" smtClean="0">
                <a:solidFill>
                  <a:schemeClr val="tx1"/>
                </a:solidFill>
                <a:latin typeface="Arial" pitchFamily="34" charset="0"/>
                <a:cs typeface="Arial" pitchFamily="34" charset="0"/>
              </a:rPr>
              <a:t>24 June 2014</a:t>
            </a:r>
          </a:p>
        </p:txBody>
      </p:sp>
      <p:pic>
        <p:nvPicPr>
          <p:cNvPr id="4" name="Picture 3" descr="C:\Users\1001365\AppData\Local\Microsoft\Windows\Temporary Internet Files\Content.Outlook\1TDB8ZQY\NISRALogoLRG.jpg"/>
          <p:cNvPicPr/>
          <p:nvPr/>
        </p:nvPicPr>
        <p:blipFill>
          <a:blip r:embed="rId3" cstate="print"/>
          <a:srcRect/>
          <a:stretch>
            <a:fillRect/>
          </a:stretch>
        </p:blipFill>
        <p:spPr bwMode="auto">
          <a:xfrm>
            <a:off x="6975592" y="5985722"/>
            <a:ext cx="2168408" cy="872278"/>
          </a:xfrm>
          <a:prstGeom prst="rect">
            <a:avLst/>
          </a:prstGeom>
          <a:noFill/>
          <a:ln w="9525">
            <a:noFill/>
            <a:miter lim="800000"/>
            <a:headEnd/>
            <a:tailEnd/>
          </a:ln>
        </p:spPr>
      </p:pic>
    </p:spTree>
    <p:extLst>
      <p:ext uri="{BB962C8B-B14F-4D97-AF65-F5344CB8AC3E}">
        <p14:creationId xmlns:p14="http://schemas.microsoft.com/office/powerpoint/2010/main" val="15825284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434282"/>
          </a:xfrm>
        </p:spPr>
        <p:txBody>
          <a:bodyPr/>
          <a:lstStyle/>
          <a:p>
            <a:r>
              <a:rPr lang="en-IE" dirty="0" smtClean="0"/>
              <a:t>NISRA Tourism Statistics Branch</a:t>
            </a:r>
            <a:endParaRPr lang="en-IE" dirty="0"/>
          </a:p>
        </p:txBody>
      </p:sp>
      <p:sp>
        <p:nvSpPr>
          <p:cNvPr id="3" name="Content Placeholder 2"/>
          <p:cNvSpPr>
            <a:spLocks noGrp="1"/>
          </p:cNvSpPr>
          <p:nvPr>
            <p:ph idx="1"/>
          </p:nvPr>
        </p:nvSpPr>
        <p:spPr>
          <a:xfrm>
            <a:off x="457200" y="3068960"/>
            <a:ext cx="8229600" cy="3057203"/>
          </a:xfrm>
        </p:spPr>
        <p:txBody>
          <a:bodyPr/>
          <a:lstStyle/>
          <a:p>
            <a:pPr marL="0" indent="0" algn="ctr">
              <a:buNone/>
            </a:pPr>
            <a:r>
              <a:rPr lang="en-IE" dirty="0" smtClean="0"/>
              <a:t>Latest Results (P. </a:t>
            </a:r>
            <a:r>
              <a:rPr lang="en-IE" dirty="0" err="1" smtClean="0"/>
              <a:t>Wyers</a:t>
            </a:r>
            <a:r>
              <a:rPr lang="en-IE" dirty="0" smtClean="0"/>
              <a:t>)</a:t>
            </a:r>
            <a:endParaRPr lang="en-IE" dirty="0"/>
          </a:p>
        </p:txBody>
      </p:sp>
    </p:spTree>
    <p:extLst>
      <p:ext uri="{BB962C8B-B14F-4D97-AF65-F5344CB8AC3E}">
        <p14:creationId xmlns:p14="http://schemas.microsoft.com/office/powerpoint/2010/main" val="49443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b="1" dirty="0" smtClean="0">
                <a:latin typeface="Arial" pitchFamily="34" charset="0"/>
                <a:cs typeface="Arial" pitchFamily="34" charset="0"/>
              </a:rPr>
              <a:t>NISRA 2013-2014 Work Programme</a:t>
            </a:r>
            <a:endParaRPr lang="en-GB" sz="3600" b="1" dirty="0">
              <a:latin typeface="Arial" pitchFamily="34" charset="0"/>
              <a:cs typeface="Arial" pitchFamily="34" charset="0"/>
            </a:endParaRPr>
          </a:p>
        </p:txBody>
      </p:sp>
      <p:sp>
        <p:nvSpPr>
          <p:cNvPr id="3" name="Content Placeholder 2"/>
          <p:cNvSpPr>
            <a:spLocks noGrp="1"/>
          </p:cNvSpPr>
          <p:nvPr>
            <p:ph idx="1"/>
          </p:nvPr>
        </p:nvSpPr>
        <p:spPr>
          <a:xfrm>
            <a:off x="457200" y="2492896"/>
            <a:ext cx="8229600" cy="3633267"/>
          </a:xfrm>
        </p:spPr>
        <p:txBody>
          <a:bodyPr>
            <a:normAutofit/>
          </a:bodyPr>
          <a:lstStyle/>
          <a:p>
            <a:r>
              <a:rPr lang="en-GB" dirty="0" smtClean="0">
                <a:latin typeface="Arial" pitchFamily="34" charset="0"/>
                <a:cs typeface="Arial" pitchFamily="34" charset="0"/>
              </a:rPr>
              <a:t>User consultation</a:t>
            </a:r>
          </a:p>
          <a:p>
            <a:pPr>
              <a:buNone/>
            </a:pPr>
            <a:endParaRPr lang="en-GB" dirty="0" smtClean="0">
              <a:latin typeface="Arial" pitchFamily="34" charset="0"/>
              <a:cs typeface="Arial" pitchFamily="34" charset="0"/>
            </a:endParaRPr>
          </a:p>
          <a:p>
            <a:r>
              <a:rPr lang="en-GB" dirty="0" smtClean="0">
                <a:latin typeface="Arial" pitchFamily="34" charset="0"/>
                <a:cs typeface="Arial" pitchFamily="34" charset="0"/>
              </a:rPr>
              <a:t>Publications</a:t>
            </a:r>
            <a:r>
              <a:rPr lang="en-GB" sz="2800" dirty="0" smtClean="0">
                <a:latin typeface="Arial" pitchFamily="34" charset="0"/>
                <a:cs typeface="Arial" pitchFamily="34" charset="0"/>
              </a:rPr>
              <a:t>	</a:t>
            </a:r>
          </a:p>
          <a:p>
            <a:pPr>
              <a:buNone/>
            </a:pPr>
            <a:endParaRPr lang="en-GB" sz="2800" dirty="0" smtClean="0">
              <a:latin typeface="Arial" pitchFamily="34" charset="0"/>
              <a:cs typeface="Arial" pitchFamily="34" charset="0"/>
            </a:endParaRPr>
          </a:p>
          <a:p>
            <a:r>
              <a:rPr lang="en-GB" dirty="0" smtClean="0">
                <a:latin typeface="Arial" pitchFamily="34" charset="0"/>
                <a:cs typeface="Arial" pitchFamily="34" charset="0"/>
              </a:rPr>
              <a:t>Methodological Developments</a:t>
            </a:r>
          </a:p>
          <a:p>
            <a:endParaRPr lang="en-GB" dirty="0" smtClean="0">
              <a:latin typeface="Arial" pitchFamily="34" charset="0"/>
              <a:cs typeface="Arial" pitchFamily="34" charset="0"/>
            </a:endParaRPr>
          </a:p>
          <a:p>
            <a:pPr lvl="1"/>
            <a:endParaRPr lang="en-GB" sz="2400" dirty="0" smtClean="0">
              <a:latin typeface="Arial" pitchFamily="34" charset="0"/>
              <a:cs typeface="Arial" pitchFamily="34" charset="0"/>
            </a:endParaRPr>
          </a:p>
          <a:p>
            <a:pPr>
              <a:buNone/>
            </a:pPr>
            <a:endParaRPr lang="en-GB" dirty="0" smtClean="0"/>
          </a:p>
          <a:p>
            <a:pPr lvl="1">
              <a:buNone/>
            </a:pPr>
            <a:endParaRPr lang="en-GB" dirty="0" smtClean="0"/>
          </a:p>
          <a:p>
            <a:endParaRPr lang="en-GB" dirty="0"/>
          </a:p>
        </p:txBody>
      </p:sp>
      <p:pic>
        <p:nvPicPr>
          <p:cNvPr id="4" name="Picture 3" descr="C:\Users\1001365\AppData\Local\Microsoft\Windows\Temporary Internet Files\Content.Outlook\1TDB8ZQY\NISRALogoLRG.jpg"/>
          <p:cNvPicPr/>
          <p:nvPr/>
        </p:nvPicPr>
        <p:blipFill>
          <a:blip r:embed="rId3" cstate="print"/>
          <a:srcRect/>
          <a:stretch>
            <a:fillRect/>
          </a:stretch>
        </p:blipFill>
        <p:spPr bwMode="auto">
          <a:xfrm>
            <a:off x="6975592" y="5985722"/>
            <a:ext cx="2168408" cy="872278"/>
          </a:xfrm>
          <a:prstGeom prst="rect">
            <a:avLst/>
          </a:prstGeom>
          <a:noFill/>
          <a:ln w="9525">
            <a:noFill/>
            <a:miter lim="800000"/>
            <a:headEnd/>
            <a:tailEnd/>
          </a:ln>
        </p:spPr>
      </p:pic>
    </p:spTree>
    <p:extLst>
      <p:ext uri="{BB962C8B-B14F-4D97-AF65-F5344CB8AC3E}">
        <p14:creationId xmlns:p14="http://schemas.microsoft.com/office/powerpoint/2010/main" val="28461604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260648"/>
            <a:ext cx="7772400" cy="1470025"/>
          </a:xfrm>
        </p:spPr>
        <p:txBody>
          <a:bodyPr>
            <a:normAutofit/>
          </a:bodyPr>
          <a:lstStyle/>
          <a:p>
            <a:pPr>
              <a:defRPr/>
            </a:pPr>
            <a:r>
              <a:rPr lang="en-GB" sz="3600" dirty="0" smtClean="0">
                <a:latin typeface="Arial" pitchFamily="34" charset="0"/>
                <a:cs typeface="Arial" pitchFamily="34" charset="0"/>
              </a:rPr>
              <a:t>NISRA Tourism Statistics</a:t>
            </a:r>
            <a:br>
              <a:rPr lang="en-GB" sz="3600" dirty="0" smtClean="0">
                <a:latin typeface="Arial" pitchFamily="34" charset="0"/>
                <a:cs typeface="Arial" pitchFamily="34" charset="0"/>
              </a:rPr>
            </a:br>
            <a:r>
              <a:rPr lang="en-GB" sz="3600" dirty="0" smtClean="0">
                <a:latin typeface="Arial" pitchFamily="34" charset="0"/>
                <a:cs typeface="Arial" pitchFamily="34" charset="0"/>
              </a:rPr>
              <a:t>Consultation issues </a:t>
            </a:r>
            <a:endParaRPr lang="en-GB" sz="3600" dirty="0">
              <a:latin typeface="Arial" pitchFamily="34" charset="0"/>
              <a:cs typeface="Arial" pitchFamily="34" charset="0"/>
            </a:endParaRPr>
          </a:p>
        </p:txBody>
      </p:sp>
      <p:sp>
        <p:nvSpPr>
          <p:cNvPr id="7171" name="Subtitle 2"/>
          <p:cNvSpPr>
            <a:spLocks noGrp="1"/>
          </p:cNvSpPr>
          <p:nvPr>
            <p:ph type="subTitle" idx="1"/>
          </p:nvPr>
        </p:nvSpPr>
        <p:spPr>
          <a:xfrm>
            <a:off x="533400" y="2060848"/>
            <a:ext cx="7854950" cy="4608512"/>
          </a:xfrm>
        </p:spPr>
        <p:txBody>
          <a:bodyPr>
            <a:normAutofit/>
          </a:bodyPr>
          <a:lstStyle/>
          <a:p>
            <a:pPr algn="l">
              <a:buFont typeface="Arial" pitchFamily="34" charset="0"/>
              <a:buChar char="•"/>
              <a:defRPr/>
            </a:pPr>
            <a:r>
              <a:rPr lang="en-GB" sz="2000" dirty="0" smtClean="0">
                <a:solidFill>
                  <a:schemeClr val="tx1"/>
                </a:solidFill>
                <a:latin typeface="Arial" pitchFamily="34" charset="0"/>
                <a:cs typeface="Arial" pitchFamily="34" charset="0"/>
              </a:rPr>
              <a:t>Timeliness versus Completeness</a:t>
            </a:r>
          </a:p>
          <a:p>
            <a:pPr lvl="1" algn="l">
              <a:buFont typeface="Arial" pitchFamily="34" charset="0"/>
              <a:buChar char="•"/>
              <a:defRPr/>
            </a:pPr>
            <a:r>
              <a:rPr lang="en-GB" sz="2000" dirty="0" smtClean="0">
                <a:solidFill>
                  <a:schemeClr val="tx1"/>
                </a:solidFill>
                <a:latin typeface="Arial" pitchFamily="34" charset="0"/>
                <a:cs typeface="Arial" pitchFamily="34" charset="0"/>
              </a:rPr>
              <a:t> Numerous monthly publications  from different sources, making it difficult to see overall trend. </a:t>
            </a:r>
          </a:p>
          <a:p>
            <a:pPr lvl="1" algn="l">
              <a:buFont typeface="Arial" pitchFamily="34" charset="0"/>
              <a:buChar char="•"/>
              <a:defRPr/>
            </a:pPr>
            <a:r>
              <a:rPr lang="en-GB" sz="2000" dirty="0" smtClean="0">
                <a:solidFill>
                  <a:schemeClr val="tx1"/>
                </a:solidFill>
                <a:latin typeface="Arial" pitchFamily="34" charset="0"/>
                <a:cs typeface="Arial" pitchFamily="34" charset="0"/>
              </a:rPr>
              <a:t> Coherence between different sources </a:t>
            </a:r>
            <a:r>
              <a:rPr lang="en-GB" sz="2000" dirty="0" err="1" smtClean="0">
                <a:solidFill>
                  <a:schemeClr val="tx1"/>
                </a:solidFill>
                <a:latin typeface="Arial" pitchFamily="34" charset="0"/>
                <a:cs typeface="Arial" pitchFamily="34" charset="0"/>
              </a:rPr>
              <a:t>eg</a:t>
            </a:r>
            <a:r>
              <a:rPr lang="en-GB" sz="2000" dirty="0" smtClean="0">
                <a:solidFill>
                  <a:schemeClr val="tx1"/>
                </a:solidFill>
                <a:latin typeface="Arial" pitchFamily="34" charset="0"/>
                <a:cs typeface="Arial" pitchFamily="34" charset="0"/>
              </a:rPr>
              <a:t> demand v supply</a:t>
            </a:r>
          </a:p>
          <a:p>
            <a:pPr algn="l">
              <a:defRPr/>
            </a:pPr>
            <a:r>
              <a:rPr lang="en-GB" sz="2000" dirty="0" smtClean="0">
                <a:solidFill>
                  <a:schemeClr val="tx1"/>
                </a:solidFill>
                <a:latin typeface="Arial" pitchFamily="34" charset="0"/>
                <a:cs typeface="Arial" pitchFamily="34" charset="0"/>
              </a:rPr>
              <a:t> </a:t>
            </a:r>
          </a:p>
          <a:p>
            <a:pPr algn="l">
              <a:buFont typeface="Arial" pitchFamily="34" charset="0"/>
              <a:buChar char="•"/>
              <a:defRPr/>
            </a:pPr>
            <a:r>
              <a:rPr lang="en-GB" sz="2000" dirty="0" smtClean="0">
                <a:solidFill>
                  <a:schemeClr val="tx1"/>
                </a:solidFill>
                <a:latin typeface="Arial" pitchFamily="34" charset="0"/>
                <a:cs typeface="Arial" pitchFamily="34" charset="0"/>
              </a:rPr>
              <a:t>Robustness of quarterly estimates </a:t>
            </a:r>
          </a:p>
          <a:p>
            <a:pPr lvl="1" algn="l">
              <a:buFont typeface="Arial" pitchFamily="34" charset="0"/>
              <a:buChar char="•"/>
              <a:defRPr/>
            </a:pPr>
            <a:r>
              <a:rPr lang="en-GB" sz="2000" dirty="0" smtClean="0">
                <a:solidFill>
                  <a:schemeClr val="tx1"/>
                </a:solidFill>
                <a:latin typeface="Arial" pitchFamily="34" charset="0"/>
                <a:cs typeface="Arial" pitchFamily="34" charset="0"/>
              </a:rPr>
              <a:t> NI surveys have margins of error but not those from </a:t>
            </a:r>
            <a:r>
              <a:rPr lang="en-GB" sz="2000" dirty="0" err="1" smtClean="0">
                <a:solidFill>
                  <a:schemeClr val="tx1"/>
                </a:solidFill>
                <a:latin typeface="Arial" pitchFamily="34" charset="0"/>
                <a:cs typeface="Arial" pitchFamily="34" charset="0"/>
              </a:rPr>
              <a:t>RoI</a:t>
            </a:r>
            <a:endParaRPr lang="en-GB" sz="2000" dirty="0" smtClean="0">
              <a:solidFill>
                <a:schemeClr val="tx1"/>
              </a:solidFill>
              <a:latin typeface="Arial" pitchFamily="34" charset="0"/>
              <a:cs typeface="Arial" pitchFamily="34" charset="0"/>
            </a:endParaRPr>
          </a:p>
          <a:p>
            <a:pPr lvl="1" algn="l">
              <a:defRPr/>
            </a:pPr>
            <a:endParaRPr lang="en-GB" sz="2000" dirty="0" smtClean="0">
              <a:solidFill>
                <a:schemeClr val="accent3">
                  <a:lumMod val="50000"/>
                </a:schemeClr>
              </a:solidFill>
              <a:latin typeface="Arial" pitchFamily="34" charset="0"/>
              <a:cs typeface="Arial" pitchFamily="34" charset="0"/>
            </a:endParaRPr>
          </a:p>
          <a:p>
            <a:pPr algn="l">
              <a:defRPr/>
            </a:pPr>
            <a:endParaRPr lang="en-GB" sz="2800" dirty="0" smtClean="0">
              <a:solidFill>
                <a:schemeClr val="accent3">
                  <a:lumMod val="50000"/>
                </a:schemeClr>
              </a:solidFill>
              <a:latin typeface="Arial" pitchFamily="34" charset="0"/>
              <a:cs typeface="Arial" pitchFamily="34" charset="0"/>
            </a:endParaRPr>
          </a:p>
          <a:p>
            <a:pPr algn="l">
              <a:buFont typeface="Arial" pitchFamily="34" charset="0"/>
              <a:buChar char="•"/>
              <a:defRPr/>
            </a:pPr>
            <a:endParaRPr lang="en-GB" sz="2800" dirty="0" smtClean="0">
              <a:solidFill>
                <a:schemeClr val="accent3">
                  <a:lumMod val="50000"/>
                </a:schemeClr>
              </a:solidFill>
              <a:latin typeface="Arial" pitchFamily="34" charset="0"/>
              <a:cs typeface="Arial" pitchFamily="34" charset="0"/>
            </a:endParaRPr>
          </a:p>
          <a:p>
            <a:pPr marR="0" algn="l"/>
            <a:endParaRPr lang="en-GB" dirty="0" smtClean="0"/>
          </a:p>
        </p:txBody>
      </p:sp>
      <p:pic>
        <p:nvPicPr>
          <p:cNvPr id="4" name="Picture 3" descr="C:\Users\1001365\AppData\Local\Microsoft\Windows\Temporary Internet Files\Content.Outlook\1TDB8ZQY\NISRALogoLRG.jpg"/>
          <p:cNvPicPr/>
          <p:nvPr/>
        </p:nvPicPr>
        <p:blipFill>
          <a:blip r:embed="rId3" cstate="print"/>
          <a:srcRect/>
          <a:stretch>
            <a:fillRect/>
          </a:stretch>
        </p:blipFill>
        <p:spPr bwMode="auto">
          <a:xfrm>
            <a:off x="6975592" y="5985722"/>
            <a:ext cx="2168408" cy="872278"/>
          </a:xfrm>
          <a:prstGeom prst="rect">
            <a:avLst/>
          </a:prstGeom>
          <a:noFill/>
          <a:ln w="9525">
            <a:noFill/>
            <a:miter lim="800000"/>
            <a:headEnd/>
            <a:tailEnd/>
          </a:ln>
        </p:spPr>
      </p:pic>
    </p:spTree>
    <p:extLst>
      <p:ext uri="{BB962C8B-B14F-4D97-AF65-F5344CB8AC3E}">
        <p14:creationId xmlns:p14="http://schemas.microsoft.com/office/powerpoint/2010/main" val="22910417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260649"/>
            <a:ext cx="7772400" cy="936104"/>
          </a:xfrm>
        </p:spPr>
        <p:txBody>
          <a:bodyPr/>
          <a:lstStyle/>
          <a:p>
            <a:pPr>
              <a:defRPr/>
            </a:pPr>
            <a:r>
              <a:rPr lang="en-GB" dirty="0" smtClean="0"/>
              <a:t>Latest results - 2013 Annual</a:t>
            </a:r>
            <a:endParaRPr lang="en-GB" dirty="0"/>
          </a:p>
        </p:txBody>
      </p:sp>
      <p:sp>
        <p:nvSpPr>
          <p:cNvPr id="7171" name="Subtitle 2"/>
          <p:cNvSpPr>
            <a:spLocks noGrp="1"/>
          </p:cNvSpPr>
          <p:nvPr>
            <p:ph type="subTitle" idx="1"/>
          </p:nvPr>
        </p:nvSpPr>
        <p:spPr>
          <a:xfrm>
            <a:off x="533400" y="1268760"/>
            <a:ext cx="7854950" cy="5112568"/>
          </a:xfrm>
        </p:spPr>
        <p:txBody>
          <a:bodyPr>
            <a:normAutofit lnSpcReduction="10000"/>
          </a:bodyPr>
          <a:lstStyle/>
          <a:p>
            <a:pPr lvl="0" algn="l">
              <a:buFont typeface="Arial" pitchFamily="34" charset="0"/>
              <a:buChar char="•"/>
            </a:pPr>
            <a:r>
              <a:rPr lang="en-GB" sz="2400" dirty="0" smtClean="0">
                <a:solidFill>
                  <a:schemeClr val="tx1"/>
                </a:solidFill>
                <a:latin typeface="Arial" pitchFamily="34" charset="0"/>
                <a:cs typeface="Arial" pitchFamily="34" charset="0"/>
              </a:rPr>
              <a:t> 2% rise in visitor numbers to 4.1 million</a:t>
            </a:r>
            <a:br>
              <a:rPr lang="en-GB" sz="2400" dirty="0" smtClean="0">
                <a:solidFill>
                  <a:schemeClr val="tx1"/>
                </a:solidFill>
                <a:latin typeface="Arial" pitchFamily="34" charset="0"/>
                <a:cs typeface="Arial" pitchFamily="34" charset="0"/>
              </a:rPr>
            </a:br>
            <a:endParaRPr lang="en-GB" sz="2400" dirty="0" smtClean="0">
              <a:solidFill>
                <a:schemeClr val="tx1"/>
              </a:solidFill>
              <a:latin typeface="Arial" pitchFamily="34" charset="0"/>
              <a:cs typeface="Arial" pitchFamily="34" charset="0"/>
            </a:endParaRPr>
          </a:p>
          <a:p>
            <a:pPr lvl="0" algn="l">
              <a:buFont typeface="Arial" pitchFamily="34" charset="0"/>
              <a:buChar char="•"/>
            </a:pPr>
            <a:r>
              <a:rPr lang="en-GB" sz="2400" dirty="0" smtClean="0">
                <a:solidFill>
                  <a:schemeClr val="tx1"/>
                </a:solidFill>
                <a:latin typeface="Arial" pitchFamily="34" charset="0"/>
                <a:cs typeface="Arial" pitchFamily="34" charset="0"/>
              </a:rPr>
              <a:t> 6% rise in external visitors to 2.1 million</a:t>
            </a:r>
          </a:p>
          <a:p>
            <a:pPr lvl="0" algn="l"/>
            <a:endParaRPr lang="en-GB" sz="2400" dirty="0" smtClean="0">
              <a:solidFill>
                <a:schemeClr val="tx1"/>
              </a:solidFill>
              <a:latin typeface="Arial" pitchFamily="34" charset="0"/>
              <a:cs typeface="Arial" pitchFamily="34" charset="0"/>
            </a:endParaRPr>
          </a:p>
          <a:p>
            <a:pPr algn="l">
              <a:buFont typeface="Arial" pitchFamily="34" charset="0"/>
              <a:buChar char="•"/>
            </a:pPr>
            <a:r>
              <a:rPr lang="en-GB" sz="2400" dirty="0" smtClean="0">
                <a:solidFill>
                  <a:schemeClr val="tx1"/>
                </a:solidFill>
                <a:latin typeface="Arial" pitchFamily="34" charset="0"/>
                <a:cs typeface="Arial" pitchFamily="34" charset="0"/>
              </a:rPr>
              <a:t> Increase in external visitors driven by GB and overseas market</a:t>
            </a:r>
          </a:p>
          <a:p>
            <a:pPr algn="l">
              <a:buFont typeface="Arial" pitchFamily="34" charset="0"/>
              <a:buChar char="•"/>
            </a:pPr>
            <a:endParaRPr lang="en-GB" sz="2400" dirty="0" smtClean="0">
              <a:solidFill>
                <a:schemeClr val="tx1"/>
              </a:solidFill>
              <a:latin typeface="Arial" pitchFamily="34" charset="0"/>
              <a:cs typeface="Arial" pitchFamily="34" charset="0"/>
            </a:endParaRPr>
          </a:p>
          <a:p>
            <a:pPr algn="l">
              <a:buFont typeface="Arial" pitchFamily="34" charset="0"/>
              <a:buChar char="•"/>
            </a:pPr>
            <a:r>
              <a:rPr lang="en-GB" sz="2400" dirty="0" smtClean="0">
                <a:solidFill>
                  <a:schemeClr val="tx1"/>
                </a:solidFill>
                <a:latin typeface="Arial" pitchFamily="34" charset="0"/>
                <a:cs typeface="Arial" pitchFamily="34" charset="0"/>
              </a:rPr>
              <a:t> Visitor numbers from </a:t>
            </a:r>
            <a:r>
              <a:rPr lang="en-GB" sz="2400" dirty="0" err="1" smtClean="0">
                <a:solidFill>
                  <a:schemeClr val="tx1"/>
                </a:solidFill>
                <a:latin typeface="Arial" pitchFamily="34" charset="0"/>
                <a:cs typeface="Arial" pitchFamily="34" charset="0"/>
              </a:rPr>
              <a:t>RoI</a:t>
            </a:r>
            <a:r>
              <a:rPr lang="en-GB" sz="2400" dirty="0" smtClean="0">
                <a:solidFill>
                  <a:schemeClr val="tx1"/>
                </a:solidFill>
                <a:latin typeface="Arial" pitchFamily="34" charset="0"/>
                <a:cs typeface="Arial" pitchFamily="34" charset="0"/>
              </a:rPr>
              <a:t> fell by 7%</a:t>
            </a:r>
          </a:p>
          <a:p>
            <a:pPr algn="l">
              <a:buFont typeface="Arial" pitchFamily="34" charset="0"/>
              <a:buChar char="•"/>
            </a:pPr>
            <a:endParaRPr lang="en-GB" sz="2400" dirty="0" smtClean="0">
              <a:solidFill>
                <a:schemeClr val="tx1"/>
              </a:solidFill>
              <a:latin typeface="Arial" pitchFamily="34" charset="0"/>
              <a:cs typeface="Arial" pitchFamily="34" charset="0"/>
            </a:endParaRPr>
          </a:p>
          <a:p>
            <a:pPr algn="l">
              <a:buFont typeface="Arial" pitchFamily="34" charset="0"/>
              <a:buChar char="•"/>
            </a:pPr>
            <a:r>
              <a:rPr lang="en-GB" sz="2400" dirty="0" smtClean="0">
                <a:solidFill>
                  <a:schemeClr val="tx1"/>
                </a:solidFill>
                <a:latin typeface="Arial" pitchFamily="34" charset="0"/>
                <a:cs typeface="Arial" pitchFamily="34" charset="0"/>
              </a:rPr>
              <a:t> Rise of 5% in all visitors expenditure to £723 million</a:t>
            </a:r>
          </a:p>
          <a:p>
            <a:pPr algn="l">
              <a:buFont typeface="Arial" pitchFamily="34" charset="0"/>
              <a:buChar char="•"/>
            </a:pPr>
            <a:endParaRPr lang="en-GB" sz="2400" dirty="0" smtClean="0">
              <a:solidFill>
                <a:schemeClr val="tx1"/>
              </a:solidFill>
              <a:latin typeface="Arial" pitchFamily="34" charset="0"/>
              <a:cs typeface="Arial" pitchFamily="34" charset="0"/>
            </a:endParaRPr>
          </a:p>
          <a:p>
            <a:pPr algn="l">
              <a:buFont typeface="Arial" pitchFamily="34" charset="0"/>
              <a:buChar char="•"/>
            </a:pPr>
            <a:r>
              <a:rPr lang="en-GB" sz="2400" dirty="0" smtClean="0">
                <a:solidFill>
                  <a:schemeClr val="tx1"/>
                </a:solidFill>
                <a:latin typeface="Arial" pitchFamily="34" charset="0"/>
                <a:cs typeface="Arial" pitchFamily="34" charset="0"/>
              </a:rPr>
              <a:t>Rise of 9% in external visitors expenditure to £531 million</a:t>
            </a:r>
          </a:p>
          <a:p>
            <a:pPr algn="l"/>
            <a:endParaRPr lang="en-GB" sz="1400" dirty="0" smtClean="0">
              <a:solidFill>
                <a:schemeClr val="tx1"/>
              </a:solidFill>
              <a:latin typeface="Arial" pitchFamily="34" charset="0"/>
              <a:cs typeface="Arial" pitchFamily="34" charset="0"/>
            </a:endParaRPr>
          </a:p>
          <a:p>
            <a:pPr lvl="0" algn="l"/>
            <a:endParaRPr lang="en-GB" sz="1800" dirty="0" smtClean="0">
              <a:solidFill>
                <a:schemeClr val="tx1"/>
              </a:solidFill>
            </a:endParaRPr>
          </a:p>
        </p:txBody>
      </p:sp>
      <p:pic>
        <p:nvPicPr>
          <p:cNvPr id="4" name="Picture 3" descr="C:\Users\1001365\AppData\Local\Microsoft\Windows\Temporary Internet Files\Content.Outlook\1TDB8ZQY\NISRALogoLRG.jpg"/>
          <p:cNvPicPr/>
          <p:nvPr/>
        </p:nvPicPr>
        <p:blipFill>
          <a:blip r:embed="rId3" cstate="print"/>
          <a:srcRect/>
          <a:stretch>
            <a:fillRect/>
          </a:stretch>
        </p:blipFill>
        <p:spPr bwMode="auto">
          <a:xfrm>
            <a:off x="6975592" y="5985722"/>
            <a:ext cx="2168408" cy="872278"/>
          </a:xfrm>
          <a:prstGeom prst="rect">
            <a:avLst/>
          </a:prstGeom>
          <a:noFill/>
          <a:ln w="9525">
            <a:noFill/>
            <a:miter lim="800000"/>
            <a:headEnd/>
            <a:tailEnd/>
          </a:ln>
        </p:spPr>
      </p:pic>
    </p:spTree>
    <p:extLst>
      <p:ext uri="{BB962C8B-B14F-4D97-AF65-F5344CB8AC3E}">
        <p14:creationId xmlns:p14="http://schemas.microsoft.com/office/powerpoint/2010/main" val="9360008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2200" b="1" dirty="0" smtClean="0">
                <a:latin typeface="Arial" pitchFamily="34" charset="0"/>
                <a:cs typeface="Arial" pitchFamily="34" charset="0"/>
              </a:rPr>
              <a:t>Estimated overnight trips (thousands) by country of residence and reason for visit, 2013 </a:t>
            </a:r>
            <a:r>
              <a:rPr lang="en-GB" dirty="0" smtClean="0"/>
              <a:t/>
            </a:r>
            <a:br>
              <a:rPr lang="en-GB" dirty="0" smtClean="0"/>
            </a:br>
            <a:endParaRPr lang="en-GB" dirty="0"/>
          </a:p>
        </p:txBody>
      </p:sp>
      <p:graphicFrame>
        <p:nvGraphicFramePr>
          <p:cNvPr id="4" name="Chart 3"/>
          <p:cNvGraphicFramePr/>
          <p:nvPr/>
        </p:nvGraphicFramePr>
        <p:xfrm>
          <a:off x="539552" y="1828800"/>
          <a:ext cx="7632848" cy="484056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417031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2000" b="1" dirty="0" smtClean="0">
                <a:latin typeface="Arial" pitchFamily="34" charset="0"/>
                <a:cs typeface="Arial" pitchFamily="34" charset="0"/>
              </a:rPr>
              <a:t>Estimated overnight visitor nights (thousands) by accommodation type used 2013</a:t>
            </a:r>
            <a:r>
              <a:rPr lang="en-GB" dirty="0" smtClean="0">
                <a:latin typeface="Arial" pitchFamily="34" charset="0"/>
                <a:cs typeface="Arial" pitchFamily="34" charset="0"/>
              </a:rPr>
              <a:t/>
            </a:r>
            <a:br>
              <a:rPr lang="en-GB" dirty="0" smtClean="0">
                <a:latin typeface="Arial" pitchFamily="34" charset="0"/>
                <a:cs typeface="Arial" pitchFamily="34" charset="0"/>
              </a:rPr>
            </a:br>
            <a:endParaRPr lang="en-GB" dirty="0">
              <a:latin typeface="Arial" pitchFamily="34" charset="0"/>
              <a:cs typeface="Arial" pitchFamily="34" charset="0"/>
            </a:endParaRPr>
          </a:p>
        </p:txBody>
      </p:sp>
      <p:graphicFrame>
        <p:nvGraphicFramePr>
          <p:cNvPr id="5" name="Chart 4"/>
          <p:cNvGraphicFramePr/>
          <p:nvPr/>
        </p:nvGraphicFramePr>
        <p:xfrm>
          <a:off x="611560" y="908720"/>
          <a:ext cx="7992888" cy="576064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533291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Overnight Trips to NI by Source, 2010-2013</a:t>
            </a:r>
            <a:endParaRPr lang="en-GB"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689530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1305</Words>
  <Application>Microsoft Office PowerPoint</Application>
  <PresentationFormat>On-screen Show (4:3)</PresentationFormat>
  <Paragraphs>110</Paragraphs>
  <Slides>8</Slides>
  <Notes>7</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NISRA  Tourism Statistics</vt:lpstr>
      <vt:lpstr>NISRA Tourism Statistics Branch</vt:lpstr>
      <vt:lpstr>NISRA 2013-2014 Work Programme</vt:lpstr>
      <vt:lpstr>NISRA Tourism Statistics Consultation issues </vt:lpstr>
      <vt:lpstr>Latest results - 2013 Annual</vt:lpstr>
      <vt:lpstr>Estimated overnight trips (thousands) by country of residence and reason for visit, 2013  </vt:lpstr>
      <vt:lpstr>Estimated overnight visitor nights (thousands) by accommodation type used 2013 </vt:lpstr>
      <vt:lpstr>Overnight Trips to NI by Source, 2010-2013</vt:lpstr>
    </vt:vector>
  </TitlesOfParts>
  <Company>CSO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NISRA  Tourism Statistics</dc:title>
  <dc:creator>Mairead Griffin</dc:creator>
  <cp:lastModifiedBy>Mairead Griffin</cp:lastModifiedBy>
  <cp:revision>1</cp:revision>
  <dcterms:created xsi:type="dcterms:W3CDTF">2014-11-18T11:32:57Z</dcterms:created>
  <dcterms:modified xsi:type="dcterms:W3CDTF">2014-11-18T11:35:08Z</dcterms:modified>
</cp:coreProperties>
</file>