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7" r:id="rId2"/>
    <p:sldId id="258" r:id="rId3"/>
    <p:sldId id="259" r:id="rId4"/>
    <p:sldId id="260" r:id="rId5"/>
    <p:sldId id="261" r:id="rId6"/>
    <p:sldId id="262"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402"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0A1953C-297D-4BA9-B104-5CA5F28A3F17}" type="datetimeFigureOut">
              <a:rPr lang="en-IE" smtClean="0"/>
              <a:t>18/11/2014</a:t>
            </a:fld>
            <a:endParaRPr lang="en-IE"/>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0DE7E6-AE5D-4F17-B836-473D8C8575A6}" type="slidenum">
              <a:rPr lang="en-IE" smtClean="0"/>
              <a:t>‹#›</a:t>
            </a:fld>
            <a:endParaRPr lang="en-IE"/>
          </a:p>
        </p:txBody>
      </p:sp>
    </p:spTree>
    <p:extLst>
      <p:ext uri="{BB962C8B-B14F-4D97-AF65-F5344CB8AC3E}">
        <p14:creationId xmlns:p14="http://schemas.microsoft.com/office/powerpoint/2010/main" val="3035568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F2C06EE-6303-428A-98B9-BFDA4CF5085E}" type="slidenum">
              <a:rPr lang="en-GB" smtClean="0"/>
              <a:pPr/>
              <a:t>2</a:t>
            </a:fld>
            <a:endParaRPr lang="en-GB"/>
          </a:p>
        </p:txBody>
      </p:sp>
    </p:spTree>
    <p:extLst>
      <p:ext uri="{BB962C8B-B14F-4D97-AF65-F5344CB8AC3E}">
        <p14:creationId xmlns:p14="http://schemas.microsoft.com/office/powerpoint/2010/main" val="20498352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lgn="l"/>
            <a:endParaRPr lang="en-GB" sz="1200" dirty="0" smtClean="0">
              <a:solidFill>
                <a:schemeClr val="tx1"/>
              </a:solidFill>
              <a:latin typeface="Arial" pitchFamily="34" charset="0"/>
              <a:cs typeface="Arial" pitchFamily="34" charset="0"/>
            </a:endParaRPr>
          </a:p>
          <a:p>
            <a:pPr lvl="0" algn="l"/>
            <a:endParaRPr lang="en-GB" sz="1200" b="1" u="sng" dirty="0" smtClean="0">
              <a:solidFill>
                <a:schemeClr val="tx1"/>
              </a:solidFill>
              <a:latin typeface="Arial" pitchFamily="34" charset="0"/>
              <a:cs typeface="Arial" pitchFamily="34" charset="0"/>
            </a:endParaRPr>
          </a:p>
          <a:p>
            <a:pPr lvl="0" algn="l"/>
            <a:r>
              <a:rPr lang="en-GB" sz="1200" b="1" u="sng" dirty="0" smtClean="0">
                <a:solidFill>
                  <a:schemeClr val="tx1"/>
                </a:solidFill>
                <a:latin typeface="Arial" pitchFamily="34" charset="0"/>
                <a:cs typeface="Arial" pitchFamily="34" charset="0"/>
              </a:rPr>
              <a:t>All visitors</a:t>
            </a:r>
          </a:p>
          <a:p>
            <a:pPr lvl="0" algn="l">
              <a:buFont typeface="Arial" pitchFamily="34" charset="0"/>
              <a:buChar char="•"/>
            </a:pPr>
            <a:r>
              <a:rPr lang="en-GB" sz="1200" dirty="0" smtClean="0">
                <a:solidFill>
                  <a:schemeClr val="tx1"/>
                </a:solidFill>
                <a:latin typeface="Arial" pitchFamily="34" charset="0"/>
                <a:cs typeface="Arial" pitchFamily="34" charset="0"/>
              </a:rPr>
              <a:t>Belfast saw an average of 1.1 million overnight trips in 2011-2012, accounting for 27% of all overnight trips. At £232 million per year, Belfast also experienced the largest proportion of expenditure (35%).</a:t>
            </a:r>
          </a:p>
          <a:p>
            <a:pPr lvl="0" algn="l"/>
            <a:endParaRPr lang="en-GB" sz="1200" dirty="0" smtClean="0">
              <a:solidFill>
                <a:schemeClr val="tx1"/>
              </a:solidFill>
              <a:latin typeface="Arial" pitchFamily="34" charset="0"/>
              <a:cs typeface="Arial" pitchFamily="34" charset="0"/>
            </a:endParaRPr>
          </a:p>
          <a:p>
            <a:pPr lvl="0" algn="l">
              <a:buFont typeface="Arial" pitchFamily="34" charset="0"/>
              <a:buChar char="•"/>
            </a:pPr>
            <a:r>
              <a:rPr lang="en-GB" sz="1200" dirty="0" err="1" smtClean="0">
                <a:solidFill>
                  <a:schemeClr val="tx1"/>
                </a:solidFill>
                <a:latin typeface="Arial" pitchFamily="34" charset="0"/>
                <a:cs typeface="Arial" pitchFamily="34" charset="0"/>
              </a:rPr>
              <a:t>Coleraine</a:t>
            </a:r>
            <a:r>
              <a:rPr lang="en-GB" sz="1200" dirty="0" smtClean="0">
                <a:solidFill>
                  <a:schemeClr val="tx1"/>
                </a:solidFill>
                <a:latin typeface="Arial" pitchFamily="34" charset="0"/>
                <a:cs typeface="Arial" pitchFamily="34" charset="0"/>
              </a:rPr>
              <a:t> was the next most popular area accounting for 12% of overnight trips and average expenditure of £75 million. Down and Fermanagh each accounted for 7% of all overnight trips with 5% and 6% of expenditure respectively.</a:t>
            </a:r>
          </a:p>
          <a:p>
            <a:pPr lvl="0" algn="l"/>
            <a:endParaRPr lang="en-GB" sz="1200" b="1" u="sng" dirty="0" smtClean="0">
              <a:solidFill>
                <a:schemeClr val="tx1"/>
              </a:solidFill>
              <a:latin typeface="Arial" pitchFamily="34" charset="0"/>
              <a:cs typeface="Arial" pitchFamily="34" charset="0"/>
            </a:endParaRPr>
          </a:p>
          <a:p>
            <a:pPr lvl="0" algn="l"/>
            <a:r>
              <a:rPr lang="en-GB" sz="1200" b="1" u="sng" dirty="0" smtClean="0">
                <a:solidFill>
                  <a:schemeClr val="tx1"/>
                </a:solidFill>
                <a:latin typeface="Arial" pitchFamily="34" charset="0"/>
                <a:cs typeface="Arial" pitchFamily="34" charset="0"/>
              </a:rPr>
              <a:t>External visitors</a:t>
            </a:r>
            <a:r>
              <a:rPr lang="en-GB" sz="1200" dirty="0" smtClean="0">
                <a:solidFill>
                  <a:schemeClr val="tx1"/>
                </a:solidFill>
                <a:latin typeface="Arial" pitchFamily="34" charset="0"/>
                <a:cs typeface="Arial" pitchFamily="34" charset="0"/>
              </a:rPr>
              <a:t>  </a:t>
            </a:r>
          </a:p>
          <a:p>
            <a:pPr lvl="0" algn="l">
              <a:buFont typeface="Arial" pitchFamily="34" charset="0"/>
              <a:buChar char="•"/>
            </a:pPr>
            <a:r>
              <a:rPr lang="en-GB" sz="1200" dirty="0" smtClean="0">
                <a:solidFill>
                  <a:schemeClr val="tx1"/>
                </a:solidFill>
                <a:latin typeface="Arial" pitchFamily="34" charset="0"/>
                <a:cs typeface="Arial" pitchFamily="34" charset="0"/>
              </a:rPr>
              <a:t>When NI residents are excluded, Belfast’s share of overnight trips rose to 37% of the total and associated expenditure accounted for 41% of the total. </a:t>
            </a:r>
          </a:p>
          <a:p>
            <a:pPr lvl="0" algn="l">
              <a:buFont typeface="Arial" pitchFamily="34" charset="0"/>
              <a:buChar char="•"/>
            </a:pPr>
            <a:endParaRPr lang="en-GB" sz="1200" dirty="0" smtClean="0">
              <a:solidFill>
                <a:schemeClr val="tx1"/>
              </a:solidFill>
              <a:latin typeface="Arial" pitchFamily="34" charset="0"/>
              <a:cs typeface="Arial" pitchFamily="34" charset="0"/>
            </a:endParaRPr>
          </a:p>
          <a:p>
            <a:pPr lvl="0" algn="l">
              <a:buFont typeface="Arial" pitchFamily="34" charset="0"/>
              <a:buChar char="•"/>
            </a:pPr>
            <a:r>
              <a:rPr lang="en-GB" sz="1200" dirty="0" smtClean="0">
                <a:solidFill>
                  <a:schemeClr val="tx1"/>
                </a:solidFill>
                <a:latin typeface="Arial" pitchFamily="34" charset="0"/>
                <a:cs typeface="Arial" pitchFamily="34" charset="0"/>
              </a:rPr>
              <a:t>Derry LGD (8%) experienced the second largest share of the external visitor market with </a:t>
            </a:r>
            <a:r>
              <a:rPr lang="en-GB" sz="1200" dirty="0" err="1" smtClean="0">
                <a:solidFill>
                  <a:schemeClr val="tx1"/>
                </a:solidFill>
                <a:latin typeface="Arial" pitchFamily="34" charset="0"/>
                <a:cs typeface="Arial" pitchFamily="34" charset="0"/>
              </a:rPr>
              <a:t>Coleraine</a:t>
            </a:r>
            <a:r>
              <a:rPr lang="en-GB" sz="1200" dirty="0" smtClean="0">
                <a:solidFill>
                  <a:schemeClr val="tx1"/>
                </a:solidFill>
                <a:latin typeface="Arial" pitchFamily="34" charset="0"/>
                <a:cs typeface="Arial" pitchFamily="34" charset="0"/>
              </a:rPr>
              <a:t> LGD also providing  8%  of the total overnight trips made by non residents. These LGDs experienced similar levels of expenditure (6% in Derry LGD and 7% in </a:t>
            </a:r>
            <a:r>
              <a:rPr lang="en-GB" sz="1200" dirty="0" err="1" smtClean="0">
                <a:solidFill>
                  <a:schemeClr val="tx1"/>
                </a:solidFill>
                <a:latin typeface="Arial" pitchFamily="34" charset="0"/>
                <a:cs typeface="Arial" pitchFamily="34" charset="0"/>
              </a:rPr>
              <a:t>Coleraine</a:t>
            </a:r>
            <a:r>
              <a:rPr lang="en-GB" sz="1200" dirty="0" smtClean="0">
                <a:solidFill>
                  <a:schemeClr val="tx1"/>
                </a:solidFill>
                <a:latin typeface="Arial" pitchFamily="34" charset="0"/>
                <a:cs typeface="Arial" pitchFamily="34" charset="0"/>
              </a:rPr>
              <a:t> LGD). </a:t>
            </a:r>
            <a:endParaRPr lang="en-GB" dirty="0"/>
          </a:p>
        </p:txBody>
      </p:sp>
      <p:sp>
        <p:nvSpPr>
          <p:cNvPr id="4" name="Slide Number Placeholder 3"/>
          <p:cNvSpPr>
            <a:spLocks noGrp="1"/>
          </p:cNvSpPr>
          <p:nvPr>
            <p:ph type="sldNum" sz="quarter" idx="10"/>
          </p:nvPr>
        </p:nvSpPr>
        <p:spPr/>
        <p:txBody>
          <a:bodyPr/>
          <a:lstStyle/>
          <a:p>
            <a:fld id="{CF2C06EE-6303-428A-98B9-BFDA4CF5085E}" type="slidenum">
              <a:rPr lang="en-GB" smtClean="0"/>
              <a:pPr/>
              <a:t>3</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GB" dirty="0" smtClean="0"/>
              <a:t>NISRA published the LGD publication at end of December</a:t>
            </a:r>
            <a:r>
              <a:rPr lang="en-GB" baseline="0" dirty="0" smtClean="0"/>
              <a:t> 2013 following user requirements</a:t>
            </a:r>
          </a:p>
          <a:p>
            <a:r>
              <a:rPr lang="en-GB" baseline="0" dirty="0" smtClean="0"/>
              <a:t>Previously results at this level were on 3 years rolling average, we felt we could move to 2 as we provided Confidence Intervals</a:t>
            </a:r>
          </a:p>
          <a:p>
            <a:r>
              <a:rPr lang="en-GB" baseline="0" dirty="0" smtClean="0"/>
              <a:t>We published results for the first time excluding NI residents</a:t>
            </a:r>
          </a:p>
          <a:p>
            <a:r>
              <a:rPr lang="en-GB" baseline="0" dirty="0" smtClean="0"/>
              <a:t/>
            </a:r>
            <a:br>
              <a:rPr lang="en-GB" baseline="0" dirty="0" smtClean="0"/>
            </a:br>
            <a:r>
              <a:rPr lang="en-GB" baseline="0" dirty="0" smtClean="0"/>
              <a:t>The HTS is provided at county level, so NISRA combined the CHS data as best can do at county level, found the proportions were similar to the HTS and on this basis estimated the proportions of overall HTS to each LGD based on the CHS</a:t>
            </a:r>
          </a:p>
          <a:p>
            <a:endParaRPr lang="en-GB" baseline="0" dirty="0" smtClean="0"/>
          </a:p>
          <a:p>
            <a:r>
              <a:rPr lang="en-GB" baseline="0" dirty="0" smtClean="0"/>
              <a:t>CONFIDENCE INTERVALS – I have bolded this as the LGD was the first publication were we combined confidence intervals, but we have adapted this in our quarterly and annual publications. We now provide a confidence interval using methodology of providing an estimated CI around the SOT data, based on the confidence interval of the NIPS and an estimated CI around the HTS based on the CHS</a:t>
            </a:r>
          </a:p>
          <a:p>
            <a:endParaRPr lang="en-GB" baseline="0" dirty="0" smtClean="0"/>
          </a:p>
          <a:p>
            <a:endParaRPr lang="en-GB" baseline="0" dirty="0" smtClean="0"/>
          </a:p>
          <a:p>
            <a:r>
              <a:rPr lang="en-GB" baseline="0" dirty="0" smtClean="0"/>
              <a:t>PCI/SOT – as discussed last year, there were requests for NISRA to start using the PCI data for the VIAS element to NI. However, the PCI was still in experimental stage with issues of each month. </a:t>
            </a:r>
            <a:br>
              <a:rPr lang="en-GB" baseline="0" dirty="0" smtClean="0"/>
            </a:br>
            <a:r>
              <a:rPr lang="en-GB" baseline="0" dirty="0" smtClean="0"/>
              <a:t>NISRA has now put in a QIF bid to get assistance from methodological experts in ONS on how we could use the data as there is no back series, so they will be able to compare the SOTS to the PCI and see the benefits/drawbacks to this. Also as the PCI does not collect anything on expenditure, NISRA is seeking to get guidance on what to do</a:t>
            </a:r>
          </a:p>
          <a:p>
            <a:endParaRPr lang="en-GB" baseline="0" dirty="0" smtClean="0"/>
          </a:p>
          <a:p>
            <a:r>
              <a:rPr lang="en-GB" baseline="0" dirty="0" smtClean="0"/>
              <a:t>CRUISE SHIPS – We have had a ministerial request to gather more on the benefits of cruise activity in NI. </a:t>
            </a:r>
          </a:p>
          <a:p>
            <a:r>
              <a:rPr lang="en-GB" baseline="0" dirty="0" smtClean="0"/>
              <a:t>- Thanks for the papers sent from TI and FI. We are meeting with Harbour Commissioners to look at possibilities of survey/how many get off/average spend etc</a:t>
            </a:r>
          </a:p>
        </p:txBody>
      </p:sp>
      <p:sp>
        <p:nvSpPr>
          <p:cNvPr id="4" name="Slide Number Placeholder 3"/>
          <p:cNvSpPr>
            <a:spLocks noGrp="1"/>
          </p:cNvSpPr>
          <p:nvPr>
            <p:ph type="sldNum" sz="quarter" idx="10"/>
          </p:nvPr>
        </p:nvSpPr>
        <p:spPr/>
        <p:txBody>
          <a:bodyPr/>
          <a:lstStyle/>
          <a:p>
            <a:fld id="{CF2C06EE-6303-428A-98B9-BFDA4CF5085E}" type="slidenum">
              <a:rPr lang="en-GB" smtClean="0"/>
              <a:pPr/>
              <a:t>4</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GB" dirty="0" smtClean="0"/>
              <a:t>Some of these topics you will recognise from the previous</a:t>
            </a:r>
            <a:r>
              <a:rPr lang="en-GB" baseline="0" dirty="0" smtClean="0"/>
              <a:t> slide with ongoing methodology or issues that we have been looking at and we will continue to look at during the future year</a:t>
            </a:r>
          </a:p>
          <a:p>
            <a:endParaRPr lang="en-GB" baseline="0" dirty="0" smtClean="0"/>
          </a:p>
          <a:p>
            <a:r>
              <a:rPr lang="en-GB" baseline="0" dirty="0" smtClean="0"/>
              <a:t>QIF-as discussed</a:t>
            </a:r>
          </a:p>
          <a:p>
            <a:r>
              <a:rPr lang="en-GB" baseline="0" dirty="0" smtClean="0"/>
              <a:t>Cruise Ships-as discussed</a:t>
            </a:r>
          </a:p>
          <a:p>
            <a:endParaRPr lang="en-GB" baseline="0" dirty="0" smtClean="0"/>
          </a:p>
          <a:p>
            <a:r>
              <a:rPr lang="en-GB" baseline="0" dirty="0" smtClean="0"/>
              <a:t>LGD-new LGDs will be introduced in NI, so we are currently working on producing our statistics at these levels which should be more robust.</a:t>
            </a:r>
          </a:p>
          <a:p>
            <a:r>
              <a:rPr lang="en-GB" baseline="0" dirty="0" smtClean="0"/>
              <a:t>-due to a change in the methodology of the NIPS, the sample size of those who provide details on where they have stayed have increased so we are hoping to be in a position to produce LGD data for 2013 by Autumn. </a:t>
            </a:r>
          </a:p>
          <a:p>
            <a:endParaRPr lang="en-GB" baseline="0" dirty="0" smtClean="0"/>
          </a:p>
          <a:p>
            <a:r>
              <a:rPr lang="en-GB" baseline="0" dirty="0" smtClean="0"/>
              <a:t>Local Geography data</a:t>
            </a:r>
          </a:p>
          <a:p>
            <a:r>
              <a:rPr lang="en-GB" baseline="0" dirty="0" smtClean="0"/>
              <a:t>-one of the main outcomes to our user consultation as discussed earlier was that local authorities want some way to measure tourism at a smaller geographical level for local events. We are in the middle of scoping this work with ONS who have produced a similar report in England and Wales</a:t>
            </a:r>
          </a:p>
          <a:p>
            <a:endParaRPr lang="en-GB" baseline="0" dirty="0" smtClean="0"/>
          </a:p>
          <a:p>
            <a:r>
              <a:rPr lang="en-GB" baseline="0" dirty="0" smtClean="0"/>
              <a:t>No Trips taken because</a:t>
            </a:r>
          </a:p>
          <a:p>
            <a:r>
              <a:rPr lang="en-GB" baseline="0" dirty="0" smtClean="0"/>
              <a:t>One of the questions in our domestic module asks of NI residents if you </a:t>
            </a:r>
            <a:r>
              <a:rPr lang="en-GB" baseline="0" dirty="0" err="1" smtClean="0"/>
              <a:t>havent</a:t>
            </a:r>
            <a:r>
              <a:rPr lang="en-GB" baseline="0" dirty="0" smtClean="0"/>
              <a:t> taken a trip, why have you not. We hope to look at the answers to this question to see what is reportable and feel it will be of great use to a lot of people in this meeting today</a:t>
            </a:r>
          </a:p>
          <a:p>
            <a:endParaRPr lang="en-GB" baseline="0" dirty="0" smtClean="0"/>
          </a:p>
          <a:p>
            <a:r>
              <a:rPr lang="en-GB" baseline="0" dirty="0" smtClean="0"/>
              <a:t>New questions on our surveys</a:t>
            </a:r>
          </a:p>
          <a:p>
            <a:r>
              <a:rPr lang="en-GB" baseline="0" dirty="0" smtClean="0"/>
              <a:t>-CHS has added questions which should help to inform TSA on expenditure in NI before a trip</a:t>
            </a:r>
          </a:p>
          <a:p>
            <a:r>
              <a:rPr lang="en-GB" baseline="0" dirty="0" smtClean="0"/>
              <a:t>-CHS has also added some questions on the choice of airport NI residents have made and why. This is to inform our flight access policy team on the choice of airport and helps inform on tax duty, etc</a:t>
            </a:r>
          </a:p>
          <a:p>
            <a:r>
              <a:rPr lang="en-GB" baseline="0" dirty="0" smtClean="0"/>
              <a:t>-Both the NIPS and the CHS have questions incorporated to find out about the final destination of trips – this again is to inform the air access team on routes that might be required for NI passengers</a:t>
            </a:r>
          </a:p>
          <a:p>
            <a:endParaRPr lang="en-GB" baseline="0" dirty="0" smtClean="0"/>
          </a:p>
          <a:p>
            <a:r>
              <a:rPr lang="en-GB" baseline="0" dirty="0" smtClean="0"/>
              <a:t>Seasonal Adjustment</a:t>
            </a:r>
          </a:p>
          <a:p>
            <a:r>
              <a:rPr lang="en-GB" baseline="0" dirty="0" smtClean="0"/>
              <a:t>-As the AIG will remember, (or maybe not!),  at the beginning of 2011- NISRA did some work along with ONS on a QIF at the time of moving the NIPS from NITB to NISRA to look at the seasonal adjusted data. This would take out the seasonal effects (</a:t>
            </a:r>
            <a:r>
              <a:rPr lang="en-GB" baseline="0" dirty="0" err="1" smtClean="0"/>
              <a:t>eg</a:t>
            </a:r>
            <a:r>
              <a:rPr lang="en-GB" baseline="0" dirty="0" smtClean="0"/>
              <a:t>. Easter falling into quarter 1 or 2/Christmas).  The seasonal adjusted series would provide extra information about the short-term movements in the series. At the time, ONS recommended that NISRA would publish this information as soon as possible (particularly for the expenditure which was considered as high quality). So we hope in this year to update this series and review it, explain what it means and to publish it. </a:t>
            </a:r>
          </a:p>
          <a:p>
            <a:endParaRPr lang="en-GB" baseline="0" dirty="0" smtClean="0"/>
          </a:p>
          <a:p>
            <a:r>
              <a:rPr lang="en-GB" baseline="0" dirty="0" smtClean="0"/>
              <a:t>Occupancy Survey</a:t>
            </a:r>
          </a:p>
          <a:p>
            <a:r>
              <a:rPr lang="en-GB" baseline="0" dirty="0" smtClean="0"/>
              <a:t>We have been running 3 samples in our occupancy survey and are going to compare the results. These include the ‘original sample (good responders)’, a random selection and a random selection topped up by ‘good responders’</a:t>
            </a:r>
          </a:p>
          <a:p>
            <a:r>
              <a:rPr lang="en-GB" baseline="0" dirty="0" smtClean="0"/>
              <a:t>We are also looking at the methodology of weighting </a:t>
            </a:r>
          </a:p>
        </p:txBody>
      </p:sp>
      <p:sp>
        <p:nvSpPr>
          <p:cNvPr id="4" name="Slide Number Placeholder 3"/>
          <p:cNvSpPr>
            <a:spLocks noGrp="1"/>
          </p:cNvSpPr>
          <p:nvPr>
            <p:ph type="sldNum" sz="quarter" idx="10"/>
          </p:nvPr>
        </p:nvSpPr>
        <p:spPr/>
        <p:txBody>
          <a:bodyPr/>
          <a:lstStyle/>
          <a:p>
            <a:fld id="{CF2C06EE-6303-428A-98B9-BFDA4CF5085E}" type="slidenum">
              <a:rPr lang="en-GB" smtClean="0"/>
              <a:pPr/>
              <a:t>5</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CF2C06EE-6303-428A-98B9-BFDA4CF5085E}" type="slidenum">
              <a:rPr lang="en-GB" smtClean="0"/>
              <a:pPr/>
              <a:t>6</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E"/>
          </a:p>
        </p:txBody>
      </p:sp>
      <p:sp>
        <p:nvSpPr>
          <p:cNvPr id="4" name="Date Placeholder 3"/>
          <p:cNvSpPr>
            <a:spLocks noGrp="1"/>
          </p:cNvSpPr>
          <p:nvPr>
            <p:ph type="dt" sz="half" idx="10"/>
          </p:nvPr>
        </p:nvSpPr>
        <p:spPr/>
        <p:txBody>
          <a:bodyPr/>
          <a:lstStyle/>
          <a:p>
            <a:fld id="{2D5ABBB2-15F7-40ED-8F0E-47FA9A02FE16}" type="datetimeFigureOut">
              <a:rPr lang="en-IE" smtClean="0"/>
              <a:t>18/11/2014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1DDF5CB8-6033-4098-88A1-F97ED48EB86E}" type="slidenum">
              <a:rPr lang="en-IE" smtClean="0"/>
              <a:t>‹#›</a:t>
            </a:fld>
            <a:endParaRPr lang="en-IE"/>
          </a:p>
        </p:txBody>
      </p:sp>
    </p:spTree>
    <p:extLst>
      <p:ext uri="{BB962C8B-B14F-4D97-AF65-F5344CB8AC3E}">
        <p14:creationId xmlns:p14="http://schemas.microsoft.com/office/powerpoint/2010/main" val="1602676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2D5ABBB2-15F7-40ED-8F0E-47FA9A02FE16}" type="datetimeFigureOut">
              <a:rPr lang="en-IE" smtClean="0"/>
              <a:t>18/11/2014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1DDF5CB8-6033-4098-88A1-F97ED48EB86E}" type="slidenum">
              <a:rPr lang="en-IE" smtClean="0"/>
              <a:t>‹#›</a:t>
            </a:fld>
            <a:endParaRPr lang="en-IE"/>
          </a:p>
        </p:txBody>
      </p:sp>
    </p:spTree>
    <p:extLst>
      <p:ext uri="{BB962C8B-B14F-4D97-AF65-F5344CB8AC3E}">
        <p14:creationId xmlns:p14="http://schemas.microsoft.com/office/powerpoint/2010/main" val="2429277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2D5ABBB2-15F7-40ED-8F0E-47FA9A02FE16}" type="datetimeFigureOut">
              <a:rPr lang="en-IE" smtClean="0"/>
              <a:t>18/11/2014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1DDF5CB8-6033-4098-88A1-F97ED48EB86E}" type="slidenum">
              <a:rPr lang="en-IE" smtClean="0"/>
              <a:t>‹#›</a:t>
            </a:fld>
            <a:endParaRPr lang="en-IE"/>
          </a:p>
        </p:txBody>
      </p:sp>
    </p:spTree>
    <p:extLst>
      <p:ext uri="{BB962C8B-B14F-4D97-AF65-F5344CB8AC3E}">
        <p14:creationId xmlns:p14="http://schemas.microsoft.com/office/powerpoint/2010/main" val="16573473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2D5ABBB2-15F7-40ED-8F0E-47FA9A02FE16}" type="datetimeFigureOut">
              <a:rPr lang="en-IE" smtClean="0"/>
              <a:t>18/11/2014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1DDF5CB8-6033-4098-88A1-F97ED48EB86E}" type="slidenum">
              <a:rPr lang="en-IE" smtClean="0"/>
              <a:t>‹#›</a:t>
            </a:fld>
            <a:endParaRPr lang="en-IE"/>
          </a:p>
        </p:txBody>
      </p:sp>
    </p:spTree>
    <p:extLst>
      <p:ext uri="{BB962C8B-B14F-4D97-AF65-F5344CB8AC3E}">
        <p14:creationId xmlns:p14="http://schemas.microsoft.com/office/powerpoint/2010/main" val="4186412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5ABBB2-15F7-40ED-8F0E-47FA9A02FE16}" type="datetimeFigureOut">
              <a:rPr lang="en-IE" smtClean="0"/>
              <a:t>18/11/2014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1DDF5CB8-6033-4098-88A1-F97ED48EB86E}" type="slidenum">
              <a:rPr lang="en-IE" smtClean="0"/>
              <a:t>‹#›</a:t>
            </a:fld>
            <a:endParaRPr lang="en-IE"/>
          </a:p>
        </p:txBody>
      </p:sp>
    </p:spTree>
    <p:extLst>
      <p:ext uri="{BB962C8B-B14F-4D97-AF65-F5344CB8AC3E}">
        <p14:creationId xmlns:p14="http://schemas.microsoft.com/office/powerpoint/2010/main" val="3728008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Date Placeholder 4"/>
          <p:cNvSpPr>
            <a:spLocks noGrp="1"/>
          </p:cNvSpPr>
          <p:nvPr>
            <p:ph type="dt" sz="half" idx="10"/>
          </p:nvPr>
        </p:nvSpPr>
        <p:spPr/>
        <p:txBody>
          <a:bodyPr/>
          <a:lstStyle/>
          <a:p>
            <a:fld id="{2D5ABBB2-15F7-40ED-8F0E-47FA9A02FE16}" type="datetimeFigureOut">
              <a:rPr lang="en-IE" smtClean="0"/>
              <a:t>18/11/2014</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1DDF5CB8-6033-4098-88A1-F97ED48EB86E}" type="slidenum">
              <a:rPr lang="en-IE" smtClean="0"/>
              <a:t>‹#›</a:t>
            </a:fld>
            <a:endParaRPr lang="en-IE"/>
          </a:p>
        </p:txBody>
      </p:sp>
    </p:spTree>
    <p:extLst>
      <p:ext uri="{BB962C8B-B14F-4D97-AF65-F5344CB8AC3E}">
        <p14:creationId xmlns:p14="http://schemas.microsoft.com/office/powerpoint/2010/main" val="14828483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7" name="Date Placeholder 6"/>
          <p:cNvSpPr>
            <a:spLocks noGrp="1"/>
          </p:cNvSpPr>
          <p:nvPr>
            <p:ph type="dt" sz="half" idx="10"/>
          </p:nvPr>
        </p:nvSpPr>
        <p:spPr/>
        <p:txBody>
          <a:bodyPr/>
          <a:lstStyle/>
          <a:p>
            <a:fld id="{2D5ABBB2-15F7-40ED-8F0E-47FA9A02FE16}" type="datetimeFigureOut">
              <a:rPr lang="en-IE" smtClean="0"/>
              <a:t>18/11/2014</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1DDF5CB8-6033-4098-88A1-F97ED48EB86E}" type="slidenum">
              <a:rPr lang="en-IE" smtClean="0"/>
              <a:t>‹#›</a:t>
            </a:fld>
            <a:endParaRPr lang="en-IE"/>
          </a:p>
        </p:txBody>
      </p:sp>
    </p:spTree>
    <p:extLst>
      <p:ext uri="{BB962C8B-B14F-4D97-AF65-F5344CB8AC3E}">
        <p14:creationId xmlns:p14="http://schemas.microsoft.com/office/powerpoint/2010/main" val="2855025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Date Placeholder 2"/>
          <p:cNvSpPr>
            <a:spLocks noGrp="1"/>
          </p:cNvSpPr>
          <p:nvPr>
            <p:ph type="dt" sz="half" idx="10"/>
          </p:nvPr>
        </p:nvSpPr>
        <p:spPr/>
        <p:txBody>
          <a:bodyPr/>
          <a:lstStyle/>
          <a:p>
            <a:fld id="{2D5ABBB2-15F7-40ED-8F0E-47FA9A02FE16}" type="datetimeFigureOut">
              <a:rPr lang="en-IE" smtClean="0"/>
              <a:t>18/11/2014</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1DDF5CB8-6033-4098-88A1-F97ED48EB86E}" type="slidenum">
              <a:rPr lang="en-IE" smtClean="0"/>
              <a:t>‹#›</a:t>
            </a:fld>
            <a:endParaRPr lang="en-IE"/>
          </a:p>
        </p:txBody>
      </p:sp>
    </p:spTree>
    <p:extLst>
      <p:ext uri="{BB962C8B-B14F-4D97-AF65-F5344CB8AC3E}">
        <p14:creationId xmlns:p14="http://schemas.microsoft.com/office/powerpoint/2010/main" val="3713972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5ABBB2-15F7-40ED-8F0E-47FA9A02FE16}" type="datetimeFigureOut">
              <a:rPr lang="en-IE" smtClean="0"/>
              <a:t>18/11/2014</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1DDF5CB8-6033-4098-88A1-F97ED48EB86E}" type="slidenum">
              <a:rPr lang="en-IE" smtClean="0"/>
              <a:t>‹#›</a:t>
            </a:fld>
            <a:endParaRPr lang="en-IE"/>
          </a:p>
        </p:txBody>
      </p:sp>
    </p:spTree>
    <p:extLst>
      <p:ext uri="{BB962C8B-B14F-4D97-AF65-F5344CB8AC3E}">
        <p14:creationId xmlns:p14="http://schemas.microsoft.com/office/powerpoint/2010/main" val="2239058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5ABBB2-15F7-40ED-8F0E-47FA9A02FE16}" type="datetimeFigureOut">
              <a:rPr lang="en-IE" smtClean="0"/>
              <a:t>18/11/2014</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1DDF5CB8-6033-4098-88A1-F97ED48EB86E}" type="slidenum">
              <a:rPr lang="en-IE" smtClean="0"/>
              <a:t>‹#›</a:t>
            </a:fld>
            <a:endParaRPr lang="en-IE"/>
          </a:p>
        </p:txBody>
      </p:sp>
    </p:spTree>
    <p:extLst>
      <p:ext uri="{BB962C8B-B14F-4D97-AF65-F5344CB8AC3E}">
        <p14:creationId xmlns:p14="http://schemas.microsoft.com/office/powerpoint/2010/main" val="35837804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5ABBB2-15F7-40ED-8F0E-47FA9A02FE16}" type="datetimeFigureOut">
              <a:rPr lang="en-IE" smtClean="0"/>
              <a:t>18/11/2014</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1DDF5CB8-6033-4098-88A1-F97ED48EB86E}" type="slidenum">
              <a:rPr lang="en-IE" smtClean="0"/>
              <a:t>‹#›</a:t>
            </a:fld>
            <a:endParaRPr lang="en-IE"/>
          </a:p>
        </p:txBody>
      </p:sp>
    </p:spTree>
    <p:extLst>
      <p:ext uri="{BB962C8B-B14F-4D97-AF65-F5344CB8AC3E}">
        <p14:creationId xmlns:p14="http://schemas.microsoft.com/office/powerpoint/2010/main" val="34590407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5ABBB2-15F7-40ED-8F0E-47FA9A02FE16}" type="datetimeFigureOut">
              <a:rPr lang="en-IE" smtClean="0"/>
              <a:t>18/11/2014</a:t>
            </a:fld>
            <a:endParaRPr lang="en-I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DF5CB8-6033-4098-88A1-F97ED48EB86E}" type="slidenum">
              <a:rPr lang="en-IE" smtClean="0"/>
              <a:t>‹#›</a:t>
            </a:fld>
            <a:endParaRPr lang="en-IE"/>
          </a:p>
        </p:txBody>
      </p:sp>
    </p:spTree>
    <p:extLst>
      <p:ext uri="{BB962C8B-B14F-4D97-AF65-F5344CB8AC3E}">
        <p14:creationId xmlns:p14="http://schemas.microsoft.com/office/powerpoint/2010/main" val="29146361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434282"/>
          </a:xfrm>
        </p:spPr>
        <p:txBody>
          <a:bodyPr/>
          <a:lstStyle/>
          <a:p>
            <a:r>
              <a:rPr lang="en-IE" dirty="0" smtClean="0"/>
              <a:t>NISRA Tourism Statistics Branch</a:t>
            </a:r>
            <a:endParaRPr lang="en-IE" dirty="0"/>
          </a:p>
        </p:txBody>
      </p:sp>
      <p:sp>
        <p:nvSpPr>
          <p:cNvPr id="3" name="Content Placeholder 2"/>
          <p:cNvSpPr>
            <a:spLocks noGrp="1"/>
          </p:cNvSpPr>
          <p:nvPr>
            <p:ph idx="1"/>
          </p:nvPr>
        </p:nvSpPr>
        <p:spPr>
          <a:xfrm>
            <a:off x="457200" y="3068960"/>
            <a:ext cx="8229600" cy="3057203"/>
          </a:xfrm>
        </p:spPr>
        <p:txBody>
          <a:bodyPr/>
          <a:lstStyle/>
          <a:p>
            <a:pPr marL="0" indent="0" algn="ctr">
              <a:buNone/>
            </a:pPr>
            <a:r>
              <a:rPr lang="en-IE" dirty="0" smtClean="0"/>
              <a:t>Methodology (J. Henderson)</a:t>
            </a:r>
            <a:endParaRPr lang="en-IE" dirty="0"/>
          </a:p>
        </p:txBody>
      </p:sp>
    </p:spTree>
    <p:extLst>
      <p:ext uri="{BB962C8B-B14F-4D97-AF65-F5344CB8AC3E}">
        <p14:creationId xmlns:p14="http://schemas.microsoft.com/office/powerpoint/2010/main" val="38852383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260649"/>
            <a:ext cx="7772400" cy="936104"/>
          </a:xfrm>
        </p:spPr>
        <p:txBody>
          <a:bodyPr/>
          <a:lstStyle/>
          <a:p>
            <a:pPr>
              <a:defRPr/>
            </a:pPr>
            <a:r>
              <a:rPr lang="en-GB" dirty="0" smtClean="0"/>
              <a:t>LGD tourism figures 2011-2012</a:t>
            </a:r>
            <a:endParaRPr lang="en-GB" dirty="0"/>
          </a:p>
        </p:txBody>
      </p:sp>
      <p:sp>
        <p:nvSpPr>
          <p:cNvPr id="7171" name="Subtitle 2"/>
          <p:cNvSpPr>
            <a:spLocks noGrp="1"/>
          </p:cNvSpPr>
          <p:nvPr>
            <p:ph type="subTitle" idx="1"/>
          </p:nvPr>
        </p:nvSpPr>
        <p:spPr>
          <a:xfrm>
            <a:off x="533400" y="1196752"/>
            <a:ext cx="7854950" cy="5472608"/>
          </a:xfrm>
        </p:spPr>
        <p:txBody>
          <a:bodyPr>
            <a:normAutofit/>
          </a:bodyPr>
          <a:lstStyle/>
          <a:p>
            <a:pPr lvl="0" algn="l"/>
            <a:r>
              <a:rPr lang="en-GB" sz="2400" dirty="0" smtClean="0">
                <a:solidFill>
                  <a:schemeClr val="tx1"/>
                </a:solidFill>
                <a:latin typeface="Arial" pitchFamily="34" charset="0"/>
                <a:cs typeface="Arial" pitchFamily="34" charset="0"/>
              </a:rPr>
              <a:t> - Trips, Nights and Expenditure for All visitors to NI</a:t>
            </a:r>
            <a:br>
              <a:rPr lang="en-GB" sz="2400" dirty="0" smtClean="0">
                <a:solidFill>
                  <a:schemeClr val="tx1"/>
                </a:solidFill>
                <a:latin typeface="Arial" pitchFamily="34" charset="0"/>
                <a:cs typeface="Arial" pitchFamily="34" charset="0"/>
              </a:rPr>
            </a:br>
            <a:endParaRPr lang="en-GB" sz="2400" dirty="0" smtClean="0">
              <a:solidFill>
                <a:schemeClr val="tx1"/>
              </a:solidFill>
              <a:latin typeface="Arial" pitchFamily="34" charset="0"/>
              <a:cs typeface="Arial" pitchFamily="34" charset="0"/>
            </a:endParaRPr>
          </a:p>
          <a:p>
            <a:pPr lvl="0" algn="l">
              <a:buFontTx/>
              <a:buChar char="-"/>
            </a:pPr>
            <a:r>
              <a:rPr lang="en-GB" sz="2400" dirty="0" smtClean="0">
                <a:solidFill>
                  <a:schemeClr val="tx1"/>
                </a:solidFill>
                <a:latin typeface="Arial" pitchFamily="34" charset="0"/>
                <a:cs typeface="Arial" pitchFamily="34" charset="0"/>
              </a:rPr>
              <a:t>Trips, Nights and Expenditure for External visitors (excluding NI)</a:t>
            </a:r>
            <a:br>
              <a:rPr lang="en-GB" sz="2400" dirty="0" smtClean="0">
                <a:solidFill>
                  <a:schemeClr val="tx1"/>
                </a:solidFill>
                <a:latin typeface="Arial" pitchFamily="34" charset="0"/>
                <a:cs typeface="Arial" pitchFamily="34" charset="0"/>
              </a:rPr>
            </a:br>
            <a:endParaRPr lang="en-GB" sz="2400" dirty="0" smtClean="0">
              <a:solidFill>
                <a:schemeClr val="tx1"/>
              </a:solidFill>
              <a:latin typeface="Arial" pitchFamily="34" charset="0"/>
              <a:cs typeface="Arial" pitchFamily="34" charset="0"/>
            </a:endParaRPr>
          </a:p>
          <a:p>
            <a:pPr lvl="0" algn="l">
              <a:buFontTx/>
              <a:buChar char="-"/>
            </a:pPr>
            <a:r>
              <a:rPr lang="en-GB" sz="2400" dirty="0" smtClean="0">
                <a:solidFill>
                  <a:schemeClr val="tx1"/>
                </a:solidFill>
                <a:latin typeface="Arial" pitchFamily="34" charset="0"/>
                <a:cs typeface="Arial" pitchFamily="34" charset="0"/>
              </a:rPr>
              <a:t>Confidence Intervals</a:t>
            </a:r>
            <a:br>
              <a:rPr lang="en-GB" sz="2400" dirty="0" smtClean="0">
                <a:solidFill>
                  <a:schemeClr val="tx1"/>
                </a:solidFill>
                <a:latin typeface="Arial" pitchFamily="34" charset="0"/>
                <a:cs typeface="Arial" pitchFamily="34" charset="0"/>
              </a:rPr>
            </a:br>
            <a:endParaRPr lang="en-GB" sz="2400" dirty="0" smtClean="0">
              <a:solidFill>
                <a:schemeClr val="tx1"/>
              </a:solidFill>
              <a:latin typeface="Arial" pitchFamily="34" charset="0"/>
              <a:cs typeface="Arial" pitchFamily="34" charset="0"/>
            </a:endParaRPr>
          </a:p>
          <a:p>
            <a:pPr lvl="0" algn="l">
              <a:buFontTx/>
              <a:buChar char="-"/>
            </a:pPr>
            <a:r>
              <a:rPr lang="en-GB" sz="2400" dirty="0" smtClean="0">
                <a:solidFill>
                  <a:schemeClr val="tx1"/>
                </a:solidFill>
                <a:latin typeface="Arial" pitchFamily="34" charset="0"/>
                <a:cs typeface="Arial" pitchFamily="34" charset="0"/>
              </a:rPr>
              <a:t>2 year rolling average (2011/2012)</a:t>
            </a:r>
            <a:br>
              <a:rPr lang="en-GB" sz="2400" dirty="0" smtClean="0">
                <a:solidFill>
                  <a:schemeClr val="tx1"/>
                </a:solidFill>
                <a:latin typeface="Arial" pitchFamily="34" charset="0"/>
                <a:cs typeface="Arial" pitchFamily="34" charset="0"/>
              </a:rPr>
            </a:br>
            <a:endParaRPr lang="en-GB" sz="2400" dirty="0" smtClean="0">
              <a:solidFill>
                <a:schemeClr val="tx1"/>
              </a:solidFill>
              <a:latin typeface="Arial" pitchFamily="34" charset="0"/>
              <a:cs typeface="Arial" pitchFamily="34" charset="0"/>
            </a:endParaRPr>
          </a:p>
          <a:p>
            <a:pPr lvl="0" algn="l">
              <a:buFontTx/>
              <a:buChar char="-"/>
            </a:pPr>
            <a:r>
              <a:rPr lang="en-GB" sz="2400" dirty="0" smtClean="0">
                <a:solidFill>
                  <a:schemeClr val="tx1"/>
                </a:solidFill>
                <a:latin typeface="Arial" pitchFamily="34" charset="0"/>
                <a:cs typeface="Arial" pitchFamily="34" charset="0"/>
              </a:rPr>
              <a:t>Key Destination Areas</a:t>
            </a:r>
          </a:p>
        </p:txBody>
      </p:sp>
      <p:pic>
        <p:nvPicPr>
          <p:cNvPr id="4" name="Picture 3" descr="C:\Users\1001365\AppData\Local\Microsoft\Windows\Temporary Internet Files\Content.Outlook\1TDB8ZQY\NISRALogoLRG.jpg"/>
          <p:cNvPicPr/>
          <p:nvPr/>
        </p:nvPicPr>
        <p:blipFill>
          <a:blip r:embed="rId3" cstate="print"/>
          <a:srcRect/>
          <a:stretch>
            <a:fillRect/>
          </a:stretch>
        </p:blipFill>
        <p:spPr bwMode="auto">
          <a:xfrm>
            <a:off x="6975592" y="5985722"/>
            <a:ext cx="2168408" cy="872278"/>
          </a:xfrm>
          <a:prstGeom prst="rect">
            <a:avLst/>
          </a:prstGeom>
          <a:noFill/>
          <a:ln w="9525">
            <a:noFill/>
            <a:miter lim="800000"/>
            <a:headEnd/>
            <a:tailEnd/>
          </a:ln>
        </p:spPr>
      </p:pic>
    </p:spTree>
    <p:extLst>
      <p:ext uri="{BB962C8B-B14F-4D97-AF65-F5344CB8AC3E}">
        <p14:creationId xmlns:p14="http://schemas.microsoft.com/office/powerpoint/2010/main" val="32258974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pic>
        <p:nvPicPr>
          <p:cNvPr id="2050" name="Picture 2"/>
          <p:cNvPicPr>
            <a:picLocks noChangeAspect="1" noChangeArrowheads="1"/>
          </p:cNvPicPr>
          <p:nvPr/>
        </p:nvPicPr>
        <p:blipFill>
          <a:blip r:embed="rId3" cstate="print"/>
          <a:srcRect/>
          <a:stretch>
            <a:fillRect/>
          </a:stretch>
        </p:blipFill>
        <p:spPr bwMode="auto">
          <a:xfrm>
            <a:off x="-252536" y="0"/>
            <a:ext cx="9793088" cy="6858000"/>
          </a:xfrm>
          <a:prstGeom prst="rect">
            <a:avLst/>
          </a:prstGeom>
          <a:noFill/>
          <a:ln w="9525">
            <a:noFill/>
            <a:miter lim="800000"/>
            <a:headEnd/>
            <a:tailEnd/>
          </a:ln>
        </p:spPr>
      </p:pic>
    </p:spTree>
    <p:extLst>
      <p:ext uri="{BB962C8B-B14F-4D97-AF65-F5344CB8AC3E}">
        <p14:creationId xmlns:p14="http://schemas.microsoft.com/office/powerpoint/2010/main" val="10176573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Methodology / Issues 2014-2015</a:t>
            </a:r>
            <a:endParaRPr lang="en-GB" dirty="0"/>
          </a:p>
        </p:txBody>
      </p:sp>
      <p:sp>
        <p:nvSpPr>
          <p:cNvPr id="3" name="Content Placeholder 2"/>
          <p:cNvSpPr>
            <a:spLocks noGrp="1"/>
          </p:cNvSpPr>
          <p:nvPr>
            <p:ph idx="1"/>
          </p:nvPr>
        </p:nvSpPr>
        <p:spPr>
          <a:xfrm>
            <a:off x="457200" y="1268760"/>
            <a:ext cx="8229600" cy="4857403"/>
          </a:xfrm>
        </p:spPr>
        <p:txBody>
          <a:bodyPr>
            <a:normAutofit fontScale="92500" lnSpcReduction="20000"/>
          </a:bodyPr>
          <a:lstStyle/>
          <a:p>
            <a:r>
              <a:rPr lang="en-GB" dirty="0" smtClean="0"/>
              <a:t>LGD Publication </a:t>
            </a:r>
          </a:p>
          <a:p>
            <a:pPr lvl="1"/>
            <a:r>
              <a:rPr lang="en-GB" dirty="0" smtClean="0"/>
              <a:t>2 yr rolling average</a:t>
            </a:r>
          </a:p>
          <a:p>
            <a:pPr lvl="1"/>
            <a:r>
              <a:rPr lang="en-GB" dirty="0" smtClean="0"/>
              <a:t>Excluding NI residents</a:t>
            </a:r>
          </a:p>
          <a:p>
            <a:r>
              <a:rPr lang="en-GB" dirty="0" smtClean="0"/>
              <a:t>Assumptions</a:t>
            </a:r>
          </a:p>
          <a:p>
            <a:pPr lvl="1"/>
            <a:r>
              <a:rPr lang="en-GB" dirty="0" smtClean="0"/>
              <a:t>HTS data provided at county level</a:t>
            </a:r>
          </a:p>
          <a:p>
            <a:pPr lvl="1"/>
            <a:r>
              <a:rPr lang="en-GB" dirty="0" smtClean="0"/>
              <a:t>SOT data not available at LGD</a:t>
            </a:r>
          </a:p>
          <a:p>
            <a:pPr lvl="1"/>
            <a:r>
              <a:rPr lang="en-GB" b="1" dirty="0" smtClean="0"/>
              <a:t>Confidence Intervals</a:t>
            </a:r>
          </a:p>
          <a:p>
            <a:r>
              <a:rPr lang="en-GB" dirty="0" smtClean="0"/>
              <a:t>Other LGD Requests</a:t>
            </a:r>
          </a:p>
          <a:p>
            <a:pPr lvl="1"/>
            <a:r>
              <a:rPr lang="en-GB" dirty="0" smtClean="0"/>
              <a:t>ONS model for ‘Measuring Tourism Locally’</a:t>
            </a:r>
          </a:p>
          <a:p>
            <a:pPr lvl="1"/>
            <a:r>
              <a:rPr lang="en-GB" dirty="0" smtClean="0"/>
              <a:t>New council areas</a:t>
            </a:r>
          </a:p>
          <a:p>
            <a:pPr lvl="1"/>
            <a:r>
              <a:rPr lang="en-GB" dirty="0" smtClean="0"/>
              <a:t>Single year statistics</a:t>
            </a:r>
          </a:p>
          <a:p>
            <a:endParaRPr lang="en-GB" dirty="0" smtClean="0"/>
          </a:p>
        </p:txBody>
      </p:sp>
      <p:pic>
        <p:nvPicPr>
          <p:cNvPr id="4" name="Picture 3" descr="C:\Users\1001365\AppData\Local\Microsoft\Windows\Temporary Internet Files\Content.Outlook\1TDB8ZQY\NISRALogoLRG.jpg"/>
          <p:cNvPicPr/>
          <p:nvPr/>
        </p:nvPicPr>
        <p:blipFill>
          <a:blip r:embed="rId3" cstate="print"/>
          <a:srcRect/>
          <a:stretch>
            <a:fillRect/>
          </a:stretch>
        </p:blipFill>
        <p:spPr bwMode="auto">
          <a:xfrm>
            <a:off x="6975592" y="5985722"/>
            <a:ext cx="2168408" cy="872278"/>
          </a:xfrm>
          <a:prstGeom prst="rect">
            <a:avLst/>
          </a:prstGeom>
          <a:noFill/>
          <a:ln w="9525">
            <a:noFill/>
            <a:miter lim="800000"/>
            <a:headEnd/>
            <a:tailEnd/>
          </a:ln>
        </p:spPr>
      </p:pic>
    </p:spTree>
    <p:extLst>
      <p:ext uri="{BB962C8B-B14F-4D97-AF65-F5344CB8AC3E}">
        <p14:creationId xmlns:p14="http://schemas.microsoft.com/office/powerpoint/2010/main" val="42762294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Methodology/Issues 2014-2015 continued	</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QIF – PCI/SOT</a:t>
            </a:r>
          </a:p>
          <a:p>
            <a:r>
              <a:rPr lang="en-GB" dirty="0" smtClean="0"/>
              <a:t>Reasons why NI residents did not take an overnight trip</a:t>
            </a:r>
          </a:p>
          <a:p>
            <a:r>
              <a:rPr lang="en-GB" dirty="0" smtClean="0"/>
              <a:t>New questions on surveys</a:t>
            </a:r>
          </a:p>
          <a:p>
            <a:pPr lvl="1"/>
            <a:r>
              <a:rPr lang="en-GB" dirty="0" smtClean="0"/>
              <a:t>TSA estimates on spending in NI before a trip (from April 2014)</a:t>
            </a:r>
          </a:p>
          <a:p>
            <a:pPr lvl="1"/>
            <a:r>
              <a:rPr lang="en-GB" dirty="0" smtClean="0"/>
              <a:t>Which international airport is chosen? (from April 2014)</a:t>
            </a:r>
          </a:p>
          <a:p>
            <a:pPr lvl="1"/>
            <a:r>
              <a:rPr lang="en-GB" dirty="0" smtClean="0"/>
              <a:t>Final destination</a:t>
            </a:r>
          </a:p>
          <a:p>
            <a:r>
              <a:rPr lang="en-GB" dirty="0" smtClean="0"/>
              <a:t>Seasonal Adjustment</a:t>
            </a:r>
          </a:p>
          <a:p>
            <a:r>
              <a:rPr lang="en-GB" dirty="0" smtClean="0"/>
              <a:t>Day Trips to NI</a:t>
            </a:r>
          </a:p>
        </p:txBody>
      </p:sp>
      <p:pic>
        <p:nvPicPr>
          <p:cNvPr id="4" name="Picture 3" descr="C:\Users\1001365\AppData\Local\Microsoft\Windows\Temporary Internet Files\Content.Outlook\1TDB8ZQY\NISRALogoLRG.jpg"/>
          <p:cNvPicPr/>
          <p:nvPr/>
        </p:nvPicPr>
        <p:blipFill>
          <a:blip r:embed="rId3" cstate="print"/>
          <a:srcRect/>
          <a:stretch>
            <a:fillRect/>
          </a:stretch>
        </p:blipFill>
        <p:spPr bwMode="auto">
          <a:xfrm>
            <a:off x="6975592" y="5985722"/>
            <a:ext cx="2168408" cy="872278"/>
          </a:xfrm>
          <a:prstGeom prst="rect">
            <a:avLst/>
          </a:prstGeom>
          <a:noFill/>
          <a:ln w="9525">
            <a:noFill/>
            <a:miter lim="800000"/>
            <a:headEnd/>
            <a:tailEnd/>
          </a:ln>
        </p:spPr>
      </p:pic>
    </p:spTree>
    <p:extLst>
      <p:ext uri="{BB962C8B-B14F-4D97-AF65-F5344CB8AC3E}">
        <p14:creationId xmlns:p14="http://schemas.microsoft.com/office/powerpoint/2010/main" val="8785013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Any Other User Needs?</a:t>
            </a:r>
            <a:endParaRPr lang="en-GB" dirty="0"/>
          </a:p>
        </p:txBody>
      </p:sp>
      <p:sp>
        <p:nvSpPr>
          <p:cNvPr id="3" name="Content Placeholder 2"/>
          <p:cNvSpPr>
            <a:spLocks noGrp="1"/>
          </p:cNvSpPr>
          <p:nvPr>
            <p:ph idx="1"/>
          </p:nvPr>
        </p:nvSpPr>
        <p:spPr/>
        <p:txBody>
          <a:bodyPr/>
          <a:lstStyle/>
          <a:p>
            <a:r>
              <a:rPr lang="en-GB" dirty="0" smtClean="0"/>
              <a:t>Cruise Ships</a:t>
            </a:r>
          </a:p>
          <a:p>
            <a:r>
              <a:rPr lang="en-GB" dirty="0" smtClean="0"/>
              <a:t>Comparisons?</a:t>
            </a:r>
          </a:p>
          <a:p>
            <a:r>
              <a:rPr lang="en-GB" dirty="0" smtClean="0"/>
              <a:t>Topic Papers?</a:t>
            </a:r>
          </a:p>
          <a:p>
            <a:r>
              <a:rPr lang="en-GB" dirty="0" smtClean="0"/>
              <a:t>....?</a:t>
            </a:r>
            <a:endParaRPr lang="en-GB" dirty="0"/>
          </a:p>
        </p:txBody>
      </p:sp>
      <p:pic>
        <p:nvPicPr>
          <p:cNvPr id="4" name="Picture 3" descr="C:\Users\1001365\AppData\Local\Microsoft\Windows\Temporary Internet Files\Content.Outlook\1TDB8ZQY\NISRALogoLRG.jpg"/>
          <p:cNvPicPr/>
          <p:nvPr/>
        </p:nvPicPr>
        <p:blipFill>
          <a:blip r:embed="rId3" cstate="print"/>
          <a:srcRect/>
          <a:stretch>
            <a:fillRect/>
          </a:stretch>
        </p:blipFill>
        <p:spPr bwMode="auto">
          <a:xfrm>
            <a:off x="6975592" y="5985722"/>
            <a:ext cx="2168408" cy="872278"/>
          </a:xfrm>
          <a:prstGeom prst="rect">
            <a:avLst/>
          </a:prstGeom>
          <a:noFill/>
          <a:ln w="9525">
            <a:noFill/>
            <a:miter lim="800000"/>
            <a:headEnd/>
            <a:tailEnd/>
          </a:ln>
        </p:spPr>
      </p:pic>
    </p:spTree>
    <p:extLst>
      <p:ext uri="{BB962C8B-B14F-4D97-AF65-F5344CB8AC3E}">
        <p14:creationId xmlns:p14="http://schemas.microsoft.com/office/powerpoint/2010/main" val="1499156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789</Words>
  <Application>Microsoft Office PowerPoint</Application>
  <PresentationFormat>On-screen Show (4:3)</PresentationFormat>
  <Paragraphs>87</Paragraphs>
  <Slides>6</Slides>
  <Notes>5</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NISRA Tourism Statistics Branch</vt:lpstr>
      <vt:lpstr>LGD tourism figures 2011-2012</vt:lpstr>
      <vt:lpstr>PowerPoint Presentation</vt:lpstr>
      <vt:lpstr>Methodology / Issues 2014-2015</vt:lpstr>
      <vt:lpstr>Methodology/Issues 2014-2015 continued </vt:lpstr>
      <vt:lpstr>Any Other User Needs?</vt:lpstr>
    </vt:vector>
  </TitlesOfParts>
  <Company>CSO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NISRA Tourism Statistics Branch</dc:title>
  <dc:creator>Mairead Griffin</dc:creator>
  <cp:lastModifiedBy>Mairead Griffin</cp:lastModifiedBy>
  <cp:revision>1</cp:revision>
  <dcterms:created xsi:type="dcterms:W3CDTF">2014-11-18T11:35:56Z</dcterms:created>
  <dcterms:modified xsi:type="dcterms:W3CDTF">2014-11-18T11:36:44Z</dcterms:modified>
</cp:coreProperties>
</file>