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</p:sldMasterIdLst>
  <p:notesMasterIdLst>
    <p:notesMasterId r:id="rId7"/>
  </p:notesMasterIdLst>
  <p:handoutMasterIdLst>
    <p:handoutMasterId r:id="rId8"/>
  </p:handoutMasterIdLst>
  <p:sldIdLst>
    <p:sldId id="286" r:id="rId2"/>
    <p:sldId id="287" r:id="rId3"/>
    <p:sldId id="288" r:id="rId4"/>
    <p:sldId id="289" r:id="rId5"/>
    <p:sldId id="290" r:id="rId6"/>
  </p:sldIdLst>
  <p:sldSz cx="9144000" cy="6858000" type="screen4x3"/>
  <p:notesSz cx="6797675" cy="9928225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2062"/>
    <a:srgbClr val="0093D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 snapToObjects="1">
      <p:cViewPr varScale="1">
        <p:scale>
          <a:sx n="66" d="100"/>
          <a:sy n="66" d="100"/>
        </p:scale>
        <p:origin x="-43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76" d="100"/>
          <a:sy n="76" d="100"/>
        </p:scale>
        <p:origin x="-2166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37C9365-1884-4CE7-91C2-28F350B4A036}" type="datetimeFigureOut">
              <a:rPr lang="en-GB"/>
              <a:pPr>
                <a:defRPr/>
              </a:pPr>
              <a:t>11/06/2013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974F59C-767F-4CC5-B185-BD75D2471F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177734-9A43-4241-B29D-BF7A370977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805387-3733-4589-A945-FAE0E913D29E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NISRA-log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152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5340D-7037-4C8B-B793-6CB077DB01BB}" type="datetimeFigureOut">
              <a:rPr lang="en-US"/>
              <a:pPr>
                <a:defRPr/>
              </a:pPr>
              <a:t>6/11/2013</a:t>
            </a:fld>
            <a:endParaRPr lang="en-US"/>
          </a:p>
        </p:txBody>
      </p:sp>
      <p:sp>
        <p:nvSpPr>
          <p:cNvPr id="6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E111B-469C-4D4B-973C-79F97D358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8C582-9181-4085-AC2D-F1D724161C45}" type="datetimeFigureOut">
              <a:rPr lang="en-US"/>
              <a:pPr>
                <a:defRPr/>
              </a:pPr>
              <a:t>6/11/2013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63AC9-A21F-4729-AB72-828F5D93A9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B20BC-9A65-483D-A0BB-AC12004D0781}" type="datetimeFigureOut">
              <a:rPr lang="en-US"/>
              <a:pPr>
                <a:defRPr/>
              </a:pPr>
              <a:t>6/11/2013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36A1F-1364-4631-B45F-FE188A46A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NISRA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5935663"/>
            <a:ext cx="152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DB721-09F3-4E20-B28F-F6B836B01D19}" type="datetimeFigureOut">
              <a:rPr lang="en-US"/>
              <a:pPr>
                <a:defRPr/>
              </a:pPr>
              <a:t>6/11/2013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779E9-4C52-4D84-9F26-6B6C2ED240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8C137-0410-4DA9-8ED1-6779CA9CC65C}" type="datetimeFigureOut">
              <a:rPr lang="en-US"/>
              <a:pPr>
                <a:defRPr/>
              </a:pPr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2997A-7392-4CA7-B695-751B137DA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NISRA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35663"/>
            <a:ext cx="1524000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E225E-156F-4CDA-9070-C6D5A15916E9}" type="datetimeFigureOut">
              <a:rPr lang="en-US"/>
              <a:pPr>
                <a:defRPr/>
              </a:pPr>
              <a:t>6/11/2013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F1AF3-DFE6-4D18-91E9-CDF0FDF340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1172F-C90B-4433-8053-472169CD84EC}" type="datetimeFigureOut">
              <a:rPr lang="en-US"/>
              <a:pPr>
                <a:defRPr/>
              </a:pPr>
              <a:t>6/11/2013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769BF-811A-40E4-B851-84A13D0166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3008C-A0A2-4E35-AE99-CAE717E58250}" type="datetimeFigureOut">
              <a:rPr lang="en-US"/>
              <a:pPr>
                <a:defRPr/>
              </a:pPr>
              <a:t>6/11/2013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D4872-F72E-4957-BDAD-8606767ABF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04427-DCA6-43C7-8E22-12F3E73A33E6}" type="datetimeFigureOut">
              <a:rPr lang="en-US"/>
              <a:pPr>
                <a:defRPr/>
              </a:pPr>
              <a:t>6/11/2013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87D30-6C88-43B2-A8A8-C548E3A1E3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047D0-2E1A-4FC5-816C-F5C73599765D}" type="datetimeFigureOut">
              <a:rPr lang="en-US"/>
              <a:pPr>
                <a:defRPr/>
              </a:pPr>
              <a:t>6/11/2013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0D0BE-807A-490D-9EAF-DE5E842E06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3370E-695B-4776-B916-4DE7A6B8FFAA}" type="datetimeFigureOut">
              <a:rPr lang="en-US"/>
              <a:pPr>
                <a:defRPr/>
              </a:pPr>
              <a:t>6/11/2013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3C409-1B66-40FA-B173-9863291294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FF307B44-0208-4A81-BC85-E0EF3DF05C2F}" type="datetimeFigureOut">
              <a:rPr lang="en-US"/>
              <a:pPr>
                <a:defRPr/>
              </a:pPr>
              <a:t>6/11/2013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343110B-A13D-4144-922A-D4206B68E3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37" r:id="rId5"/>
    <p:sldLayoutId id="2147483838" r:id="rId6"/>
    <p:sldLayoutId id="2147483839" r:id="rId7"/>
    <p:sldLayoutId id="2147483840" r:id="rId8"/>
    <p:sldLayoutId id="2147483847" r:id="rId9"/>
    <p:sldLayoutId id="2147483841" r:id="rId10"/>
    <p:sldLayoutId id="21474838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 lIns="91440" rIns="91440" bIns="45720" anchor="t"/>
          <a:lstStyle/>
          <a:p>
            <a:pPr eaLnBrk="1" hangingPunct="1"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Tourism Statistics Branch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6302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	NISRA Tourism Statistics Consultation 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GB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Proposed move from separate monthly publications of main surveys (NIPS, VIAS and Domestic) to quarterly publications including all main surveys (NIPS, VIAS, Domestic and summaries of monthly occupancy statistics)</a:t>
            </a:r>
          </a:p>
          <a:p>
            <a:pPr eaLnBrk="1" hangingPunct="1"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Continue monthly publication of Hotel / Guest House and B&amp;B occupancy figures – as a lead indicator 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GB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36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Tourism Statistics Issues for User Views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Appropriateness of existing statistical margins of error: </a:t>
            </a:r>
          </a:p>
          <a:p>
            <a:pPr marL="736600" lvl="1" indent="-342900" eaLnBrk="1" hangingPunct="1">
              <a:buFont typeface="+mj-lt"/>
              <a:buAutoNum type="arabicPeriod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NIPS  - annual overseas visitors - +/- 5%  </a:t>
            </a:r>
          </a:p>
          <a:p>
            <a:pPr marL="1011237" lvl="2" indent="-342900" eaLnBrk="1" hangingPunct="1">
              <a:buFont typeface="+mj-lt"/>
              <a:buAutoNum type="alphaLcParenR"/>
              <a:defRPr/>
            </a:pPr>
            <a:r>
              <a:rPr lang="en-GB" sz="15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+/- 6 – 10% for key markets</a:t>
            </a:r>
          </a:p>
          <a:p>
            <a:pPr marL="736600" lvl="1" indent="-342900" eaLnBrk="1" hangingPunct="1">
              <a:buFont typeface="+mj-lt"/>
              <a:buAutoNum type="arabicPeriod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Survey of Travellers – no NI confidence intervals </a:t>
            </a:r>
          </a:p>
          <a:p>
            <a:pPr marL="736600" lvl="1" indent="-342900" eaLnBrk="1" hangingPunct="1">
              <a:buFont typeface="+mj-lt"/>
              <a:buAutoNum type="arabicPeriod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Domestic overnight visits +/- 14%</a:t>
            </a:r>
          </a:p>
          <a:p>
            <a:pPr marL="736600" lvl="1" indent="-342900" eaLnBrk="1" hangingPunct="1">
              <a:buFont typeface="Wingdings 2" pitchFamily="18" charset="2"/>
              <a:buNone/>
              <a:defRPr/>
            </a:pPr>
            <a:r>
              <a:rPr lang="en-GB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(marked improvements in precision can have significant costs associated)</a:t>
            </a:r>
          </a:p>
          <a:p>
            <a:pPr marL="736600" lvl="1" indent="-342900" eaLnBrk="1" hangingPunct="1">
              <a:buFont typeface="Wingdings 2" pitchFamily="18" charset="2"/>
              <a:buNone/>
              <a:defRPr/>
            </a:pPr>
            <a:r>
              <a:rPr lang="en-GB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	Household Travel Survey  - no NI confidence intervals</a:t>
            </a:r>
          </a:p>
          <a:p>
            <a:pPr marL="736600" lvl="1" indent="-342900" eaLnBrk="1" hangingPunct="1">
              <a:buFont typeface="Wingdings 2" pitchFamily="18" charset="2"/>
              <a:buNone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 address this issue options include reporting of NIPS / CHS visitor survey estimates for the latest 12 months against the previous 12 months, as well as quarterly and YTD results (greater precision, though loss of timeliness)</a:t>
            </a:r>
          </a:p>
          <a:p>
            <a:pPr eaLnBrk="1" hangingPunct="1">
              <a:buNone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en-GB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7048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36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Tourism Statistics Issues for User Views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7850"/>
            <a:ext cx="8229600" cy="4389438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endParaRPr lang="en-GB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Sub-Northern Ireland annual estimates limited to combinations of District Councils and more than 100 visitors. Combination of overseas and domestic data to provide rolling bi-</a:t>
            </a:r>
            <a:r>
              <a:rPr lang="en-GB" sz="18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ennial</a:t>
            </a: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(or tri-</a:t>
            </a:r>
            <a:r>
              <a:rPr lang="en-GB" sz="1800" dirty="0" err="1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ennial</a:t>
            </a: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 estimates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Changing pre-announced publication dates if external (CSO / Fáilte Ireland) sources are significantly delayed. </a:t>
            </a:r>
          </a:p>
          <a:p>
            <a:pPr marL="736600" lvl="1" indent="-342900" eaLnBrk="1" hangingPunct="1">
              <a:buFont typeface="+mj-lt"/>
              <a:buAutoNum type="arabicPeriod"/>
              <a:defRPr/>
            </a:pPr>
            <a:r>
              <a:rPr lang="en-GB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If expected within 6 weeks of the pre-announced publication - delay publication date to include these. </a:t>
            </a:r>
          </a:p>
          <a:p>
            <a:pPr marL="736600" lvl="1" indent="-342900" eaLnBrk="1" hangingPunct="1">
              <a:buFont typeface="+mj-lt"/>
              <a:buAutoNum type="arabicPeriod"/>
              <a:defRPr/>
            </a:pPr>
            <a:r>
              <a:rPr lang="en-GB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If not available within 6 weeks - publish remaining sources of quarterly estimates with an indication that this is a partial view. </a:t>
            </a:r>
          </a:p>
          <a:p>
            <a:pPr marL="736600" lvl="1" indent="-342900" eaLnBrk="1" hangingPunct="1">
              <a:buFont typeface="+mj-lt"/>
              <a:buAutoNum type="arabicPeriod"/>
              <a:defRPr/>
            </a:pPr>
            <a:r>
              <a:rPr lang="en-GB" sz="1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Delay publication of all quarterly tourism statistics until the external sources are available  </a:t>
            </a:r>
          </a:p>
          <a:p>
            <a:pPr eaLnBrk="1" hangingPunct="1"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36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Tourism Statistics Issues for User Views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GB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Publishing Fáilte Ireland (Survey of Overseas Travellers) estimates of GB and overseas visitors to NI who depart through a ROI port in NISRA’s quarterly publication, while making clear the sample size limitations (c. 530 in 2011)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18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Publishing CSO’s Household Travel Survey estimates of ROI overnight visitors to NI in annual or quarterly publication.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36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NISRA Quarterly estimates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None/>
              <a:defRPr/>
            </a:pP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Other options to address sample size limitations include:- </a:t>
            </a:r>
          </a:p>
          <a:p>
            <a:pPr eaLnBrk="1" hangingPunct="1">
              <a:buNone/>
              <a:defRPr/>
            </a:pPr>
            <a:endParaRPr lang="en-GB" sz="20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Increased sample sizes (e.g. NIPS, CHS, SOTs, HTS) 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If same sample </a:t>
            </a:r>
            <a:r>
              <a:rPr lang="en-GB" sz="200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sizes NISRA </a:t>
            </a: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would use rolling averages across years per quarter (as is proposed for annual SOTs)</a:t>
            </a:r>
          </a:p>
          <a:p>
            <a:pPr lvl="1" eaLnBrk="1" hangingPunct="1"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Same sample size with less frequent publications (e.g. moving from quarterly to annual)</a:t>
            </a:r>
          </a:p>
          <a:p>
            <a:pPr lvl="1" eaLnBrk="1" hangingPunct="1">
              <a:buNone/>
              <a:defRPr/>
            </a:pPr>
            <a:endParaRPr lang="en-GB" sz="20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en-GB" sz="2000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Views on any other aspect of the tourism statistics methodology?</a:t>
            </a:r>
          </a:p>
          <a:p>
            <a:pPr marL="736600" lvl="1" indent="-342900" eaLnBrk="1" hangingPunct="1">
              <a:buFont typeface="Wingdings 2" pitchFamily="18" charset="2"/>
              <a:buNone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None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GB" sz="1800" dirty="0" smtClean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en-GB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823</TotalTime>
  <Words>148</Words>
  <Application>Microsoft Office PowerPoint</Application>
  <PresentationFormat>On-screen Show (4:3)</PresentationFormat>
  <Paragraphs>48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Tourism Statistics Branch</vt:lpstr>
      <vt:lpstr>Tourism Statistics Issues for User Views</vt:lpstr>
      <vt:lpstr>Tourism Statistics Issues for User Views</vt:lpstr>
      <vt:lpstr>Tourism Statistics Issues for User Views</vt:lpstr>
      <vt:lpstr>NISRA Quarterly estimates </vt:lpstr>
    </vt:vector>
  </TitlesOfParts>
  <Company>deti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Enterprise, Trade and Investment</dc:title>
  <dc:subject>Tourism Liaison Group</dc:subject>
  <dc:creator>mccauslf</dc:creator>
  <cp:lastModifiedBy>Patricia McDowell</cp:lastModifiedBy>
  <cp:revision>75</cp:revision>
  <dcterms:created xsi:type="dcterms:W3CDTF">2007-05-29T12:42:56Z</dcterms:created>
  <dcterms:modified xsi:type="dcterms:W3CDTF">2013-06-11T16:44:15Z</dcterms:modified>
</cp:coreProperties>
</file>