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5" r:id="rId5"/>
    <p:sldId id="260" r:id="rId6"/>
    <p:sldId id="266" r:id="rId7"/>
    <p:sldId id="267" r:id="rId8"/>
    <p:sldId id="268" r:id="rId9"/>
    <p:sldId id="269" r:id="rId10"/>
    <p:sldId id="270" r:id="rId11"/>
    <p:sldId id="271" r:id="rId12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 autoAdjust="0"/>
    <p:restoredTop sz="94633" autoAdjust="0"/>
  </p:normalViewPr>
  <p:slideViewPr>
    <p:cSldViewPr>
      <p:cViewPr varScale="1">
        <p:scale>
          <a:sx n="72" d="100"/>
          <a:sy n="72" d="100"/>
        </p:scale>
        <p:origin x="-14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All Island Tourism Statistics Liaison Group</a:t>
            </a:r>
            <a:br>
              <a:rPr lang="en-IE" dirty="0" smtClean="0"/>
            </a:br>
            <a:r>
              <a:rPr lang="en-IE" dirty="0" smtClean="0"/>
              <a:t>CSO releases – HTS, Overseas Travel and PCI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 smtClean="0"/>
          </a:p>
          <a:p>
            <a:r>
              <a:rPr lang="en-IE" dirty="0" smtClean="0"/>
              <a:t>Patsy King</a:t>
            </a:r>
          </a:p>
          <a:p>
            <a:r>
              <a:rPr lang="en-IE" dirty="0" smtClean="0"/>
              <a:t>24 June 2014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PCI – Additional tables – Trips to Ireland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2012 – Data for France, Germany, Italy and Australia &amp; New Zealand published</a:t>
            </a:r>
          </a:p>
          <a:p>
            <a:r>
              <a:rPr lang="en-IE" dirty="0" smtClean="0"/>
              <a:t>2012 - Additional tables showing both average length of stay and expenditure by area of residence by reason for journey </a:t>
            </a:r>
          </a:p>
          <a:p>
            <a:r>
              <a:rPr lang="en-IE" dirty="0" smtClean="0"/>
              <a:t>Q42013 </a:t>
            </a:r>
            <a:r>
              <a:rPr lang="en-IE" dirty="0" smtClean="0"/>
              <a:t>– Annual tables created for those tables which previously didn’t show annual data.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3054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IE" dirty="0" smtClean="0"/>
              <a:t>Any questions?</a:t>
            </a:r>
          </a:p>
          <a:p>
            <a:pPr algn="ctr"/>
            <a:r>
              <a:rPr lang="en-IE" dirty="0" smtClean="0"/>
              <a:t>Thank you</a:t>
            </a:r>
          </a:p>
          <a:p>
            <a:pPr algn="ctr"/>
            <a:endParaRPr lang="en-IE" dirty="0"/>
          </a:p>
          <a:p>
            <a:pPr algn="ctr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50793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Overseas Travel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Monthly – up to reference period  June 2010</a:t>
            </a:r>
          </a:p>
          <a:p>
            <a:r>
              <a:rPr lang="en-IE" dirty="0" smtClean="0"/>
              <a:t>Published detailed country level data </a:t>
            </a:r>
          </a:p>
          <a:p>
            <a:r>
              <a:rPr lang="en-IE" dirty="0" smtClean="0"/>
              <a:t>Changed to quarterly release from </a:t>
            </a:r>
            <a:r>
              <a:rPr lang="en-IE" dirty="0" smtClean="0"/>
              <a:t>Q32010 </a:t>
            </a:r>
            <a:r>
              <a:rPr lang="en-IE" dirty="0" smtClean="0"/>
              <a:t>onwards- calendar quarter only</a:t>
            </a:r>
          </a:p>
          <a:p>
            <a:r>
              <a:rPr lang="en-IE" dirty="0" smtClean="0"/>
              <a:t>Reduced the level of detail published- fewer individual countries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Changed to rolling 3 month release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IE" dirty="0" smtClean="0"/>
          </a:p>
          <a:p>
            <a:r>
              <a:rPr lang="en-IE" dirty="0" smtClean="0"/>
              <a:t>First period : May – July 2011</a:t>
            </a:r>
          </a:p>
          <a:p>
            <a:r>
              <a:rPr lang="en-IE" dirty="0" smtClean="0"/>
              <a:t>Same level of detail as in calendar quarter releases</a:t>
            </a:r>
          </a:p>
          <a:p>
            <a:r>
              <a:rPr lang="en-IE" dirty="0" smtClean="0"/>
              <a:t>Still publish calendar quarter data in release</a:t>
            </a:r>
          </a:p>
          <a:p>
            <a:r>
              <a:rPr lang="en-IE" dirty="0" smtClean="0"/>
              <a:t>Timeliness  - usually publish within 28 days of  end of reference month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Additional data published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 smtClean="0"/>
              <a:t>From Overseas Travel Release Oct – Dec 2013 onwards</a:t>
            </a:r>
          </a:p>
          <a:p>
            <a:r>
              <a:rPr lang="en-IE" dirty="0" smtClean="0"/>
              <a:t>Annual data from 2010 onwards- trips to Ireland</a:t>
            </a:r>
          </a:p>
          <a:p>
            <a:r>
              <a:rPr lang="en-IE" dirty="0" smtClean="0"/>
              <a:t>New country level data for Belgium, Netherlands, Norway, Sweden, Denmark, Austria, Poland, Switzerland, USA and Canada</a:t>
            </a:r>
          </a:p>
          <a:p>
            <a:r>
              <a:rPr lang="en-IE" dirty="0" smtClean="0"/>
              <a:t>New data for Africa, Central, </a:t>
            </a:r>
            <a:r>
              <a:rPr lang="en-IE" dirty="0" smtClean="0"/>
              <a:t>South &amp; Other </a:t>
            </a:r>
            <a:r>
              <a:rPr lang="en-IE" dirty="0" smtClean="0"/>
              <a:t>Americas and </a:t>
            </a:r>
            <a:r>
              <a:rPr lang="en-IE" dirty="0" smtClean="0"/>
              <a:t>Asia &amp; Middle </a:t>
            </a:r>
            <a:r>
              <a:rPr lang="en-IE" dirty="0" smtClean="0"/>
              <a:t>East</a:t>
            </a:r>
          </a:p>
          <a:p>
            <a:endParaRPr lang="en-IE" dirty="0" smtClean="0"/>
          </a:p>
          <a:p>
            <a:endParaRPr lang="en-IE" dirty="0" smtClean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023803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Household Travel Survey (HTS)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IE" dirty="0" smtClean="0"/>
          </a:p>
          <a:p>
            <a:r>
              <a:rPr lang="en-IE" dirty="0" smtClean="0"/>
              <a:t>Traditionally- </a:t>
            </a:r>
            <a:r>
              <a:rPr lang="en-IE" dirty="0"/>
              <a:t>q</a:t>
            </a:r>
            <a:r>
              <a:rPr lang="en-IE" dirty="0" smtClean="0"/>
              <a:t>uarterly data published</a:t>
            </a:r>
          </a:p>
          <a:p>
            <a:r>
              <a:rPr lang="en-IE" dirty="0" smtClean="0"/>
              <a:t>2010, 2011- annual data only published</a:t>
            </a:r>
          </a:p>
          <a:p>
            <a:r>
              <a:rPr lang="en-IE" dirty="0" smtClean="0"/>
              <a:t>2012 onwards– quarterly and annual data published</a:t>
            </a:r>
          </a:p>
          <a:p>
            <a:r>
              <a:rPr lang="en-IE" dirty="0" smtClean="0"/>
              <a:t>Published </a:t>
            </a:r>
            <a:r>
              <a:rPr lang="en-IE" dirty="0" smtClean="0"/>
              <a:t>Q42013 </a:t>
            </a:r>
            <a:r>
              <a:rPr lang="en-IE" dirty="0" smtClean="0"/>
              <a:t>data – 28/4/2014</a:t>
            </a:r>
          </a:p>
          <a:p>
            <a:r>
              <a:rPr lang="en-IE" dirty="0" smtClean="0"/>
              <a:t>Publish </a:t>
            </a:r>
            <a:r>
              <a:rPr lang="en-IE" dirty="0" smtClean="0"/>
              <a:t>Q12014 </a:t>
            </a:r>
            <a:r>
              <a:rPr lang="en-IE" dirty="0" smtClean="0"/>
              <a:t>data  – </a:t>
            </a:r>
            <a:r>
              <a:rPr lang="en-IE" dirty="0" smtClean="0"/>
              <a:t>30/6/2014</a:t>
            </a:r>
            <a:endParaRPr lang="en-IE" dirty="0" smtClean="0"/>
          </a:p>
          <a:p>
            <a:r>
              <a:rPr lang="en-IE" dirty="0" smtClean="0"/>
              <a:t>Improvement in timeliness (</a:t>
            </a:r>
            <a:r>
              <a:rPr lang="en-IE" dirty="0" smtClean="0"/>
              <a:t>Q12014 - 91 </a:t>
            </a:r>
            <a:r>
              <a:rPr lang="en-IE" dirty="0" smtClean="0"/>
              <a:t>days)</a:t>
            </a:r>
          </a:p>
          <a:p>
            <a:endParaRPr lang="en-IE" dirty="0" smtClean="0"/>
          </a:p>
          <a:p>
            <a:endParaRPr lang="en-I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HTS Domestic Travel- extra tables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Extra tables published from </a:t>
            </a:r>
            <a:r>
              <a:rPr lang="en-IE" dirty="0" smtClean="0"/>
              <a:t>Q22013 </a:t>
            </a:r>
            <a:r>
              <a:rPr lang="en-IE" dirty="0" smtClean="0"/>
              <a:t>onwards</a:t>
            </a:r>
          </a:p>
          <a:p>
            <a:r>
              <a:rPr lang="en-IE" dirty="0" smtClean="0"/>
              <a:t>Annual data from 2010 onwards</a:t>
            </a:r>
          </a:p>
          <a:p>
            <a:r>
              <a:rPr lang="en-IE" dirty="0" smtClean="0"/>
              <a:t>Table 1b – Trips and nights by region visited by 8 NUTS3 regions</a:t>
            </a:r>
          </a:p>
          <a:p>
            <a:r>
              <a:rPr lang="en-IE" dirty="0"/>
              <a:t>Table 5a – Trips and nights by region of residence </a:t>
            </a:r>
            <a:r>
              <a:rPr lang="en-IE" dirty="0" smtClean="0"/>
              <a:t>by </a:t>
            </a:r>
            <a:r>
              <a:rPr lang="en-IE" dirty="0"/>
              <a:t>8 NUTS3 </a:t>
            </a:r>
            <a:r>
              <a:rPr lang="en-IE" dirty="0" smtClean="0"/>
              <a:t>regions</a:t>
            </a:r>
          </a:p>
          <a:p>
            <a:r>
              <a:rPr lang="en-IE" dirty="0"/>
              <a:t>Table 8a – Expenditure by region visited </a:t>
            </a:r>
            <a:r>
              <a:rPr lang="en-IE" dirty="0" smtClean="0"/>
              <a:t>by </a:t>
            </a:r>
            <a:r>
              <a:rPr lang="en-IE" dirty="0"/>
              <a:t>8 NUTS3 regions</a:t>
            </a:r>
          </a:p>
          <a:p>
            <a:endParaRPr lang="en-IE" dirty="0"/>
          </a:p>
          <a:p>
            <a:endParaRPr lang="en-IE" dirty="0" smtClean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28699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HTS Domestic travel – extra table</a:t>
            </a:r>
            <a:br>
              <a:rPr lang="en-IE" dirty="0" smtClean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Extra table published from </a:t>
            </a:r>
            <a:r>
              <a:rPr lang="en-IE" dirty="0" smtClean="0"/>
              <a:t>Q42013</a:t>
            </a:r>
            <a:endParaRPr lang="en-IE" dirty="0" smtClean="0"/>
          </a:p>
          <a:p>
            <a:r>
              <a:rPr lang="en-IE" dirty="0" smtClean="0"/>
              <a:t>Annual data – from 2010 onwards</a:t>
            </a:r>
          </a:p>
          <a:p>
            <a:r>
              <a:rPr lang="en-IE" dirty="0" smtClean="0"/>
              <a:t>Table </a:t>
            </a:r>
            <a:r>
              <a:rPr lang="en-IE" dirty="0"/>
              <a:t>1c – Trips and nights by main county visited- county level data shown above </a:t>
            </a:r>
            <a:r>
              <a:rPr lang="en-IE" dirty="0" smtClean="0"/>
              <a:t>certain threshold</a:t>
            </a:r>
            <a:r>
              <a:rPr lang="en-IE" dirty="0"/>
              <a:t>, </a:t>
            </a:r>
            <a:r>
              <a:rPr lang="en-IE" dirty="0" smtClean="0"/>
              <a:t>counties amalgamated </a:t>
            </a:r>
            <a:r>
              <a:rPr lang="en-IE" dirty="0"/>
              <a:t>below this threshold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674745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Outbound travel – extra data</a:t>
            </a:r>
            <a:br>
              <a:rPr lang="en-IE" dirty="0" smtClean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IE" dirty="0" smtClean="0"/>
          </a:p>
          <a:p>
            <a:r>
              <a:rPr lang="en-IE" sz="3500" dirty="0" smtClean="0"/>
              <a:t>Table 9c – Trips and nights data for Belgium, Netherlands and Poland- annual data-  published from </a:t>
            </a:r>
            <a:r>
              <a:rPr lang="en-IE" sz="3500" dirty="0" smtClean="0"/>
              <a:t>Q22013 </a:t>
            </a:r>
            <a:r>
              <a:rPr lang="en-IE" sz="3500" dirty="0" smtClean="0"/>
              <a:t>onwards</a:t>
            </a:r>
          </a:p>
          <a:p>
            <a:r>
              <a:rPr lang="en-IE" sz="3500" dirty="0" smtClean="0"/>
              <a:t>Table 16 – New table – quarterly and annual data- published from </a:t>
            </a:r>
            <a:r>
              <a:rPr lang="en-IE" sz="3500" dirty="0" smtClean="0"/>
              <a:t>Q12013 </a:t>
            </a:r>
            <a:r>
              <a:rPr lang="en-IE" sz="3500" dirty="0" smtClean="0"/>
              <a:t>onwards</a:t>
            </a:r>
          </a:p>
          <a:p>
            <a:r>
              <a:rPr lang="en-IE" sz="3500" dirty="0" smtClean="0"/>
              <a:t>Table 16 – Expenditure by country/region visited- data for France, Germany, Italy, Spain, Great Britain, Northern Ireland, Other Europe, North America, </a:t>
            </a:r>
            <a:r>
              <a:rPr lang="en-IE" sz="3500" dirty="0" smtClean="0"/>
              <a:t>Asia &amp; Middle </a:t>
            </a:r>
            <a:r>
              <a:rPr lang="en-IE" sz="3500" dirty="0" smtClean="0"/>
              <a:t>East, and All other areas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588323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4000" dirty="0" smtClean="0"/>
              <a:t>PCI – Update</a:t>
            </a:r>
            <a:endParaRPr lang="en-IE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IE" dirty="0"/>
              <a:t>Traditionally- quarterly data published</a:t>
            </a:r>
          </a:p>
          <a:p>
            <a:r>
              <a:rPr lang="en-IE" dirty="0"/>
              <a:t>2010, </a:t>
            </a:r>
            <a:r>
              <a:rPr lang="en-IE" dirty="0" smtClean="0"/>
              <a:t>2011 - </a:t>
            </a:r>
            <a:r>
              <a:rPr lang="en-IE" dirty="0"/>
              <a:t>annual data only published</a:t>
            </a:r>
          </a:p>
          <a:p>
            <a:r>
              <a:rPr lang="en-IE" dirty="0"/>
              <a:t>2012 </a:t>
            </a:r>
            <a:r>
              <a:rPr lang="en-IE" dirty="0" smtClean="0"/>
              <a:t>– annual data published but included a quarterly breakdown for some tables</a:t>
            </a:r>
          </a:p>
          <a:p>
            <a:r>
              <a:rPr lang="en-IE" dirty="0" smtClean="0"/>
              <a:t>2013 onwards</a:t>
            </a:r>
            <a:r>
              <a:rPr lang="en-IE" dirty="0"/>
              <a:t>– </a:t>
            </a:r>
            <a:r>
              <a:rPr lang="en-IE" dirty="0" smtClean="0"/>
              <a:t>data published quarterly </a:t>
            </a:r>
          </a:p>
          <a:p>
            <a:r>
              <a:rPr lang="en-IE" dirty="0" smtClean="0"/>
              <a:t>Major improvements in timeliness – published </a:t>
            </a:r>
            <a:r>
              <a:rPr lang="en-IE" dirty="0" smtClean="0"/>
              <a:t>Q12014 </a:t>
            </a:r>
            <a:r>
              <a:rPr lang="en-IE" dirty="0" smtClean="0"/>
              <a:t>within 73 days of the end of the reference period</a:t>
            </a:r>
            <a:endParaRPr lang="en-IE" dirty="0"/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95919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474</Words>
  <Application>Microsoft Office PowerPoint</Application>
  <PresentationFormat>On-screen Show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All Island Tourism Statistics Liaison Group CSO releases – HTS, Overseas Travel and PCI</vt:lpstr>
      <vt:lpstr>Overseas Travel</vt:lpstr>
      <vt:lpstr>Changed to rolling 3 month release</vt:lpstr>
      <vt:lpstr>Additional data published</vt:lpstr>
      <vt:lpstr>Household Travel Survey (HTS)</vt:lpstr>
      <vt:lpstr>HTS Domestic Travel- extra tables</vt:lpstr>
      <vt:lpstr>HTS Domestic travel – extra table </vt:lpstr>
      <vt:lpstr>Outbound travel – extra data </vt:lpstr>
      <vt:lpstr>PCI – Update</vt:lpstr>
      <vt:lpstr>PCI – Additional tables – Trips to Ireland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Island Tourism Statistics Group -24th June 2014</dc:title>
  <dc:subject>Tourism</dc:subject>
  <dc:creator/>
  <cp:keywords>CSO; NISRA; Tourism</cp:keywords>
  <cp:lastModifiedBy>Patsy King</cp:lastModifiedBy>
  <cp:revision>122</cp:revision>
  <cp:lastPrinted>2014-06-10T09:02:11Z</cp:lastPrinted>
  <dcterms:created xsi:type="dcterms:W3CDTF">2006-08-16T00:00:00Z</dcterms:created>
  <dcterms:modified xsi:type="dcterms:W3CDTF">2014-06-17T11:59:47Z</dcterms:modified>
</cp:coreProperties>
</file>