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7" r:id="rId3"/>
    <p:sldId id="277" r:id="rId4"/>
    <p:sldId id="269" r:id="rId5"/>
    <p:sldId id="276" r:id="rId6"/>
    <p:sldId id="257" r:id="rId7"/>
    <p:sldId id="265" r:id="rId8"/>
    <p:sldId id="272" r:id="rId9"/>
    <p:sldId id="266" r:id="rId10"/>
    <p:sldId id="268" r:id="rId11"/>
    <p:sldId id="270" r:id="rId12"/>
    <p:sldId id="278" r:id="rId13"/>
    <p:sldId id="271" r:id="rId14"/>
    <p:sldId id="274" r:id="rId15"/>
    <p:sldId id="279" r:id="rId16"/>
    <p:sldId id="273" r:id="rId17"/>
  </p:sldIdLst>
  <p:sldSz cx="9144000" cy="6858000" type="screen4x3"/>
  <p:notesSz cx="6805613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-10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363CA3D-182A-462D-895C-CC8CC6CA8B3B}" type="datetimeFigureOut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1B630A6-A2E0-4B81-9FCF-847182485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F77ACBC-A442-493E-941D-9286C41C4E9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70105FB-33A0-4687-AA05-A5225A108A4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F7ED7B1-A2BD-49B5-B7CF-3E355F1DC157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611E0FE-B8E8-4CF2-8EDC-96B76D33DFEB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EAF6964-D68C-4810-8DCD-51529E6B55C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71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3A0607-13D9-4FEF-8927-49519D37F3C9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24D25C-3614-413A-A754-442249A88C78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32BEF2-284A-4086-9DF3-7D369A92A3F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0D2300-FAF6-4566-AA5F-8B55841268A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3C887CF-93BD-4FFC-8040-537F7FB9E7E4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D47C51-9693-452E-B902-F2F762A1A5D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9EDC5F-5EF7-440E-97FD-9E589C2EA670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D7BA2D-0DB0-45DE-A036-275BF9F9E67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2F5B941-DBE1-4DCE-B07B-48A496B2F42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BCEA93-FFFF-4D40-963C-93AB1790CC2E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A7753-25E8-4532-BD8D-473ED9D3C6AF}" type="datetime1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23F50-1331-45FF-B36E-FC528A572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D76DA-6C87-4606-8165-419E3A2D4BBE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92B81-8F51-4A3C-B0FF-4DDC05DA0F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A71DB8-FFAE-4F40-88DD-864FE8CA868B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4AF35-4C54-4290-8E0C-9B6BB4DB1E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04FE3A-EE05-4AB9-BD82-9CC77BB55388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7359E-201F-47CA-82C1-281AFCC6D7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3A7E-7D8A-415F-883F-4F4C1DA1506B}" type="datetime1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CDFBE-BC3E-4B91-AA07-9619356110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8892F-05B2-4D1E-A1BA-9263C38B09C3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7B86A-ACA1-4AD3-B129-DF98C6DB04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147D1-3C1F-41DF-B77C-2E57202A4407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1FEF6-0EAB-49AA-A119-4533C17D19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613B6-2D81-4F64-92FD-FF6D8C66CBD8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977F-04E3-4D81-A877-27F1C32884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5BF95-BD87-413C-8828-97FD5DD5E747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352526-AB06-46C5-80A6-E015A0EEA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3E86F-06E0-4D41-9FAA-E9F97B82C6C3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3D403-0AAE-4DAB-83F7-992BC4A254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6ED6F-4DB3-47D5-AAEE-014FBB207BC8}" type="datetime1">
              <a:rPr lang="en-US"/>
              <a:pPr>
                <a:defRPr/>
              </a:pPr>
              <a:t>10/19/2011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ADD2F-022F-40E3-84D9-C774582CC6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994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994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A458C5-6C62-4AF4-B90D-95CBDB58D3B3}" type="datetime1">
              <a:rPr lang="en-US"/>
              <a:pPr>
                <a:defRPr/>
              </a:pPr>
              <a:t>10/19/2011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dirty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FF2D58-0738-4E41-855F-77C186DA34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3994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C559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C559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3F7E2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emf"/><Relationship Id="rId4" Type="http://schemas.openxmlformats.org/officeDocument/2006/relationships/oleObject" Target="../embeddings/oleObject4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67544" y="2204864"/>
            <a:ext cx="7923656" cy="1828800"/>
          </a:xfrm>
        </p:spPr>
        <p:txBody>
          <a:bodyPr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IE" sz="3600" dirty="0" smtClean="0"/>
              <a:t>Using Business Registers to analyse Enterprise Demography and Employment in the Tourism Industries</a:t>
            </a:r>
            <a:r>
              <a:rPr lang="en-US" dirty="0" smtClean="0"/>
              <a:t/>
            </a:r>
            <a:br>
              <a:rPr lang="en-US" dirty="0" smtClean="0"/>
            </a:br>
            <a:endParaRPr lang="en-IE" dirty="0"/>
          </a:p>
        </p:txBody>
      </p:sp>
      <p:sp>
        <p:nvSpPr>
          <p:cNvPr id="14338" name="Subtitle 9"/>
          <p:cNvSpPr>
            <a:spLocks noGrp="1"/>
          </p:cNvSpPr>
          <p:nvPr>
            <p:ph type="subTitle" idx="1"/>
          </p:nvPr>
        </p:nvSpPr>
        <p:spPr>
          <a:xfrm>
            <a:off x="395288" y="4005263"/>
            <a:ext cx="3455987" cy="1752600"/>
          </a:xfrm>
        </p:spPr>
        <p:txBody>
          <a:bodyPr/>
          <a:lstStyle/>
          <a:p>
            <a:pPr marR="0" algn="l"/>
            <a:r>
              <a:rPr lang="en-IE" sz="2000" smtClean="0"/>
              <a:t>Steve MacFeely</a:t>
            </a:r>
          </a:p>
          <a:p>
            <a:pPr marR="0" algn="l"/>
            <a:r>
              <a:rPr lang="en-IE" sz="2000" smtClean="0"/>
              <a:t>&amp;</a:t>
            </a:r>
          </a:p>
          <a:p>
            <a:pPr marR="0" algn="l"/>
            <a:r>
              <a:rPr lang="en-IE" sz="2000" smtClean="0"/>
              <a:t>Jillian Delaney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724525" y="5516563"/>
            <a:ext cx="3100388" cy="1031875"/>
            <a:chOff x="571472" y="1500174"/>
            <a:chExt cx="7824069" cy="2928958"/>
          </a:xfrm>
        </p:grpSpPr>
        <p:pic>
          <p:nvPicPr>
            <p:cNvPr id="14340" name="Picture 4" descr="New CSO logo.JPG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1472" y="1500174"/>
              <a:ext cx="7824069" cy="29289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41" name="TextBox 5"/>
            <p:cNvSpPr txBox="1">
              <a:spLocks noChangeArrowheads="1"/>
            </p:cNvSpPr>
            <p:nvPr/>
          </p:nvSpPr>
          <p:spPr bwMode="auto">
            <a:xfrm>
              <a:off x="3286255" y="3180754"/>
              <a:ext cx="4136951" cy="1002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IE" sz="1200"/>
                <a:t>http://www.cso.ie</a:t>
              </a:r>
            </a:p>
            <a:p>
              <a:endParaRPr lang="en-IE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FTE labour input to Tourism Industries, 2006 - 2009</a:t>
            </a:r>
            <a:endParaRPr lang="en-US" sz="2800" smtClean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20713" y="2205038"/>
            <a:ext cx="7980362" cy="38877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Tourism Industries by NACE (%) - 2009</a:t>
            </a:r>
            <a:endParaRPr lang="en-US" sz="2800" smtClean="0"/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2060575"/>
            <a:ext cx="5619750" cy="38893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Regional Enterprise demography - 2009</a:t>
            </a:r>
            <a:endParaRPr lang="en-US" sz="280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339975" y="1581150"/>
          <a:ext cx="3671888" cy="5189538"/>
        </p:xfrm>
        <a:graphic>
          <a:graphicData uri="http://schemas.openxmlformats.org/presentationml/2006/ole">
            <p:oleObj spid="_x0000_s2050" name="Acrobat Document" r:id="rId4" imgW="5364000" imgH="7578000" progId="AcroExch.Document.7">
              <p:embed/>
            </p:oleObj>
          </a:graphicData>
        </a:graphic>
      </p:graphicFrame>
      <p:sp>
        <p:nvSpPr>
          <p:cNvPr id="2052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Tourism Dependency Ratios (Enterprises) - 2009</a:t>
            </a:r>
            <a:endParaRPr lang="en-US" sz="2800" smtClean="0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00113" y="1514475"/>
          <a:ext cx="3781425" cy="5343525"/>
        </p:xfrm>
        <a:graphic>
          <a:graphicData uri="http://schemas.openxmlformats.org/presentationml/2006/ole">
            <p:oleObj spid="_x0000_s1029" name="Acrobat Document" r:id="rId4" imgW="5364000" imgH="7578000" progId="AcroExch.Document.7">
              <p:embed/>
            </p:oleObj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 flipV="1">
            <a:off x="8532813" y="6324600"/>
            <a:ext cx="153987" cy="200025"/>
          </a:xfrm>
        </p:spPr>
        <p:txBody>
          <a:bodyPr>
            <a:normAutofit fontScale="3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  <p:pic>
        <p:nvPicPr>
          <p:cNvPr id="1032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825" y="1482725"/>
            <a:ext cx="2879725" cy="537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Regional Persons Engaged Business demography - 2009</a:t>
            </a:r>
            <a:endParaRPr lang="en-US" sz="2800" smtClean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2147888" y="1557338"/>
          <a:ext cx="3752850" cy="5300662"/>
        </p:xfrm>
        <a:graphic>
          <a:graphicData uri="http://schemas.openxmlformats.org/presentationml/2006/ole">
            <p:oleObj spid="_x0000_s3075" name="Acrobat Document" r:id="rId4" imgW="5364000" imgH="7578000" progId="AcroExch.Document.7">
              <p:embed/>
            </p:oleObj>
          </a:graphicData>
        </a:graphic>
      </p:graphicFrame>
      <p:sp>
        <p:nvSpPr>
          <p:cNvPr id="3077" name="Content Placeholder 5"/>
          <p:cNvSpPr>
            <a:spLocks noGrp="1"/>
          </p:cNvSpPr>
          <p:nvPr>
            <p:ph idx="1"/>
          </p:nvPr>
        </p:nvSpPr>
        <p:spPr>
          <a:xfrm>
            <a:off x="6948488" y="4508500"/>
            <a:ext cx="1738312" cy="18161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Tourism Dependency Ratio (Persons Engaged) - 2009</a:t>
            </a:r>
            <a:endParaRPr lang="en-US" sz="2800" smtClean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765175" y="1484313"/>
          <a:ext cx="3803650" cy="5373687"/>
        </p:xfrm>
        <a:graphic>
          <a:graphicData uri="http://schemas.openxmlformats.org/presentationml/2006/ole">
            <p:oleObj spid="_x0000_s4099" name="Acrobat Document" r:id="rId4" imgW="5364000" imgH="7578000" progId="AcroExch.Document.7">
              <p:embed/>
            </p:oleObj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 flipV="1">
            <a:off x="323850" y="6551613"/>
            <a:ext cx="8362950" cy="46037"/>
          </a:xfrm>
        </p:spPr>
        <p:txBody>
          <a:bodyPr>
            <a:normAutofit fontScale="2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410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19700" y="1512888"/>
            <a:ext cx="3024188" cy="534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Next Steps...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Earnings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Tourism Dependency ratio?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Quality of work indicators?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endParaRPr lang="en-IE" sz="22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Age profile of Tourism Industries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Deaths &amp; Births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Gazelles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Survival since 2006</a:t>
            </a:r>
          </a:p>
          <a:p>
            <a:pPr marL="640080" lvl="1" indent="-246888" fontAlgn="auto">
              <a:spcAft>
                <a:spcPts val="0"/>
              </a:spcAft>
              <a:buFontTx/>
              <a:buChar char="-"/>
              <a:defRPr/>
            </a:pPr>
            <a:endParaRPr lang="en-IE" sz="22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Job Churn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- Economic Sector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IE" sz="2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- Regional migration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IE" dirty="0" smtClean="0"/>
          </a:p>
          <a:p>
            <a:pPr marL="640080" lvl="1" indent="-246888" fontAlgn="auto">
              <a:spcAft>
                <a:spcPts val="0"/>
              </a:spcAft>
              <a:buFont typeface="Wingdings 2"/>
              <a:buNone/>
              <a:defRPr/>
            </a:pP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Background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35163"/>
            <a:ext cx="8435975" cy="4389437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1</a:t>
            </a:r>
            <a:r>
              <a:rPr lang="en-IE" sz="2400" baseline="300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st</a:t>
            </a: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Tourism Policy Workshop, </a:t>
            </a:r>
            <a:r>
              <a:rPr lang="en-IE" sz="2400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Dromoland</a:t>
            </a: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Castle – May 6th, 2010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Tourism Renewal Implementation Group – March 23</a:t>
            </a:r>
            <a:r>
              <a:rPr lang="en-IE" sz="2400" baseline="300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rd</a:t>
            </a: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, 2011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ILO Worldwide Consultation – April, 2011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Motivation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35163"/>
            <a:ext cx="8435975" cy="4389437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Policy relevant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Broadening use of business statistics (Business Demography)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No additional burden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No additional cost (marginal only)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Definition - Employment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Employment in Tourism Industries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not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Tourism demand generated employment</a:t>
            </a:r>
            <a:endParaRPr lang="en-US" sz="24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Definition – Persons Engaged v Employee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Persons Engaged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None/>
              <a:defRPr/>
            </a:pPr>
            <a:r>
              <a:rPr lang="en-IE" sz="18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 includes: proprietors, partners, directors, casual &amp; temporary workers...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Employee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Definition - Tourism Industries (UNWTO – IRTS)</a:t>
            </a:r>
            <a:endParaRPr lang="en-US" sz="2800" smtClean="0"/>
          </a:p>
        </p:txBody>
      </p:sp>
      <p:pic>
        <p:nvPicPr>
          <p:cNvPr id="2355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57425" y="2492375"/>
            <a:ext cx="4987925" cy="35290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Definition - Tourism Industries (CSO)</a:t>
            </a:r>
            <a:endParaRPr lang="en-US" sz="2800" smtClean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987675" y="1490663"/>
            <a:ext cx="3168650" cy="52784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Scope - Enterprises</a:t>
            </a:r>
            <a:endParaRPr lang="en-US" sz="2800" smtClean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All Business Enterprises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	except for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endParaRPr lang="en-IE" sz="24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Agriculture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/>
            </a:pP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Non-market sectors (health, education, </a:t>
            </a:r>
            <a:r>
              <a:rPr lang="en-IE" sz="2400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defense</a:t>
            </a:r>
            <a:r>
              <a:rPr lang="en-IE" sz="2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...)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r>
              <a:rPr lang="en-IE" sz="2800" smtClean="0"/>
              <a:t>Enterprise &amp; Employment demography, 2006 - 2009</a:t>
            </a:r>
            <a:endParaRPr lang="en-US" sz="2800" smtClean="0"/>
          </a:p>
        </p:txBody>
      </p:sp>
      <p:pic>
        <p:nvPicPr>
          <p:cNvPr id="296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900113" y="2546350"/>
            <a:ext cx="7343775" cy="31670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20">
      <a:dk1>
        <a:srgbClr val="0B5394"/>
      </a:dk1>
      <a:lt1>
        <a:srgbClr val="54A838"/>
      </a:lt1>
      <a:dk2>
        <a:srgbClr val="0084B4"/>
      </a:dk2>
      <a:lt2>
        <a:srgbClr val="00B0F0"/>
      </a:lt2>
      <a:accent1>
        <a:srgbClr val="0B5394"/>
      </a:accent1>
      <a:accent2>
        <a:srgbClr val="00843C"/>
      </a:accent2>
      <a:accent3>
        <a:srgbClr val="0C5599"/>
      </a:accent3>
      <a:accent4>
        <a:srgbClr val="3F7E29"/>
      </a:accent4>
      <a:accent5>
        <a:srgbClr val="387025"/>
      </a:accent5>
      <a:accent6>
        <a:srgbClr val="3A9AF0"/>
      </a:accent6>
      <a:hlink>
        <a:srgbClr val="073763"/>
      </a:hlink>
      <a:folHlink>
        <a:srgbClr val="387025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0">
    <a:dk1>
      <a:srgbClr val="0B5394"/>
    </a:dk1>
    <a:lt1>
      <a:srgbClr val="54A838"/>
    </a:lt1>
    <a:dk2>
      <a:srgbClr val="0084B4"/>
    </a:dk2>
    <a:lt2>
      <a:srgbClr val="00B0F0"/>
    </a:lt2>
    <a:accent1>
      <a:srgbClr val="0B5394"/>
    </a:accent1>
    <a:accent2>
      <a:srgbClr val="00843C"/>
    </a:accent2>
    <a:accent3>
      <a:srgbClr val="0C5599"/>
    </a:accent3>
    <a:accent4>
      <a:srgbClr val="3F7E29"/>
    </a:accent4>
    <a:accent5>
      <a:srgbClr val="387025"/>
    </a:accent5>
    <a:accent6>
      <a:srgbClr val="3A9AF0"/>
    </a:accent6>
    <a:hlink>
      <a:srgbClr val="073763"/>
    </a:hlink>
    <a:folHlink>
      <a:srgbClr val="387025"/>
    </a:folHlink>
  </a:clrScheme>
</a:themeOverride>
</file>

<file path=ppt/theme/themeOverride2.xml><?xml version="1.0" encoding="utf-8"?>
<a:themeOverride xmlns:a="http://schemas.openxmlformats.org/drawingml/2006/main">
  <a:clrScheme name="Custom 20">
    <a:dk1>
      <a:srgbClr val="0B5394"/>
    </a:dk1>
    <a:lt1>
      <a:srgbClr val="54A838"/>
    </a:lt1>
    <a:dk2>
      <a:srgbClr val="0084B4"/>
    </a:dk2>
    <a:lt2>
      <a:srgbClr val="00B0F0"/>
    </a:lt2>
    <a:accent1>
      <a:srgbClr val="0B5394"/>
    </a:accent1>
    <a:accent2>
      <a:srgbClr val="00843C"/>
    </a:accent2>
    <a:accent3>
      <a:srgbClr val="0C5599"/>
    </a:accent3>
    <a:accent4>
      <a:srgbClr val="3F7E29"/>
    </a:accent4>
    <a:accent5>
      <a:srgbClr val="387025"/>
    </a:accent5>
    <a:accent6>
      <a:srgbClr val="3A9AF0"/>
    </a:accent6>
    <a:hlink>
      <a:srgbClr val="073763"/>
    </a:hlink>
    <a:folHlink>
      <a:srgbClr val="38702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355</TotalTime>
  <Words>175</Words>
  <Application>Microsoft Office PowerPoint</Application>
  <PresentationFormat>On-screen Show (4:3)</PresentationFormat>
  <Paragraphs>74</Paragraphs>
  <Slides>16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Constantia</vt:lpstr>
      <vt:lpstr>Arial</vt:lpstr>
      <vt:lpstr>Calibri</vt:lpstr>
      <vt:lpstr>Wingdings 2</vt:lpstr>
      <vt:lpstr>Wingdings</vt:lpstr>
      <vt:lpstr>Flow</vt:lpstr>
      <vt:lpstr>Flow</vt:lpstr>
      <vt:lpstr>Flow</vt:lpstr>
      <vt:lpstr>Flow</vt:lpstr>
      <vt:lpstr>Acrobat Document</vt:lpstr>
      <vt:lpstr>Slide 1</vt:lpstr>
      <vt:lpstr>Background</vt:lpstr>
      <vt:lpstr>Motivation</vt:lpstr>
      <vt:lpstr>Definition - Employment</vt:lpstr>
      <vt:lpstr>Definition – Persons Engaged v Employee</vt:lpstr>
      <vt:lpstr>Definition - Tourism Industries (UNWTO – IRTS)</vt:lpstr>
      <vt:lpstr>Definition - Tourism Industries (CSO)</vt:lpstr>
      <vt:lpstr>Scope - Enterprises</vt:lpstr>
      <vt:lpstr>Enterprise &amp; Employment demography, 2006 - 2009</vt:lpstr>
      <vt:lpstr>FTE labour input to Tourism Industries, 2006 - 2009</vt:lpstr>
      <vt:lpstr>Tourism Industries by NACE (%) - 2009</vt:lpstr>
      <vt:lpstr>Regional Enterprise demography - 2009</vt:lpstr>
      <vt:lpstr>Tourism Dependency Ratios (Enterprises) - 2009</vt:lpstr>
      <vt:lpstr>Regional Persons Engaged Business demography - 2009</vt:lpstr>
      <vt:lpstr>Tourism Dependency Ratio (Persons Engaged) - 2009</vt:lpstr>
      <vt:lpstr>Next Steps...</vt:lpstr>
    </vt:vector>
  </TitlesOfParts>
  <Company>Central Statistics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doolyc</dc:creator>
  <cp:lastModifiedBy>Alison Brown</cp:lastModifiedBy>
  <cp:revision>36</cp:revision>
  <dcterms:created xsi:type="dcterms:W3CDTF">2011-02-02T15:47:43Z</dcterms:created>
  <dcterms:modified xsi:type="dcterms:W3CDTF">2011-10-19T14:13:50Z</dcterms:modified>
</cp:coreProperties>
</file>