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368D04C-CA9B-47FA-B4C2-8A30E2B799C3}" type="datetimeFigureOut">
              <a:rPr lang="en-IE" smtClean="0"/>
              <a:t>24/06/2015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22B7F7-3395-4803-AE4F-FE4728D34402}" type="slidenum">
              <a:rPr lang="en-IE" smtClean="0"/>
              <a:t>‹#›</a:t>
            </a:fld>
            <a:endParaRPr lang="en-I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CSO Developments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37111"/>
            <a:ext cx="6400800" cy="592089"/>
          </a:xfrm>
        </p:spPr>
        <p:txBody>
          <a:bodyPr>
            <a:normAutofit fontScale="85000" lnSpcReduction="10000"/>
          </a:bodyPr>
          <a:lstStyle/>
          <a:p>
            <a:r>
              <a:rPr lang="en-IE" dirty="0" smtClean="0"/>
              <a:t>All Island Tourism Statistics Liaison Group 25/6/2015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1455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Update on Releases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PCI: </a:t>
            </a:r>
          </a:p>
          <a:p>
            <a:pPr lvl="1"/>
            <a:r>
              <a:rPr lang="en-IE" dirty="0" smtClean="0"/>
              <a:t>Q1 2015 Tourism &amp; Travel published 11/6/2015</a:t>
            </a:r>
          </a:p>
          <a:p>
            <a:pPr lvl="1"/>
            <a:r>
              <a:rPr lang="en-IE" dirty="0" smtClean="0"/>
              <a:t>No date yet for Q2 </a:t>
            </a:r>
            <a:r>
              <a:rPr lang="en-IE" dirty="0" smtClean="0"/>
              <a:t>2015</a:t>
            </a:r>
          </a:p>
          <a:p>
            <a:r>
              <a:rPr lang="en-IE" dirty="0" smtClean="0"/>
              <a:t>Overseas Travel</a:t>
            </a:r>
          </a:p>
          <a:p>
            <a:pPr lvl="1"/>
            <a:r>
              <a:rPr lang="en-IE" dirty="0" smtClean="0"/>
              <a:t>Publish within 28 days usually</a:t>
            </a:r>
          </a:p>
          <a:p>
            <a:r>
              <a:rPr lang="en-IE" dirty="0" smtClean="0"/>
              <a:t>HTS</a:t>
            </a:r>
          </a:p>
          <a:p>
            <a:pPr lvl="1"/>
            <a:r>
              <a:rPr lang="en-IE" dirty="0" smtClean="0"/>
              <a:t>Q1 2015 – will publish 16</a:t>
            </a:r>
            <a:r>
              <a:rPr lang="en-IE" baseline="30000" dirty="0" smtClean="0"/>
              <a:t>th</a:t>
            </a:r>
            <a:r>
              <a:rPr lang="en-IE" dirty="0" smtClean="0"/>
              <a:t> July</a:t>
            </a:r>
          </a:p>
          <a:p>
            <a:pPr lvl="1"/>
            <a:r>
              <a:rPr lang="en-IE" dirty="0" smtClean="0"/>
              <a:t>Good </a:t>
            </a:r>
            <a:r>
              <a:rPr lang="en-IE" smtClean="0"/>
              <a:t>progress being made </a:t>
            </a:r>
            <a:r>
              <a:rPr lang="en-IE" dirty="0" smtClean="0"/>
              <a:t>on improving grossing methodology</a:t>
            </a:r>
            <a:endParaRPr lang="en-IE" dirty="0" smtClean="0"/>
          </a:p>
          <a:p>
            <a:pPr marL="82296" indent="0">
              <a:buNone/>
            </a:pPr>
            <a:endParaRPr lang="en-IE" dirty="0" smtClean="0"/>
          </a:p>
          <a:p>
            <a:pPr marL="82296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152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Update on CAPI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Joint tender prepared</a:t>
            </a:r>
          </a:p>
          <a:p>
            <a:r>
              <a:rPr lang="en-IE" dirty="0" smtClean="0"/>
              <a:t>Platform solution</a:t>
            </a:r>
          </a:p>
          <a:p>
            <a:r>
              <a:rPr lang="en-IE" dirty="0" smtClean="0"/>
              <a:t>Existing platforms only</a:t>
            </a:r>
          </a:p>
          <a:p>
            <a:r>
              <a:rPr lang="en-IE" dirty="0" err="1" smtClean="0"/>
              <a:t>eTender</a:t>
            </a:r>
            <a:r>
              <a:rPr lang="en-IE" dirty="0" smtClean="0"/>
              <a:t> issued 15/5/2015</a:t>
            </a:r>
          </a:p>
          <a:p>
            <a:r>
              <a:rPr lang="en-IE" dirty="0" smtClean="0"/>
              <a:t>Closing date for receipt of Tenders: 26/6/2015</a:t>
            </a:r>
          </a:p>
          <a:p>
            <a:r>
              <a:rPr lang="en-IE" dirty="0" smtClean="0"/>
              <a:t>3 Stage Tender evaluation process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152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CAPI Implementation </a:t>
            </a:r>
            <a:r>
              <a:rPr lang="en-IE" dirty="0"/>
              <a:t>S</a:t>
            </a:r>
            <a:r>
              <a:rPr lang="en-IE" dirty="0" smtClean="0"/>
              <a:t>chedule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Indicative timeframe – completion dates:</a:t>
            </a:r>
          </a:p>
          <a:p>
            <a:pPr lvl="1"/>
            <a:r>
              <a:rPr lang="en-IE" dirty="0" smtClean="0"/>
              <a:t>Stage 1 – 17/7/2015</a:t>
            </a:r>
          </a:p>
          <a:p>
            <a:pPr lvl="1"/>
            <a:r>
              <a:rPr lang="en-IE" dirty="0" smtClean="0"/>
              <a:t>Stage 2 – 31/7/2015</a:t>
            </a:r>
          </a:p>
          <a:p>
            <a:pPr lvl="1"/>
            <a:r>
              <a:rPr lang="en-IE" dirty="0" smtClean="0"/>
              <a:t>Stage 3 – 14/9/2015</a:t>
            </a:r>
          </a:p>
          <a:p>
            <a:pPr lvl="1"/>
            <a:r>
              <a:rPr lang="en-IE" dirty="0" smtClean="0"/>
              <a:t>Signing of contracts – 19/10/2015</a:t>
            </a:r>
          </a:p>
          <a:p>
            <a:pPr lvl="1"/>
            <a:r>
              <a:rPr lang="en-IE" dirty="0" smtClean="0"/>
              <a:t>Development of a working solution – 18/12/2015</a:t>
            </a:r>
          </a:p>
          <a:p>
            <a:pPr lvl="1"/>
            <a:r>
              <a:rPr lang="en-IE" dirty="0" smtClean="0"/>
              <a:t>Training and testing – 28/3/2016</a:t>
            </a:r>
          </a:p>
          <a:p>
            <a:pPr lvl="1"/>
            <a:r>
              <a:rPr lang="en-IE" dirty="0" smtClean="0"/>
              <a:t>Parallel runs – Q2 &amp; Q3 2016  </a:t>
            </a:r>
          </a:p>
          <a:p>
            <a:pPr lvl="1"/>
            <a:r>
              <a:rPr lang="en-IE" dirty="0" smtClean="0"/>
              <a:t>Full migration to CAPI – Q42016</a:t>
            </a:r>
          </a:p>
          <a:p>
            <a:pPr lvl="1"/>
            <a:r>
              <a:rPr lang="en-IE" i="1" dirty="0" smtClean="0"/>
              <a:t>N.B. Full implementation conditional on the recruitment of additional interviewers to implement CAPI</a:t>
            </a:r>
            <a:endParaRPr lang="en-IE" i="1" dirty="0"/>
          </a:p>
        </p:txBody>
      </p:sp>
    </p:spTree>
    <p:extLst>
      <p:ext uri="{BB962C8B-B14F-4D97-AF65-F5344CB8AC3E}">
        <p14:creationId xmlns:p14="http://schemas.microsoft.com/office/powerpoint/2010/main" val="3877172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142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CSO Developments</vt:lpstr>
      <vt:lpstr>Update on Releases</vt:lpstr>
      <vt:lpstr>Update on CAPI</vt:lpstr>
      <vt:lpstr>CAPI Implementation Schedule</vt:lpstr>
    </vt:vector>
  </TitlesOfParts>
  <Company>CSO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CSO Developments</dc:title>
  <dc:creator>Mairead Griffin</dc:creator>
  <cp:lastModifiedBy>Patsy King</cp:lastModifiedBy>
  <cp:revision>8</cp:revision>
  <dcterms:created xsi:type="dcterms:W3CDTF">2015-06-24T07:59:40Z</dcterms:created>
  <dcterms:modified xsi:type="dcterms:W3CDTF">2015-06-24T08:51:16Z</dcterms:modified>
</cp:coreProperties>
</file>