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68" r:id="rId15"/>
    <p:sldId id="269" r:id="rId16"/>
    <p:sldId id="271" r:id="rId17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BD"/>
    <a:srgbClr val="1E2B50"/>
    <a:srgbClr val="CC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262" autoAdjust="0"/>
  </p:normalViewPr>
  <p:slideViewPr>
    <p:cSldViewPr snapToGrid="0">
      <p:cViewPr varScale="1">
        <p:scale>
          <a:sx n="99" d="100"/>
          <a:sy n="99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12878601700492E-2"/>
          <c:y val="0.10255358274328086"/>
          <c:w val="0.88228824574243669"/>
          <c:h val="0.78104113411394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ACA28"/>
            </a:solidFill>
            <a:ln w="9525">
              <a:solidFill>
                <a:srgbClr val="1A335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ACA28"/>
              </a:solidFill>
              <a:ln w="28575">
                <a:solidFill>
                  <a:srgbClr val="1A3352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428BB0"/>
              </a:solidFill>
              <a:ln w="28575">
                <a:solidFill>
                  <a:srgbClr val="CACA28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1A3352"/>
              </a:solidFill>
              <a:ln w="28575">
                <a:solidFill>
                  <a:srgbClr val="CACA28"/>
                </a:solidFill>
              </a:ln>
              <a:effectLst/>
            </c:spPr>
          </c:dPt>
          <c:errBars>
            <c:errBarType val="both"/>
            <c:errValType val="cust"/>
            <c:noEndCap val="1"/>
            <c:plus>
              <c:numRef>
                <c:f>Sheet1!$AG$58:$AG$81</c:f>
                <c:numCache>
                  <c:formatCode>General</c:formatCode>
                  <c:ptCount val="24"/>
                  <c:pt idx="0">
                    <c:v>0.2972648922285922</c:v>
                  </c:pt>
                  <c:pt idx="1">
                    <c:v>0.28626990174201483</c:v>
                  </c:pt>
                  <c:pt idx="2">
                    <c:v>0.27385399015261785</c:v>
                  </c:pt>
                  <c:pt idx="3">
                    <c:v>0.25380231468924019</c:v>
                  </c:pt>
                  <c:pt idx="4">
                    <c:v>0.24214901485468526</c:v>
                  </c:pt>
                  <c:pt idx="5">
                    <c:v>0.25625175608068407</c:v>
                  </c:pt>
                  <c:pt idx="6">
                    <c:v>0.22570877957447524</c:v>
                  </c:pt>
                  <c:pt idx="9">
                    <c:v>0.28583440156776763</c:v>
                  </c:pt>
                  <c:pt idx="10">
                    <c:v>0.27281158820325685</c:v>
                  </c:pt>
                  <c:pt idx="11">
                    <c:v>0.26101482815615346</c:v>
                  </c:pt>
                  <c:pt idx="12">
                    <c:v>0.241487505960124</c:v>
                  </c:pt>
                  <c:pt idx="13">
                    <c:v>0.22753422709628199</c:v>
                  </c:pt>
                  <c:pt idx="14">
                    <c:v>0.23422799089778246</c:v>
                  </c:pt>
                  <c:pt idx="15">
                    <c:v>0.20624663763634926</c:v>
                  </c:pt>
                  <c:pt idx="17">
                    <c:v>8.1640131259526363E-2</c:v>
                  </c:pt>
                  <c:pt idx="18">
                    <c:v>8.6742688368527457E-2</c:v>
                  </c:pt>
                  <c:pt idx="19">
                    <c:v>8.2868977338469582E-2</c:v>
                  </c:pt>
                  <c:pt idx="20">
                    <c:v>7.8098651760290849E-2</c:v>
                  </c:pt>
                  <c:pt idx="21">
                    <c:v>8.2851197304517968E-2</c:v>
                  </c:pt>
                  <c:pt idx="22">
                    <c:v>0.10393368450325774</c:v>
                  </c:pt>
                  <c:pt idx="23">
                    <c:v>9.168848150503682E-2</c:v>
                  </c:pt>
                </c:numCache>
              </c:numRef>
            </c:plus>
            <c:minus>
              <c:numRef>
                <c:f>Sheet1!$AG$58:$AG$81</c:f>
                <c:numCache>
                  <c:formatCode>General</c:formatCode>
                  <c:ptCount val="24"/>
                  <c:pt idx="0">
                    <c:v>0.2972648922285922</c:v>
                  </c:pt>
                  <c:pt idx="1">
                    <c:v>0.28626990174201483</c:v>
                  </c:pt>
                  <c:pt idx="2">
                    <c:v>0.27385399015261785</c:v>
                  </c:pt>
                  <c:pt idx="3">
                    <c:v>0.25380231468924019</c:v>
                  </c:pt>
                  <c:pt idx="4">
                    <c:v>0.24214901485468526</c:v>
                  </c:pt>
                  <c:pt idx="5">
                    <c:v>0.25625175608068407</c:v>
                  </c:pt>
                  <c:pt idx="6">
                    <c:v>0.22570877957447524</c:v>
                  </c:pt>
                  <c:pt idx="9">
                    <c:v>0.28583440156776763</c:v>
                  </c:pt>
                  <c:pt idx="10">
                    <c:v>0.27281158820325685</c:v>
                  </c:pt>
                  <c:pt idx="11">
                    <c:v>0.26101482815615346</c:v>
                  </c:pt>
                  <c:pt idx="12">
                    <c:v>0.241487505960124</c:v>
                  </c:pt>
                  <c:pt idx="13">
                    <c:v>0.22753422709628199</c:v>
                  </c:pt>
                  <c:pt idx="14">
                    <c:v>0.23422799089778246</c:v>
                  </c:pt>
                  <c:pt idx="15">
                    <c:v>0.20624663763634926</c:v>
                  </c:pt>
                  <c:pt idx="17">
                    <c:v>8.1640131259526363E-2</c:v>
                  </c:pt>
                  <c:pt idx="18">
                    <c:v>8.6742688368527457E-2</c:v>
                  </c:pt>
                  <c:pt idx="19">
                    <c:v>8.2868977338469582E-2</c:v>
                  </c:pt>
                  <c:pt idx="20">
                    <c:v>7.8098651760290849E-2</c:v>
                  </c:pt>
                  <c:pt idx="21">
                    <c:v>8.2851197304517968E-2</c:v>
                  </c:pt>
                  <c:pt idx="22">
                    <c:v>0.10393368450325774</c:v>
                  </c:pt>
                  <c:pt idx="23">
                    <c:v>9.168848150503682E-2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FF"/>
                </a:solidFill>
                <a:prstDash val="solid"/>
                <a:round/>
              </a:ln>
              <a:effectLst/>
            </c:spPr>
          </c:errBars>
          <c:cat>
            <c:numRef>
              <c:f>Sheet1!$AE$58:$AE$81</c:f>
              <c:numCache>
                <c:formatCode>General</c:formatCode>
                <c:ptCount val="2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Sheet1!$AF$58:$AF$81</c:f>
              <c:numCache>
                <c:formatCode>#,##0.0"m"</c:formatCode>
                <c:ptCount val="24"/>
                <c:pt idx="0">
                  <c:v>3.9677620543653194</c:v>
                </c:pt>
                <c:pt idx="1">
                  <c:v>4.0245050000000004</c:v>
                </c:pt>
                <c:pt idx="2">
                  <c:v>4.0694410000000003</c:v>
                </c:pt>
                <c:pt idx="3">
                  <c:v>4.5131464003482984</c:v>
                </c:pt>
                <c:pt idx="4">
                  <c:v>4.5316179835282773</c:v>
                </c:pt>
                <c:pt idx="5">
                  <c:v>4.57294</c:v>
                </c:pt>
                <c:pt idx="6">
                  <c:v>4.8513152180042072</c:v>
                </c:pt>
                <c:pt idx="9">
                  <c:v>2.0361360543653193</c:v>
                </c:pt>
                <c:pt idx="10">
                  <c:v>2.0180692539928944</c:v>
                </c:pt>
                <c:pt idx="11">
                  <c:v>1.9801698462393553</c:v>
                </c:pt>
                <c:pt idx="12">
                  <c:v>2.3346268255137783</c:v>
                </c:pt>
                <c:pt idx="13">
                  <c:v>2.2302156685518129</c:v>
                </c:pt>
                <c:pt idx="14">
                  <c:v>1.9843920934927672</c:v>
                </c:pt>
                <c:pt idx="15">
                  <c:v>2.1934284061793661</c:v>
                </c:pt>
                <c:pt idx="17">
                  <c:v>1.9316259691203717</c:v>
                </c:pt>
                <c:pt idx="18">
                  <c:v>2.0064357454813782</c:v>
                </c:pt>
                <c:pt idx="19">
                  <c:v>2.0892705773518179</c:v>
                </c:pt>
                <c:pt idx="20">
                  <c:v>2.1785195748345201</c:v>
                </c:pt>
                <c:pt idx="21">
                  <c:v>2.301401871033641</c:v>
                </c:pt>
                <c:pt idx="22">
                  <c:v>2.5867079999999998</c:v>
                </c:pt>
                <c:pt idx="23">
                  <c:v>2.6578868118248407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"/>
        <c:axId val="355472632"/>
        <c:axId val="355471848"/>
      </c:barChart>
      <c:catAx>
        <c:axId val="3554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335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55471848"/>
        <c:crosses val="autoZero"/>
        <c:auto val="1"/>
        <c:lblAlgn val="ctr"/>
        <c:lblOffset val="100"/>
        <c:noMultiLvlLbl val="0"/>
      </c:catAx>
      <c:valAx>
        <c:axId val="355471848"/>
        <c:scaling>
          <c:orientation val="minMax"/>
          <c:max val="6.5"/>
          <c:min val="0"/>
        </c:scaling>
        <c:delete val="0"/>
        <c:axPos val="l"/>
        <c:numFmt formatCode="#,##0.0&quot;m&quot;" sourceLinked="1"/>
        <c:majorTickMark val="out"/>
        <c:minorTickMark val="none"/>
        <c:tickLblPos val="nextTo"/>
        <c:spPr>
          <a:noFill/>
          <a:ln w="15875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3352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54726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43839013463"/>
          <c:y val="0.10255360082508577"/>
          <c:w val="0.88228824574243669"/>
          <c:h val="0.78104113411394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ACA28"/>
            </a:solidFill>
            <a:ln w="9525">
              <a:solidFill>
                <a:srgbClr val="1A335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ACA28"/>
              </a:solidFill>
              <a:ln w="28575">
                <a:solidFill>
                  <a:srgbClr val="1A3352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428BB0"/>
              </a:solidFill>
              <a:ln w="28575">
                <a:solidFill>
                  <a:srgbClr val="CACA28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1A3352"/>
              </a:solidFill>
              <a:ln w="28575">
                <a:solidFill>
                  <a:srgbClr val="CACA28"/>
                </a:solidFill>
              </a:ln>
              <a:effectLst/>
            </c:spPr>
          </c:dPt>
          <c:errBars>
            <c:errBarType val="both"/>
            <c:errValType val="cust"/>
            <c:noEndCap val="1"/>
            <c:plus>
              <c:numRef>
                <c:f>Exp!$AG$58:$AG$81</c:f>
                <c:numCache>
                  <c:formatCode>General</c:formatCode>
                  <c:ptCount val="24"/>
                  <c:pt idx="0">
                    <c:v>62.093288099756393</c:v>
                  </c:pt>
                  <c:pt idx="1">
                    <c:v>49.998055952563668</c:v>
                  </c:pt>
                  <c:pt idx="2">
                    <c:v>78.671002712863412</c:v>
                  </c:pt>
                  <c:pt idx="3">
                    <c:v>49.407737013039281</c:v>
                  </c:pt>
                  <c:pt idx="4">
                    <c:v>56.404466167179649</c:v>
                  </c:pt>
                  <c:pt idx="5">
                    <c:v>62.774655712084311</c:v>
                  </c:pt>
                  <c:pt idx="6">
                    <c:v>54.869852887046378</c:v>
                  </c:pt>
                  <c:pt idx="9">
                    <c:v>55.513140045016812</c:v>
                  </c:pt>
                  <c:pt idx="10">
                    <c:v>40.952730325893498</c:v>
                  </c:pt>
                  <c:pt idx="11">
                    <c:v>22.85456252671468</c:v>
                  </c:pt>
                  <c:pt idx="12">
                    <c:v>34.38241062603516</c:v>
                  </c:pt>
                  <c:pt idx="13">
                    <c:v>36.339484864665685</c:v>
                  </c:pt>
                  <c:pt idx="14">
                    <c:v>25.519688601787525</c:v>
                  </c:pt>
                  <c:pt idx="15">
                    <c:v>28.081454149151593</c:v>
                  </c:pt>
                  <c:pt idx="17">
                    <c:v>27.818477840847073</c:v>
                  </c:pt>
                  <c:pt idx="18">
                    <c:v>28.682389682352664</c:v>
                  </c:pt>
                  <c:pt idx="19">
                    <c:v>75.278121918389076</c:v>
                  </c:pt>
                  <c:pt idx="20">
                    <c:v>35.482028074679675</c:v>
                  </c:pt>
                  <c:pt idx="21">
                    <c:v>43.138215579405305</c:v>
                  </c:pt>
                  <c:pt idx="22">
                    <c:v>57.353316324677465</c:v>
                  </c:pt>
                  <c:pt idx="23">
                    <c:v>47.139502423288349</c:v>
                  </c:pt>
                </c:numCache>
              </c:numRef>
            </c:plus>
            <c:minus>
              <c:numRef>
                <c:f>Exp!$AG$58:$AG$81</c:f>
                <c:numCache>
                  <c:formatCode>General</c:formatCode>
                  <c:ptCount val="24"/>
                  <c:pt idx="0">
                    <c:v>62.093288099756393</c:v>
                  </c:pt>
                  <c:pt idx="1">
                    <c:v>49.998055952563668</c:v>
                  </c:pt>
                  <c:pt idx="2">
                    <c:v>78.671002712863412</c:v>
                  </c:pt>
                  <c:pt idx="3">
                    <c:v>49.407737013039281</c:v>
                  </c:pt>
                  <c:pt idx="4">
                    <c:v>56.404466167179649</c:v>
                  </c:pt>
                  <c:pt idx="5">
                    <c:v>62.774655712084311</c:v>
                  </c:pt>
                  <c:pt idx="6">
                    <c:v>54.869852887046378</c:v>
                  </c:pt>
                  <c:pt idx="9">
                    <c:v>55.513140045016812</c:v>
                  </c:pt>
                  <c:pt idx="10">
                    <c:v>40.952730325893498</c:v>
                  </c:pt>
                  <c:pt idx="11">
                    <c:v>22.85456252671468</c:v>
                  </c:pt>
                  <c:pt idx="12">
                    <c:v>34.38241062603516</c:v>
                  </c:pt>
                  <c:pt idx="13">
                    <c:v>36.339484864665685</c:v>
                  </c:pt>
                  <c:pt idx="14">
                    <c:v>25.519688601787525</c:v>
                  </c:pt>
                  <c:pt idx="15">
                    <c:v>28.081454149151593</c:v>
                  </c:pt>
                  <c:pt idx="17">
                    <c:v>27.818477840847073</c:v>
                  </c:pt>
                  <c:pt idx="18">
                    <c:v>28.682389682352664</c:v>
                  </c:pt>
                  <c:pt idx="19">
                    <c:v>75.278121918389076</c:v>
                  </c:pt>
                  <c:pt idx="20">
                    <c:v>35.482028074679675</c:v>
                  </c:pt>
                  <c:pt idx="21">
                    <c:v>43.138215579405305</c:v>
                  </c:pt>
                  <c:pt idx="22">
                    <c:v>57.353316324677465</c:v>
                  </c:pt>
                  <c:pt idx="23">
                    <c:v>47.139502423288349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FF"/>
                </a:solidFill>
                <a:prstDash val="solid"/>
                <a:round/>
              </a:ln>
              <a:effectLst/>
            </c:spPr>
          </c:errBars>
          <c:cat>
            <c:numRef>
              <c:f>Exp!$AE$58:$AE$81</c:f>
              <c:numCache>
                <c:formatCode>General</c:formatCode>
                <c:ptCount val="2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Exp!$AF$58:$AF$81</c:f>
              <c:numCache>
                <c:formatCode>"£"#,##0"m"</c:formatCode>
                <c:ptCount val="24"/>
                <c:pt idx="0">
                  <c:v>641.04767948979975</c:v>
                </c:pt>
                <c:pt idx="1">
                  <c:v>686.32184994109821</c:v>
                </c:pt>
                <c:pt idx="2">
                  <c:v>715.19093375330374</c:v>
                </c:pt>
                <c:pt idx="3">
                  <c:v>744.90229573088993</c:v>
                </c:pt>
                <c:pt idx="4">
                  <c:v>764.06627195568149</c:v>
                </c:pt>
                <c:pt idx="5">
                  <c:v>850.35814400000004</c:v>
                </c:pt>
                <c:pt idx="6">
                  <c:v>926.12920343988333</c:v>
                </c:pt>
                <c:pt idx="9">
                  <c:v>178.08108351837242</c:v>
                </c:pt>
                <c:pt idx="10">
                  <c:v>201.02102321084999</c:v>
                </c:pt>
                <c:pt idx="11">
                  <c:v>191.54823514518645</c:v>
                </c:pt>
                <c:pt idx="12">
                  <c:v>237.61079732169725</c:v>
                </c:pt>
                <c:pt idx="13">
                  <c:v>219.35417622834487</c:v>
                </c:pt>
                <c:pt idx="14">
                  <c:v>237.15471402786685</c:v>
                </c:pt>
                <c:pt idx="15">
                  <c:v>269.50307065109092</c:v>
                </c:pt>
                <c:pt idx="17">
                  <c:v>462.96659597142735</c:v>
                </c:pt>
                <c:pt idx="18">
                  <c:v>485.3008267302481</c:v>
                </c:pt>
                <c:pt idx="19">
                  <c:v>523.64269860811737</c:v>
                </c:pt>
                <c:pt idx="20">
                  <c:v>507.29149840919263</c:v>
                </c:pt>
                <c:pt idx="21">
                  <c:v>544.712095731408</c:v>
                </c:pt>
                <c:pt idx="22">
                  <c:v>613.20343044470189</c:v>
                </c:pt>
                <c:pt idx="23">
                  <c:v>656.62613278879246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"/>
        <c:axId val="356309456"/>
        <c:axId val="356311024"/>
      </c:barChart>
      <c:catAx>
        <c:axId val="35630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335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56311024"/>
        <c:crosses val="autoZero"/>
        <c:auto val="1"/>
        <c:lblAlgn val="ctr"/>
        <c:lblOffset val="100"/>
        <c:noMultiLvlLbl val="0"/>
      </c:catAx>
      <c:valAx>
        <c:axId val="356311024"/>
        <c:scaling>
          <c:orientation val="minMax"/>
          <c:max val="1100"/>
          <c:min val="0"/>
        </c:scaling>
        <c:delete val="0"/>
        <c:axPos val="l"/>
        <c:numFmt formatCode="&quot;£&quot;#,##0&quot;m&quot;" sourceLinked="1"/>
        <c:majorTickMark val="out"/>
        <c:minorTickMark val="none"/>
        <c:tickLblPos val="nextTo"/>
        <c:spPr>
          <a:noFill/>
          <a:ln w="15875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3352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63094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84736838204517E-2"/>
          <c:y val="4.1938718314975573E-2"/>
          <c:w val="0.80993583295407834"/>
          <c:h val="0.86188115475589733"/>
        </c:manualLayout>
      </c:layout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Holiday</c:v>
                </c:pt>
              </c:strCache>
            </c:strRef>
          </c:tx>
          <c:spPr>
            <a:ln w="28575" cap="rnd">
              <a:solidFill>
                <a:srgbClr val="1A335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Sheet3!$B$3:$H$3</c:f>
              <c:numCache>
                <c:formatCode>#,##0.0"m"\ ;\-#,##0.0"m"\ ;</c:formatCode>
                <c:ptCount val="7"/>
                <c:pt idx="0">
                  <c:v>1.7841981773425331</c:v>
                </c:pt>
                <c:pt idx="1">
                  <c:v>1.722831208373965</c:v>
                </c:pt>
                <c:pt idx="2">
                  <c:v>1.6904988762771842</c:v>
                </c:pt>
                <c:pt idx="3">
                  <c:v>2.0370911628175112</c:v>
                </c:pt>
                <c:pt idx="4">
                  <c:v>1.9392592494881129</c:v>
                </c:pt>
                <c:pt idx="5">
                  <c:v>2.1335354924780154</c:v>
                </c:pt>
                <c:pt idx="6">
                  <c:v>2.465651985090938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Visiting friends/relatives</c:v>
                </c:pt>
              </c:strCache>
            </c:strRef>
          </c:tx>
          <c:spPr>
            <a:ln w="19050" cap="rnd">
              <a:solidFill>
                <a:srgbClr val="CACA28"/>
              </a:solidFill>
              <a:prstDash val="solid"/>
              <a:round/>
            </a:ln>
            <a:effectLst/>
          </c:spPr>
          <c:marker>
            <c:symbol val="square"/>
            <c:size val="4"/>
            <c:spPr>
              <a:solidFill>
                <a:srgbClr val="CACA28"/>
              </a:solidFill>
              <a:ln w="19050">
                <a:solidFill>
                  <a:srgbClr val="CACA28"/>
                </a:solidFill>
                <a:prstDash val="solid"/>
              </a:ln>
              <a:effectLst/>
            </c:spPr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Sheet3!$B$4:$H$4</c:f>
              <c:numCache>
                <c:formatCode>#,##0.0"m"\ ;\-#,##0.0"m"\ ;</c:formatCode>
                <c:ptCount val="7"/>
                <c:pt idx="0">
                  <c:v>1.552730021113051</c:v>
                </c:pt>
                <c:pt idx="1">
                  <c:v>1.6325403900789088</c:v>
                </c:pt>
                <c:pt idx="2">
                  <c:v>1.6630509069841115</c:v>
                </c:pt>
                <c:pt idx="3">
                  <c:v>1.8947844144652783</c:v>
                </c:pt>
                <c:pt idx="4">
                  <c:v>1.9240217884895991</c:v>
                </c:pt>
                <c:pt idx="5">
                  <c:v>1.839764179633592</c:v>
                </c:pt>
                <c:pt idx="6">
                  <c:v>1.8344917050946121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Business</c:v>
                </c:pt>
              </c:strCache>
            </c:strRef>
          </c:tx>
          <c:spPr>
            <a:ln w="12700" cap="rnd">
              <a:solidFill>
                <a:srgbClr val="428BB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28BB0"/>
              </a:solidFill>
              <a:ln w="12700">
                <a:solidFill>
                  <a:srgbClr val="428BB0"/>
                </a:solidFill>
              </a:ln>
              <a:effectLst/>
            </c:spPr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Sheet3!$B$5:$H$5</c:f>
              <c:numCache>
                <c:formatCode>#,##0.0"m"\ ;\-#,##0.0"m"\ ;</c:formatCode>
                <c:ptCount val="7"/>
                <c:pt idx="0">
                  <c:v>0.37960189350235757</c:v>
                </c:pt>
                <c:pt idx="1">
                  <c:v>0.39383157516645934</c:v>
                </c:pt>
                <c:pt idx="2">
                  <c:v>0.4166661035442405</c:v>
                </c:pt>
                <c:pt idx="3">
                  <c:v>0.37313997668661614</c:v>
                </c:pt>
                <c:pt idx="4">
                  <c:v>0.45862292809940081</c:v>
                </c:pt>
                <c:pt idx="5">
                  <c:v>0.42530771553303665</c:v>
                </c:pt>
                <c:pt idx="6">
                  <c:v>0.3894965784689044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Sheet3!$A$6</c:f>
              <c:strCache>
                <c:ptCount val="1"/>
                <c:pt idx="0">
                  <c:v>Other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Sheet3!$B$6:$H$6</c:f>
              <c:numCache>
                <c:formatCode>#,##0.0"m"\ ;\-#,##0.0"m"\ ;</c:formatCode>
                <c:ptCount val="7"/>
                <c:pt idx="0">
                  <c:v>0.25123193152774864</c:v>
                </c:pt>
                <c:pt idx="1">
                  <c:v>0.27530182585493757</c:v>
                </c:pt>
                <c:pt idx="2">
                  <c:v>0.29922453678563898</c:v>
                </c:pt>
                <c:pt idx="3">
                  <c:v>0.20813084637889187</c:v>
                </c:pt>
                <c:pt idx="4">
                  <c:v>0.20971401745116455</c:v>
                </c:pt>
                <c:pt idx="5">
                  <c:v>0.17249302006496647</c:v>
                </c:pt>
                <c:pt idx="6">
                  <c:v>0.16167494934975332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09848"/>
        <c:axId val="356310240"/>
      </c:lineChart>
      <c:catAx>
        <c:axId val="35630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428BB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10240"/>
        <c:crosses val="autoZero"/>
        <c:auto val="1"/>
        <c:lblAlgn val="ctr"/>
        <c:lblOffset val="100"/>
        <c:noMultiLvlLbl val="0"/>
      </c:catAx>
      <c:valAx>
        <c:axId val="356310240"/>
        <c:scaling>
          <c:orientation val="minMax"/>
          <c:max val="2.8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.0&quot;m&quot;\ ;\-#,##0.0&quot;m&quot;\ ;" sourceLinked="1"/>
        <c:majorTickMark val="none"/>
        <c:minorTickMark val="none"/>
        <c:tickLblPos val="nextTo"/>
        <c:spPr>
          <a:noFill/>
          <a:ln w="19050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7975244467754"/>
          <c:y val="4.080092575089872E-2"/>
          <c:w val="0.88693542876151765"/>
          <c:h val="0.88574521139239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Sheet3!$A$16</c:f>
              <c:strCache>
                <c:ptCount val="1"/>
                <c:pt idx="0">
                  <c:v>ROI Overnight Trips (3)</c:v>
                </c:pt>
              </c:strCache>
            </c:strRef>
          </c:tx>
          <c:spPr>
            <a:solidFill>
              <a:srgbClr val="428BB0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482k </a:t>
                    </a:r>
                    <a:r>
                      <a:rPr lang="en-US" b="1">
                        <a:solidFill>
                          <a:srgbClr val="00B050"/>
                        </a:solidFill>
                      </a:rPr>
                      <a:t>(+6%)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28BB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Sheet3!$B$15:$F$15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Sheet3!$B$16:$F$16</c:f>
              <c:numCache>
                <c:formatCode>#,##0</c:formatCode>
                <c:ptCount val="5"/>
                <c:pt idx="0">
                  <c:v>396359</c:v>
                </c:pt>
                <c:pt idx="1">
                  <c:v>389757</c:v>
                </c:pt>
                <c:pt idx="2">
                  <c:v>336383</c:v>
                </c:pt>
                <c:pt idx="3">
                  <c:v>454132</c:v>
                </c:pt>
                <c:pt idx="4">
                  <c:v>482381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310632"/>
        <c:axId val="356311808"/>
      </c:barChart>
      <c:catAx>
        <c:axId val="35631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28BB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11808"/>
        <c:crosses val="autoZero"/>
        <c:auto val="1"/>
        <c:lblAlgn val="ctr"/>
        <c:lblOffset val="100"/>
        <c:noMultiLvlLbl val="0"/>
      </c:catAx>
      <c:valAx>
        <c:axId val="356311808"/>
        <c:scaling>
          <c:orientation val="minMax"/>
          <c:max val="5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22225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1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Sheet3!$A$17</c:f>
              <c:strCache>
                <c:ptCount val="1"/>
                <c:pt idx="0">
                  <c:v>RoI Expenditure (3)</c:v>
                </c:pt>
              </c:strCache>
            </c:strRef>
          </c:tx>
          <c:spPr>
            <a:solidFill>
              <a:srgbClr val="CACA28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fld id="{EDDBD72F-86A9-4F5B-AF26-9D6C4844FC89}" type="VALUE">
                      <a:rPr lang="en-US" b="0">
                        <a:solidFill>
                          <a:srgbClr val="417ABD"/>
                        </a:solidFill>
                      </a:rPr>
                      <a:pPr/>
                      <a:t>[VALUE]</a:t>
                    </a:fld>
                    <a:r>
                      <a:rPr lang="en-US" b="1" dirty="0">
                        <a:solidFill>
                          <a:srgbClr val="00B050"/>
                        </a:solidFill>
                      </a:rPr>
                      <a:t>(+29%)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Sheet3!$B$15:$F$15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Sheet3!$B$17:$F$17</c:f>
              <c:numCache>
                <c:formatCode>"£"#,##0.0"m"\ ;\-#,##0.0\ </c:formatCode>
                <c:ptCount val="5"/>
                <c:pt idx="0">
                  <c:v>49.897161584148009</c:v>
                </c:pt>
                <c:pt idx="1">
                  <c:v>61.24904686</c:v>
                </c:pt>
                <c:pt idx="2">
                  <c:v>60.925191833333336</c:v>
                </c:pt>
                <c:pt idx="3">
                  <c:v>69.91214337000001</c:v>
                </c:pt>
                <c:pt idx="4">
                  <c:v>90.164909099999988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312200"/>
        <c:axId val="356304752"/>
      </c:barChart>
      <c:catAx>
        <c:axId val="35631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28BB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4752"/>
        <c:crosses val="autoZero"/>
        <c:auto val="1"/>
        <c:lblAlgn val="ctr"/>
        <c:lblOffset val="100"/>
        <c:noMultiLvlLbl val="0"/>
      </c:catAx>
      <c:valAx>
        <c:axId val="356304752"/>
        <c:scaling>
          <c:orientation val="minMax"/>
          <c:max val="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.0&quot;m&quot;\ ;\-#,##0.0\ " sourceLinked="1"/>
        <c:majorTickMark val="none"/>
        <c:minorTickMark val="none"/>
        <c:tickLblPos val="nextTo"/>
        <c:spPr>
          <a:noFill/>
          <a:ln w="22225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1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65278860106"/>
          <c:y val="0.14979432356849601"/>
          <c:w val="0.71779593356290206"/>
          <c:h val="0.827242706122691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A3352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ACA2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Sheet4!$A$3:$A$6</c:f>
              <c:strCache>
                <c:ptCount val="4"/>
                <c:pt idx="0">
                  <c:v>Northern Ireland (NI)</c:v>
                </c:pt>
                <c:pt idx="1">
                  <c:v>Republic of Ireland (RoI)</c:v>
                </c:pt>
                <c:pt idx="2">
                  <c:v>Great Britain (GB)</c:v>
                </c:pt>
                <c:pt idx="3">
                  <c:v>Other Overseas</c:v>
                </c:pt>
              </c:strCache>
            </c:strRef>
          </c:cat>
          <c:val>
            <c:numRef>
              <c:f>Sheet4!$B$3:$B$6</c:f>
              <c:numCache>
                <c:formatCode>\+0%;\-0%;0%</c:formatCode>
                <c:ptCount val="4"/>
                <c:pt idx="0">
                  <c:v>0.10534274193548387</c:v>
                </c:pt>
                <c:pt idx="1">
                  <c:v>-3.1993960777435347E-2</c:v>
                </c:pt>
                <c:pt idx="2">
                  <c:v>-0.10264148562421281</c:v>
                </c:pt>
                <c:pt idx="3">
                  <c:v>5.3761272150804423E-2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428BB0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39"/>
        <c:axId val="356306320"/>
        <c:axId val="356306712"/>
      </c:barChart>
      <c:catAx>
        <c:axId val="356306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1A335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6712"/>
        <c:crosses val="autoZero"/>
        <c:auto val="1"/>
        <c:lblAlgn val="ctr"/>
        <c:lblOffset val="100"/>
        <c:noMultiLvlLbl val="0"/>
      </c:catAx>
      <c:valAx>
        <c:axId val="3563067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A335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>
                    <a:solidFill>
                      <a:srgbClr val="1A3352"/>
                    </a:solidFill>
                  </a:rPr>
                  <a:t>% Change 2016</a:t>
                </a:r>
                <a:r>
                  <a:rPr lang="en-GB" sz="1400" baseline="0">
                    <a:solidFill>
                      <a:srgbClr val="1A3352"/>
                    </a:solidFill>
                  </a:rPr>
                  <a:t> to 2017</a:t>
                </a:r>
                <a:endParaRPr lang="en-GB" sz="1400">
                  <a:solidFill>
                    <a:srgbClr val="1A335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55026590456909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A335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\+0%;\-0%;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5984452711133"/>
          <c:y val="2.8275673889781069E-2"/>
          <c:w val="0.59892755243090734"/>
          <c:h val="0.884812273150994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Sheet5!$C$11</c:f>
              <c:strCache>
                <c:ptCount val="1"/>
                <c:pt idx="0">
                  <c:v>Rooms sold</c:v>
                </c:pt>
              </c:strCache>
            </c:strRef>
          </c:tx>
          <c:spPr>
            <a:solidFill>
              <a:srgbClr val="CACA28"/>
            </a:solidFill>
            <a:ln>
              <a:noFill/>
            </a:ln>
            <a:effectLst/>
          </c:spPr>
          <c:invertIfNegative val="0"/>
          <c:cat>
            <c:numRef>
              <c:f>Sheet5!$B$4:$B$8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Sheet5!$C$12:$C$16</c:f>
              <c:numCache>
                <c:formatCode>#,##0</c:formatCode>
                <c:ptCount val="5"/>
                <c:pt idx="0">
                  <c:v>1796703.3166074073</c:v>
                </c:pt>
                <c:pt idx="1">
                  <c:v>1849521.42167173</c:v>
                </c:pt>
                <c:pt idx="2">
                  <c:v>1897876.3195426711</c:v>
                </c:pt>
                <c:pt idx="3">
                  <c:v>2016024.3900910101</c:v>
                </c:pt>
                <c:pt idx="4">
                  <c:v>2105193.6179806227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6307496"/>
        <c:axId val="356307888"/>
      </c:barChart>
      <c:lineChart>
        <c:grouping val="standard"/>
        <c:varyColors val="0"/>
        <c:ser>
          <c:idx val="0"/>
          <c:order val="1"/>
          <c:tx>
            <c:strRef>
              <c:f>Sheet5!$C$3</c:f>
              <c:strCache>
                <c:ptCount val="1"/>
                <c:pt idx="0">
                  <c:v>Room occupancy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Sheet5!$B$4:$B$8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Sheet5!$C$4:$C$8</c:f>
              <c:numCache>
                <c:formatCode>0%</c:formatCode>
                <c:ptCount val="5"/>
                <c:pt idx="0">
                  <c:v>0.6353794049985656</c:v>
                </c:pt>
                <c:pt idx="1">
                  <c:v>0.64500616710885161</c:v>
                </c:pt>
                <c:pt idx="2">
                  <c:v>0.6668895146301046</c:v>
                </c:pt>
                <c:pt idx="3">
                  <c:v>0.70215793626653111</c:v>
                </c:pt>
                <c:pt idx="4">
                  <c:v>0.7282073741668883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08672"/>
        <c:axId val="356308280"/>
      </c:lineChart>
      <c:catAx>
        <c:axId val="35630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335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7888"/>
        <c:crosses val="autoZero"/>
        <c:auto val="1"/>
        <c:lblAlgn val="ctr"/>
        <c:lblOffset val="100"/>
        <c:noMultiLvlLbl val="0"/>
      </c:catAx>
      <c:valAx>
        <c:axId val="356307888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CACA2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rgbClr val="CACA28"/>
                    </a:solidFill>
                  </a:rPr>
                  <a:t>Rooms </a:t>
                </a:r>
              </a:p>
              <a:p>
                <a:pPr>
                  <a:defRPr sz="2000">
                    <a:solidFill>
                      <a:srgbClr val="CACA28"/>
                    </a:solidFill>
                  </a:defRPr>
                </a:pPr>
                <a:r>
                  <a:rPr lang="en-GB" sz="2000">
                    <a:solidFill>
                      <a:srgbClr val="CACA28"/>
                    </a:solidFill>
                  </a:rPr>
                  <a:t>Sold</a:t>
                </a:r>
              </a:p>
            </c:rich>
          </c:tx>
          <c:layout>
            <c:manualLayout>
              <c:xMode val="edge"/>
              <c:yMode val="edge"/>
              <c:x val="9.5489552594388849E-3"/>
              <c:y val="0.37593146287380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CACA2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ACA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7496"/>
        <c:crosses val="autoZero"/>
        <c:crossBetween val="between"/>
      </c:valAx>
      <c:valAx>
        <c:axId val="356308280"/>
        <c:scaling>
          <c:orientation val="minMax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428BB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428BB0"/>
                    </a:solidFill>
                  </a:rPr>
                  <a:t>Room</a:t>
                </a:r>
              </a:p>
              <a:p>
                <a:pPr>
                  <a:defRPr sz="1800">
                    <a:solidFill>
                      <a:srgbClr val="428BB0"/>
                    </a:solidFill>
                  </a:defRPr>
                </a:pPr>
                <a:r>
                  <a:rPr lang="en-GB" sz="1800">
                    <a:solidFill>
                      <a:srgbClr val="428BB0"/>
                    </a:solidFill>
                  </a:rPr>
                  <a:t>Occupancy</a:t>
                </a:r>
              </a:p>
            </c:rich>
          </c:tx>
          <c:layout>
            <c:manualLayout>
              <c:xMode val="edge"/>
              <c:yMode val="edge"/>
              <c:x val="0.90575181158933826"/>
              <c:y val="0.37775288434195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428BB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8672"/>
        <c:crosses val="max"/>
        <c:crossBetween val="between"/>
      </c:valAx>
      <c:catAx>
        <c:axId val="35630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308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A335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A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36000" bIns="19050" anchor="ctr" anchorCtr="0">
                <a:spAutoFit/>
              </a:bodyPr>
              <a:lstStyle/>
              <a:p>
                <a:pPr algn="ctr">
                  <a:defRPr sz="1800" b="1" i="0" u="none" strike="noStrike" kern="1200" baseline="0">
                    <a:solidFill>
                      <a:srgbClr val="CCD60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53</c:v>
                </c:pt>
                <c:pt idx="1">
                  <c:v>62</c:v>
                </c:pt>
                <c:pt idx="2">
                  <c:v>69</c:v>
                </c:pt>
                <c:pt idx="3">
                  <c:v>67</c:v>
                </c:pt>
                <c:pt idx="4">
                  <c:v>93</c:v>
                </c:pt>
                <c:pt idx="5" formatCode="General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470280"/>
        <c:axId val="355474200"/>
      </c:barChart>
      <c:catAx>
        <c:axId val="35547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417AB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74200"/>
        <c:crosses val="autoZero"/>
        <c:auto val="1"/>
        <c:lblAlgn val="ctr"/>
        <c:lblOffset val="100"/>
        <c:noMultiLvlLbl val="0"/>
      </c:catAx>
      <c:valAx>
        <c:axId val="35547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417AB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7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0.1158</cdr:x>
      <cdr:y>0.94324</cdr:y>
    </cdr:from>
    <cdr:to>
      <cdr:x>0.30445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6169" y="4940373"/>
          <a:ext cx="1932534" cy="297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/>
            <a:t>All overnight trips </a:t>
          </a:r>
        </a:p>
      </cdr:txBody>
    </cdr:sp>
  </cdr:relSizeAnchor>
  <cdr:relSizeAnchor xmlns:cdr="http://schemas.openxmlformats.org/drawingml/2006/chartDrawing">
    <cdr:from>
      <cdr:x>0.4393</cdr:x>
      <cdr:y>0.94475</cdr:y>
    </cdr:from>
    <cdr:to>
      <cdr:x>0.63616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00011" y="4948274"/>
          <a:ext cx="2016536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dirty="0"/>
            <a:t>Domestic</a:t>
          </a:r>
          <a:r>
            <a:rPr lang="en-GB" sz="1400" b="0" baseline="0" dirty="0"/>
            <a:t> overnight trips</a:t>
          </a:r>
          <a:endParaRPr lang="en-GB" sz="1400" b="0" dirty="0"/>
        </a:p>
      </cdr:txBody>
    </cdr:sp>
  </cdr:relSizeAnchor>
  <cdr:relSizeAnchor xmlns:cdr="http://schemas.openxmlformats.org/drawingml/2006/chartDrawing">
    <cdr:from>
      <cdr:x>0.72772</cdr:x>
      <cdr:y>0.94917</cdr:y>
    </cdr:from>
    <cdr:to>
      <cdr:x>0.94454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54487" y="4971424"/>
          <a:ext cx="2220984" cy="266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dirty="0"/>
            <a:t>External </a:t>
          </a:r>
          <a:r>
            <a:rPr lang="en-GB" sz="1400" b="0" baseline="0" dirty="0"/>
            <a:t>overnight trips</a:t>
          </a:r>
          <a:endParaRPr lang="en-GB" sz="1400" b="0" dirty="0"/>
        </a:p>
      </cdr:txBody>
    </cdr:sp>
  </cdr:relSizeAnchor>
  <cdr:relSizeAnchor xmlns:cdr="http://schemas.openxmlformats.org/drawingml/2006/chartDrawing">
    <cdr:from>
      <cdr:x>0.02754</cdr:x>
      <cdr:y>0.05188</cdr:y>
    </cdr:from>
    <cdr:to>
      <cdr:x>0.1158</cdr:x>
      <cdr:y>0.12267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2069" y="271723"/>
          <a:ext cx="904100" cy="370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/>
            <a:t>Trips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0.09538</cdr:x>
      <cdr:y>0.9431</cdr:y>
    </cdr:from>
    <cdr:to>
      <cdr:x>0.3993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5901" y="4755024"/>
          <a:ext cx="3109601" cy="286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 smtClean="0"/>
            <a:t>Total visitor </a:t>
          </a:r>
          <a:r>
            <a:rPr lang="en-GB" sz="1600" b="1" dirty="0"/>
            <a:t>spend</a:t>
          </a:r>
        </a:p>
      </cdr:txBody>
    </cdr:sp>
  </cdr:relSizeAnchor>
  <cdr:relSizeAnchor xmlns:cdr="http://schemas.openxmlformats.org/drawingml/2006/chartDrawing">
    <cdr:from>
      <cdr:x>0.46671</cdr:x>
      <cdr:y>0.94999</cdr:y>
    </cdr:from>
    <cdr:to>
      <cdr:x>0.67985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75264" y="4789749"/>
          <a:ext cx="2180758" cy="25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dirty="0"/>
            <a:t>Domestic</a:t>
          </a:r>
          <a:r>
            <a:rPr lang="en-GB" sz="1400" b="0" baseline="0" dirty="0"/>
            <a:t> visitor spend</a:t>
          </a:r>
          <a:endParaRPr lang="en-GB" sz="1400" b="0" dirty="0"/>
        </a:p>
      </cdr:txBody>
    </cdr:sp>
  </cdr:relSizeAnchor>
  <cdr:relSizeAnchor xmlns:cdr="http://schemas.openxmlformats.org/drawingml/2006/chartDrawing">
    <cdr:from>
      <cdr:x>0.77601</cdr:x>
      <cdr:y>0.9454</cdr:y>
    </cdr:from>
    <cdr:to>
      <cdr:x>0.96154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939872" y="4766598"/>
          <a:ext cx="1898247" cy="275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dirty="0"/>
            <a:t>External </a:t>
          </a:r>
          <a:r>
            <a:rPr lang="en-GB" sz="1400" b="0" baseline="0" dirty="0"/>
            <a:t>visitor spend</a:t>
          </a:r>
          <a:endParaRPr lang="en-GB" sz="1400" b="0" dirty="0"/>
        </a:p>
      </cdr:txBody>
    </cdr:sp>
  </cdr:relSizeAnchor>
  <cdr:relSizeAnchor xmlns:cdr="http://schemas.openxmlformats.org/drawingml/2006/chartDrawing">
    <cdr:from>
      <cdr:x>0.01734</cdr:x>
      <cdr:y>0.02536</cdr:y>
    </cdr:from>
    <cdr:to>
      <cdr:x>0.12608</cdr:x>
      <cdr:y>0.08696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1192" y="153850"/>
          <a:ext cx="1011116" cy="37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/>
            <a:t>Spend (£)</a:t>
          </a:r>
        </a:p>
        <a:p xmlns:a="http://schemas.openxmlformats.org/drawingml/2006/main">
          <a:endParaRPr lang="en-GB" sz="16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0.83581</cdr:x>
      <cdr:y>0.11869</cdr:y>
    </cdr:from>
    <cdr:to>
      <cdr:x>0.93234</cdr:x>
      <cdr:y>0.16919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1311" y="722056"/>
          <a:ext cx="898729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>
              <a:solidFill>
                <a:srgbClr val="1A3352"/>
              </a:solidFill>
            </a:rPr>
            <a:t>Holiday</a:t>
          </a:r>
          <a:endParaRPr lang="en-GB" sz="1100" b="1">
            <a:solidFill>
              <a:srgbClr val="1A3352"/>
            </a:solidFill>
          </a:endParaRPr>
        </a:p>
      </cdr:txBody>
    </cdr:sp>
  </cdr:relSizeAnchor>
  <cdr:relSizeAnchor xmlns:cdr="http://schemas.openxmlformats.org/drawingml/2006/chartDrawing">
    <cdr:from>
      <cdr:x>0.83911</cdr:x>
      <cdr:y>0.30886</cdr:y>
    </cdr:from>
    <cdr:to>
      <cdr:x>0.97937</cdr:x>
      <cdr:y>0.35936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12037" y="1878985"/>
          <a:ext cx="130584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0">
              <a:solidFill>
                <a:srgbClr val="CACA28"/>
              </a:solidFill>
            </a:rPr>
            <a:t>Visiting friends</a:t>
          </a:r>
          <a:r>
            <a:rPr lang="en-GB" sz="1400" b="0" baseline="0">
              <a:solidFill>
                <a:srgbClr val="CACA28"/>
              </a:solidFill>
            </a:rPr>
            <a:t> and relatives</a:t>
          </a:r>
          <a:endParaRPr lang="en-GB" sz="1400" b="0">
            <a:solidFill>
              <a:srgbClr val="CACA28"/>
            </a:solidFill>
          </a:endParaRPr>
        </a:p>
      </cdr:txBody>
    </cdr:sp>
  </cdr:relSizeAnchor>
  <cdr:relSizeAnchor xmlns:cdr="http://schemas.openxmlformats.org/drawingml/2006/chartDrawing">
    <cdr:from>
      <cdr:x>0.84127</cdr:x>
      <cdr:y>0.76088</cdr:y>
    </cdr:from>
    <cdr:to>
      <cdr:x>0.96141</cdr:x>
      <cdr:y>0.81138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832111" y="4628944"/>
          <a:ext cx="1118521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0">
              <a:solidFill>
                <a:srgbClr val="428BB0"/>
              </a:solidFill>
            </a:rPr>
            <a:t>Business</a:t>
          </a:r>
        </a:p>
      </cdr:txBody>
    </cdr:sp>
  </cdr:relSizeAnchor>
  <cdr:relSizeAnchor xmlns:cdr="http://schemas.openxmlformats.org/drawingml/2006/chartDrawing">
    <cdr:from>
      <cdr:x>0.84457</cdr:x>
      <cdr:y>0.82779</cdr:y>
    </cdr:from>
    <cdr:to>
      <cdr:x>0.96471</cdr:x>
      <cdr:y>0.8783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862836" y="5036062"/>
          <a:ext cx="1118521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0">
              <a:solidFill>
                <a:schemeClr val="bg1">
                  <a:lumMod val="65000"/>
                </a:schemeClr>
              </a:solidFill>
            </a:rPr>
            <a:t>Other</a:t>
          </a:r>
        </a:p>
      </cdr:txBody>
    </cdr:sp>
  </cdr:relSizeAnchor>
  <cdr:relSizeAnchor xmlns:cdr="http://schemas.openxmlformats.org/drawingml/2006/chartDrawing">
    <cdr:from>
      <cdr:x>0.02475</cdr:x>
      <cdr:y>0.01263</cdr:y>
    </cdr:from>
    <cdr:to>
      <cdr:x>0.10396</cdr:x>
      <cdr:y>0.06313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0443" y="76814"/>
          <a:ext cx="737419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>
              <a:solidFill>
                <a:srgbClr val="428BB0"/>
              </a:solidFill>
            </a:rPr>
            <a:t>Trips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0.04455</cdr:x>
      <cdr:y>0.00379</cdr:y>
    </cdr:from>
    <cdr:to>
      <cdr:x>0.10974</cdr:x>
      <cdr:y>0.05808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4798" y="23045"/>
          <a:ext cx="606835" cy="330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>
              <a:solidFill>
                <a:srgbClr val="428BB0"/>
              </a:solidFill>
            </a:rPr>
            <a:t>Trips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0.01485</cdr:x>
      <cdr:y>0.01641</cdr:y>
    </cdr:from>
    <cdr:to>
      <cdr:x>0.08086</cdr:x>
      <cdr:y>0.06061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266" y="99859"/>
          <a:ext cx="614516" cy="268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rgbClr val="428BB0"/>
              </a:solidFill>
            </a:rPr>
            <a:t>Spend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FD61-7163-48EC-B4E0-73C340BB6C48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2E90-C6FC-4651-85B7-57F84A967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7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A5F7-8AA8-4FFE-AA32-51078B42416F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BAB4-D04F-41BA-A406-71DBCD2B1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1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r>
              <a:rPr lang="en-GB" baseline="0" dirty="0" smtClean="0"/>
              <a:t> at over 170,000 overall for passengers and crew, 156k in Belfast – an area where more research could be done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8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Refining</a:t>
            </a:r>
            <a:r>
              <a:rPr lang="en-GB" baseline="0" dirty="0" smtClean="0"/>
              <a:t> methodology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Domestics tourism </a:t>
            </a:r>
            <a:r>
              <a:rPr lang="en-US" dirty="0" err="1" smtClean="0"/>
              <a:t>Outliers,Weighting,Sample</a:t>
            </a:r>
            <a:r>
              <a:rPr lang="en-US" dirty="0" smtClean="0"/>
              <a:t> sizes</a:t>
            </a:r>
          </a:p>
          <a:p>
            <a:endParaRPr lang="en-GB" dirty="0" smtClean="0"/>
          </a:p>
          <a:p>
            <a:r>
              <a:rPr lang="en-GB" dirty="0" smtClean="0"/>
              <a:t>Market</a:t>
            </a:r>
            <a:r>
              <a:rPr lang="en-GB" baseline="0" dirty="0" smtClean="0"/>
              <a:t> analysis – looking at other data sources, such as visitor numbers to main attractions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3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Confidence</a:t>
            </a:r>
            <a:r>
              <a:rPr lang="en-GB" baseline="0" dirty="0" smtClean="0"/>
              <a:t> intervals – trying to explain to users about sampling variance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– SAS/ SPSS – NISRA move to 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5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5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0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fr-FR" dirty="0" smtClean="0"/>
              <a:t> 	</a:t>
            </a:r>
            <a:r>
              <a:rPr lang="fr-FR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Change </a:t>
            </a:r>
            <a:r>
              <a:rPr lang="fr-FR" dirty="0" smtClean="0"/>
              <a:t> 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2,586,708</a:t>
            </a:r>
            <a:r>
              <a:rPr lang="fr-FR" dirty="0" smtClean="0"/>
              <a:t> 	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2,657,887</a:t>
            </a:r>
            <a:r>
              <a:rPr lang="fr-FR" dirty="0" smtClean="0"/>
              <a:t> 	</a:t>
            </a:r>
            <a:r>
              <a:rPr lang="fr-F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3%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Change  (2016-2017)</a:t>
            </a:r>
            <a:r>
              <a:rPr lang="fr-FR" dirty="0" smtClean="0"/>
              <a:t> 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1,984,392</a:t>
            </a:r>
            <a:r>
              <a:rPr lang="fr-FR" dirty="0" smtClean="0"/>
              <a:t> 	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2,193,428</a:t>
            </a:r>
            <a:r>
              <a:rPr lang="fr-FR" dirty="0" smtClean="0"/>
              <a:t> 	</a:t>
            </a:r>
            <a:r>
              <a:rPr lang="fr-F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+11</a:t>
            </a:r>
            <a:r>
              <a:rPr lang="fr-FR" dirty="0" smtClean="0"/>
              <a:t> %</a:t>
            </a:r>
          </a:p>
          <a:p>
            <a:endParaRPr lang="fr-FR" dirty="0" smtClean="0"/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Change  (2016-2017)</a:t>
            </a:r>
            <a:r>
              <a:rPr lang="fr-FR" dirty="0" smtClean="0"/>
              <a:t> 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4,571,100</a:t>
            </a:r>
            <a:r>
              <a:rPr lang="fr-FR" dirty="0" smtClean="0"/>
              <a:t> 	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4,851,315</a:t>
            </a:r>
            <a:r>
              <a:rPr lang="fr-FR" dirty="0" smtClean="0"/>
              <a:t> 	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3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fr-FR" dirty="0" smtClean="0"/>
              <a:t> 	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Change  (2016-2017)</a:t>
            </a:r>
            <a:r>
              <a:rPr lang="fr-FR" dirty="0" smtClean="0"/>
              <a:t> 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850,358,144</a:t>
            </a:r>
            <a:r>
              <a:rPr lang="fr-FR" dirty="0" smtClean="0"/>
              <a:t> 	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926,129,203</a:t>
            </a:r>
            <a:r>
              <a:rPr lang="fr-FR" dirty="0" smtClean="0"/>
              <a:t> 	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237,154,714</a:t>
            </a:r>
            <a:r>
              <a:rPr lang="en-GB" dirty="0" smtClean="0"/>
              <a:t> 	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269,503,071</a:t>
            </a:r>
            <a:r>
              <a:rPr lang="en-GB" dirty="0" smtClean="0"/>
              <a:t> 	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14%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613,203,430</a:t>
            </a:r>
            <a:r>
              <a:rPr lang="en-GB" dirty="0" smtClean="0"/>
              <a:t> 	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656,626,133</a:t>
            </a:r>
            <a:r>
              <a:rPr lang="en-GB" dirty="0" smtClean="0"/>
              <a:t> 	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7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received in the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6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0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Strength of Euro vs Pound?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4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1.3 million to ROI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8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About 5% increase in rooms sold.</a:t>
            </a:r>
          </a:p>
          <a:p>
            <a:endParaRPr lang="en-GB" dirty="0" smtClean="0"/>
          </a:p>
          <a:p>
            <a:r>
              <a:rPr lang="en-GB" dirty="0" smtClean="0"/>
              <a:t>Up to 1,000</a:t>
            </a:r>
            <a:r>
              <a:rPr lang="en-GB" baseline="0" dirty="0" smtClean="0"/>
              <a:t> more rooms in Belfast this year, 3,500 rooms were at various stages – double capacity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 userDrawn="1"/>
        </p:nvSpPr>
        <p:spPr>
          <a:xfrm rot="20153357">
            <a:off x="-292151" y="1284705"/>
            <a:ext cx="3052125" cy="1566466"/>
          </a:xfrm>
          <a:custGeom>
            <a:avLst/>
            <a:gdLst>
              <a:gd name="connsiteX0" fmla="*/ 3052125 w 3052125"/>
              <a:gd name="connsiteY0" fmla="*/ 0 h 1566466"/>
              <a:gd name="connsiteX1" fmla="*/ 3052125 w 3052125"/>
              <a:gd name="connsiteY1" fmla="*/ 1566466 h 1566466"/>
              <a:gd name="connsiteX2" fmla="*/ 0 w 3052125"/>
              <a:gd name="connsiteY2" fmla="*/ 1566466 h 1566466"/>
              <a:gd name="connsiteX3" fmla="*/ 0 w 3052125"/>
              <a:gd name="connsiteY3" fmla="*/ 1156661 h 1566466"/>
              <a:gd name="connsiteX4" fmla="*/ 517659 w 3052125"/>
              <a:gd name="connsiteY4" fmla="*/ 0 h 15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25" h="1566466">
                <a:moveTo>
                  <a:pt x="3052125" y="0"/>
                </a:moveTo>
                <a:lnTo>
                  <a:pt x="3052125" y="1566466"/>
                </a:lnTo>
                <a:lnTo>
                  <a:pt x="0" y="1566466"/>
                </a:lnTo>
                <a:lnTo>
                  <a:pt x="0" y="1156661"/>
                </a:lnTo>
                <a:lnTo>
                  <a:pt x="517659" y="0"/>
                </a:lnTo>
                <a:close/>
              </a:path>
            </a:pathLst>
          </a:custGeom>
          <a:solidFill>
            <a:srgbClr val="CCD60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/>
          <p:nvPr userDrawn="1"/>
        </p:nvSpPr>
        <p:spPr>
          <a:xfrm rot="11061754">
            <a:off x="-36601" y="-16739"/>
            <a:ext cx="12462172" cy="7151460"/>
          </a:xfrm>
          <a:custGeom>
            <a:avLst/>
            <a:gdLst>
              <a:gd name="connsiteX0" fmla="*/ 6282143 w 12462172"/>
              <a:gd name="connsiteY0" fmla="*/ 7150527 h 7151460"/>
              <a:gd name="connsiteX1" fmla="*/ 6222588 w 12462172"/>
              <a:gd name="connsiteY1" fmla="*/ 7151460 h 7151460"/>
              <a:gd name="connsiteX2" fmla="*/ 488931 w 12462172"/>
              <a:gd name="connsiteY2" fmla="*/ 7151459 h 7151460"/>
              <a:gd name="connsiteX3" fmla="*/ 0 w 12462172"/>
              <a:gd name="connsiteY3" fmla="*/ 742496 h 7151460"/>
              <a:gd name="connsiteX4" fmla="*/ 9732734 w 12462172"/>
              <a:gd name="connsiteY4" fmla="*/ 0 h 7151460"/>
              <a:gd name="connsiteX5" fmla="*/ 9745798 w 12462172"/>
              <a:gd name="connsiteY5" fmla="*/ 4920 h 7151460"/>
              <a:gd name="connsiteX6" fmla="*/ 12325668 w 12462172"/>
              <a:gd name="connsiteY6" fmla="*/ 2268181 h 7151460"/>
              <a:gd name="connsiteX7" fmla="*/ 12355133 w 12462172"/>
              <a:gd name="connsiteY7" fmla="*/ 2349664 h 7151460"/>
              <a:gd name="connsiteX8" fmla="*/ 12462172 w 12462172"/>
              <a:gd name="connsiteY8" fmla="*/ 3763593 h 7151460"/>
              <a:gd name="connsiteX9" fmla="*/ 12411302 w 12462172"/>
              <a:gd name="connsiteY9" fmla="*/ 3984155 h 7151460"/>
              <a:gd name="connsiteX10" fmla="*/ 7882132 w 12462172"/>
              <a:gd name="connsiteY10" fmla="*/ 7014555 h 7151460"/>
              <a:gd name="connsiteX11" fmla="*/ 7669719 w 12462172"/>
              <a:gd name="connsiteY11" fmla="*/ 7044670 h 71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62172" h="7151460">
                <a:moveTo>
                  <a:pt x="6282143" y="7150527"/>
                </a:moveTo>
                <a:lnTo>
                  <a:pt x="6222588" y="7151460"/>
                </a:lnTo>
                <a:lnTo>
                  <a:pt x="488931" y="7151459"/>
                </a:lnTo>
                <a:lnTo>
                  <a:pt x="0" y="742496"/>
                </a:lnTo>
                <a:lnTo>
                  <a:pt x="9732734" y="0"/>
                </a:lnTo>
                <a:lnTo>
                  <a:pt x="9745798" y="4920"/>
                </a:lnTo>
                <a:cubicBezTo>
                  <a:pt x="11002949" y="531491"/>
                  <a:pt x="11937143" y="1331940"/>
                  <a:pt x="12325668" y="2268181"/>
                </a:cubicBezTo>
                <a:lnTo>
                  <a:pt x="12355133" y="2349664"/>
                </a:lnTo>
                <a:lnTo>
                  <a:pt x="12462172" y="3763593"/>
                </a:lnTo>
                <a:lnTo>
                  <a:pt x="12411302" y="3984155"/>
                </a:lnTo>
                <a:cubicBezTo>
                  <a:pt x="11958000" y="5450962"/>
                  <a:pt x="10181738" y="6626349"/>
                  <a:pt x="7882132" y="7014555"/>
                </a:cubicBezTo>
                <a:lnTo>
                  <a:pt x="7669719" y="7044670"/>
                </a:lnTo>
                <a:close/>
              </a:path>
            </a:pathLst>
          </a:custGeom>
          <a:solidFill>
            <a:srgbClr val="4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/>
          <p:nvPr userDrawn="1"/>
        </p:nvSpPr>
        <p:spPr>
          <a:xfrm>
            <a:off x="-2" y="0"/>
            <a:ext cx="12192001" cy="6858000"/>
          </a:xfrm>
          <a:custGeom>
            <a:avLst/>
            <a:gdLst>
              <a:gd name="connsiteX0" fmla="*/ 6340149 w 12680298"/>
              <a:gd name="connsiteY0" fmla="*/ 0 h 6858000"/>
              <a:gd name="connsiteX1" fmla="*/ 12437706 w 12680298"/>
              <a:gd name="connsiteY1" fmla="*/ 0 h 6858000"/>
              <a:gd name="connsiteX2" fmla="*/ 12680298 w 12680298"/>
              <a:gd name="connsiteY2" fmla="*/ 0 h 6858000"/>
              <a:gd name="connsiteX3" fmla="*/ 12680298 w 12680298"/>
              <a:gd name="connsiteY3" fmla="*/ 70202 h 6858000"/>
              <a:gd name="connsiteX4" fmla="*/ 12680298 w 12680298"/>
              <a:gd name="connsiteY4" fmla="*/ 1455576 h 6858000"/>
              <a:gd name="connsiteX5" fmla="*/ 12680298 w 12680298"/>
              <a:gd name="connsiteY5" fmla="*/ 6858000 h 6858000"/>
              <a:gd name="connsiteX6" fmla="*/ 2845837 w 12680298"/>
              <a:gd name="connsiteY6" fmla="*/ 6858000 h 6858000"/>
              <a:gd name="connsiteX7" fmla="*/ 2844036 w 12680298"/>
              <a:gd name="connsiteY7" fmla="*/ 6858000 h 6858000"/>
              <a:gd name="connsiteX8" fmla="*/ 0 w 12680298"/>
              <a:gd name="connsiteY8" fmla="*/ 6858000 h 6858000"/>
              <a:gd name="connsiteX9" fmla="*/ 0 w 12680298"/>
              <a:gd name="connsiteY9" fmla="*/ 4300371 h 6858000"/>
              <a:gd name="connsiteX10" fmla="*/ 0 w 12680298"/>
              <a:gd name="connsiteY10" fmla="*/ 4292082 h 6858000"/>
              <a:gd name="connsiteX11" fmla="*/ 309 w 12680298"/>
              <a:gd name="connsiteY11" fmla="*/ 4292082 h 6858000"/>
              <a:gd name="connsiteX12" fmla="*/ 8250 w 12680298"/>
              <a:gd name="connsiteY12" fmla="*/ 4079074 h 6858000"/>
              <a:gd name="connsiteX13" fmla="*/ 6340149 w 1268029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80298" h="6858000">
                <a:moveTo>
                  <a:pt x="6340149" y="0"/>
                </a:moveTo>
                <a:lnTo>
                  <a:pt x="12437706" y="0"/>
                </a:lnTo>
                <a:lnTo>
                  <a:pt x="12680298" y="0"/>
                </a:lnTo>
                <a:lnTo>
                  <a:pt x="12680298" y="70202"/>
                </a:lnTo>
                <a:lnTo>
                  <a:pt x="12680298" y="1455576"/>
                </a:lnTo>
                <a:lnTo>
                  <a:pt x="12680298" y="6858000"/>
                </a:lnTo>
                <a:lnTo>
                  <a:pt x="2845837" y="6858000"/>
                </a:lnTo>
                <a:lnTo>
                  <a:pt x="2844036" y="6858000"/>
                </a:lnTo>
                <a:lnTo>
                  <a:pt x="0" y="6858000"/>
                </a:lnTo>
                <a:lnTo>
                  <a:pt x="0" y="4300371"/>
                </a:lnTo>
                <a:lnTo>
                  <a:pt x="0" y="4292082"/>
                </a:lnTo>
                <a:lnTo>
                  <a:pt x="309" y="4292082"/>
                </a:lnTo>
                <a:lnTo>
                  <a:pt x="8250" y="4079074"/>
                </a:lnTo>
                <a:cubicBezTo>
                  <a:pt x="178059" y="1806888"/>
                  <a:pt x="2948005" y="0"/>
                  <a:pt x="6340149" y="0"/>
                </a:cubicBezTo>
                <a:close/>
              </a:path>
            </a:pathLst>
          </a:custGeom>
          <a:solidFill>
            <a:srgbClr val="1E2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" y="70202"/>
            <a:ext cx="1832581" cy="77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130197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7816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0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98" y="297994"/>
            <a:ext cx="8489302" cy="1200831"/>
          </a:xfrm>
        </p:spPr>
        <p:txBody>
          <a:bodyPr/>
          <a:lstStyle>
            <a:lvl1pPr>
              <a:defRPr>
                <a:solidFill>
                  <a:srgbClr val="1E2B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657349"/>
            <a:ext cx="10010192" cy="5042127"/>
          </a:xfrm>
        </p:spPr>
        <p:txBody>
          <a:bodyPr/>
          <a:lstStyle>
            <a:lvl1pPr>
              <a:defRPr>
                <a:solidFill>
                  <a:srgbClr val="1E2B50"/>
                </a:solidFill>
              </a:defRPr>
            </a:lvl1pPr>
            <a:lvl2pPr>
              <a:defRPr>
                <a:solidFill>
                  <a:srgbClr val="1E2B50"/>
                </a:solidFill>
              </a:defRPr>
            </a:lvl2pPr>
            <a:lvl3pPr>
              <a:defRPr>
                <a:solidFill>
                  <a:srgbClr val="1E2B50"/>
                </a:solidFill>
              </a:defRPr>
            </a:lvl3pPr>
            <a:lvl4pPr>
              <a:defRPr>
                <a:solidFill>
                  <a:srgbClr val="1E2B50"/>
                </a:solidFill>
              </a:defRPr>
            </a:lvl4pPr>
            <a:lvl5pPr>
              <a:defRPr>
                <a:solidFill>
                  <a:srgbClr val="1E2B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Freeform 15"/>
          <p:cNvSpPr/>
          <p:nvPr userDrawn="1"/>
        </p:nvSpPr>
        <p:spPr>
          <a:xfrm rot="20153357">
            <a:off x="-300235" y="1286431"/>
            <a:ext cx="3052125" cy="1526888"/>
          </a:xfrm>
          <a:custGeom>
            <a:avLst/>
            <a:gdLst>
              <a:gd name="connsiteX0" fmla="*/ 3052125 w 3052125"/>
              <a:gd name="connsiteY0" fmla="*/ 0 h 1526888"/>
              <a:gd name="connsiteX1" fmla="*/ 3052125 w 3052125"/>
              <a:gd name="connsiteY1" fmla="*/ 178319 h 1526888"/>
              <a:gd name="connsiteX2" fmla="*/ 2982409 w 3052125"/>
              <a:gd name="connsiteY2" fmla="*/ 183057 h 1526888"/>
              <a:gd name="connsiteX3" fmla="*/ 83037 w 3052125"/>
              <a:gd name="connsiteY3" fmla="*/ 1434030 h 1526888"/>
              <a:gd name="connsiteX4" fmla="*/ 0 w 3052125"/>
              <a:gd name="connsiteY4" fmla="*/ 1526888 h 1526888"/>
              <a:gd name="connsiteX5" fmla="*/ 0 w 3052125"/>
              <a:gd name="connsiteY5" fmla="*/ 1156661 h 1526888"/>
              <a:gd name="connsiteX6" fmla="*/ 517659 w 3052125"/>
              <a:gd name="connsiteY6" fmla="*/ 0 h 152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2125" h="1526888">
                <a:moveTo>
                  <a:pt x="3052125" y="0"/>
                </a:moveTo>
                <a:lnTo>
                  <a:pt x="3052125" y="178319"/>
                </a:lnTo>
                <a:lnTo>
                  <a:pt x="2982409" y="183057"/>
                </a:lnTo>
                <a:cubicBezTo>
                  <a:pt x="1797709" y="287579"/>
                  <a:pt x="767501" y="717066"/>
                  <a:pt x="83037" y="1434030"/>
                </a:cubicBezTo>
                <a:lnTo>
                  <a:pt x="0" y="1526888"/>
                </a:lnTo>
                <a:lnTo>
                  <a:pt x="0" y="1156661"/>
                </a:lnTo>
                <a:lnTo>
                  <a:pt x="517659" y="0"/>
                </a:lnTo>
                <a:close/>
              </a:path>
            </a:pathLst>
          </a:custGeom>
          <a:solidFill>
            <a:srgbClr val="CCD60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>
          <a:xfrm rot="11061754">
            <a:off x="-8361" y="-15664"/>
            <a:ext cx="12462172" cy="6408964"/>
          </a:xfrm>
          <a:custGeom>
            <a:avLst/>
            <a:gdLst>
              <a:gd name="connsiteX0" fmla="*/ 488932 w 12462172"/>
              <a:gd name="connsiteY0" fmla="*/ 6408963 h 6408964"/>
              <a:gd name="connsiteX1" fmla="*/ 488931 w 12462172"/>
              <a:gd name="connsiteY1" fmla="*/ 6408963 h 6408964"/>
              <a:gd name="connsiteX2" fmla="*/ 0 w 12462172"/>
              <a:gd name="connsiteY2" fmla="*/ 0 h 6408964"/>
              <a:gd name="connsiteX3" fmla="*/ 1 w 12462172"/>
              <a:gd name="connsiteY3" fmla="*/ 0 h 6408964"/>
              <a:gd name="connsiteX4" fmla="*/ 410951 w 12462172"/>
              <a:gd name="connsiteY4" fmla="*/ 5386771 h 6408964"/>
              <a:gd name="connsiteX5" fmla="*/ 6282143 w 12462172"/>
              <a:gd name="connsiteY5" fmla="*/ 6408031 h 6408964"/>
              <a:gd name="connsiteX6" fmla="*/ 6222588 w 12462172"/>
              <a:gd name="connsiteY6" fmla="*/ 6408964 h 6408964"/>
              <a:gd name="connsiteX7" fmla="*/ 6147228 w 12462172"/>
              <a:gd name="connsiteY7" fmla="*/ 6408964 h 6408964"/>
              <a:gd name="connsiteX8" fmla="*/ 6600011 w 12462172"/>
              <a:gd name="connsiteY8" fmla="*/ 6374422 h 6408964"/>
              <a:gd name="connsiteX9" fmla="*/ 12360154 w 12462172"/>
              <a:gd name="connsiteY9" fmla="*/ 1844062 h 6408964"/>
              <a:gd name="connsiteX10" fmla="*/ 12351565 w 12462172"/>
              <a:gd name="connsiteY10" fmla="*/ 1631090 h 6408964"/>
              <a:gd name="connsiteX11" fmla="*/ 12351861 w 12462172"/>
              <a:gd name="connsiteY11" fmla="*/ 1631067 h 6408964"/>
              <a:gd name="connsiteX12" fmla="*/ 12351230 w 12462172"/>
              <a:gd name="connsiteY12" fmla="*/ 1622802 h 6408964"/>
              <a:gd name="connsiteX13" fmla="*/ 12348675 w 12462172"/>
              <a:gd name="connsiteY13" fmla="*/ 1589310 h 6408964"/>
              <a:gd name="connsiteX14" fmla="*/ 12355133 w 12462172"/>
              <a:gd name="connsiteY14" fmla="*/ 1607168 h 6408964"/>
              <a:gd name="connsiteX15" fmla="*/ 12462172 w 12462172"/>
              <a:gd name="connsiteY15" fmla="*/ 3021097 h 6408964"/>
              <a:gd name="connsiteX16" fmla="*/ 12411302 w 12462172"/>
              <a:gd name="connsiteY16" fmla="*/ 3241659 h 6408964"/>
              <a:gd name="connsiteX17" fmla="*/ 7882132 w 12462172"/>
              <a:gd name="connsiteY17" fmla="*/ 6272059 h 6408964"/>
              <a:gd name="connsiteX18" fmla="*/ 7669719 w 12462172"/>
              <a:gd name="connsiteY18" fmla="*/ 6302174 h 640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62172" h="6408964">
                <a:moveTo>
                  <a:pt x="488932" y="6408963"/>
                </a:moveTo>
                <a:lnTo>
                  <a:pt x="488931" y="6408963"/>
                </a:lnTo>
                <a:lnTo>
                  <a:pt x="0" y="0"/>
                </a:lnTo>
                <a:lnTo>
                  <a:pt x="1" y="0"/>
                </a:lnTo>
                <a:lnTo>
                  <a:pt x="410951" y="5386771"/>
                </a:lnTo>
                <a:close/>
                <a:moveTo>
                  <a:pt x="6282143" y="6408031"/>
                </a:moveTo>
                <a:lnTo>
                  <a:pt x="6222588" y="6408964"/>
                </a:lnTo>
                <a:lnTo>
                  <a:pt x="6147228" y="6408964"/>
                </a:lnTo>
                <a:lnTo>
                  <a:pt x="6600011" y="6374422"/>
                </a:lnTo>
                <a:cubicBezTo>
                  <a:pt x="9852079" y="6126326"/>
                  <a:pt x="12370197" y="4122084"/>
                  <a:pt x="12360154" y="1844062"/>
                </a:cubicBezTo>
                <a:lnTo>
                  <a:pt x="12351565" y="1631090"/>
                </a:lnTo>
                <a:lnTo>
                  <a:pt x="12351861" y="1631067"/>
                </a:lnTo>
                <a:lnTo>
                  <a:pt x="12351230" y="1622802"/>
                </a:lnTo>
                <a:lnTo>
                  <a:pt x="12348675" y="1589310"/>
                </a:lnTo>
                <a:lnTo>
                  <a:pt x="12355133" y="1607168"/>
                </a:lnTo>
                <a:lnTo>
                  <a:pt x="12462172" y="3021097"/>
                </a:lnTo>
                <a:lnTo>
                  <a:pt x="12411302" y="3241659"/>
                </a:lnTo>
                <a:cubicBezTo>
                  <a:pt x="11958000" y="4708466"/>
                  <a:pt x="10181738" y="5883853"/>
                  <a:pt x="7882132" y="6272059"/>
                </a:cubicBezTo>
                <a:lnTo>
                  <a:pt x="7669719" y="6302174"/>
                </a:lnTo>
                <a:close/>
              </a:path>
            </a:pathLst>
          </a:custGeom>
          <a:solidFill>
            <a:srgbClr val="4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" y="70202"/>
            <a:ext cx="1832581" cy="7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8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5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8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3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7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Northern Ireland Tourism Update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Northern Ireland Statistics and Research Agency, NISRA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4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Trips taken by NI residents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206662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8455" y="3808968"/>
            <a:ext cx="167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17ABD"/>
                </a:solidFill>
              </a:rPr>
              <a:t>1.3 million trips</a:t>
            </a:r>
            <a:endParaRPr lang="en-GB" dirty="0">
              <a:solidFill>
                <a:srgbClr val="417A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Hotel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096173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2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Cruise ships docking in NI ports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983373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 on main surveys for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Northern Ireland Passenger Survey</a:t>
            </a:r>
          </a:p>
          <a:p>
            <a:pPr lvl="1"/>
            <a:r>
              <a:rPr lang="en-GB" dirty="0" smtClean="0"/>
              <a:t>BLAISE 5 software</a:t>
            </a:r>
          </a:p>
          <a:p>
            <a:pPr lvl="2"/>
            <a:r>
              <a:rPr lang="en-GB" dirty="0" smtClean="0"/>
              <a:t>Improved presentation</a:t>
            </a:r>
          </a:p>
          <a:p>
            <a:pPr lvl="2"/>
            <a:r>
              <a:rPr lang="en-GB" dirty="0" smtClean="0"/>
              <a:t>Easier to navigate</a:t>
            </a:r>
          </a:p>
          <a:p>
            <a:pPr lvl="2"/>
            <a:r>
              <a:rPr lang="en-GB" dirty="0" smtClean="0"/>
              <a:t>Faster tablets</a:t>
            </a:r>
          </a:p>
          <a:p>
            <a:pPr lvl="1"/>
            <a:r>
              <a:rPr lang="en-GB" dirty="0" smtClean="0"/>
              <a:t>Additional question about day trips to ROI</a:t>
            </a:r>
          </a:p>
          <a:p>
            <a:r>
              <a:rPr lang="en-GB" dirty="0" smtClean="0"/>
              <a:t>Continuous Household Survey</a:t>
            </a:r>
          </a:p>
          <a:p>
            <a:pPr lvl="1"/>
            <a:r>
              <a:rPr lang="en-GB" dirty="0" smtClean="0"/>
              <a:t>BLAISE 5 software</a:t>
            </a:r>
          </a:p>
          <a:p>
            <a:pPr lvl="1"/>
            <a:r>
              <a:rPr lang="en-GB" dirty="0" smtClean="0"/>
              <a:t>Simplification of some survey sections</a:t>
            </a:r>
          </a:p>
          <a:p>
            <a:pPr lvl="2"/>
            <a:r>
              <a:rPr lang="en-GB" dirty="0" smtClean="0"/>
              <a:t>day trips</a:t>
            </a:r>
          </a:p>
          <a:p>
            <a:pPr lvl="2"/>
            <a:r>
              <a:rPr lang="en-GB" dirty="0" smtClean="0"/>
              <a:t>activities </a:t>
            </a:r>
            <a:r>
              <a:rPr lang="en-GB" dirty="0"/>
              <a:t>questions</a:t>
            </a:r>
          </a:p>
          <a:p>
            <a:pPr lvl="1"/>
            <a:r>
              <a:rPr lang="en-GB" dirty="0" smtClean="0"/>
              <a:t>Interviewer feedback meeting</a:t>
            </a:r>
          </a:p>
          <a:p>
            <a:pPr lvl="2"/>
            <a:r>
              <a:rPr lang="en-GB" dirty="0" smtClean="0"/>
              <a:t>Clarity of notes in survey</a:t>
            </a:r>
          </a:p>
        </p:txBody>
      </p:sp>
    </p:spTree>
    <p:extLst>
      <p:ext uri="{BB962C8B-B14F-4D97-AF65-F5344CB8AC3E}">
        <p14:creationId xmlns:p14="http://schemas.microsoft.com/office/powerpoint/2010/main" val="35854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user engagement</a:t>
            </a:r>
          </a:p>
          <a:p>
            <a:r>
              <a:rPr lang="en-US" dirty="0" smtClean="0"/>
              <a:t>New statistics</a:t>
            </a:r>
          </a:p>
          <a:p>
            <a:pPr lvl="1"/>
            <a:r>
              <a:rPr lang="en-US" dirty="0" smtClean="0"/>
              <a:t>Domestic </a:t>
            </a:r>
            <a:r>
              <a:rPr lang="en-US" dirty="0"/>
              <a:t>day </a:t>
            </a:r>
            <a:r>
              <a:rPr lang="en-US" dirty="0" smtClean="0"/>
              <a:t>trips</a:t>
            </a:r>
          </a:p>
          <a:p>
            <a:pPr lvl="2"/>
            <a:r>
              <a:rPr lang="en-US" dirty="0" smtClean="0"/>
              <a:t>Publish summer 18</a:t>
            </a:r>
            <a:endParaRPr lang="en-US" dirty="0"/>
          </a:p>
          <a:p>
            <a:pPr lvl="1"/>
            <a:r>
              <a:rPr lang="en-US" dirty="0" smtClean="0"/>
              <a:t>Northern </a:t>
            </a:r>
            <a:r>
              <a:rPr lang="en-US" dirty="0"/>
              <a:t>Ireland residents </a:t>
            </a:r>
            <a:r>
              <a:rPr lang="en-US" dirty="0" smtClean="0"/>
              <a:t>visiting other countries</a:t>
            </a:r>
          </a:p>
          <a:p>
            <a:pPr lvl="1"/>
            <a:r>
              <a:rPr lang="en-US" dirty="0" smtClean="0"/>
              <a:t>Urban/Rural Statistics</a:t>
            </a:r>
          </a:p>
          <a:p>
            <a:pPr lvl="1"/>
            <a:r>
              <a:rPr lang="en-US" dirty="0" smtClean="0"/>
              <a:t>Market analysis</a:t>
            </a:r>
            <a:endParaRPr lang="en-US" dirty="0"/>
          </a:p>
          <a:p>
            <a:r>
              <a:rPr lang="en-US" dirty="0" smtClean="0"/>
              <a:t>Methodology </a:t>
            </a:r>
          </a:p>
          <a:p>
            <a:pPr lvl="1"/>
            <a:r>
              <a:rPr lang="en-US" dirty="0" smtClean="0"/>
              <a:t>Domestic tourism review</a:t>
            </a:r>
          </a:p>
          <a:p>
            <a:pPr lvl="1"/>
            <a:r>
              <a:rPr lang="en-US" dirty="0" smtClean="0"/>
              <a:t>Confidence intervals</a:t>
            </a:r>
          </a:p>
          <a:p>
            <a:pPr lvl="1"/>
            <a:r>
              <a:rPr lang="en-US" dirty="0" smtClean="0"/>
              <a:t>Audit trails/process flows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Sample sizes</a:t>
            </a:r>
          </a:p>
          <a:p>
            <a:pPr lvl="1"/>
            <a:r>
              <a:rPr lang="en-GB" dirty="0" smtClean="0"/>
              <a:t>Increased demand for further breakdowns</a:t>
            </a:r>
          </a:p>
          <a:p>
            <a:r>
              <a:rPr lang="en-GB" dirty="0" smtClean="0"/>
              <a:t>Response rates for occupancy surveys</a:t>
            </a:r>
          </a:p>
          <a:p>
            <a:r>
              <a:rPr lang="en-GB" dirty="0" smtClean="0"/>
              <a:t>Confidence intervals </a:t>
            </a:r>
          </a:p>
          <a:p>
            <a:pPr lvl="1"/>
            <a:r>
              <a:rPr lang="en-GB" dirty="0" smtClean="0"/>
              <a:t>Explaining real changes</a:t>
            </a:r>
            <a:endParaRPr lang="en-GB" dirty="0"/>
          </a:p>
          <a:p>
            <a:r>
              <a:rPr lang="en-GB" smtClean="0"/>
              <a:t>IT software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000" dirty="0" smtClean="0"/>
              <a:t>Questions?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028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Publications released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40" y="1498825"/>
            <a:ext cx="10010192" cy="5045611"/>
          </a:xfrm>
        </p:spPr>
        <p:txBody>
          <a:bodyPr>
            <a:normAutofit/>
          </a:bodyPr>
          <a:lstStyle/>
          <a:p>
            <a:r>
              <a:rPr lang="en-GB" dirty="0" smtClean="0"/>
              <a:t>Annual 2017 statistics released 7</a:t>
            </a:r>
            <a:r>
              <a:rPr lang="en-GB" baseline="30000" dirty="0" smtClean="0"/>
              <a:t>th</a:t>
            </a:r>
            <a:r>
              <a:rPr lang="en-GB" dirty="0" smtClean="0"/>
              <a:t> June 2018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1800" dirty="0"/>
          </a:p>
          <a:p>
            <a:pPr>
              <a:spcBef>
                <a:spcPts val="600"/>
              </a:spcBef>
            </a:pPr>
            <a:r>
              <a:rPr lang="en-GB" dirty="0" smtClean="0"/>
              <a:t>Upcoming releases</a:t>
            </a:r>
          </a:p>
          <a:p>
            <a:pPr lvl="1"/>
            <a:r>
              <a:rPr lang="en-GB" dirty="0" smtClean="0"/>
              <a:t>Tourism by local council area – July</a:t>
            </a:r>
          </a:p>
          <a:p>
            <a:pPr lvl="1"/>
            <a:r>
              <a:rPr lang="en-GB" dirty="0" smtClean="0"/>
              <a:t>Domestic day trips – August </a:t>
            </a:r>
          </a:p>
          <a:p>
            <a:pPr lvl="1"/>
            <a:r>
              <a:rPr lang="en-GB" dirty="0" smtClean="0"/>
              <a:t>Quarter 1 2018 – August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22740" y="2017602"/>
            <a:ext cx="10010192" cy="200402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Annual tourism publication</a:t>
            </a:r>
          </a:p>
          <a:p>
            <a:pPr lvl="1"/>
            <a:r>
              <a:rPr lang="en-GB" dirty="0" smtClean="0"/>
              <a:t>External overnight trips</a:t>
            </a:r>
          </a:p>
          <a:p>
            <a:pPr lvl="1"/>
            <a:r>
              <a:rPr lang="en-GB" dirty="0" smtClean="0"/>
              <a:t>Domestic overnight trips</a:t>
            </a:r>
          </a:p>
          <a:p>
            <a:pPr lvl="1"/>
            <a:r>
              <a:rPr lang="en-GB" dirty="0" smtClean="0"/>
              <a:t>Visitor attraction survey</a:t>
            </a:r>
          </a:p>
          <a:p>
            <a:pPr lvl="1"/>
            <a:r>
              <a:rPr lang="en-GB" dirty="0" smtClean="0"/>
              <a:t>Hotel Occupancy survey</a:t>
            </a:r>
          </a:p>
          <a:p>
            <a:pPr lvl="1"/>
            <a:r>
              <a:rPr lang="en-GB" dirty="0" smtClean="0"/>
              <a:t>Guest house, B&amp;B and other occupancy survey</a:t>
            </a:r>
          </a:p>
          <a:p>
            <a:pPr lvl="1"/>
            <a:r>
              <a:rPr lang="en-GB" dirty="0" smtClean="0"/>
              <a:t>Self catering occupancy survey</a:t>
            </a:r>
          </a:p>
          <a:p>
            <a:pPr lvl="1"/>
            <a:r>
              <a:rPr lang="en-GB" dirty="0" smtClean="0"/>
              <a:t>Air Passenger Flow statistics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4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E2B50"/>
                </a:solidFill>
              </a:rPr>
              <a:t>Key results</a:t>
            </a:r>
            <a:endParaRPr lang="en-GB" dirty="0">
              <a:solidFill>
                <a:srgbClr val="1E2B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Overnight </a:t>
            </a:r>
            <a:r>
              <a:rPr lang="en-GB" dirty="0"/>
              <a:t>Trips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17090"/>
              </p:ext>
            </p:extLst>
          </p:nvPr>
        </p:nvGraphicFramePr>
        <p:xfrm>
          <a:off x="1678329" y="1498824"/>
          <a:ext cx="10243595" cy="523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09011" y="2259909"/>
            <a:ext cx="20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2016: 4.6m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2017: 4.9m (+6%)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5120" y="3990489"/>
            <a:ext cx="198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2016: 2.0m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2017: 2.2m (+11%)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93753" y="3667324"/>
            <a:ext cx="189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2016: 2.6m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2017: 2.7m (+3%)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Spend by visitors on overnight trips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8979"/>
              </p:ext>
            </p:extLst>
          </p:nvPr>
        </p:nvGraphicFramePr>
        <p:xfrm>
          <a:off x="1343025" y="1657350"/>
          <a:ext cx="10231659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6414" y="1990846"/>
            <a:ext cx="1932973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b="1" dirty="0" smtClean="0"/>
              <a:t>2016: £851m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2017: £926m (+9%)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6075" y="2904319"/>
            <a:ext cx="201592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b="1" dirty="0" smtClean="0"/>
              <a:t>2016: £613m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2017: £657m (+7%)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638" y="4329697"/>
            <a:ext cx="2062223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b="1" dirty="0" smtClean="0"/>
              <a:t>2016: £237m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2017: £270m (+14%)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 for visit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263269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8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833" t="10288" r="41603"/>
          <a:stretch/>
        </p:blipFill>
        <p:spPr>
          <a:xfrm rot="20473545">
            <a:off x="531851" y="1214770"/>
            <a:ext cx="2751785" cy="3759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633" t="9820" r="32690" b="267"/>
          <a:stretch/>
        </p:blipFill>
        <p:spPr>
          <a:xfrm rot="931732">
            <a:off x="7666022" y="469021"/>
            <a:ext cx="4167851" cy="48704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96086" y="124690"/>
            <a:ext cx="2986268" cy="3867965"/>
            <a:chOff x="2057733" y="2957513"/>
            <a:chExt cx="2986268" cy="38679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29051" t="13501" r="37357" b="20629"/>
            <a:stretch/>
          </p:blipFill>
          <p:spPr>
            <a:xfrm>
              <a:off x="2057733" y="2957513"/>
              <a:ext cx="2804769" cy="29790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4968" t="15253" r="37342" b="1494"/>
            <a:stretch/>
          </p:blipFill>
          <p:spPr>
            <a:xfrm>
              <a:off x="2057733" y="3252486"/>
              <a:ext cx="2986268" cy="357299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6772" t="10169" r="42563" b="24630"/>
          <a:stretch/>
        </p:blipFill>
        <p:spPr>
          <a:xfrm>
            <a:off x="5459236" y="3434349"/>
            <a:ext cx="2846237" cy="32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Overnight trips to NI by ROI residents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78229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6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Spend by ROI residents in NI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480236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04366A-9E0E-4957-BDAB-ACFB5DD12D55}" vid="{BC516DA1-97B9-493E-B8E4-1CD09F887A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NISRA Presentation Template</Template>
  <TotalTime>1897</TotalTime>
  <Words>449</Words>
  <Application>Microsoft Office PowerPoint</Application>
  <PresentationFormat>Widescreen</PresentationFormat>
  <Paragraphs>145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Northern Ireland Tourism Update</vt:lpstr>
      <vt:lpstr>Publications released</vt:lpstr>
      <vt:lpstr>Key results</vt:lpstr>
      <vt:lpstr>Overnight Trips</vt:lpstr>
      <vt:lpstr>Spend by visitors on overnight trips</vt:lpstr>
      <vt:lpstr>Reason for visit</vt:lpstr>
      <vt:lpstr>PowerPoint Presentation</vt:lpstr>
      <vt:lpstr>Overnight trips to NI by ROI residents</vt:lpstr>
      <vt:lpstr>Spend by ROI residents in NI</vt:lpstr>
      <vt:lpstr>Trips taken by NI residents</vt:lpstr>
      <vt:lpstr>Hotel Performance</vt:lpstr>
      <vt:lpstr>Cruise ships docking in NI ports</vt:lpstr>
      <vt:lpstr>Updates on main surveys for 2018</vt:lpstr>
      <vt:lpstr>Future development work</vt:lpstr>
      <vt:lpstr>Challenges</vt:lpstr>
      <vt:lpstr>PowerPoint Presentation</vt:lpstr>
    </vt:vector>
  </TitlesOfParts>
  <Company>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Ireland Tourism</dc:title>
  <dc:creator>Stephen Dunne</dc:creator>
  <cp:lastModifiedBy>Stephen Dunne</cp:lastModifiedBy>
  <cp:revision>50</cp:revision>
  <cp:lastPrinted>2018-06-19T13:22:27Z</cp:lastPrinted>
  <dcterms:created xsi:type="dcterms:W3CDTF">2018-06-06T13:26:23Z</dcterms:created>
  <dcterms:modified xsi:type="dcterms:W3CDTF">2018-07-25T10:19:15Z</dcterms:modified>
</cp:coreProperties>
</file>