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63" r:id="rId3"/>
    <p:sldId id="257" r:id="rId4"/>
    <p:sldId id="258" r:id="rId5"/>
    <p:sldId id="260" r:id="rId6"/>
    <p:sldId id="259" r:id="rId7"/>
    <p:sldId id="264" r:id="rId8"/>
  </p:sldIdLst>
  <p:sldSz cx="9144000" cy="6858000" type="screen4x3"/>
  <p:notesSz cx="6670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26" cy="49649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778505" y="0"/>
            <a:ext cx="2890626" cy="496491"/>
          </a:xfrm>
          <a:prstGeom prst="rect">
            <a:avLst/>
          </a:prstGeom>
        </p:spPr>
        <p:txBody>
          <a:bodyPr vert="horz" lIns="91440" tIns="45720" rIns="91440" bIns="45720" rtlCol="0"/>
          <a:lstStyle>
            <a:lvl1pPr algn="r">
              <a:defRPr sz="1200"/>
            </a:lvl1pPr>
          </a:lstStyle>
          <a:p>
            <a:fld id="{E70BC9A8-A859-4F38-80CF-51383A5E780F}" type="datetimeFigureOut">
              <a:rPr lang="en-IE" smtClean="0"/>
              <a:t>23/06/2015</a:t>
            </a:fld>
            <a:endParaRPr lang="en-IE"/>
          </a:p>
        </p:txBody>
      </p:sp>
      <p:sp>
        <p:nvSpPr>
          <p:cNvPr id="4" name="Footer Placeholder 3"/>
          <p:cNvSpPr>
            <a:spLocks noGrp="1"/>
          </p:cNvSpPr>
          <p:nvPr>
            <p:ph type="ftr" sz="quarter" idx="2"/>
          </p:nvPr>
        </p:nvSpPr>
        <p:spPr>
          <a:xfrm>
            <a:off x="0" y="9431599"/>
            <a:ext cx="2890626" cy="49649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778505" y="9431599"/>
            <a:ext cx="2890626" cy="496491"/>
          </a:xfrm>
          <a:prstGeom prst="rect">
            <a:avLst/>
          </a:prstGeom>
        </p:spPr>
        <p:txBody>
          <a:bodyPr vert="horz" lIns="91440" tIns="45720" rIns="91440" bIns="45720" rtlCol="0" anchor="b"/>
          <a:lstStyle>
            <a:lvl1pPr algn="r">
              <a:defRPr sz="1200"/>
            </a:lvl1pPr>
          </a:lstStyle>
          <a:p>
            <a:fld id="{744FAEC7-0B0F-4046-9C87-491D73D290C2}" type="slidenum">
              <a:rPr lang="en-IE" smtClean="0"/>
              <a:t>‹#›</a:t>
            </a:fld>
            <a:endParaRPr lang="en-IE"/>
          </a:p>
        </p:txBody>
      </p:sp>
    </p:spTree>
    <p:extLst>
      <p:ext uri="{BB962C8B-B14F-4D97-AF65-F5344CB8AC3E}">
        <p14:creationId xmlns:p14="http://schemas.microsoft.com/office/powerpoint/2010/main" val="17020898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D6CAED89-B4F0-496C-A648-4F9A6D85CA0F}" type="datetimeFigureOut">
              <a:rPr lang="en-IE" smtClean="0"/>
              <a:t>23/06/2015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290603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6CAED89-B4F0-496C-A648-4F9A6D85CA0F}" type="datetimeFigureOut">
              <a:rPr lang="en-IE" smtClean="0"/>
              <a:t>23/06/2015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3932433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6CAED89-B4F0-496C-A648-4F9A6D85CA0F}" type="datetimeFigureOut">
              <a:rPr lang="en-IE" smtClean="0"/>
              <a:t>23/06/2015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2249251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6CAED89-B4F0-496C-A648-4F9A6D85CA0F}" type="datetimeFigureOut">
              <a:rPr lang="en-IE" smtClean="0"/>
              <a:t>23/06/2015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927520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AED89-B4F0-496C-A648-4F9A6D85CA0F}" type="datetimeFigureOut">
              <a:rPr lang="en-IE" smtClean="0"/>
              <a:t>23/06/2015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2752970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D6CAED89-B4F0-496C-A648-4F9A6D85CA0F}" type="datetimeFigureOut">
              <a:rPr lang="en-IE" smtClean="0"/>
              <a:t>23/06/2015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161155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D6CAED89-B4F0-496C-A648-4F9A6D85CA0F}" type="datetimeFigureOut">
              <a:rPr lang="en-IE" smtClean="0"/>
              <a:t>23/06/2015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29403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D6CAED89-B4F0-496C-A648-4F9A6D85CA0F}" type="datetimeFigureOut">
              <a:rPr lang="en-IE" smtClean="0"/>
              <a:t>23/06/2015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409362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AED89-B4F0-496C-A648-4F9A6D85CA0F}" type="datetimeFigureOut">
              <a:rPr lang="en-IE" smtClean="0"/>
              <a:t>23/06/2015</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375569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AED89-B4F0-496C-A648-4F9A6D85CA0F}" type="datetimeFigureOut">
              <a:rPr lang="en-IE" smtClean="0"/>
              <a:t>23/06/2015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1690894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AED89-B4F0-496C-A648-4F9A6D85CA0F}" type="datetimeFigureOut">
              <a:rPr lang="en-IE" smtClean="0"/>
              <a:t>23/06/2015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405B8D8-1BB0-4A0C-ADA6-1087901D2687}" type="slidenum">
              <a:rPr lang="en-IE" smtClean="0"/>
              <a:t>‹#›</a:t>
            </a:fld>
            <a:endParaRPr lang="en-IE"/>
          </a:p>
        </p:txBody>
      </p:sp>
    </p:spTree>
    <p:extLst>
      <p:ext uri="{BB962C8B-B14F-4D97-AF65-F5344CB8AC3E}">
        <p14:creationId xmlns:p14="http://schemas.microsoft.com/office/powerpoint/2010/main" val="2427401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AED89-B4F0-496C-A648-4F9A6D85CA0F}" type="datetimeFigureOut">
              <a:rPr lang="en-IE" smtClean="0"/>
              <a:t>23/06/2015</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5B8D8-1BB0-4A0C-ADA6-1087901D2687}" type="slidenum">
              <a:rPr lang="en-IE" smtClean="0"/>
              <a:t>‹#›</a:t>
            </a:fld>
            <a:endParaRPr lang="en-IE"/>
          </a:p>
        </p:txBody>
      </p:sp>
    </p:spTree>
    <p:extLst>
      <p:ext uri="{BB962C8B-B14F-4D97-AF65-F5344CB8AC3E}">
        <p14:creationId xmlns:p14="http://schemas.microsoft.com/office/powerpoint/2010/main" val="1441206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fontScale="70000" lnSpcReduction="20000"/>
          </a:bodyPr>
          <a:lstStyle/>
          <a:p>
            <a:pPr marL="0" indent="0">
              <a:buNone/>
            </a:pPr>
            <a:endParaRPr lang="en-IE" dirty="0" smtClean="0"/>
          </a:p>
          <a:p>
            <a:r>
              <a:rPr lang="en-IE" dirty="0" smtClean="0"/>
              <a:t>Minister Varadkar – priorities for 2013 – Review of Tourism Policy.</a:t>
            </a:r>
          </a:p>
          <a:p>
            <a:r>
              <a:rPr lang="en-IE" dirty="0" smtClean="0"/>
              <a:t>September 2013 – public consultation document launched in Dublin Castle.</a:t>
            </a:r>
          </a:p>
          <a:p>
            <a:r>
              <a:rPr lang="en-IE" dirty="0" smtClean="0"/>
              <a:t>Regional Seminars with Ministers in 2013.</a:t>
            </a:r>
          </a:p>
          <a:p>
            <a:r>
              <a:rPr lang="en-IE" dirty="0" smtClean="0"/>
              <a:t>170 responses received.</a:t>
            </a:r>
          </a:p>
          <a:p>
            <a:r>
              <a:rPr lang="en-IE" dirty="0" smtClean="0"/>
              <a:t>First Draft published in </a:t>
            </a:r>
            <a:r>
              <a:rPr lang="en-IE" dirty="0"/>
              <a:t>J</a:t>
            </a:r>
            <a:r>
              <a:rPr lang="en-IE" dirty="0" smtClean="0"/>
              <a:t>uly 2014. </a:t>
            </a:r>
          </a:p>
          <a:p>
            <a:r>
              <a:rPr lang="en-IE" dirty="0" smtClean="0"/>
              <a:t>Further 73 submissions received – engagement with other Govt. departments and agencies.</a:t>
            </a:r>
          </a:p>
          <a:p>
            <a:r>
              <a:rPr lang="en-IE" dirty="0" smtClean="0"/>
              <a:t>Sign-off by Government </a:t>
            </a:r>
            <a:r>
              <a:rPr lang="en-IE" dirty="0"/>
              <a:t>J</a:t>
            </a:r>
            <a:r>
              <a:rPr lang="en-IE" dirty="0" smtClean="0"/>
              <a:t>anuary 2015 – formal launch in Kilkenny March 2015. </a:t>
            </a:r>
            <a:endParaRPr lang="en-I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3561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fontScale="70000" lnSpcReduction="20000"/>
          </a:bodyPr>
          <a:lstStyle/>
          <a:p>
            <a:pPr marL="0" indent="0">
              <a:buNone/>
            </a:pPr>
            <a:r>
              <a:rPr lang="en-IE" dirty="0" smtClean="0"/>
              <a:t>Three headline targets, to be achieved by 2025:</a:t>
            </a:r>
          </a:p>
          <a:p>
            <a:r>
              <a:rPr lang="en-IE" dirty="0" smtClean="0"/>
              <a:t>revenue from overseas tourism, excluding air fares and ferry charges, will be €5 billion per year by 2025, net of inflation.  (The comparable figure for 2014 is €3.5 billion);</a:t>
            </a:r>
          </a:p>
          <a:p>
            <a:r>
              <a:rPr lang="en-IE" dirty="0" smtClean="0"/>
              <a:t>there will be 250,000 people employed in tourism by 2025, compared with approximately 200,000 at present; and </a:t>
            </a:r>
          </a:p>
          <a:p>
            <a:r>
              <a:rPr lang="en-IE" dirty="0" smtClean="0"/>
              <a:t>there will be ten million overseas visits to Ireland by 2025, compared to 7.6 million in 2014.</a:t>
            </a:r>
          </a:p>
          <a:p>
            <a:endParaRPr lang="en-I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0570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a:bodyPr>
          <a:lstStyle/>
          <a:p>
            <a:pPr marL="0" indent="0" algn="just">
              <a:buNone/>
            </a:pPr>
            <a:endParaRPr lang="en-IE" sz="1200" dirty="0" smtClean="0"/>
          </a:p>
          <a:p>
            <a:pPr algn="just"/>
            <a:r>
              <a:rPr lang="en-IE" sz="1200" dirty="0" smtClean="0"/>
              <a:t>51 Policy Proposals in Total</a:t>
            </a:r>
          </a:p>
          <a:p>
            <a:pPr marL="0" indent="0" algn="just">
              <a:buNone/>
            </a:pPr>
            <a:endParaRPr lang="en-IE" sz="1200" dirty="0" smtClean="0"/>
          </a:p>
          <a:p>
            <a:pPr marL="0" indent="0" algn="just">
              <a:buNone/>
            </a:pPr>
            <a:r>
              <a:rPr lang="en-IE" sz="1200" b="1" dirty="0" smtClean="0"/>
              <a:t>Tourism Marketing</a:t>
            </a:r>
          </a:p>
          <a:p>
            <a:pPr algn="just"/>
            <a:r>
              <a:rPr lang="en-IE" sz="1200" dirty="0" smtClean="0"/>
              <a:t>State investment in tourism marketing must be focused on those market segments that are most likely to provide revenue growth in the medium to long-term. </a:t>
            </a:r>
          </a:p>
          <a:p>
            <a:pPr marL="0" indent="0" algn="just">
              <a:buNone/>
            </a:pPr>
            <a:endParaRPr lang="en-IE" sz="1200" dirty="0" smtClean="0"/>
          </a:p>
          <a:p>
            <a:pPr marL="0" indent="0" algn="just">
              <a:buNone/>
            </a:pPr>
            <a:r>
              <a:rPr lang="en-IE" sz="1200" b="1" dirty="0" smtClean="0"/>
              <a:t>Protection of heritage and supporting investment in tourism</a:t>
            </a:r>
          </a:p>
          <a:p>
            <a:pPr algn="just"/>
            <a:r>
              <a:rPr lang="en-IE" sz="1200" dirty="0" smtClean="0"/>
              <a:t>The Policy highlights the importance of maintaining and enhancing the quality of the visitor experience, through protection of natural and cultural assets and there is an objective to support capital investment in tourism for the purpose of improving the visitor experience.</a:t>
            </a:r>
          </a:p>
          <a:p>
            <a:pPr marL="0" indent="0">
              <a:buNone/>
            </a:pPr>
            <a:endParaRPr lang="en-IE" sz="12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9061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a:bodyPr>
          <a:lstStyle/>
          <a:p>
            <a:pPr marL="0" indent="0">
              <a:buNone/>
            </a:pPr>
            <a:r>
              <a:rPr lang="en-IE" sz="1200" b="1" u="sng" dirty="0" smtClean="0"/>
              <a:t>Key policy areas (continued):</a:t>
            </a:r>
          </a:p>
          <a:p>
            <a:pPr marL="0" indent="0">
              <a:buNone/>
            </a:pPr>
            <a:endParaRPr lang="en-IE" sz="1200" b="1" dirty="0" smtClean="0"/>
          </a:p>
          <a:p>
            <a:pPr marL="0" indent="0">
              <a:buNone/>
            </a:pPr>
            <a:r>
              <a:rPr lang="en-IE" sz="1200" b="1" dirty="0" smtClean="0"/>
              <a:t>Continued key role in tourism for festivals and events</a:t>
            </a:r>
          </a:p>
          <a:p>
            <a:r>
              <a:rPr lang="en-IE" sz="1200" dirty="0" smtClean="0"/>
              <a:t>A new policy objective is that support for events will be weighted towards those that offset the seasonal nature of tourism and a repeat of the Gathering or another themed year, will be pursued further when drawing up the Tourism Action Plan.</a:t>
            </a:r>
          </a:p>
          <a:p>
            <a:pPr marL="0" indent="0">
              <a:buNone/>
            </a:pPr>
            <a:endParaRPr lang="en-IE" sz="1200" dirty="0" smtClean="0"/>
          </a:p>
          <a:p>
            <a:pPr marL="0" indent="0">
              <a:buNone/>
            </a:pPr>
            <a:r>
              <a:rPr lang="en-IE" sz="1200" b="1" dirty="0" smtClean="0"/>
              <a:t>Training and skills development in tourism</a:t>
            </a:r>
          </a:p>
          <a:p>
            <a:pPr algn="just"/>
            <a:r>
              <a:rPr lang="en-IE" sz="1200" dirty="0" smtClean="0"/>
              <a:t>The Department of Education and Skills, </a:t>
            </a:r>
            <a:r>
              <a:rPr lang="en-IE" sz="1200" dirty="0" err="1" smtClean="0"/>
              <a:t>Fáilte</a:t>
            </a:r>
            <a:r>
              <a:rPr lang="en-IE" sz="1200" dirty="0" smtClean="0"/>
              <a:t> Ireland, and SOLAS will work together on the design of training programmes for the tourism sector.  </a:t>
            </a:r>
          </a:p>
          <a:p>
            <a:pPr marL="0" indent="0">
              <a:buNone/>
            </a:pPr>
            <a:endParaRPr lang="en-IE" sz="1000" dirty="0" smtClean="0"/>
          </a:p>
          <a:p>
            <a:pPr marL="0" indent="0">
              <a:buNone/>
            </a:pPr>
            <a:r>
              <a:rPr lang="en-IE" sz="1200" b="1" dirty="0" smtClean="0"/>
              <a:t>Competitiveness in tourism </a:t>
            </a:r>
          </a:p>
          <a:p>
            <a:pPr algn="just"/>
            <a:r>
              <a:rPr lang="en-IE" sz="1200" dirty="0" smtClean="0"/>
              <a:t>Maintenance of the special 9% VAT rate in the tourism sector is conditional on continued moderation in prices.  </a:t>
            </a:r>
          </a:p>
          <a:p>
            <a:pPr algn="just"/>
            <a:endParaRPr lang="en-IE" sz="1200" dirty="0" smtClean="0"/>
          </a:p>
          <a:p>
            <a:pPr marL="0" indent="0" algn="just">
              <a:buNone/>
            </a:pPr>
            <a:endParaRPr lang="en-IE" sz="12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2184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a:bodyPr>
          <a:lstStyle/>
          <a:p>
            <a:pPr marL="0" indent="0">
              <a:buNone/>
            </a:pPr>
            <a:r>
              <a:rPr lang="en-IE" sz="1200" b="1" dirty="0" smtClean="0"/>
              <a:t>Key policy areas (continued):</a:t>
            </a:r>
          </a:p>
          <a:p>
            <a:pPr marL="0" indent="0">
              <a:buNone/>
            </a:pPr>
            <a:endParaRPr lang="en-IE" sz="1200" b="1" dirty="0" smtClean="0"/>
          </a:p>
          <a:p>
            <a:pPr marL="0" indent="0" algn="just">
              <a:buNone/>
            </a:pPr>
            <a:r>
              <a:rPr lang="en-IE" sz="1200" b="1" dirty="0" smtClean="0"/>
              <a:t>The role of communities and Local Authorities</a:t>
            </a:r>
            <a:r>
              <a:rPr lang="en-IE" sz="1200" dirty="0" smtClean="0"/>
              <a:t> </a:t>
            </a:r>
          </a:p>
          <a:p>
            <a:pPr algn="just"/>
            <a:r>
              <a:rPr lang="en-IE" sz="1200" dirty="0" smtClean="0"/>
              <a:t>Local Authorities will have a key role in supporting communities in tourism, as they have done in many cases, but this is now recognised at policy level and the Policy acknowledges the importance of tourism as a driver of economic and social development in rural areas.</a:t>
            </a:r>
          </a:p>
          <a:p>
            <a:pPr marL="0" indent="0" algn="just">
              <a:buNone/>
            </a:pPr>
            <a:endParaRPr lang="en-IE" sz="1200" dirty="0" smtClean="0"/>
          </a:p>
          <a:p>
            <a:pPr marL="0" indent="0" algn="just">
              <a:buNone/>
            </a:pPr>
            <a:r>
              <a:rPr lang="en-IE" sz="1200" b="1" dirty="0" smtClean="0"/>
              <a:t>Governance model for tourism</a:t>
            </a:r>
            <a:r>
              <a:rPr lang="en-IE" sz="1200" dirty="0" smtClean="0"/>
              <a:t> </a:t>
            </a:r>
          </a:p>
          <a:p>
            <a:pPr algn="just"/>
            <a:r>
              <a:rPr lang="en-IE" sz="1200" dirty="0" smtClean="0"/>
              <a:t>Support for the existing two-agency model (</a:t>
            </a:r>
            <a:r>
              <a:rPr lang="en-IE" sz="1200" dirty="0" err="1" smtClean="0"/>
              <a:t>Fáilte</a:t>
            </a:r>
            <a:r>
              <a:rPr lang="en-IE" sz="1200" dirty="0" smtClean="0"/>
              <a:t> Ireland as the development agency for tourism in the State, Tourism Ireland as the North-South body  with responsibility for overseas promotion) and commits to </a:t>
            </a:r>
            <a:r>
              <a:rPr lang="en-IE" sz="1200" dirty="0" err="1" smtClean="0"/>
              <a:t>ongoing</a:t>
            </a:r>
            <a:r>
              <a:rPr lang="en-IE" sz="1200" dirty="0" smtClean="0"/>
              <a:t> north/south cooperation in tourism.</a:t>
            </a:r>
          </a:p>
          <a:p>
            <a:pPr marL="0" indent="0">
              <a:buNone/>
            </a:pPr>
            <a:endParaRPr lang="en-IE" sz="1200" dirty="0" smtClean="0"/>
          </a:p>
          <a:p>
            <a:pPr marL="0" indent="0">
              <a:buNone/>
            </a:pPr>
            <a:endParaRPr lang="en-IE" sz="10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3849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 Dept. of Transport, Tourism &amp; Sport </a:t>
            </a:r>
            <a:endParaRPr lang="en-IE" dirty="0"/>
          </a:p>
        </p:txBody>
      </p:sp>
      <p:sp>
        <p:nvSpPr>
          <p:cNvPr id="6" name="Content Placeholder 5"/>
          <p:cNvSpPr>
            <a:spLocks noGrp="1"/>
          </p:cNvSpPr>
          <p:nvPr>
            <p:ph sz="half" idx="2"/>
          </p:nvPr>
        </p:nvSpPr>
        <p:spPr/>
        <p:txBody>
          <a:bodyPr>
            <a:normAutofit/>
          </a:bodyPr>
          <a:lstStyle/>
          <a:p>
            <a:pPr marL="0" indent="0" algn="ctr">
              <a:buNone/>
            </a:pPr>
            <a:r>
              <a:rPr lang="en-IE" sz="1400" b="1" dirty="0" smtClean="0"/>
              <a:t>Tourism Research Forum</a:t>
            </a:r>
          </a:p>
          <a:p>
            <a:pPr marL="0" indent="0">
              <a:buNone/>
            </a:pPr>
            <a:endParaRPr lang="en-IE" sz="1200" b="1" dirty="0" smtClean="0"/>
          </a:p>
          <a:p>
            <a:pPr lvl="0" algn="just"/>
            <a:r>
              <a:rPr lang="en-IE" sz="1400" dirty="0" smtClean="0"/>
              <a:t>The need for  </a:t>
            </a:r>
            <a:r>
              <a:rPr lang="en-IE" sz="1400" dirty="0"/>
              <a:t>high quality statistical information and academic research </a:t>
            </a:r>
            <a:r>
              <a:rPr lang="en-IE" sz="1400" dirty="0" smtClean="0"/>
              <a:t>is recognised in the  statement.</a:t>
            </a:r>
            <a:endParaRPr lang="en-IE" sz="1400" dirty="0"/>
          </a:p>
          <a:p>
            <a:pPr lvl="0" algn="just"/>
            <a:r>
              <a:rPr lang="en-IE" sz="1400" dirty="0" smtClean="0"/>
              <a:t>DTTAS </a:t>
            </a:r>
            <a:r>
              <a:rPr lang="en-IE" sz="1400" dirty="0"/>
              <a:t>will establish </a:t>
            </a:r>
            <a:r>
              <a:rPr lang="en-IE" sz="1400" dirty="0" smtClean="0"/>
              <a:t>a </a:t>
            </a:r>
            <a:r>
              <a:rPr lang="en-IE" sz="1400" dirty="0"/>
              <a:t>forum to identify key areas, and ways in which additional sources of data can be harnessed to provide enhanced understanding of tourism performance and its economic contribution.  </a:t>
            </a:r>
          </a:p>
          <a:p>
            <a:pPr lvl="0" algn="just"/>
            <a:r>
              <a:rPr lang="en-IE" sz="1400" dirty="0"/>
              <a:t>DTTAS will invite the CSO, tourism agencies, universities and institutes of technology to contribute to the forum.  </a:t>
            </a:r>
            <a:endParaRPr lang="en-IE" sz="1400" dirty="0" smtClean="0"/>
          </a:p>
          <a:p>
            <a:pPr lvl="0" algn="just"/>
            <a:endParaRPr lang="en-IE" sz="14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262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E" dirty="0" smtClean="0"/>
              <a:t>Tourism Policy Review- Dept. of Transport, Tourism &amp; Sport </a:t>
            </a:r>
            <a:endParaRPr lang="en-IE" dirty="0"/>
          </a:p>
        </p:txBody>
      </p:sp>
      <p:sp>
        <p:nvSpPr>
          <p:cNvPr id="6" name="Content Placeholder 5"/>
          <p:cNvSpPr>
            <a:spLocks noGrp="1"/>
          </p:cNvSpPr>
          <p:nvPr>
            <p:ph sz="half" idx="2"/>
          </p:nvPr>
        </p:nvSpPr>
        <p:spPr/>
        <p:txBody>
          <a:bodyPr>
            <a:normAutofit/>
          </a:bodyPr>
          <a:lstStyle/>
          <a:p>
            <a:pPr marL="0" indent="0" algn="ctr">
              <a:buNone/>
            </a:pPr>
            <a:r>
              <a:rPr lang="en-IE" sz="1400" b="1" dirty="0" smtClean="0"/>
              <a:t>Next Steps</a:t>
            </a:r>
          </a:p>
          <a:p>
            <a:pPr marL="0" indent="0" algn="ctr">
              <a:buNone/>
            </a:pPr>
            <a:endParaRPr lang="en-IE" sz="1400" b="1" dirty="0" smtClean="0"/>
          </a:p>
          <a:p>
            <a:pPr algn="just"/>
            <a:r>
              <a:rPr lang="en-IE" sz="1400" dirty="0" smtClean="0"/>
              <a:t>Minister to announce Tourism Leadership Group with representatives from industry, agencies, local authority sector.</a:t>
            </a:r>
          </a:p>
          <a:p>
            <a:pPr algn="just"/>
            <a:r>
              <a:rPr lang="en-IE" sz="1400" dirty="0" smtClean="0"/>
              <a:t>Tourism </a:t>
            </a:r>
            <a:r>
              <a:rPr lang="en-IE" sz="1400" dirty="0"/>
              <a:t>A</a:t>
            </a:r>
            <a:r>
              <a:rPr lang="en-IE" sz="1400" dirty="0" smtClean="0"/>
              <a:t>ction Plan for 3 year period based on agreed policies.</a:t>
            </a:r>
          </a:p>
          <a:p>
            <a:pPr lvl="0" algn="just"/>
            <a:r>
              <a:rPr lang="en-IE" sz="1400" dirty="0" smtClean="0"/>
              <a:t>Meetings  with relevant agencies and stakeholders in second half of 2015.</a:t>
            </a:r>
          </a:p>
          <a:p>
            <a:pPr lvl="0" algn="just"/>
            <a:r>
              <a:rPr lang="en-IE" sz="1400" dirty="0" smtClean="0"/>
              <a:t>Action Plan Published by end 2015 (?)</a:t>
            </a:r>
            <a:endParaRPr lang="en-IE" sz="1400" dirty="0"/>
          </a:p>
          <a:p>
            <a:pPr marL="0" indent="0">
              <a:buNone/>
            </a:pPr>
            <a:endParaRPr lang="en-IE" sz="1200" b="1"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5"/>
            <a:ext cx="3528392" cy="489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8850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662</Words>
  <Application>Microsoft Office PowerPoint</Application>
  <PresentationFormat>On-screen Show (4:3)</PresentationFormat>
  <Paragraphs>55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Tourism Policy Review - Dept. of Transport, Tourism &amp; Sport </vt:lpstr>
      <vt:lpstr>Tourism Policy Review - Dept. of Transport, Tourism &amp; Sport </vt:lpstr>
      <vt:lpstr>Tourism Policy Review - Dept. of Transport, Tourism &amp; Sport </vt:lpstr>
      <vt:lpstr>Tourism Policy Review - Dept. of Transport, Tourism &amp; Sport </vt:lpstr>
      <vt:lpstr>Tourism Policy Review - Dept. of Transport, Tourism &amp; Sport </vt:lpstr>
      <vt:lpstr>Tourism Policy Review - Dept. of Transport, Tourism &amp; Sport </vt:lpstr>
      <vt:lpstr>Tourism Policy Review- Dept. of Transport, Tourism &amp; Sport </vt:lpstr>
    </vt:vector>
  </TitlesOfParts>
  <Company>Department of Transport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Review on Tourism- Dept. of Transport, Tourism &amp; Sport</dc:title>
  <dc:creator>REDDINGTON Donal</dc:creator>
  <cp:lastModifiedBy>SHEAHAN Noel</cp:lastModifiedBy>
  <cp:revision>12</cp:revision>
  <cp:lastPrinted>2015-06-23T14:09:36Z</cp:lastPrinted>
  <dcterms:created xsi:type="dcterms:W3CDTF">2015-06-09T12:19:12Z</dcterms:created>
  <dcterms:modified xsi:type="dcterms:W3CDTF">2015-06-23T14:18:53Z</dcterms:modified>
</cp:coreProperties>
</file>