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95" r:id="rId2"/>
    <p:sldId id="296" r:id="rId3"/>
    <p:sldId id="308" r:id="rId4"/>
    <p:sldId id="309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5" r:id="rId13"/>
    <p:sldId id="304" r:id="rId14"/>
  </p:sldIdLst>
  <p:sldSz cx="9144000" cy="6858000" type="screen4x3"/>
  <p:notesSz cx="6808788" cy="99409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00CC00"/>
    <a:srgbClr val="336699"/>
    <a:srgbClr val="3366CC"/>
    <a:srgbClr val="0066CC"/>
    <a:srgbClr val="0033CC"/>
    <a:srgbClr val="3399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51217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8" rIns="92135" bIns="4606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23555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571" y="5"/>
            <a:ext cx="2951217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8" rIns="92135" bIns="4606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dirty="0"/>
          </a:p>
        </p:txBody>
      </p:sp>
      <p:sp>
        <p:nvSpPr>
          <p:cNvPr id="23556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43882"/>
            <a:ext cx="2951217" cy="497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8" rIns="92135" bIns="4606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23557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571" y="9443882"/>
            <a:ext cx="2951217" cy="497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8" rIns="92135" bIns="4606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EF2A66-1749-4A26-984A-A57D18772031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0414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2951217" cy="497046"/>
          </a:xfrm>
          <a:prstGeom prst="rect">
            <a:avLst/>
          </a:prstGeom>
        </p:spPr>
        <p:txBody>
          <a:bodyPr vert="horz" lIns="92135" tIns="46068" rIns="92135" bIns="460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982" y="5"/>
            <a:ext cx="2951217" cy="497046"/>
          </a:xfrm>
          <a:prstGeom prst="rect">
            <a:avLst/>
          </a:prstGeom>
        </p:spPr>
        <p:txBody>
          <a:bodyPr vert="horz" lIns="92135" tIns="46068" rIns="92135" bIns="46068" rtlCol="0"/>
          <a:lstStyle>
            <a:lvl1pPr algn="r">
              <a:defRPr sz="1200"/>
            </a:lvl1pPr>
          </a:lstStyle>
          <a:p>
            <a:fld id="{CAB7E3D1-E012-4C6C-85C1-4B605B1616BD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5" tIns="46068" rIns="92135" bIns="460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3" y="4722740"/>
            <a:ext cx="5447666" cy="4473417"/>
          </a:xfrm>
          <a:prstGeom prst="rect">
            <a:avLst/>
          </a:prstGeom>
        </p:spPr>
        <p:txBody>
          <a:bodyPr vert="horz" lIns="92135" tIns="46068" rIns="92135" bIns="4606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42283"/>
            <a:ext cx="2951217" cy="497046"/>
          </a:xfrm>
          <a:prstGeom prst="rect">
            <a:avLst/>
          </a:prstGeom>
        </p:spPr>
        <p:txBody>
          <a:bodyPr vert="horz" lIns="92135" tIns="46068" rIns="92135" bIns="460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982" y="9442283"/>
            <a:ext cx="2951217" cy="497046"/>
          </a:xfrm>
          <a:prstGeom prst="rect">
            <a:avLst/>
          </a:prstGeom>
        </p:spPr>
        <p:txBody>
          <a:bodyPr vert="horz" lIns="92135" tIns="46068" rIns="92135" bIns="46068" rtlCol="0" anchor="b"/>
          <a:lstStyle>
            <a:lvl1pPr algn="r">
              <a:defRPr sz="1200"/>
            </a:lvl1pPr>
          </a:lstStyle>
          <a:p>
            <a:fld id="{093A6145-6CB6-4469-9736-D0FA300813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2649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335EF-D08A-48A1-81D2-19E5970882D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933AB-5BED-4B0B-904D-34AED2FE6B9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348B9-B93C-4808-925C-F5AF1259ABFE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13CC6-6FA5-44B7-907C-395FA1526B4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DE5CC-ECA1-4F2C-B80B-1D0F368B021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FC507-34AD-41A1-99AD-F3170759FC2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76B382-857B-467F-ABFD-C8A6490753D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C8253-8A0A-4210-99BA-C6178AC230F4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1276DA-81EE-44B4-8B10-5A3E12735B05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27AD4-4612-4803-9E48-7453B0505F1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76B382-857B-467F-ABFD-C8A6490753D7}" type="slidenum">
              <a:rPr lang="en-GB"/>
              <a:pPr/>
              <a:t>‹#›</a:t>
            </a:fld>
            <a:endParaRPr lang="en-GB" dirty="0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1028700"/>
            <a:chOff x="0" y="0"/>
            <a:chExt cx="5760" cy="648"/>
          </a:xfrm>
        </p:grpSpPr>
        <p:pic>
          <p:nvPicPr>
            <p:cNvPr id="1032" name="Picture 8" descr="C:\Documents and Settings\keadyk\Desktop\csoLogo.jpg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3409" cy="648"/>
            </a:xfrm>
            <a:prstGeom prst="rect">
              <a:avLst/>
            </a:prstGeom>
            <a:noFill/>
          </p:spPr>
        </p:pic>
        <p:pic>
          <p:nvPicPr>
            <p:cNvPr id="1033" name="Picture 9" descr="C:\Documents and Settings\keadyk\Desktop\Filler.bmp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752" y="0"/>
              <a:ext cx="672" cy="648"/>
            </a:xfrm>
            <a:prstGeom prst="rect">
              <a:avLst/>
            </a:prstGeom>
            <a:noFill/>
          </p:spPr>
        </p:pic>
        <p:pic>
          <p:nvPicPr>
            <p:cNvPr id="1034" name="Picture 10" descr="C:\Documents and Settings\keadyk\Desktop\Filler.bmp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3408" y="0"/>
              <a:ext cx="672" cy="648"/>
            </a:xfrm>
            <a:prstGeom prst="rect">
              <a:avLst/>
            </a:prstGeom>
            <a:noFill/>
          </p:spPr>
        </p:pic>
        <p:pic>
          <p:nvPicPr>
            <p:cNvPr id="1035" name="Picture 11" descr="C:\Documents and Settings\keadyk\Desktop\Filler.bmp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5088" y="0"/>
              <a:ext cx="672" cy="648"/>
            </a:xfrm>
            <a:prstGeom prst="rect">
              <a:avLst/>
            </a:prstGeom>
            <a:noFill/>
          </p:spPr>
        </p:pic>
        <p:pic>
          <p:nvPicPr>
            <p:cNvPr id="1036" name="Picture 12" descr="C:\Documents and Settings\keadyk\Desktop\Filler.bmp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080" y="0"/>
              <a:ext cx="672" cy="648"/>
            </a:xfrm>
            <a:prstGeom prst="rect">
              <a:avLst/>
            </a:prstGeom>
            <a:noFill/>
          </p:spPr>
        </p:pic>
      </p:grpSp>
      <p:pic>
        <p:nvPicPr>
          <p:cNvPr id="1037" name="Picture 13" descr="C:\Documents and Settings\keadyk\Desktop\Fillerbot.bmp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6170613"/>
            <a:ext cx="9144000" cy="685800"/>
          </a:xfrm>
          <a:prstGeom prst="rect">
            <a:avLst/>
          </a:prstGeom>
          <a:noFill/>
        </p:spPr>
      </p:pic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4876800" y="6400800"/>
            <a:ext cx="426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sz="1400" b="1" dirty="0">
                <a:solidFill>
                  <a:srgbClr val="294B97"/>
                </a:solidFill>
                <a:latin typeface="Arial" charset="0"/>
              </a:rPr>
              <a:t>                                    </a:t>
            </a:r>
            <a:endParaRPr lang="en-GB" dirty="0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838200" y="4502150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336699"/>
                </a:solidFill>
                <a:latin typeface="Arial" charset="0"/>
              </a:rPr>
              <a:t>	</a:t>
            </a:r>
            <a:endParaRPr lang="en-US" i="1" dirty="0">
              <a:solidFill>
                <a:srgbClr val="336699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 smtClean="0"/>
          </a:p>
          <a:p>
            <a:pPr algn="ctr"/>
            <a:r>
              <a:rPr lang="en-IE" dirty="0" smtClean="0"/>
              <a:t>Proposal for a Joint Publication on Tourism</a:t>
            </a:r>
          </a:p>
          <a:p>
            <a:pPr algn="ctr"/>
            <a:endParaRPr lang="en-IE" dirty="0" smtClean="0"/>
          </a:p>
          <a:p>
            <a:pPr algn="ctr"/>
            <a:endParaRPr lang="en-IE" dirty="0"/>
          </a:p>
          <a:p>
            <a:pPr algn="ctr"/>
            <a:r>
              <a:rPr lang="en-IE" dirty="0" smtClean="0"/>
              <a:t>Central Statistics Office Ireland</a:t>
            </a:r>
          </a:p>
          <a:p>
            <a:pPr algn="ctr"/>
            <a:r>
              <a:rPr lang="en-IE" dirty="0" smtClean="0"/>
              <a:t>&amp; </a:t>
            </a:r>
            <a:endParaRPr lang="en-IE" dirty="0"/>
          </a:p>
          <a:p>
            <a:pPr algn="ctr"/>
            <a:r>
              <a:rPr lang="en-IE" dirty="0" smtClean="0"/>
              <a:t>Northern Ireland Statistics &amp; Research Agency</a:t>
            </a:r>
          </a:p>
          <a:p>
            <a:endParaRPr lang="en-I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731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r>
              <a:rPr lang="en-US" dirty="0" smtClean="0"/>
              <a:t>Initial Ideas</a:t>
            </a:r>
          </a:p>
          <a:p>
            <a:pPr marL="0" indent="0" algn="ctr"/>
            <a:endParaRPr lang="en-US" i="1" dirty="0"/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i="1" dirty="0" smtClean="0"/>
              <a:t>Cruise ships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i="1" dirty="0" smtClean="0"/>
              <a:t>Ports of entry – airports/seaports on the island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i="1" dirty="0" smtClean="0"/>
              <a:t>Tourism Employment – Tourism Industries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i="1" dirty="0" smtClean="0"/>
              <a:t>Key routes by mode</a:t>
            </a:r>
          </a:p>
          <a:p>
            <a:pPr algn="ctr"/>
            <a:endParaRPr lang="en-IE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800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HLR  		</a:t>
            </a:r>
            <a:r>
              <a:rPr lang="en-IE" sz="2800" dirty="0" smtClean="0"/>
              <a:t>30% Expenditure NI</a:t>
            </a:r>
          </a:p>
          <a:p>
            <a:r>
              <a:rPr lang="en-IE" sz="2800" dirty="0"/>
              <a:t> </a:t>
            </a:r>
            <a:r>
              <a:rPr lang="en-IE" sz="2800" dirty="0" smtClean="0"/>
              <a:t>          		52% Expenditure Ireland</a:t>
            </a:r>
          </a:p>
          <a:p>
            <a:endParaRPr lang="en-IE" sz="2800" dirty="0" smtClean="0"/>
          </a:p>
          <a:p>
            <a:r>
              <a:rPr lang="en-IE" dirty="0" smtClean="0"/>
              <a:t>VFR</a:t>
            </a:r>
            <a:r>
              <a:rPr lang="en-IE" dirty="0"/>
              <a:t> </a:t>
            </a:r>
            <a:r>
              <a:rPr lang="en-IE" dirty="0" smtClean="0"/>
              <a:t>  		</a:t>
            </a:r>
            <a:r>
              <a:rPr lang="en-IE" sz="2800" dirty="0" smtClean="0"/>
              <a:t>51% Trips </a:t>
            </a:r>
            <a:r>
              <a:rPr lang="en-IE" sz="2800" dirty="0" smtClean="0"/>
              <a:t>NI</a:t>
            </a:r>
            <a:endParaRPr lang="en-IE" sz="2800" dirty="0" smtClean="0"/>
          </a:p>
          <a:p>
            <a:r>
              <a:rPr lang="en-IE" sz="2800" dirty="0"/>
              <a:t> </a:t>
            </a:r>
            <a:r>
              <a:rPr lang="en-IE" sz="2800" dirty="0" smtClean="0"/>
              <a:t>           		29% Trips Ireland</a:t>
            </a:r>
          </a:p>
          <a:p>
            <a:endParaRPr lang="en-IE" sz="2800" dirty="0"/>
          </a:p>
          <a:p>
            <a:r>
              <a:rPr lang="en-IE" sz="2800" dirty="0" smtClean="0"/>
              <a:t>Markets 		69% GB NI</a:t>
            </a:r>
          </a:p>
          <a:p>
            <a:r>
              <a:rPr lang="en-IE" sz="2800" dirty="0"/>
              <a:t>	</a:t>
            </a:r>
            <a:r>
              <a:rPr lang="en-IE" sz="2800" dirty="0" smtClean="0"/>
              <a:t>	  		42% GB Ireland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918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IE" dirty="0" smtClean="0"/>
              <a:t>2013 Data – Initial Analysis</a:t>
            </a:r>
          </a:p>
          <a:p>
            <a:pPr algn="ctr"/>
            <a:endParaRPr lang="en-IE" dirty="0"/>
          </a:p>
          <a:p>
            <a:pPr algn="ctr"/>
            <a:endParaRPr lang="en-IE" dirty="0" smtClean="0"/>
          </a:p>
          <a:p>
            <a:pPr algn="ctr"/>
            <a:r>
              <a:rPr lang="en-IE" dirty="0" smtClean="0"/>
              <a:t>Very different markets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840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IE" dirty="0" smtClean="0"/>
              <a:t>Complimentary to existing data</a:t>
            </a:r>
          </a:p>
          <a:p>
            <a:pPr algn="ctr"/>
            <a:endParaRPr lang="en-IE" dirty="0"/>
          </a:p>
          <a:p>
            <a:pPr algn="ctr"/>
            <a:r>
              <a:rPr lang="en-IE" dirty="0" smtClean="0"/>
              <a:t>Welcome any comments/suggestions </a:t>
            </a:r>
          </a:p>
          <a:p>
            <a:pPr algn="ctr"/>
            <a:endParaRPr lang="en-IE" dirty="0"/>
          </a:p>
          <a:p>
            <a:pPr algn="ctr"/>
            <a:endParaRPr lang="en-IE" dirty="0" smtClean="0"/>
          </a:p>
          <a:p>
            <a:pPr algn="ctr"/>
            <a:endParaRPr lang="en-I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551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Importance of Tourism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Long Tradition of  ‘Tourists’ </a:t>
            </a:r>
          </a:p>
          <a:p>
            <a:pPr algn="ctr"/>
            <a:r>
              <a:rPr lang="en-US" dirty="0" smtClean="0"/>
              <a:t>from this</a:t>
            </a:r>
          </a:p>
          <a:p>
            <a:pPr algn="ctr"/>
            <a:endParaRPr lang="en-US" dirty="0"/>
          </a:p>
          <a:p>
            <a:pPr algn="ctr"/>
            <a:endParaRPr lang="en-IE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C:\Users\crowleypj\Pictures\viking_brigad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988" y="4005064"/>
            <a:ext cx="2952750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66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IE" dirty="0" smtClean="0"/>
              <a:t>To this</a:t>
            </a:r>
          </a:p>
          <a:p>
            <a:pPr algn="ctr"/>
            <a:endParaRPr lang="en-IE" dirty="0"/>
          </a:p>
          <a:p>
            <a:pPr algn="ctr"/>
            <a:endParaRPr lang="en-IE" dirty="0" smtClean="0"/>
          </a:p>
          <a:p>
            <a:pPr algn="ctr"/>
            <a:endParaRPr lang="en-IE" dirty="0" smtClean="0"/>
          </a:p>
          <a:p>
            <a:pPr algn="ctr"/>
            <a:r>
              <a:rPr lang="en-IE" dirty="0" smtClean="0"/>
              <a:t>  </a:t>
            </a:r>
          </a:p>
          <a:p>
            <a:pPr algn="ctr"/>
            <a:endParaRPr lang="en-IE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C:\Users\crowleypj\Pictures\ss-110520-queen-in-Ireland-mw-01_grid-6x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6871"/>
            <a:ext cx="2520281" cy="2304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crowleypj\Pictures\00050484-63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276871"/>
            <a:ext cx="2952328" cy="237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crowleypj\Pictures\imagesCAZYV957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16216" y="2276872"/>
            <a:ext cx="230425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crowleypj\Pictures\holidayFamilyGeneral_larg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25144"/>
            <a:ext cx="295232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crowleypj\Pictures\Belfast_5653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725144"/>
            <a:ext cx="518457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176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IE" dirty="0" smtClean="0"/>
              <a:t>North/South Cooperation</a:t>
            </a:r>
          </a:p>
          <a:p>
            <a:pPr algn="ctr"/>
            <a:endParaRPr lang="en-IE" dirty="0" smtClean="0"/>
          </a:p>
          <a:p>
            <a:pPr algn="ctr"/>
            <a:r>
              <a:rPr lang="en-IE" dirty="0" smtClean="0"/>
              <a:t>Tourism Ireland</a:t>
            </a:r>
          </a:p>
          <a:p>
            <a:pPr algn="ctr"/>
            <a:endParaRPr lang="en-IE" dirty="0" smtClean="0"/>
          </a:p>
          <a:p>
            <a:pPr algn="ctr"/>
            <a:r>
              <a:rPr lang="en-IE" dirty="0" smtClean="0"/>
              <a:t>  </a:t>
            </a:r>
          </a:p>
          <a:p>
            <a:pPr algn="ctr"/>
            <a:r>
              <a:rPr lang="en-US" dirty="0" smtClean="0"/>
              <a:t>Tourism </a:t>
            </a:r>
            <a:r>
              <a:rPr lang="en-US" dirty="0"/>
              <a:t>Ireland is responsible for marketing the island of Ireland overseas as a holiday and business tourism destination.</a:t>
            </a:r>
          </a:p>
          <a:p>
            <a:pPr algn="ctr"/>
            <a:endParaRPr lang="en-IE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crowleypj\Pictures\logo%20Tourism%20Irelan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501008"/>
            <a:ext cx="2736304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674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Tourism Ireland 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Combines North/South data to an overview for the whole island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Overseas Visitors to the Island of Ireland </a:t>
            </a: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Facts &amp; Figures 2013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IE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302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Propose a joint CSO/NISRA publication </a:t>
            </a:r>
          </a:p>
          <a:p>
            <a:pPr algn="ctr"/>
            <a:endParaRPr lang="en-US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dirty="0" smtClean="0"/>
              <a:t>Different focus and not in competition with Tourism Ireland</a:t>
            </a:r>
          </a:p>
          <a:p>
            <a:pPr algn="ctr"/>
            <a:endParaRPr lang="en-US" dirty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dirty="0" smtClean="0"/>
              <a:t>Once every 3 years</a:t>
            </a:r>
          </a:p>
          <a:p>
            <a:pPr algn="ctr"/>
            <a:endParaRPr lang="en-US" dirty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dirty="0" smtClean="0"/>
              <a:t>Approval North/South Ministerial Council</a:t>
            </a:r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IE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751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Census </a:t>
            </a:r>
            <a:r>
              <a:rPr lang="en-US" b="1" dirty="0"/>
              <a:t>2011 Ireland and Northern Ireland</a:t>
            </a:r>
          </a:p>
          <a:p>
            <a:pPr algn="ctr"/>
            <a:r>
              <a:rPr lang="en-US" sz="1800" dirty="0" smtClean="0"/>
              <a:t>June 2014</a:t>
            </a:r>
          </a:p>
          <a:p>
            <a:pPr algn="just"/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The </a:t>
            </a:r>
            <a:r>
              <a:rPr lang="en-US" sz="2000" dirty="0"/>
              <a:t>Central Statistics Office (CSO) and the Northern Ireland Statistics </a:t>
            </a:r>
            <a:r>
              <a:rPr lang="en-US" sz="2000" dirty="0" smtClean="0"/>
              <a:t>and Research Agency (NISRA) today published a special census report titled </a:t>
            </a:r>
            <a:r>
              <a:rPr lang="en-US" sz="2000" b="1" dirty="0" smtClean="0"/>
              <a:t>Census 2011 Ireland and Northern Ireland</a:t>
            </a:r>
            <a:r>
              <a:rPr lang="en-US" sz="2000" dirty="0" smtClean="0"/>
              <a:t>, the </a:t>
            </a:r>
            <a:r>
              <a:rPr lang="en-US" sz="2000" b="1" dirty="0" smtClean="0"/>
              <a:t>first time comprehensive census results for both parts of the island of Ireland have been brought together in a single report</a:t>
            </a:r>
            <a:r>
              <a:rPr lang="en-US" sz="2000" dirty="0" smtClean="0"/>
              <a:t>.</a:t>
            </a:r>
          </a:p>
          <a:p>
            <a:pPr algn="just"/>
            <a:endParaRPr lang="en-US" sz="2000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2000" i="1" dirty="0" smtClean="0"/>
              <a:t>close </a:t>
            </a:r>
            <a:r>
              <a:rPr lang="en-US" sz="2000" i="1" dirty="0"/>
              <a:t>collaboration between the statistical services in both </a:t>
            </a:r>
            <a:r>
              <a:rPr lang="en-US" sz="2000" i="1" dirty="0" smtClean="0"/>
              <a:t>jurisdictions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en-US" sz="2000" i="1" dirty="0" smtClean="0"/>
          </a:p>
          <a:p>
            <a:pPr marL="0" indent="0" algn="ctr"/>
            <a:endParaRPr lang="en-US" i="1" dirty="0" smtClean="0"/>
          </a:p>
          <a:p>
            <a:pPr algn="ctr"/>
            <a:endParaRPr lang="en-IE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59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r>
              <a:rPr lang="en-US" b="1" i="1" dirty="0" smtClean="0"/>
              <a:t>Title: </a:t>
            </a:r>
          </a:p>
          <a:p>
            <a:pPr marL="0" indent="0" algn="ctr"/>
            <a:r>
              <a:rPr lang="en-US" b="1" i="1" dirty="0" smtClean="0"/>
              <a:t>Overseas Visitors to Ireland and Northern Ireland</a:t>
            </a:r>
          </a:p>
          <a:p>
            <a:pPr marL="0" indent="0" algn="ctr"/>
            <a:endParaRPr lang="en-US" b="1" i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i="1" dirty="0" smtClean="0"/>
              <a:t>Content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i="1" dirty="0" smtClean="0"/>
              <a:t>Use of graphics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i="1" dirty="0" smtClean="0"/>
              <a:t>Size of publication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i="1" dirty="0" smtClean="0"/>
              <a:t>Paper or electronic publication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i="1" dirty="0" smtClean="0"/>
              <a:t>Analysis</a:t>
            </a:r>
          </a:p>
          <a:p>
            <a:pPr marL="0" indent="0" algn="ctr"/>
            <a:endParaRPr lang="en-US" i="1" dirty="0" smtClean="0"/>
          </a:p>
          <a:p>
            <a:pPr algn="ctr"/>
            <a:endParaRPr lang="en-IE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196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r>
              <a:rPr lang="en-US" dirty="0" smtClean="0"/>
              <a:t>Initial Ideas</a:t>
            </a:r>
          </a:p>
          <a:p>
            <a:pPr marL="0" indent="0" algn="ctr"/>
            <a:endParaRPr lang="en-US" i="1" dirty="0"/>
          </a:p>
          <a:p>
            <a:pPr marL="0" indent="0" algn="ctr"/>
            <a:r>
              <a:rPr lang="en-US" i="1" dirty="0" smtClean="0"/>
              <a:t>Not just a total but more analysis of the differences in the two overseas markets</a:t>
            </a:r>
          </a:p>
          <a:p>
            <a:pPr marL="0" indent="0" algn="ctr"/>
            <a:endParaRPr lang="en-US" i="1" dirty="0"/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i="1" dirty="0" smtClean="0"/>
              <a:t>Key overseas markets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i="1" dirty="0" smtClean="0"/>
              <a:t>Purpose of Visits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i="1" dirty="0" smtClean="0"/>
              <a:t>Average expenditure 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i="1" dirty="0" smtClean="0"/>
              <a:t>Duration</a:t>
            </a:r>
          </a:p>
          <a:p>
            <a:pPr marL="0" indent="0" algn="ctr"/>
            <a:endParaRPr lang="en-US" i="1" dirty="0" smtClean="0"/>
          </a:p>
          <a:p>
            <a:pPr algn="ctr"/>
            <a:endParaRPr lang="en-IE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6632"/>
            <a:ext cx="259228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182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ondDraft.pot">
  <a:themeElements>
    <a:clrScheme name="SecondDraft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econdDraft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condDraft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ondDraft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ondDraft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ondDraft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ondDraft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ondDraft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ondDraft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Settings\ohanlonn\Desktop\SecondDraft.pot</Template>
  <TotalTime>3680</TotalTime>
  <Words>193</Words>
  <Application>Microsoft Office PowerPoint</Application>
  <PresentationFormat>On-screen Show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SecondDraft.pot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Central Statistics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Exploiting administrative data to enhance Tourism  Statistics</dc:title>
  <dc:creator>ohanlonn</dc:creator>
  <cp:lastModifiedBy>Paul J Crowley</cp:lastModifiedBy>
  <cp:revision>296</cp:revision>
  <cp:lastPrinted>2015-06-11T11:08:36Z</cp:lastPrinted>
  <dcterms:created xsi:type="dcterms:W3CDTF">2007-08-23T15:43:30Z</dcterms:created>
  <dcterms:modified xsi:type="dcterms:W3CDTF">2015-06-22T14:06:13Z</dcterms:modified>
</cp:coreProperties>
</file>