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9" r:id="rId3"/>
    <p:sldId id="257" r:id="rId4"/>
    <p:sldId id="258" r:id="rId5"/>
    <p:sldId id="261" r:id="rId6"/>
    <p:sldId id="260"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050" y="-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9368D04C-CA9B-47FA-B4C2-8A30E2B799C3}" type="datetimeFigureOut">
              <a:rPr lang="en-IE" smtClean="0"/>
              <a:pPr/>
              <a:t>07/09/2016</a:t>
            </a:fld>
            <a:endParaRPr lang="en-IE"/>
          </a:p>
        </p:txBody>
      </p:sp>
      <p:sp>
        <p:nvSpPr>
          <p:cNvPr id="20" name="Footer Placeholder 19"/>
          <p:cNvSpPr>
            <a:spLocks noGrp="1"/>
          </p:cNvSpPr>
          <p:nvPr>
            <p:ph type="ftr" sz="quarter" idx="11"/>
          </p:nvPr>
        </p:nvSpPr>
        <p:spPr/>
        <p:txBody>
          <a:bodyPr/>
          <a:lstStyle>
            <a:extLst/>
          </a:lstStyle>
          <a:p>
            <a:endParaRPr lang="en-IE"/>
          </a:p>
        </p:txBody>
      </p:sp>
      <p:sp>
        <p:nvSpPr>
          <p:cNvPr id="10" name="Slide Number Placeholder 9"/>
          <p:cNvSpPr>
            <a:spLocks noGrp="1"/>
          </p:cNvSpPr>
          <p:nvPr>
            <p:ph type="sldNum" sz="quarter" idx="12"/>
          </p:nvPr>
        </p:nvSpPr>
        <p:spPr/>
        <p:txBody>
          <a:bodyPr/>
          <a:lstStyle>
            <a:extLst/>
          </a:lstStyle>
          <a:p>
            <a:fld id="{9C22B7F7-3395-4803-AE4F-FE4728D34402}" type="slidenum">
              <a:rPr lang="en-IE" smtClean="0"/>
              <a:pPr/>
              <a:t>‹#›</a:t>
            </a:fld>
            <a:endParaRPr lang="en-IE"/>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368D04C-CA9B-47FA-B4C2-8A30E2B799C3}" type="datetimeFigureOut">
              <a:rPr lang="en-IE" smtClean="0"/>
              <a:pPr/>
              <a:t>07/09/2016</a:t>
            </a:fld>
            <a:endParaRPr lang="en-IE"/>
          </a:p>
        </p:txBody>
      </p:sp>
      <p:sp>
        <p:nvSpPr>
          <p:cNvPr id="5" name="Footer Placeholder 4"/>
          <p:cNvSpPr>
            <a:spLocks noGrp="1"/>
          </p:cNvSpPr>
          <p:nvPr>
            <p:ph type="ftr" sz="quarter" idx="11"/>
          </p:nvPr>
        </p:nvSpPr>
        <p:spPr/>
        <p:txBody>
          <a:bodyPr/>
          <a:lstStyle>
            <a:extLst/>
          </a:lstStyle>
          <a:p>
            <a:endParaRPr lang="en-IE"/>
          </a:p>
        </p:txBody>
      </p:sp>
      <p:sp>
        <p:nvSpPr>
          <p:cNvPr id="6" name="Slide Number Placeholder 5"/>
          <p:cNvSpPr>
            <a:spLocks noGrp="1"/>
          </p:cNvSpPr>
          <p:nvPr>
            <p:ph type="sldNum" sz="quarter" idx="12"/>
          </p:nvPr>
        </p:nvSpPr>
        <p:spPr/>
        <p:txBody>
          <a:bodyPr/>
          <a:lstStyle>
            <a:extLst/>
          </a:lstStyle>
          <a:p>
            <a:fld id="{9C22B7F7-3395-4803-AE4F-FE4728D34402}" type="slidenum">
              <a:rPr lang="en-IE" smtClean="0"/>
              <a:pPr/>
              <a:t>‹#›</a:t>
            </a:fld>
            <a:endParaRPr lang="en-I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368D04C-CA9B-47FA-B4C2-8A30E2B799C3}" type="datetimeFigureOut">
              <a:rPr lang="en-IE" smtClean="0"/>
              <a:pPr/>
              <a:t>07/09/2016</a:t>
            </a:fld>
            <a:endParaRPr lang="en-IE"/>
          </a:p>
        </p:txBody>
      </p:sp>
      <p:sp>
        <p:nvSpPr>
          <p:cNvPr id="5" name="Footer Placeholder 4"/>
          <p:cNvSpPr>
            <a:spLocks noGrp="1"/>
          </p:cNvSpPr>
          <p:nvPr>
            <p:ph type="ftr" sz="quarter" idx="11"/>
          </p:nvPr>
        </p:nvSpPr>
        <p:spPr/>
        <p:txBody>
          <a:bodyPr/>
          <a:lstStyle>
            <a:extLst/>
          </a:lstStyle>
          <a:p>
            <a:endParaRPr lang="en-IE"/>
          </a:p>
        </p:txBody>
      </p:sp>
      <p:sp>
        <p:nvSpPr>
          <p:cNvPr id="6" name="Slide Number Placeholder 5"/>
          <p:cNvSpPr>
            <a:spLocks noGrp="1"/>
          </p:cNvSpPr>
          <p:nvPr>
            <p:ph type="sldNum" sz="quarter" idx="12"/>
          </p:nvPr>
        </p:nvSpPr>
        <p:spPr/>
        <p:txBody>
          <a:bodyPr/>
          <a:lstStyle>
            <a:extLst/>
          </a:lstStyle>
          <a:p>
            <a:fld id="{9C22B7F7-3395-4803-AE4F-FE4728D34402}" type="slidenum">
              <a:rPr lang="en-IE" smtClean="0"/>
              <a:pPr/>
              <a:t>‹#›</a:t>
            </a:fld>
            <a:endParaRPr lang="en-I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368D04C-CA9B-47FA-B4C2-8A30E2B799C3}" type="datetimeFigureOut">
              <a:rPr lang="en-IE" smtClean="0"/>
              <a:pPr/>
              <a:t>07/09/2016</a:t>
            </a:fld>
            <a:endParaRPr lang="en-IE"/>
          </a:p>
        </p:txBody>
      </p:sp>
      <p:sp>
        <p:nvSpPr>
          <p:cNvPr id="5" name="Footer Placeholder 4"/>
          <p:cNvSpPr>
            <a:spLocks noGrp="1"/>
          </p:cNvSpPr>
          <p:nvPr>
            <p:ph type="ftr" sz="quarter" idx="11"/>
          </p:nvPr>
        </p:nvSpPr>
        <p:spPr/>
        <p:txBody>
          <a:bodyPr/>
          <a:lstStyle>
            <a:extLst/>
          </a:lstStyle>
          <a:p>
            <a:endParaRPr lang="en-IE"/>
          </a:p>
        </p:txBody>
      </p:sp>
      <p:sp>
        <p:nvSpPr>
          <p:cNvPr id="6" name="Slide Number Placeholder 5"/>
          <p:cNvSpPr>
            <a:spLocks noGrp="1"/>
          </p:cNvSpPr>
          <p:nvPr>
            <p:ph type="sldNum" sz="quarter" idx="12"/>
          </p:nvPr>
        </p:nvSpPr>
        <p:spPr/>
        <p:txBody>
          <a:bodyPr/>
          <a:lstStyle>
            <a:extLst/>
          </a:lstStyle>
          <a:p>
            <a:fld id="{9C22B7F7-3395-4803-AE4F-FE4728D34402}" type="slidenum">
              <a:rPr lang="en-IE" smtClean="0"/>
              <a:pPr/>
              <a:t>‹#›</a:t>
            </a:fld>
            <a:endParaRPr lang="en-I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9368D04C-CA9B-47FA-B4C2-8A30E2B799C3}" type="datetimeFigureOut">
              <a:rPr lang="en-IE" smtClean="0"/>
              <a:pPr/>
              <a:t>07/09/2016</a:t>
            </a:fld>
            <a:endParaRPr lang="en-IE"/>
          </a:p>
        </p:txBody>
      </p:sp>
      <p:sp>
        <p:nvSpPr>
          <p:cNvPr id="5" name="Footer Placeholder 4"/>
          <p:cNvSpPr>
            <a:spLocks noGrp="1"/>
          </p:cNvSpPr>
          <p:nvPr>
            <p:ph type="ftr" sz="quarter" idx="11"/>
          </p:nvPr>
        </p:nvSpPr>
        <p:spPr/>
        <p:txBody>
          <a:bodyPr/>
          <a:lstStyle>
            <a:extLst/>
          </a:lstStyle>
          <a:p>
            <a:endParaRPr lang="en-IE"/>
          </a:p>
        </p:txBody>
      </p:sp>
      <p:sp>
        <p:nvSpPr>
          <p:cNvPr id="6" name="Slide Number Placeholder 5"/>
          <p:cNvSpPr>
            <a:spLocks noGrp="1"/>
          </p:cNvSpPr>
          <p:nvPr>
            <p:ph type="sldNum" sz="quarter" idx="12"/>
          </p:nvPr>
        </p:nvSpPr>
        <p:spPr/>
        <p:txBody>
          <a:bodyPr/>
          <a:lstStyle>
            <a:extLst/>
          </a:lstStyle>
          <a:p>
            <a:fld id="{9C22B7F7-3395-4803-AE4F-FE4728D34402}" type="slidenum">
              <a:rPr lang="en-IE" smtClean="0"/>
              <a:pPr/>
              <a:t>‹#›</a:t>
            </a:fld>
            <a:endParaRPr lang="en-IE"/>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368D04C-CA9B-47FA-B4C2-8A30E2B799C3}" type="datetimeFigureOut">
              <a:rPr lang="en-IE" smtClean="0"/>
              <a:pPr/>
              <a:t>07/09/2016</a:t>
            </a:fld>
            <a:endParaRPr lang="en-IE"/>
          </a:p>
        </p:txBody>
      </p:sp>
      <p:sp>
        <p:nvSpPr>
          <p:cNvPr id="6" name="Footer Placeholder 5"/>
          <p:cNvSpPr>
            <a:spLocks noGrp="1"/>
          </p:cNvSpPr>
          <p:nvPr>
            <p:ph type="ftr" sz="quarter" idx="11"/>
          </p:nvPr>
        </p:nvSpPr>
        <p:spPr/>
        <p:txBody>
          <a:bodyPr/>
          <a:lstStyle>
            <a:extLst/>
          </a:lstStyle>
          <a:p>
            <a:endParaRPr lang="en-IE"/>
          </a:p>
        </p:txBody>
      </p:sp>
      <p:sp>
        <p:nvSpPr>
          <p:cNvPr id="7" name="Slide Number Placeholder 6"/>
          <p:cNvSpPr>
            <a:spLocks noGrp="1"/>
          </p:cNvSpPr>
          <p:nvPr>
            <p:ph type="sldNum" sz="quarter" idx="12"/>
          </p:nvPr>
        </p:nvSpPr>
        <p:spPr/>
        <p:txBody>
          <a:bodyPr/>
          <a:lstStyle>
            <a:extLst/>
          </a:lstStyle>
          <a:p>
            <a:fld id="{9C22B7F7-3395-4803-AE4F-FE4728D34402}" type="slidenum">
              <a:rPr lang="en-IE" smtClean="0"/>
              <a:pPr/>
              <a:t>‹#›</a:t>
            </a:fld>
            <a:endParaRPr lang="en-I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9368D04C-CA9B-47FA-B4C2-8A30E2B799C3}" type="datetimeFigureOut">
              <a:rPr lang="en-IE" smtClean="0"/>
              <a:pPr/>
              <a:t>07/09/2016</a:t>
            </a:fld>
            <a:endParaRPr lang="en-IE"/>
          </a:p>
        </p:txBody>
      </p:sp>
      <p:sp>
        <p:nvSpPr>
          <p:cNvPr id="8" name="Footer Placeholder 7"/>
          <p:cNvSpPr>
            <a:spLocks noGrp="1"/>
          </p:cNvSpPr>
          <p:nvPr>
            <p:ph type="ftr" sz="quarter" idx="11"/>
          </p:nvPr>
        </p:nvSpPr>
        <p:spPr/>
        <p:txBody>
          <a:bodyPr/>
          <a:lstStyle>
            <a:extLst/>
          </a:lstStyle>
          <a:p>
            <a:endParaRPr lang="en-IE"/>
          </a:p>
        </p:txBody>
      </p:sp>
      <p:sp>
        <p:nvSpPr>
          <p:cNvPr id="9" name="Slide Number Placeholder 8"/>
          <p:cNvSpPr>
            <a:spLocks noGrp="1"/>
          </p:cNvSpPr>
          <p:nvPr>
            <p:ph type="sldNum" sz="quarter" idx="12"/>
          </p:nvPr>
        </p:nvSpPr>
        <p:spPr/>
        <p:txBody>
          <a:bodyPr/>
          <a:lstStyle>
            <a:extLst/>
          </a:lstStyle>
          <a:p>
            <a:fld id="{9C22B7F7-3395-4803-AE4F-FE4728D34402}" type="slidenum">
              <a:rPr lang="en-IE" smtClean="0"/>
              <a:pPr/>
              <a:t>‹#›</a:t>
            </a:fld>
            <a:endParaRPr lang="en-I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9368D04C-CA9B-47FA-B4C2-8A30E2B799C3}" type="datetimeFigureOut">
              <a:rPr lang="en-IE" smtClean="0"/>
              <a:pPr/>
              <a:t>07/09/2016</a:t>
            </a:fld>
            <a:endParaRPr lang="en-IE"/>
          </a:p>
        </p:txBody>
      </p:sp>
      <p:sp>
        <p:nvSpPr>
          <p:cNvPr id="4" name="Footer Placeholder 3"/>
          <p:cNvSpPr>
            <a:spLocks noGrp="1"/>
          </p:cNvSpPr>
          <p:nvPr>
            <p:ph type="ftr" sz="quarter" idx="11"/>
          </p:nvPr>
        </p:nvSpPr>
        <p:spPr/>
        <p:txBody>
          <a:bodyPr/>
          <a:lstStyle>
            <a:extLst/>
          </a:lstStyle>
          <a:p>
            <a:endParaRPr lang="en-IE"/>
          </a:p>
        </p:txBody>
      </p:sp>
      <p:sp>
        <p:nvSpPr>
          <p:cNvPr id="5" name="Slide Number Placeholder 4"/>
          <p:cNvSpPr>
            <a:spLocks noGrp="1"/>
          </p:cNvSpPr>
          <p:nvPr>
            <p:ph type="sldNum" sz="quarter" idx="12"/>
          </p:nvPr>
        </p:nvSpPr>
        <p:spPr/>
        <p:txBody>
          <a:bodyPr/>
          <a:lstStyle>
            <a:extLst/>
          </a:lstStyle>
          <a:p>
            <a:fld id="{9C22B7F7-3395-4803-AE4F-FE4728D34402}" type="slidenum">
              <a:rPr lang="en-IE" smtClean="0"/>
              <a:pPr/>
              <a:t>‹#›</a:t>
            </a:fld>
            <a:endParaRPr lang="en-I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9368D04C-CA9B-47FA-B4C2-8A30E2B799C3}" type="datetimeFigureOut">
              <a:rPr lang="en-IE" smtClean="0"/>
              <a:pPr/>
              <a:t>07/09/2016</a:t>
            </a:fld>
            <a:endParaRPr lang="en-IE"/>
          </a:p>
        </p:txBody>
      </p:sp>
      <p:sp>
        <p:nvSpPr>
          <p:cNvPr id="3" name="Footer Placeholder 2"/>
          <p:cNvSpPr>
            <a:spLocks noGrp="1"/>
          </p:cNvSpPr>
          <p:nvPr>
            <p:ph type="ftr" sz="quarter" idx="11"/>
          </p:nvPr>
        </p:nvSpPr>
        <p:spPr/>
        <p:txBody>
          <a:bodyPr/>
          <a:lstStyle>
            <a:extLst/>
          </a:lstStyle>
          <a:p>
            <a:endParaRPr lang="en-IE"/>
          </a:p>
        </p:txBody>
      </p:sp>
      <p:sp>
        <p:nvSpPr>
          <p:cNvPr id="4" name="Slide Number Placeholder 3"/>
          <p:cNvSpPr>
            <a:spLocks noGrp="1"/>
          </p:cNvSpPr>
          <p:nvPr>
            <p:ph type="sldNum" sz="quarter" idx="12"/>
          </p:nvPr>
        </p:nvSpPr>
        <p:spPr/>
        <p:txBody>
          <a:bodyPr/>
          <a:lstStyle>
            <a:extLst/>
          </a:lstStyle>
          <a:p>
            <a:fld id="{9C22B7F7-3395-4803-AE4F-FE4728D34402}" type="slidenum">
              <a:rPr lang="en-IE" smtClean="0"/>
              <a:pPr/>
              <a:t>‹#›</a:t>
            </a:fld>
            <a:endParaRPr lang="en-IE"/>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368D04C-CA9B-47FA-B4C2-8A30E2B799C3}" type="datetimeFigureOut">
              <a:rPr lang="en-IE" smtClean="0"/>
              <a:pPr/>
              <a:t>07/09/2016</a:t>
            </a:fld>
            <a:endParaRPr lang="en-IE"/>
          </a:p>
        </p:txBody>
      </p:sp>
      <p:sp>
        <p:nvSpPr>
          <p:cNvPr id="6" name="Footer Placeholder 5"/>
          <p:cNvSpPr>
            <a:spLocks noGrp="1"/>
          </p:cNvSpPr>
          <p:nvPr>
            <p:ph type="ftr" sz="quarter" idx="11"/>
          </p:nvPr>
        </p:nvSpPr>
        <p:spPr/>
        <p:txBody>
          <a:bodyPr/>
          <a:lstStyle>
            <a:extLst/>
          </a:lstStyle>
          <a:p>
            <a:endParaRPr lang="en-IE"/>
          </a:p>
        </p:txBody>
      </p:sp>
      <p:sp>
        <p:nvSpPr>
          <p:cNvPr id="7" name="Slide Number Placeholder 6"/>
          <p:cNvSpPr>
            <a:spLocks noGrp="1"/>
          </p:cNvSpPr>
          <p:nvPr>
            <p:ph type="sldNum" sz="quarter" idx="12"/>
          </p:nvPr>
        </p:nvSpPr>
        <p:spPr/>
        <p:txBody>
          <a:bodyPr/>
          <a:lstStyle>
            <a:extLst/>
          </a:lstStyle>
          <a:p>
            <a:fld id="{9C22B7F7-3395-4803-AE4F-FE4728D34402}" type="slidenum">
              <a:rPr lang="en-IE" smtClean="0"/>
              <a:pPr/>
              <a:t>‹#›</a:t>
            </a:fld>
            <a:endParaRPr lang="en-I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9368D04C-CA9B-47FA-B4C2-8A30E2B799C3}" type="datetimeFigureOut">
              <a:rPr lang="en-IE" smtClean="0"/>
              <a:pPr/>
              <a:t>07/09/2016</a:t>
            </a:fld>
            <a:endParaRPr lang="en-IE"/>
          </a:p>
        </p:txBody>
      </p:sp>
      <p:sp>
        <p:nvSpPr>
          <p:cNvPr id="6" name="Footer Placeholder 5"/>
          <p:cNvSpPr>
            <a:spLocks noGrp="1"/>
          </p:cNvSpPr>
          <p:nvPr>
            <p:ph type="ftr" sz="quarter" idx="11"/>
          </p:nvPr>
        </p:nvSpPr>
        <p:spPr/>
        <p:txBody>
          <a:bodyPr/>
          <a:lstStyle>
            <a:extLst/>
          </a:lstStyle>
          <a:p>
            <a:endParaRPr lang="en-IE"/>
          </a:p>
        </p:txBody>
      </p:sp>
      <p:sp>
        <p:nvSpPr>
          <p:cNvPr id="7" name="Slide Number Placeholder 6"/>
          <p:cNvSpPr>
            <a:spLocks noGrp="1"/>
          </p:cNvSpPr>
          <p:nvPr>
            <p:ph type="sldNum" sz="quarter" idx="12"/>
          </p:nvPr>
        </p:nvSpPr>
        <p:spPr/>
        <p:txBody>
          <a:bodyPr/>
          <a:lstStyle>
            <a:extLst/>
          </a:lstStyle>
          <a:p>
            <a:fld id="{9C22B7F7-3395-4803-AE4F-FE4728D34402}" type="slidenum">
              <a:rPr lang="en-IE" smtClean="0"/>
              <a:pPr/>
              <a:t>‹#›</a:t>
            </a:fld>
            <a:endParaRPr lang="en-IE"/>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9368D04C-CA9B-47FA-B4C2-8A30E2B799C3}" type="datetimeFigureOut">
              <a:rPr lang="en-IE" smtClean="0"/>
              <a:pPr/>
              <a:t>07/09/2016</a:t>
            </a:fld>
            <a:endParaRPr lang="en-IE"/>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IE"/>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9C22B7F7-3395-4803-AE4F-FE4728D34402}" type="slidenum">
              <a:rPr lang="en-IE" smtClean="0"/>
              <a:pPr/>
              <a:t>‹#›</a:t>
            </a:fld>
            <a:endParaRPr lang="en-IE"/>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E" dirty="0" smtClean="0"/>
              <a:t>CSO Developments</a:t>
            </a:r>
            <a:endParaRPr lang="en-IE" dirty="0"/>
          </a:p>
        </p:txBody>
      </p:sp>
      <p:sp>
        <p:nvSpPr>
          <p:cNvPr id="3" name="Subtitle 2"/>
          <p:cNvSpPr>
            <a:spLocks noGrp="1"/>
          </p:cNvSpPr>
          <p:nvPr>
            <p:ph type="subTitle" idx="1"/>
          </p:nvPr>
        </p:nvSpPr>
        <p:spPr>
          <a:xfrm>
            <a:off x="1371600" y="4437111"/>
            <a:ext cx="6400800" cy="592089"/>
          </a:xfrm>
        </p:spPr>
        <p:txBody>
          <a:bodyPr>
            <a:normAutofit fontScale="85000" lnSpcReduction="10000"/>
          </a:bodyPr>
          <a:lstStyle/>
          <a:p>
            <a:r>
              <a:rPr lang="en-IE" dirty="0" smtClean="0"/>
              <a:t>All Island Tourism Statistics Liaison Group 16/6/2016</a:t>
            </a:r>
            <a:endParaRPr lang="en-IE" dirty="0"/>
          </a:p>
        </p:txBody>
      </p:sp>
    </p:spTree>
    <p:extLst>
      <p:ext uri="{BB962C8B-B14F-4D97-AF65-F5344CB8AC3E}">
        <p14:creationId xmlns:p14="http://schemas.microsoft.com/office/powerpoint/2010/main" val="34145593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Update on Releases</a:t>
            </a:r>
            <a:endParaRPr lang="en-IE" dirty="0"/>
          </a:p>
        </p:txBody>
      </p:sp>
      <p:sp>
        <p:nvSpPr>
          <p:cNvPr id="3" name="Content Placeholder 2"/>
          <p:cNvSpPr>
            <a:spLocks noGrp="1"/>
          </p:cNvSpPr>
          <p:nvPr>
            <p:ph idx="1"/>
          </p:nvPr>
        </p:nvSpPr>
        <p:spPr/>
        <p:txBody>
          <a:bodyPr>
            <a:normAutofit/>
          </a:bodyPr>
          <a:lstStyle/>
          <a:p>
            <a:r>
              <a:rPr lang="en-IE" dirty="0" smtClean="0"/>
              <a:t>PCI: </a:t>
            </a:r>
          </a:p>
          <a:p>
            <a:pPr lvl="1"/>
            <a:r>
              <a:rPr lang="en-IE" dirty="0" smtClean="0"/>
              <a:t>Q1 2016 Tourism &amp; Travel due to be published  on 17/6/2015</a:t>
            </a:r>
          </a:p>
          <a:p>
            <a:r>
              <a:rPr lang="en-IE" dirty="0" smtClean="0"/>
              <a:t>Overseas Travel</a:t>
            </a:r>
          </a:p>
          <a:p>
            <a:pPr lvl="1"/>
            <a:r>
              <a:rPr lang="en-IE" dirty="0" smtClean="0"/>
              <a:t>Publish within 28 days usually</a:t>
            </a:r>
          </a:p>
          <a:p>
            <a:r>
              <a:rPr lang="en-IE" dirty="0" smtClean="0"/>
              <a:t>HTS</a:t>
            </a:r>
          </a:p>
          <a:p>
            <a:pPr lvl="1"/>
            <a:r>
              <a:rPr lang="en-IE" dirty="0" smtClean="0"/>
              <a:t>Q1 2016 – will publish in July</a:t>
            </a:r>
          </a:p>
          <a:p>
            <a:pPr lvl="1"/>
            <a:r>
              <a:rPr lang="en-IE" dirty="0" smtClean="0"/>
              <a:t>New grossing methodology</a:t>
            </a:r>
          </a:p>
          <a:p>
            <a:pPr lvl="1"/>
            <a:r>
              <a:rPr lang="en-IE" dirty="0" smtClean="0"/>
              <a:t>Domestic day trips- no decision on collection</a:t>
            </a:r>
          </a:p>
          <a:p>
            <a:pPr lvl="1"/>
            <a:endParaRPr lang="en-IE" dirty="0" smtClean="0"/>
          </a:p>
          <a:p>
            <a:pPr marL="82296" indent="0">
              <a:buNone/>
            </a:pPr>
            <a:endParaRPr lang="en-IE" dirty="0" smtClean="0"/>
          </a:p>
          <a:p>
            <a:pPr marL="82296" indent="0">
              <a:buNone/>
            </a:pPr>
            <a:endParaRPr lang="en-IE" dirty="0"/>
          </a:p>
        </p:txBody>
      </p:sp>
    </p:spTree>
    <p:extLst>
      <p:ext uri="{BB962C8B-B14F-4D97-AF65-F5344CB8AC3E}">
        <p14:creationId xmlns:p14="http://schemas.microsoft.com/office/powerpoint/2010/main" val="15915220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Update on CAPI</a:t>
            </a:r>
            <a:endParaRPr lang="en-IE" dirty="0"/>
          </a:p>
        </p:txBody>
      </p:sp>
      <p:sp>
        <p:nvSpPr>
          <p:cNvPr id="3" name="Content Placeholder 2"/>
          <p:cNvSpPr>
            <a:spLocks noGrp="1"/>
          </p:cNvSpPr>
          <p:nvPr>
            <p:ph idx="1"/>
          </p:nvPr>
        </p:nvSpPr>
        <p:spPr/>
        <p:txBody>
          <a:bodyPr>
            <a:normAutofit fontScale="70000" lnSpcReduction="20000"/>
          </a:bodyPr>
          <a:lstStyle/>
          <a:p>
            <a:r>
              <a:rPr lang="en-IE" dirty="0"/>
              <a:t>Joint tender with CPI has resulted in delays </a:t>
            </a:r>
            <a:r>
              <a:rPr lang="en-IE" dirty="0" smtClean="0"/>
              <a:t>in </a:t>
            </a:r>
            <a:r>
              <a:rPr lang="en-IE" dirty="0"/>
              <a:t>the development of the Tourism prototype</a:t>
            </a:r>
            <a:r>
              <a:rPr lang="en-IE" dirty="0" smtClean="0"/>
              <a:t>.</a:t>
            </a:r>
          </a:p>
          <a:p>
            <a:endParaRPr lang="en-IE" dirty="0"/>
          </a:p>
          <a:p>
            <a:r>
              <a:rPr lang="en-IE" dirty="0" smtClean="0"/>
              <a:t>Work just commencing on development of Tourism prototype – well behind schedule</a:t>
            </a:r>
          </a:p>
          <a:p>
            <a:endParaRPr lang="en-IE" dirty="0" smtClean="0"/>
          </a:p>
          <a:p>
            <a:r>
              <a:rPr lang="en-IE" dirty="0" smtClean="0"/>
              <a:t>Solution not as straight forward as we had originally hoped</a:t>
            </a:r>
          </a:p>
          <a:p>
            <a:endParaRPr lang="en-IE" dirty="0" smtClean="0"/>
          </a:p>
          <a:p>
            <a:r>
              <a:rPr lang="en-IE" dirty="0" smtClean="0"/>
              <a:t>Will require a lot more testing than originally envisaged.</a:t>
            </a:r>
          </a:p>
          <a:p>
            <a:endParaRPr lang="en-IE" dirty="0" smtClean="0"/>
          </a:p>
          <a:p>
            <a:r>
              <a:rPr lang="en-IE" dirty="0" smtClean="0"/>
              <a:t>Due to the modal chance and the introduction of new sampling methodology, a huge amount of on site testing also required</a:t>
            </a:r>
          </a:p>
          <a:p>
            <a:endParaRPr lang="en-IE" dirty="0" smtClean="0"/>
          </a:p>
          <a:p>
            <a:endParaRPr lang="en-IE" dirty="0"/>
          </a:p>
          <a:p>
            <a:endParaRPr lang="en-IE" dirty="0"/>
          </a:p>
        </p:txBody>
      </p:sp>
    </p:spTree>
    <p:extLst>
      <p:ext uri="{BB962C8B-B14F-4D97-AF65-F5344CB8AC3E}">
        <p14:creationId xmlns:p14="http://schemas.microsoft.com/office/powerpoint/2010/main" val="4215297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E" dirty="0" smtClean="0"/>
              <a:t>CAPI – Implication of Delays in Development Tourism Prototype</a:t>
            </a:r>
            <a:endParaRPr lang="en-IE" dirty="0"/>
          </a:p>
        </p:txBody>
      </p:sp>
      <p:sp>
        <p:nvSpPr>
          <p:cNvPr id="3" name="Content Placeholder 2"/>
          <p:cNvSpPr>
            <a:spLocks noGrp="1"/>
          </p:cNvSpPr>
          <p:nvPr>
            <p:ph idx="1"/>
          </p:nvPr>
        </p:nvSpPr>
        <p:spPr/>
        <p:txBody>
          <a:bodyPr>
            <a:normAutofit fontScale="62500" lnSpcReduction="20000"/>
          </a:bodyPr>
          <a:lstStyle/>
          <a:p>
            <a:r>
              <a:rPr lang="en-IE" dirty="0"/>
              <a:t>Still aiming to meet target deadline of Q32017 for going </a:t>
            </a:r>
            <a:r>
              <a:rPr lang="en-IE" dirty="0" smtClean="0"/>
              <a:t>‘live’ </a:t>
            </a:r>
            <a:r>
              <a:rPr lang="en-IE" dirty="0"/>
              <a:t>with </a:t>
            </a:r>
            <a:r>
              <a:rPr lang="en-IE" dirty="0" smtClean="0"/>
              <a:t>CAPI – but probable that it won’t be met</a:t>
            </a:r>
          </a:p>
          <a:p>
            <a:endParaRPr lang="en-IE" dirty="0"/>
          </a:p>
          <a:p>
            <a:r>
              <a:rPr lang="en-IE" dirty="0" smtClean="0"/>
              <a:t>If this deadline not feasible, need to consider whether to ‘go live’ Q42017 or wait until Q12018</a:t>
            </a:r>
            <a:endParaRPr lang="en-IE" dirty="0"/>
          </a:p>
          <a:p>
            <a:endParaRPr lang="en-IE" dirty="0" smtClean="0"/>
          </a:p>
          <a:p>
            <a:r>
              <a:rPr lang="en-IE" dirty="0" smtClean="0"/>
              <a:t>The </a:t>
            </a:r>
            <a:r>
              <a:rPr lang="en-IE" dirty="0"/>
              <a:t>delays </a:t>
            </a:r>
            <a:r>
              <a:rPr lang="en-IE" dirty="0" smtClean="0"/>
              <a:t>in the development of a Tourism prototype may </a:t>
            </a:r>
            <a:r>
              <a:rPr lang="en-IE" dirty="0"/>
              <a:t>mean that the parallel runs may require longer than originally anticipated.</a:t>
            </a:r>
          </a:p>
          <a:p>
            <a:endParaRPr lang="en-IE" dirty="0"/>
          </a:p>
          <a:p>
            <a:r>
              <a:rPr lang="en-IE" dirty="0" smtClean="0"/>
              <a:t>These delays </a:t>
            </a:r>
            <a:r>
              <a:rPr lang="en-IE" dirty="0"/>
              <a:t>and </a:t>
            </a:r>
            <a:r>
              <a:rPr lang="en-IE" dirty="0" smtClean="0"/>
              <a:t>longer </a:t>
            </a:r>
            <a:r>
              <a:rPr lang="en-IE" dirty="0"/>
              <a:t>testing </a:t>
            </a:r>
            <a:r>
              <a:rPr lang="en-IE" dirty="0" smtClean="0"/>
              <a:t>may result in at </a:t>
            </a:r>
            <a:r>
              <a:rPr lang="en-IE" dirty="0"/>
              <a:t>least some of the </a:t>
            </a:r>
            <a:r>
              <a:rPr lang="en-IE" dirty="0" smtClean="0"/>
              <a:t>CAPI </a:t>
            </a:r>
            <a:r>
              <a:rPr lang="en-IE" dirty="0"/>
              <a:t>data </a:t>
            </a:r>
            <a:r>
              <a:rPr lang="en-IE" dirty="0" smtClean="0"/>
              <a:t>collected during the earlier months of the parallel runs being unreliable </a:t>
            </a:r>
          </a:p>
          <a:p>
            <a:endParaRPr lang="en-IE" dirty="0" smtClean="0"/>
          </a:p>
          <a:p>
            <a:r>
              <a:rPr lang="en-IE" dirty="0" smtClean="0"/>
              <a:t>Even if Q32017 ‘go live’ still feasible, need to consider that it is very probable that the Q1 2017 CAPI data will not be good enough to use to produce CAPI results for all of 2017. </a:t>
            </a:r>
            <a:r>
              <a:rPr lang="en-IE" dirty="0"/>
              <a:t> </a:t>
            </a:r>
          </a:p>
          <a:p>
            <a:endParaRPr lang="en-IE" dirty="0"/>
          </a:p>
        </p:txBody>
      </p:sp>
    </p:spTree>
    <p:extLst>
      <p:ext uri="{BB962C8B-B14F-4D97-AF65-F5344CB8AC3E}">
        <p14:creationId xmlns:p14="http://schemas.microsoft.com/office/powerpoint/2010/main" val="38771724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E" dirty="0"/>
              <a:t>CAPI – Implication of Delays in Development Tourism Prototype</a:t>
            </a:r>
          </a:p>
        </p:txBody>
      </p:sp>
      <p:sp>
        <p:nvSpPr>
          <p:cNvPr id="3" name="Content Placeholder 2"/>
          <p:cNvSpPr>
            <a:spLocks noGrp="1"/>
          </p:cNvSpPr>
          <p:nvPr>
            <p:ph idx="1"/>
          </p:nvPr>
        </p:nvSpPr>
        <p:spPr/>
        <p:txBody>
          <a:bodyPr>
            <a:normAutofit fontScale="92500" lnSpcReduction="20000"/>
          </a:bodyPr>
          <a:lstStyle/>
          <a:p>
            <a:r>
              <a:rPr lang="en-IE" dirty="0" smtClean="0"/>
              <a:t>Summary:</a:t>
            </a:r>
          </a:p>
          <a:p>
            <a:pPr lvl="1"/>
            <a:r>
              <a:rPr lang="en-IE" dirty="0" smtClean="0"/>
              <a:t>Highly unlikely that a ‘go live’ date of Q32017 is feasible</a:t>
            </a:r>
          </a:p>
          <a:p>
            <a:pPr lvl="1"/>
            <a:endParaRPr lang="en-IE" dirty="0" smtClean="0"/>
          </a:p>
          <a:p>
            <a:pPr lvl="1"/>
            <a:r>
              <a:rPr lang="en-IE" dirty="0" smtClean="0"/>
              <a:t>Even if Q32017 feasible, highly improbable that we will have useable CAPI data for </a:t>
            </a:r>
            <a:r>
              <a:rPr lang="en-IE" smtClean="0"/>
              <a:t>the full year</a:t>
            </a:r>
            <a:r>
              <a:rPr lang="en-IE" dirty="0" smtClean="0"/>
              <a:t>. Thus break in series during 2017. Implications for users?</a:t>
            </a:r>
          </a:p>
          <a:p>
            <a:pPr lvl="1"/>
            <a:endParaRPr lang="en-IE" dirty="0" smtClean="0"/>
          </a:p>
          <a:p>
            <a:pPr lvl="1"/>
            <a:r>
              <a:rPr lang="en-IE" dirty="0" smtClean="0"/>
              <a:t>If Q32017 ‘go live’ not feasible, user feedback welcomed on whether we aim for ‘go live’ for Q42017 or wait until Q12018.</a:t>
            </a:r>
            <a:endParaRPr lang="en-IE" dirty="0"/>
          </a:p>
        </p:txBody>
      </p:sp>
    </p:spTree>
    <p:extLst>
      <p:ext uri="{BB962C8B-B14F-4D97-AF65-F5344CB8AC3E}">
        <p14:creationId xmlns:p14="http://schemas.microsoft.com/office/powerpoint/2010/main" val="33770501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E" dirty="0" smtClean="0"/>
              <a:t>HTS –revision to grossing methodology</a:t>
            </a:r>
            <a:endParaRPr lang="en-IE" dirty="0"/>
          </a:p>
        </p:txBody>
      </p:sp>
      <p:sp>
        <p:nvSpPr>
          <p:cNvPr id="3" name="Content Placeholder 2"/>
          <p:cNvSpPr>
            <a:spLocks noGrp="1"/>
          </p:cNvSpPr>
          <p:nvPr>
            <p:ph idx="1"/>
          </p:nvPr>
        </p:nvSpPr>
        <p:spPr/>
        <p:txBody>
          <a:bodyPr/>
          <a:lstStyle/>
          <a:p>
            <a:r>
              <a:rPr lang="en-IE" dirty="0" smtClean="0"/>
              <a:t>New methodology for grossing</a:t>
            </a:r>
          </a:p>
          <a:p>
            <a:r>
              <a:rPr lang="en-IE" dirty="0" smtClean="0"/>
              <a:t>Previous grossing - by NUTS regions (8) and number of adults in house (aged 18 and over)</a:t>
            </a:r>
          </a:p>
          <a:p>
            <a:r>
              <a:rPr lang="en-IE" dirty="0" smtClean="0"/>
              <a:t>Now 112 grossing cells</a:t>
            </a:r>
          </a:p>
          <a:p>
            <a:pPr lvl="1"/>
            <a:r>
              <a:rPr lang="en-IE" dirty="0" smtClean="0"/>
              <a:t>Gender (2)</a:t>
            </a:r>
          </a:p>
          <a:p>
            <a:pPr lvl="1"/>
            <a:r>
              <a:rPr lang="en-IE" dirty="0" smtClean="0"/>
              <a:t>NUTS regions (8)</a:t>
            </a:r>
          </a:p>
          <a:p>
            <a:pPr lvl="1"/>
            <a:r>
              <a:rPr lang="en-IE" dirty="0" smtClean="0"/>
              <a:t>Age groups (7)</a:t>
            </a:r>
          </a:p>
          <a:p>
            <a:endParaRPr lang="en-IE" dirty="0"/>
          </a:p>
        </p:txBody>
      </p:sp>
    </p:spTree>
    <p:extLst>
      <p:ext uri="{BB962C8B-B14F-4D97-AF65-F5344CB8AC3E}">
        <p14:creationId xmlns:p14="http://schemas.microsoft.com/office/powerpoint/2010/main" val="255779226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103</TotalTime>
  <Words>394</Words>
  <Application>Microsoft Office PowerPoint</Application>
  <PresentationFormat>On-screen Show (4:3)</PresentationFormat>
  <Paragraphs>47</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Solstice</vt:lpstr>
      <vt:lpstr>CSO Developments</vt:lpstr>
      <vt:lpstr>Update on Releases</vt:lpstr>
      <vt:lpstr>Update on CAPI</vt:lpstr>
      <vt:lpstr>CAPI – Implication of Delays in Development Tourism Prototype</vt:lpstr>
      <vt:lpstr>CAPI – Implication of Delays in Development Tourism Prototype</vt:lpstr>
      <vt:lpstr>HTS –revision to grossing methodology</vt:lpstr>
    </vt:vector>
  </TitlesOfParts>
  <Company>CSO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CSO Developments</dc:title>
  <dc:creator>Mairead Griffin</dc:creator>
  <cp:lastModifiedBy>John Kelleher</cp:lastModifiedBy>
  <cp:revision>26</cp:revision>
  <dcterms:created xsi:type="dcterms:W3CDTF">2015-06-24T07:59:40Z</dcterms:created>
  <dcterms:modified xsi:type="dcterms:W3CDTF">2016-09-07T11:45:14Z</dcterms:modified>
</cp:coreProperties>
</file>