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0" r:id="rId1"/>
  </p:sldMasterIdLst>
  <p:notesMasterIdLst>
    <p:notesMasterId r:id="rId31"/>
  </p:notesMasterIdLst>
  <p:handoutMasterIdLst>
    <p:handoutMasterId r:id="rId32"/>
  </p:handoutMasterIdLst>
  <p:sldIdLst>
    <p:sldId id="459" r:id="rId2"/>
    <p:sldId id="434" r:id="rId3"/>
    <p:sldId id="456" r:id="rId4"/>
    <p:sldId id="442" r:id="rId5"/>
    <p:sldId id="439" r:id="rId6"/>
    <p:sldId id="440" r:id="rId7"/>
    <p:sldId id="453" r:id="rId8"/>
    <p:sldId id="438" r:id="rId9"/>
    <p:sldId id="473" r:id="rId10"/>
    <p:sldId id="428" r:id="rId11"/>
    <p:sldId id="429" r:id="rId12"/>
    <p:sldId id="450" r:id="rId13"/>
    <p:sldId id="448" r:id="rId14"/>
    <p:sldId id="467" r:id="rId15"/>
    <p:sldId id="449" r:id="rId16"/>
    <p:sldId id="472" r:id="rId17"/>
    <p:sldId id="443" r:id="rId18"/>
    <p:sldId id="457" r:id="rId19"/>
    <p:sldId id="464" r:id="rId20"/>
    <p:sldId id="446" r:id="rId21"/>
    <p:sldId id="447" r:id="rId22"/>
    <p:sldId id="432" r:id="rId23"/>
    <p:sldId id="462" r:id="rId24"/>
    <p:sldId id="463" r:id="rId25"/>
    <p:sldId id="466" r:id="rId26"/>
    <p:sldId id="465" r:id="rId27"/>
    <p:sldId id="474" r:id="rId28"/>
    <p:sldId id="460" r:id="rId29"/>
    <p:sldId id="471" r:id="rId30"/>
  </p:sldIdLst>
  <p:sldSz cx="9144000" cy="6858000" type="screen4x3"/>
  <p:notesSz cx="6805613" cy="9939338"/>
  <p:kinsoku lang="ja-JP" invalStChars="、。，．・：；？！゛゜ヽヾゝゞ々ー’”）〕］｝〉》」』】°‰′″℃￠％ぁぃぅぇぉっゃゅょゎァィゥェォッャュョヮヵヶ!%),.:;?]}｡｣､･ｧｨｩｪｫｬｭｮｯｰﾞﾟ" invalEndChars="‘“（〔［｛〈《「『【￥＄$([\{｢￡"/>
  <p:defaultTextStyle>
    <a:defPPr>
      <a:defRPr lang="en-IE"/>
    </a:defPPr>
    <a:lvl1pPr algn="r" rtl="0" eaLnBrk="0" fontAlgn="base" hangingPunct="0">
      <a:spcBef>
        <a:spcPct val="0"/>
      </a:spcBef>
      <a:spcAft>
        <a:spcPct val="0"/>
      </a:spcAft>
      <a:defRPr sz="2400" b="1" kern="1200">
        <a:solidFill>
          <a:schemeClr val="bg1"/>
        </a:solidFill>
        <a:latin typeface="Arial" charset="0"/>
        <a:ea typeface="+mn-ea"/>
        <a:cs typeface="+mn-cs"/>
      </a:defRPr>
    </a:lvl1pPr>
    <a:lvl2pPr marL="457200" algn="r" rtl="0" eaLnBrk="0" fontAlgn="base" hangingPunct="0">
      <a:spcBef>
        <a:spcPct val="0"/>
      </a:spcBef>
      <a:spcAft>
        <a:spcPct val="0"/>
      </a:spcAft>
      <a:defRPr sz="2400" b="1" kern="1200">
        <a:solidFill>
          <a:schemeClr val="bg1"/>
        </a:solidFill>
        <a:latin typeface="Arial" charset="0"/>
        <a:ea typeface="+mn-ea"/>
        <a:cs typeface="+mn-cs"/>
      </a:defRPr>
    </a:lvl2pPr>
    <a:lvl3pPr marL="914400" algn="r" rtl="0" eaLnBrk="0" fontAlgn="base" hangingPunct="0">
      <a:spcBef>
        <a:spcPct val="0"/>
      </a:spcBef>
      <a:spcAft>
        <a:spcPct val="0"/>
      </a:spcAft>
      <a:defRPr sz="2400" b="1" kern="1200">
        <a:solidFill>
          <a:schemeClr val="bg1"/>
        </a:solidFill>
        <a:latin typeface="Arial" charset="0"/>
        <a:ea typeface="+mn-ea"/>
        <a:cs typeface="+mn-cs"/>
      </a:defRPr>
    </a:lvl3pPr>
    <a:lvl4pPr marL="1371600" algn="r" rtl="0" eaLnBrk="0" fontAlgn="base" hangingPunct="0">
      <a:spcBef>
        <a:spcPct val="0"/>
      </a:spcBef>
      <a:spcAft>
        <a:spcPct val="0"/>
      </a:spcAft>
      <a:defRPr sz="2400" b="1" kern="1200">
        <a:solidFill>
          <a:schemeClr val="bg1"/>
        </a:solidFill>
        <a:latin typeface="Arial" charset="0"/>
        <a:ea typeface="+mn-ea"/>
        <a:cs typeface="+mn-cs"/>
      </a:defRPr>
    </a:lvl4pPr>
    <a:lvl5pPr marL="1828800" algn="r" rtl="0" eaLnBrk="0" fontAlgn="base" hangingPunct="0">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6699"/>
    <a:srgbClr val="0066CC"/>
    <a:srgbClr val="FFCCCC"/>
    <a:srgbClr val="333399"/>
    <a:srgbClr val="0033CC"/>
    <a:srgbClr val="000099"/>
    <a:srgbClr val="003366"/>
    <a:srgbClr val="0099CC"/>
    <a:srgbClr val="666699"/>
    <a:srgbClr val="66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85784" autoAdjust="0"/>
  </p:normalViewPr>
  <p:slideViewPr>
    <p:cSldViewPr snapToGrid="0">
      <p:cViewPr>
        <p:scale>
          <a:sx n="75" d="100"/>
          <a:sy n="75" d="100"/>
        </p:scale>
        <p:origin x="-924" y="-498"/>
      </p:cViewPr>
      <p:guideLst>
        <p:guide orient="horz" pos="2161"/>
        <p:guide pos="2875"/>
      </p:guideLst>
    </p:cSldViewPr>
  </p:slideViewPr>
  <p:outlineViewPr>
    <p:cViewPr>
      <p:scale>
        <a:sx n="33" d="100"/>
        <a:sy n="33" d="100"/>
      </p:scale>
      <p:origin x="264" y="6949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908" y="-96"/>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mfile06\users%20private\ConnollyM\presentations\Oireachtas_goods_services_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alshk\Local%20Settings\Temp\notesD30550\oireachtas_library_nov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FILE05\natacc\Public\Common\Sector%20Accounts\Publication_Oct_11\FINAL%20VERSIONS%20FOR%20TYPESETTING\Graphs_annual_pub_sector_accounts_2010_17Oc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varyColors val="1"/>
        <c:ser>
          <c:idx val="0"/>
          <c:order val="0"/>
          <c:tx>
            <c:strRef>
              <c:f>'20121915333694607BPCQ1560436058'!$H$67</c:f>
              <c:strCache>
                <c:ptCount val="1"/>
                <c:pt idx="0">
                  <c:v>Net Exports</c:v>
                </c:pt>
              </c:strCache>
            </c:strRef>
          </c:tx>
          <c:dPt>
            <c:idx val="2"/>
            <c:spPr>
              <a:solidFill>
                <a:srgbClr val="666633"/>
              </a:solidFill>
            </c:spPr>
          </c:dPt>
          <c:dPt>
            <c:idx val="8"/>
            <c:spPr>
              <a:solidFill>
                <a:srgbClr val="0099CC"/>
              </a:solidFill>
              <a:ln>
                <a:solidFill>
                  <a:schemeClr val="accent1"/>
                </a:solidFill>
              </a:ln>
            </c:spPr>
          </c:dPt>
          <c:dPt>
            <c:idx val="9"/>
            <c:spPr>
              <a:solidFill>
                <a:schemeClr val="tx1"/>
              </a:solidFill>
            </c:spPr>
          </c:dPt>
          <c:cat>
            <c:strRef>
              <c:f>'20121915333694607BPCQ1560436058'!$G$68:$G$77</c:f>
              <c:strCache>
                <c:ptCount val="10"/>
                <c:pt idx="0">
                  <c:v>Food</c:v>
                </c:pt>
                <c:pt idx="1">
                  <c:v>Fuel</c:v>
                </c:pt>
                <c:pt idx="2">
                  <c:v>Chemicals</c:v>
                </c:pt>
                <c:pt idx="3">
                  <c:v>Machinery&amp;Equip</c:v>
                </c:pt>
                <c:pt idx="4">
                  <c:v>Other Goods</c:v>
                </c:pt>
                <c:pt idx="5">
                  <c:v>Insur &amp; Finan Servs</c:v>
                </c:pt>
                <c:pt idx="6">
                  <c:v>Computer services</c:v>
                </c:pt>
                <c:pt idx="7">
                  <c:v>Royalties/licences</c:v>
                </c:pt>
                <c:pt idx="8">
                  <c:v>Business services</c:v>
                </c:pt>
                <c:pt idx="9">
                  <c:v>Other services</c:v>
                </c:pt>
              </c:strCache>
            </c:strRef>
          </c:cat>
          <c:val>
            <c:numRef>
              <c:f>'20121915333694607BPCQ1560436058'!$H$68:$H$77</c:f>
              <c:numCache>
                <c:formatCode>0</c:formatCode>
                <c:ptCount val="10"/>
                <c:pt idx="0">
                  <c:v>1673.8734156079495</c:v>
                </c:pt>
                <c:pt idx="1">
                  <c:v>-4198.1103293270744</c:v>
                </c:pt>
                <c:pt idx="2">
                  <c:v>31752.207962801844</c:v>
                </c:pt>
                <c:pt idx="3">
                  <c:v>-1836.3460958536716</c:v>
                </c:pt>
                <c:pt idx="4">
                  <c:v>810.37504677093784</c:v>
                </c:pt>
                <c:pt idx="5">
                  <c:v>2640</c:v>
                </c:pt>
                <c:pt idx="6">
                  <c:v>22572</c:v>
                </c:pt>
                <c:pt idx="7">
                  <c:v>-20052</c:v>
                </c:pt>
                <c:pt idx="8">
                  <c:v>-7512</c:v>
                </c:pt>
                <c:pt idx="9">
                  <c:v>-267</c:v>
                </c:pt>
              </c:numCache>
            </c:numRef>
          </c:val>
        </c:ser>
        <c:axId val="92746112"/>
        <c:axId val="92747648"/>
      </c:barChart>
      <c:catAx>
        <c:axId val="92746112"/>
        <c:scaling>
          <c:orientation val="minMax"/>
        </c:scaling>
        <c:axPos val="l"/>
        <c:numFmt formatCode="General" sourceLinked="1"/>
        <c:tickLblPos val="low"/>
        <c:txPr>
          <a:bodyPr/>
          <a:lstStyle/>
          <a:p>
            <a:pPr>
              <a:defRPr b="1"/>
            </a:pPr>
            <a:endParaRPr lang="en-US"/>
          </a:p>
        </c:txPr>
        <c:crossAx val="92747648"/>
        <c:crosses val="autoZero"/>
        <c:auto val="1"/>
        <c:lblAlgn val="ctr"/>
        <c:lblOffset val="100"/>
      </c:catAx>
      <c:valAx>
        <c:axId val="92747648"/>
        <c:scaling>
          <c:orientation val="minMax"/>
        </c:scaling>
        <c:axPos val="b"/>
        <c:majorGridlines/>
        <c:numFmt formatCode="0" sourceLinked="1"/>
        <c:tickLblPos val="nextTo"/>
        <c:crossAx val="92746112"/>
        <c:crosses val="autoZero"/>
        <c:crossBetween val="between"/>
        <c:dispUnits>
          <c:builtInUnit val="thousands"/>
          <c:dispUnitsLbl>
            <c:layout>
              <c:manualLayout>
                <c:xMode val="edge"/>
                <c:yMode val="edge"/>
                <c:x val="0.50373622047244049"/>
                <c:y val="0.88331000291630157"/>
              </c:manualLayout>
            </c:layout>
            <c:tx>
              <c:rich>
                <a:bodyPr/>
                <a:lstStyle/>
                <a:p>
                  <a:pPr>
                    <a:defRPr/>
                  </a:pPr>
                  <a:r>
                    <a:rPr lang="en-US"/>
                    <a:t>€billions</a:t>
                  </a:r>
                </a:p>
              </c:rich>
            </c:tx>
          </c:dispUnitsLbl>
        </c:dispUnits>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Employment rate and unemployment rate (%), 2000 to 2011</a:t>
            </a:r>
          </a:p>
        </c:rich>
      </c:tx>
      <c:layout>
        <c:manualLayout>
          <c:xMode val="edge"/>
          <c:yMode val="edge"/>
          <c:x val="0.1364748662172558"/>
          <c:y val="2.1164016755402078E-2"/>
        </c:manualLayout>
      </c:layout>
    </c:title>
    <c:plotArea>
      <c:layout/>
      <c:lineChart>
        <c:grouping val="standard"/>
        <c:ser>
          <c:idx val="0"/>
          <c:order val="0"/>
          <c:tx>
            <c:strRef>
              <c:f>'Summary 03 to 2011'!$A$26</c:f>
              <c:strCache>
                <c:ptCount val="1"/>
                <c:pt idx="0">
                  <c:v>Employment rate</c:v>
                </c:pt>
              </c:strCache>
            </c:strRef>
          </c:tx>
          <c:marker>
            <c:symbol val="none"/>
          </c:marker>
          <c:cat>
            <c:strRef>
              <c:f>'Summary 03 to 2011'!$B$25:$M$25</c:f>
              <c:strCache>
                <c:ptCount val="12"/>
                <c:pt idx="0">
                  <c:v>Q200</c:v>
                </c:pt>
                <c:pt idx="1">
                  <c:v>Q201</c:v>
                </c:pt>
                <c:pt idx="2">
                  <c:v>Q202</c:v>
                </c:pt>
                <c:pt idx="3">
                  <c:v>Q203</c:v>
                </c:pt>
                <c:pt idx="4">
                  <c:v>Q204</c:v>
                </c:pt>
                <c:pt idx="5">
                  <c:v>Q205</c:v>
                </c:pt>
                <c:pt idx="6">
                  <c:v>Q206</c:v>
                </c:pt>
                <c:pt idx="7">
                  <c:v>Q207</c:v>
                </c:pt>
                <c:pt idx="8">
                  <c:v>Q208</c:v>
                </c:pt>
                <c:pt idx="9">
                  <c:v>Q209</c:v>
                </c:pt>
                <c:pt idx="10">
                  <c:v>Q210</c:v>
                </c:pt>
                <c:pt idx="11">
                  <c:v>Q211</c:v>
                </c:pt>
              </c:strCache>
            </c:strRef>
          </c:cat>
          <c:val>
            <c:numRef>
              <c:f>'Summary 03 to 2011'!$B$26:$M$26</c:f>
              <c:numCache>
                <c:formatCode>General</c:formatCode>
                <c:ptCount val="12"/>
                <c:pt idx="0">
                  <c:v>65</c:v>
                </c:pt>
                <c:pt idx="1">
                  <c:v>65.7</c:v>
                </c:pt>
                <c:pt idx="2">
                  <c:v>65.2</c:v>
                </c:pt>
                <c:pt idx="3">
                  <c:v>65.2</c:v>
                </c:pt>
                <c:pt idx="4">
                  <c:v>65.900000000000006</c:v>
                </c:pt>
                <c:pt idx="5">
                  <c:v>67.5</c:v>
                </c:pt>
                <c:pt idx="6">
                  <c:v>68.5</c:v>
                </c:pt>
                <c:pt idx="7">
                  <c:v>69.2</c:v>
                </c:pt>
                <c:pt idx="8">
                  <c:v>68.099999999999994</c:v>
                </c:pt>
                <c:pt idx="9">
                  <c:v>62.5</c:v>
                </c:pt>
                <c:pt idx="10">
                  <c:v>60.4</c:v>
                </c:pt>
                <c:pt idx="11">
                  <c:v>59.6</c:v>
                </c:pt>
              </c:numCache>
            </c:numRef>
          </c:val>
        </c:ser>
        <c:marker val="1"/>
        <c:axId val="92930432"/>
        <c:axId val="92931968"/>
      </c:lineChart>
      <c:lineChart>
        <c:grouping val="standard"/>
        <c:ser>
          <c:idx val="1"/>
          <c:order val="1"/>
          <c:tx>
            <c:strRef>
              <c:f>'Summary 03 to 2011'!$A$27</c:f>
              <c:strCache>
                <c:ptCount val="1"/>
                <c:pt idx="0">
                  <c:v>Unemployment rate</c:v>
                </c:pt>
              </c:strCache>
            </c:strRef>
          </c:tx>
          <c:marker>
            <c:symbol val="none"/>
          </c:marker>
          <c:cat>
            <c:strRef>
              <c:f>'Summary 03 to 2011'!$B$25:$M$25</c:f>
              <c:strCache>
                <c:ptCount val="12"/>
                <c:pt idx="0">
                  <c:v>Q200</c:v>
                </c:pt>
                <c:pt idx="1">
                  <c:v>Q201</c:v>
                </c:pt>
                <c:pt idx="2">
                  <c:v>Q202</c:v>
                </c:pt>
                <c:pt idx="3">
                  <c:v>Q203</c:v>
                </c:pt>
                <c:pt idx="4">
                  <c:v>Q204</c:v>
                </c:pt>
                <c:pt idx="5">
                  <c:v>Q205</c:v>
                </c:pt>
                <c:pt idx="6">
                  <c:v>Q206</c:v>
                </c:pt>
                <c:pt idx="7">
                  <c:v>Q207</c:v>
                </c:pt>
                <c:pt idx="8">
                  <c:v>Q208</c:v>
                </c:pt>
                <c:pt idx="9">
                  <c:v>Q209</c:v>
                </c:pt>
                <c:pt idx="10">
                  <c:v>Q210</c:v>
                </c:pt>
                <c:pt idx="11">
                  <c:v>Q211</c:v>
                </c:pt>
              </c:strCache>
            </c:strRef>
          </c:cat>
          <c:val>
            <c:numRef>
              <c:f>'Summary 03 to 2011'!$B$27:$M$27</c:f>
              <c:numCache>
                <c:formatCode>General</c:formatCode>
                <c:ptCount val="12"/>
                <c:pt idx="0">
                  <c:v>4.5</c:v>
                </c:pt>
                <c:pt idx="1">
                  <c:v>3.8</c:v>
                </c:pt>
                <c:pt idx="2">
                  <c:v>4.4000000000000004</c:v>
                </c:pt>
                <c:pt idx="3">
                  <c:v>4.5999999999999996</c:v>
                </c:pt>
                <c:pt idx="4">
                  <c:v>4.5</c:v>
                </c:pt>
                <c:pt idx="5">
                  <c:v>4.7</c:v>
                </c:pt>
                <c:pt idx="6">
                  <c:v>4.5999999999999996</c:v>
                </c:pt>
                <c:pt idx="7">
                  <c:v>4.7</c:v>
                </c:pt>
                <c:pt idx="8">
                  <c:v>5.7</c:v>
                </c:pt>
                <c:pt idx="9">
                  <c:v>12</c:v>
                </c:pt>
                <c:pt idx="10">
                  <c:v>13.6</c:v>
                </c:pt>
                <c:pt idx="11">
                  <c:v>14.3</c:v>
                </c:pt>
              </c:numCache>
            </c:numRef>
          </c:val>
        </c:ser>
        <c:marker val="1"/>
        <c:axId val="92939392"/>
        <c:axId val="92933504"/>
      </c:lineChart>
      <c:catAx>
        <c:axId val="92930432"/>
        <c:scaling>
          <c:orientation val="minMax"/>
        </c:scaling>
        <c:axPos val="b"/>
        <c:majorTickMark val="none"/>
        <c:tickLblPos val="nextTo"/>
        <c:txPr>
          <a:bodyPr/>
          <a:lstStyle/>
          <a:p>
            <a:pPr>
              <a:defRPr sz="1200" b="1"/>
            </a:pPr>
            <a:endParaRPr lang="en-US"/>
          </a:p>
        </c:txPr>
        <c:crossAx val="92931968"/>
        <c:crosses val="autoZero"/>
        <c:auto val="1"/>
        <c:lblAlgn val="ctr"/>
        <c:lblOffset val="100"/>
      </c:catAx>
      <c:valAx>
        <c:axId val="92931968"/>
        <c:scaling>
          <c:orientation val="minMax"/>
        </c:scaling>
        <c:axPos val="l"/>
        <c:majorGridlines/>
        <c:numFmt formatCode="General" sourceLinked="1"/>
        <c:majorTickMark val="none"/>
        <c:tickLblPos val="nextTo"/>
        <c:txPr>
          <a:bodyPr/>
          <a:lstStyle/>
          <a:p>
            <a:pPr>
              <a:defRPr sz="1400" b="1"/>
            </a:pPr>
            <a:endParaRPr lang="en-US"/>
          </a:p>
        </c:txPr>
        <c:crossAx val="92930432"/>
        <c:crosses val="autoZero"/>
        <c:crossBetween val="between"/>
      </c:valAx>
      <c:valAx>
        <c:axId val="92933504"/>
        <c:scaling>
          <c:orientation val="minMax"/>
        </c:scaling>
        <c:axPos val="r"/>
        <c:numFmt formatCode="General" sourceLinked="1"/>
        <c:tickLblPos val="nextTo"/>
        <c:txPr>
          <a:bodyPr/>
          <a:lstStyle/>
          <a:p>
            <a:pPr>
              <a:defRPr sz="1400" b="1" i="0"/>
            </a:pPr>
            <a:endParaRPr lang="en-US"/>
          </a:p>
        </c:txPr>
        <c:crossAx val="92939392"/>
        <c:crosses val="max"/>
        <c:crossBetween val="between"/>
      </c:valAx>
      <c:catAx>
        <c:axId val="92939392"/>
        <c:scaling>
          <c:orientation val="minMax"/>
        </c:scaling>
        <c:delete val="1"/>
        <c:axPos val="b"/>
        <c:tickLblPos val="nextTo"/>
        <c:crossAx val="92933504"/>
        <c:crosses val="autoZero"/>
        <c:auto val="1"/>
        <c:lblAlgn val="ctr"/>
        <c:lblOffset val="100"/>
      </c:catAx>
    </c:plotArea>
    <c:legend>
      <c:legendPos val="r"/>
      <c:layout/>
      <c:txPr>
        <a:bodyPr/>
        <a:lstStyle/>
        <a:p>
          <a:pPr>
            <a:defRPr sz="1400" b="1"/>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Household!$E$4</c:f>
              <c:strCache>
                <c:ptCount val="1"/>
                <c:pt idx="0">
                  <c:v>GDI</c:v>
                </c:pt>
              </c:strCache>
            </c:strRef>
          </c:tx>
          <c:cat>
            <c:numRef>
              <c:f>Household!$D$5:$D$13</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Household!$E$5:$E$13</c:f>
              <c:numCache>
                <c:formatCode>_-* #,##0_-;\-* #,##0_-;_-* "-"??_-;_-@_-</c:formatCode>
                <c:ptCount val="9"/>
                <c:pt idx="0">
                  <c:v>64.563015608958224</c:v>
                </c:pt>
                <c:pt idx="1">
                  <c:v>70.669853513163858</c:v>
                </c:pt>
                <c:pt idx="2">
                  <c:v>76.107882458316809</c:v>
                </c:pt>
                <c:pt idx="3">
                  <c:v>83.634441444783718</c:v>
                </c:pt>
                <c:pt idx="4">
                  <c:v>89.885859539939588</c:v>
                </c:pt>
                <c:pt idx="5">
                  <c:v>98.092675494434218</c:v>
                </c:pt>
                <c:pt idx="6">
                  <c:v>103.570010405034</c:v>
                </c:pt>
                <c:pt idx="7">
                  <c:v>95.91502198101368</c:v>
                </c:pt>
                <c:pt idx="8">
                  <c:v>91.522255926822808</c:v>
                </c:pt>
              </c:numCache>
            </c:numRef>
          </c:val>
        </c:ser>
        <c:ser>
          <c:idx val="1"/>
          <c:order val="1"/>
          <c:tx>
            <c:strRef>
              <c:f>Household!$F$4</c:f>
              <c:strCache>
                <c:ptCount val="1"/>
                <c:pt idx="0">
                  <c:v>PCE</c:v>
                </c:pt>
              </c:strCache>
            </c:strRef>
          </c:tx>
          <c:cat>
            <c:numRef>
              <c:f>Household!$D$5:$D$13</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Household!$F$5:$F$13</c:f>
              <c:numCache>
                <c:formatCode>_-* #,##0_-;\-* #,##0_-;_-* "-"??_-;_-@_-</c:formatCode>
                <c:ptCount val="9"/>
                <c:pt idx="0">
                  <c:v>61.551378249949003</c:v>
                </c:pt>
                <c:pt idx="1">
                  <c:v>65.941075147867224</c:v>
                </c:pt>
                <c:pt idx="2">
                  <c:v>69.527014784936227</c:v>
                </c:pt>
                <c:pt idx="3">
                  <c:v>75.579450616113178</c:v>
                </c:pt>
                <c:pt idx="4">
                  <c:v>82.583230304281358</c:v>
                </c:pt>
                <c:pt idx="5">
                  <c:v>90.647532028905204</c:v>
                </c:pt>
                <c:pt idx="6">
                  <c:v>92.097773762266883</c:v>
                </c:pt>
                <c:pt idx="7">
                  <c:v>81.778604762197503</c:v>
                </c:pt>
                <c:pt idx="8">
                  <c:v>79.292217076083958</c:v>
                </c:pt>
              </c:numCache>
            </c:numRef>
          </c:val>
        </c:ser>
        <c:axId val="92966272"/>
        <c:axId val="92988544"/>
      </c:barChart>
      <c:lineChart>
        <c:grouping val="stacked"/>
        <c:ser>
          <c:idx val="2"/>
          <c:order val="2"/>
          <c:tx>
            <c:strRef>
              <c:f>Household!$G$4</c:f>
              <c:strCache>
                <c:ptCount val="1"/>
                <c:pt idx="0">
                  <c:v>Savings Ratio</c:v>
                </c:pt>
              </c:strCache>
            </c:strRef>
          </c:tx>
          <c:spPr>
            <a:ln w="53975">
              <a:solidFill>
                <a:srgbClr val="66CC00"/>
              </a:solidFill>
            </a:ln>
          </c:spPr>
          <c:marker>
            <c:symbol val="none"/>
          </c:marker>
          <c:cat>
            <c:numRef>
              <c:f>Household!$D$5:$D$13</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Household!$G$5:$G$13</c:f>
              <c:numCache>
                <c:formatCode>0.0%</c:formatCode>
                <c:ptCount val="9"/>
                <c:pt idx="0">
                  <c:v>4.6646479111972797E-2</c:v>
                </c:pt>
                <c:pt idx="1">
                  <c:v>6.6913657383147404E-2</c:v>
                </c:pt>
                <c:pt idx="2">
                  <c:v>8.646762281141622E-2</c:v>
                </c:pt>
                <c:pt idx="3">
                  <c:v>9.6311886461136184E-2</c:v>
                </c:pt>
                <c:pt idx="4">
                  <c:v>8.1243359890361633E-2</c:v>
                </c:pt>
                <c:pt idx="5">
                  <c:v>7.5899076337780022E-2</c:v>
                </c:pt>
                <c:pt idx="6">
                  <c:v>0.110767939463388</c:v>
                </c:pt>
                <c:pt idx="7">
                  <c:v>0.147384809249304</c:v>
                </c:pt>
                <c:pt idx="8">
                  <c:v>0.13362912361466467</c:v>
                </c:pt>
              </c:numCache>
            </c:numRef>
          </c:val>
        </c:ser>
        <c:marker val="1"/>
        <c:axId val="92990464"/>
        <c:axId val="92992256"/>
      </c:lineChart>
      <c:catAx>
        <c:axId val="92966272"/>
        <c:scaling>
          <c:orientation val="minMax"/>
        </c:scaling>
        <c:axPos val="b"/>
        <c:numFmt formatCode="General" sourceLinked="1"/>
        <c:tickLblPos val="nextTo"/>
        <c:crossAx val="92988544"/>
        <c:crosses val="autoZero"/>
        <c:auto val="1"/>
        <c:lblAlgn val="ctr"/>
        <c:lblOffset val="100"/>
      </c:catAx>
      <c:valAx>
        <c:axId val="92988544"/>
        <c:scaling>
          <c:orientation val="minMax"/>
        </c:scaling>
        <c:axPos val="l"/>
        <c:majorGridlines/>
        <c:title>
          <c:tx>
            <c:rich>
              <a:bodyPr rot="-5400000" vert="horz"/>
              <a:lstStyle/>
              <a:p>
                <a:pPr>
                  <a:defRPr sz="1100" b="1"/>
                </a:pPr>
                <a:r>
                  <a:rPr lang="en-US" sz="1100" b="1"/>
                  <a:t>€billions</a:t>
                </a:r>
              </a:p>
            </c:rich>
          </c:tx>
          <c:layout>
            <c:manualLayout>
              <c:xMode val="edge"/>
              <c:yMode val="edge"/>
              <c:x val="1.6376663254861805E-2"/>
              <c:y val="0.46279169649248375"/>
            </c:manualLayout>
          </c:layout>
        </c:title>
        <c:numFmt formatCode="_-* #,##0_-;\-* #,##0_-;_-* &quot;-&quot;??_-;_-@_-" sourceLinked="1"/>
        <c:tickLblPos val="nextTo"/>
        <c:crossAx val="92966272"/>
        <c:crosses val="autoZero"/>
        <c:crossBetween val="between"/>
      </c:valAx>
      <c:catAx>
        <c:axId val="92990464"/>
        <c:scaling>
          <c:orientation val="minMax"/>
        </c:scaling>
        <c:delete val="1"/>
        <c:axPos val="b"/>
        <c:numFmt formatCode="General" sourceLinked="1"/>
        <c:tickLblPos val="nextTo"/>
        <c:crossAx val="92992256"/>
        <c:crosses val="autoZero"/>
        <c:auto val="1"/>
        <c:lblAlgn val="ctr"/>
        <c:lblOffset val="100"/>
      </c:catAx>
      <c:valAx>
        <c:axId val="92992256"/>
        <c:scaling>
          <c:orientation val="minMax"/>
        </c:scaling>
        <c:axPos val="r"/>
        <c:title>
          <c:tx>
            <c:rich>
              <a:bodyPr rot="-5400000" vert="horz"/>
              <a:lstStyle/>
              <a:p>
                <a:pPr>
                  <a:defRPr sz="1100" b="1"/>
                </a:pPr>
                <a:r>
                  <a:rPr lang="en-US" sz="1100" b="1"/>
                  <a:t>Ratio</a:t>
                </a:r>
              </a:p>
            </c:rich>
          </c:tx>
          <c:layout>
            <c:manualLayout>
              <c:xMode val="edge"/>
              <c:yMode val="edge"/>
              <c:x val="0.96743773456159143"/>
              <c:y val="0.46479483951652978"/>
            </c:manualLayout>
          </c:layout>
        </c:title>
        <c:numFmt formatCode="0%" sourceLinked="0"/>
        <c:tickLblPos val="nextTo"/>
        <c:crossAx val="92990464"/>
        <c:crosses val="max"/>
        <c:crossBetween val="between"/>
      </c:valAx>
    </c:plotArea>
    <c:legend>
      <c:legendPos val="b"/>
      <c:layout/>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7E98F-242F-45D3-AC34-4475564979E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8188341-0301-4B5E-B136-2325CF0A9C2F}">
      <dgm:prSet phldrT="[Text]" custT="1"/>
      <dgm:spPr>
        <a:solidFill>
          <a:schemeClr val="accent1">
            <a:alpha val="50000"/>
          </a:schemeClr>
        </a:solidFill>
      </dgm:spPr>
      <dgm:t>
        <a:bodyPr/>
        <a:lstStyle/>
        <a:p>
          <a:r>
            <a:rPr lang="en-US" sz="1400" b="1" dirty="0"/>
            <a:t>Employment</a:t>
          </a:r>
        </a:p>
      </dgm:t>
    </dgm:pt>
    <dgm:pt modelId="{A82E87B4-3613-44CE-8356-4596D632D617}" type="parTrans" cxnId="{48919FB7-228E-4102-BB27-E31810A5445C}">
      <dgm:prSet/>
      <dgm:spPr/>
      <dgm:t>
        <a:bodyPr/>
        <a:lstStyle/>
        <a:p>
          <a:endParaRPr lang="en-US"/>
        </a:p>
      </dgm:t>
    </dgm:pt>
    <dgm:pt modelId="{EA8C5610-166E-4C2E-923C-596C76EE3CBB}" type="sibTrans" cxnId="{48919FB7-228E-4102-BB27-E31810A5445C}">
      <dgm:prSet/>
      <dgm:spPr/>
      <dgm:t>
        <a:bodyPr/>
        <a:lstStyle/>
        <a:p>
          <a:endParaRPr lang="en-US"/>
        </a:p>
      </dgm:t>
    </dgm:pt>
    <dgm:pt modelId="{D9153BDD-3FF6-4B24-93A4-A3C388132EDB}">
      <dgm:prSet phldrT="[Text]" custT="1"/>
      <dgm:spPr>
        <a:solidFill>
          <a:srgbClr val="C00000">
            <a:alpha val="50000"/>
          </a:srgbClr>
        </a:solidFill>
      </dgm:spPr>
      <dgm:t>
        <a:bodyPr/>
        <a:lstStyle/>
        <a:p>
          <a:r>
            <a:rPr lang="en-US" sz="1200" dirty="0"/>
            <a:t> </a:t>
          </a:r>
          <a:r>
            <a:rPr lang="en-US" sz="1400" b="1" dirty="0" smtClean="0"/>
            <a:t>Average Hourly Earnings</a:t>
          </a:r>
          <a:endParaRPr lang="en-US" sz="1400" b="1" dirty="0"/>
        </a:p>
      </dgm:t>
    </dgm:pt>
    <dgm:pt modelId="{DA7E3250-5E16-4636-8EA8-4866FFAA04F4}" type="parTrans" cxnId="{ED2DC7B4-5CBF-4D63-9F98-3FE748EA2DFE}">
      <dgm:prSet/>
      <dgm:spPr/>
      <dgm:t>
        <a:bodyPr/>
        <a:lstStyle/>
        <a:p>
          <a:endParaRPr lang="en-US"/>
        </a:p>
      </dgm:t>
    </dgm:pt>
    <dgm:pt modelId="{F7DBD11B-FAEB-493E-9208-6B579AA5F69C}" type="sibTrans" cxnId="{ED2DC7B4-5CBF-4D63-9F98-3FE748EA2DFE}">
      <dgm:prSet/>
      <dgm:spPr/>
      <dgm:t>
        <a:bodyPr/>
        <a:lstStyle/>
        <a:p>
          <a:endParaRPr lang="en-US"/>
        </a:p>
      </dgm:t>
    </dgm:pt>
    <dgm:pt modelId="{9C577794-840C-4A0C-B50D-C5F97B6BA26F}">
      <dgm:prSet phldrT="[Text]" custT="1"/>
      <dgm:spPr>
        <a:solidFill>
          <a:srgbClr val="FFFF00">
            <a:alpha val="50000"/>
          </a:srgbClr>
        </a:solidFill>
      </dgm:spPr>
      <dgm:t>
        <a:bodyPr/>
        <a:lstStyle/>
        <a:p>
          <a:r>
            <a:rPr lang="en-US" sz="1400" b="1" dirty="0" smtClean="0"/>
            <a:t> Average </a:t>
          </a:r>
          <a:r>
            <a:rPr lang="en-US" sz="1400" b="1" dirty="0"/>
            <a:t>Hours</a:t>
          </a:r>
        </a:p>
      </dgm:t>
    </dgm:pt>
    <dgm:pt modelId="{8EB8A3B8-4933-419E-9252-601E309CD273}" type="parTrans" cxnId="{A318323C-2A59-494F-B2AD-852AD3129330}">
      <dgm:prSet/>
      <dgm:spPr/>
      <dgm:t>
        <a:bodyPr/>
        <a:lstStyle/>
        <a:p>
          <a:endParaRPr lang="en-US"/>
        </a:p>
      </dgm:t>
    </dgm:pt>
    <dgm:pt modelId="{98DC7091-0E3B-45AD-B1F8-3316FFFEFB40}" type="sibTrans" cxnId="{A318323C-2A59-494F-B2AD-852AD3129330}">
      <dgm:prSet/>
      <dgm:spPr/>
      <dgm:t>
        <a:bodyPr/>
        <a:lstStyle/>
        <a:p>
          <a:endParaRPr lang="en-US"/>
        </a:p>
      </dgm:t>
    </dgm:pt>
    <dgm:pt modelId="{FA8AFB2F-4700-4BE2-9A4A-77EA558BF584}" type="pres">
      <dgm:prSet presAssocID="{FEC7E98F-242F-45D3-AC34-4475564979E4}" presName="compositeShape" presStyleCnt="0">
        <dgm:presLayoutVars>
          <dgm:chMax val="7"/>
          <dgm:dir/>
          <dgm:resizeHandles val="exact"/>
        </dgm:presLayoutVars>
      </dgm:prSet>
      <dgm:spPr/>
      <dgm:t>
        <a:bodyPr/>
        <a:lstStyle/>
        <a:p>
          <a:endParaRPr lang="en-US"/>
        </a:p>
      </dgm:t>
    </dgm:pt>
    <dgm:pt modelId="{7735113A-AC99-4C39-9F7B-3BF277CED758}" type="pres">
      <dgm:prSet presAssocID="{98188341-0301-4B5E-B136-2325CF0A9C2F}" presName="circ1" presStyleLbl="vennNode1" presStyleIdx="0" presStyleCnt="3" custScaleX="130254" custScaleY="117327"/>
      <dgm:spPr/>
      <dgm:t>
        <a:bodyPr/>
        <a:lstStyle/>
        <a:p>
          <a:endParaRPr lang="en-US"/>
        </a:p>
      </dgm:t>
    </dgm:pt>
    <dgm:pt modelId="{56C9E0C2-F27A-46EB-8E80-157032770935}" type="pres">
      <dgm:prSet presAssocID="{98188341-0301-4B5E-B136-2325CF0A9C2F}" presName="circ1Tx" presStyleLbl="revTx" presStyleIdx="0" presStyleCnt="0">
        <dgm:presLayoutVars>
          <dgm:chMax val="0"/>
          <dgm:chPref val="0"/>
          <dgm:bulletEnabled val="1"/>
        </dgm:presLayoutVars>
      </dgm:prSet>
      <dgm:spPr/>
      <dgm:t>
        <a:bodyPr/>
        <a:lstStyle/>
        <a:p>
          <a:endParaRPr lang="en-US"/>
        </a:p>
      </dgm:t>
    </dgm:pt>
    <dgm:pt modelId="{70863765-DC1F-49A4-B053-2303D8037330}" type="pres">
      <dgm:prSet presAssocID="{D9153BDD-3FF6-4B24-93A4-A3C388132EDB}" presName="circ2" presStyleLbl="vennNode1" presStyleIdx="1" presStyleCnt="3" custScaleX="83394" custScaleY="84632" custLinFactNeighborX="4065" custLinFactNeighborY="2258"/>
      <dgm:spPr/>
      <dgm:t>
        <a:bodyPr/>
        <a:lstStyle/>
        <a:p>
          <a:endParaRPr lang="en-US"/>
        </a:p>
      </dgm:t>
    </dgm:pt>
    <dgm:pt modelId="{7130712F-DFBE-4512-A51F-AC9956CD0E8F}" type="pres">
      <dgm:prSet presAssocID="{D9153BDD-3FF6-4B24-93A4-A3C388132EDB}" presName="circ2Tx" presStyleLbl="revTx" presStyleIdx="0" presStyleCnt="0">
        <dgm:presLayoutVars>
          <dgm:chMax val="0"/>
          <dgm:chPref val="0"/>
          <dgm:bulletEnabled val="1"/>
        </dgm:presLayoutVars>
      </dgm:prSet>
      <dgm:spPr/>
      <dgm:t>
        <a:bodyPr/>
        <a:lstStyle/>
        <a:p>
          <a:endParaRPr lang="en-US"/>
        </a:p>
      </dgm:t>
    </dgm:pt>
    <dgm:pt modelId="{98E00EC6-4AEF-4101-9027-0D29410847F0}" type="pres">
      <dgm:prSet presAssocID="{9C577794-840C-4A0C-B50D-C5F97B6BA26F}" presName="circ3" presStyleLbl="vennNode1" presStyleIdx="2" presStyleCnt="3" custLinFactNeighborX="1807" custLinFactNeighborY="452"/>
      <dgm:spPr/>
      <dgm:t>
        <a:bodyPr/>
        <a:lstStyle/>
        <a:p>
          <a:endParaRPr lang="en-US"/>
        </a:p>
      </dgm:t>
    </dgm:pt>
    <dgm:pt modelId="{F30EA968-2A8B-4163-BCEC-788FB471F758}" type="pres">
      <dgm:prSet presAssocID="{9C577794-840C-4A0C-B50D-C5F97B6BA26F}" presName="circ3Tx" presStyleLbl="revTx" presStyleIdx="0" presStyleCnt="0">
        <dgm:presLayoutVars>
          <dgm:chMax val="0"/>
          <dgm:chPref val="0"/>
          <dgm:bulletEnabled val="1"/>
        </dgm:presLayoutVars>
      </dgm:prSet>
      <dgm:spPr/>
      <dgm:t>
        <a:bodyPr/>
        <a:lstStyle/>
        <a:p>
          <a:endParaRPr lang="en-US"/>
        </a:p>
      </dgm:t>
    </dgm:pt>
  </dgm:ptLst>
  <dgm:cxnLst>
    <dgm:cxn modelId="{53A122EC-7270-4869-9962-00DCE6285A8B}" type="presOf" srcId="{FEC7E98F-242F-45D3-AC34-4475564979E4}" destId="{FA8AFB2F-4700-4BE2-9A4A-77EA558BF584}" srcOrd="0" destOrd="0" presId="urn:microsoft.com/office/officeart/2005/8/layout/venn1"/>
    <dgm:cxn modelId="{016790A1-5B23-4FBD-84D1-882DF595DB25}" type="presOf" srcId="{9C577794-840C-4A0C-B50D-C5F97B6BA26F}" destId="{98E00EC6-4AEF-4101-9027-0D29410847F0}" srcOrd="0" destOrd="0" presId="urn:microsoft.com/office/officeart/2005/8/layout/venn1"/>
    <dgm:cxn modelId="{972A9E5D-EAEF-4A10-9E4F-7AE2901CA6C4}" type="presOf" srcId="{98188341-0301-4B5E-B136-2325CF0A9C2F}" destId="{56C9E0C2-F27A-46EB-8E80-157032770935}" srcOrd="1" destOrd="0" presId="urn:microsoft.com/office/officeart/2005/8/layout/venn1"/>
    <dgm:cxn modelId="{B2D613C2-EFA7-4A7E-9A80-76D3924E840B}" type="presOf" srcId="{98188341-0301-4B5E-B136-2325CF0A9C2F}" destId="{7735113A-AC99-4C39-9F7B-3BF277CED758}" srcOrd="0" destOrd="0" presId="urn:microsoft.com/office/officeart/2005/8/layout/venn1"/>
    <dgm:cxn modelId="{18BA0DE5-4C55-4F23-94FD-4CB16FDE2EF9}" type="presOf" srcId="{9C577794-840C-4A0C-B50D-C5F97B6BA26F}" destId="{F30EA968-2A8B-4163-BCEC-788FB471F758}" srcOrd="1" destOrd="0" presId="urn:microsoft.com/office/officeart/2005/8/layout/venn1"/>
    <dgm:cxn modelId="{61B34863-4063-4A3B-B154-3973E614B9C9}" type="presOf" srcId="{D9153BDD-3FF6-4B24-93A4-A3C388132EDB}" destId="{7130712F-DFBE-4512-A51F-AC9956CD0E8F}" srcOrd="1" destOrd="0" presId="urn:microsoft.com/office/officeart/2005/8/layout/venn1"/>
    <dgm:cxn modelId="{ED2DC7B4-5CBF-4D63-9F98-3FE748EA2DFE}" srcId="{FEC7E98F-242F-45D3-AC34-4475564979E4}" destId="{D9153BDD-3FF6-4B24-93A4-A3C388132EDB}" srcOrd="1" destOrd="0" parTransId="{DA7E3250-5E16-4636-8EA8-4866FFAA04F4}" sibTransId="{F7DBD11B-FAEB-493E-9208-6B579AA5F69C}"/>
    <dgm:cxn modelId="{2A48F6A5-AE4C-4CE0-ABDC-277B97ADBBC0}" type="presOf" srcId="{D9153BDD-3FF6-4B24-93A4-A3C388132EDB}" destId="{70863765-DC1F-49A4-B053-2303D8037330}" srcOrd="0" destOrd="0" presId="urn:microsoft.com/office/officeart/2005/8/layout/venn1"/>
    <dgm:cxn modelId="{A318323C-2A59-494F-B2AD-852AD3129330}" srcId="{FEC7E98F-242F-45D3-AC34-4475564979E4}" destId="{9C577794-840C-4A0C-B50D-C5F97B6BA26F}" srcOrd="2" destOrd="0" parTransId="{8EB8A3B8-4933-419E-9252-601E309CD273}" sibTransId="{98DC7091-0E3B-45AD-B1F8-3316FFFEFB40}"/>
    <dgm:cxn modelId="{48919FB7-228E-4102-BB27-E31810A5445C}" srcId="{FEC7E98F-242F-45D3-AC34-4475564979E4}" destId="{98188341-0301-4B5E-B136-2325CF0A9C2F}" srcOrd="0" destOrd="0" parTransId="{A82E87B4-3613-44CE-8356-4596D632D617}" sibTransId="{EA8C5610-166E-4C2E-923C-596C76EE3CBB}"/>
    <dgm:cxn modelId="{38B664B3-8277-45F7-AFAC-6BD123A79D2E}" type="presParOf" srcId="{FA8AFB2F-4700-4BE2-9A4A-77EA558BF584}" destId="{7735113A-AC99-4C39-9F7B-3BF277CED758}" srcOrd="0" destOrd="0" presId="urn:microsoft.com/office/officeart/2005/8/layout/venn1"/>
    <dgm:cxn modelId="{D5E7F615-AD81-4EC3-823F-BD54F251639C}" type="presParOf" srcId="{FA8AFB2F-4700-4BE2-9A4A-77EA558BF584}" destId="{56C9E0C2-F27A-46EB-8E80-157032770935}" srcOrd="1" destOrd="0" presId="urn:microsoft.com/office/officeart/2005/8/layout/venn1"/>
    <dgm:cxn modelId="{0C8C263A-A3A5-4497-9DBD-D9A8CE0578BB}" type="presParOf" srcId="{FA8AFB2F-4700-4BE2-9A4A-77EA558BF584}" destId="{70863765-DC1F-49A4-B053-2303D8037330}" srcOrd="2" destOrd="0" presId="urn:microsoft.com/office/officeart/2005/8/layout/venn1"/>
    <dgm:cxn modelId="{E0BBECF1-350D-4539-B306-6FF41A97393F}" type="presParOf" srcId="{FA8AFB2F-4700-4BE2-9A4A-77EA558BF584}" destId="{7130712F-DFBE-4512-A51F-AC9956CD0E8F}" srcOrd="3" destOrd="0" presId="urn:microsoft.com/office/officeart/2005/8/layout/venn1"/>
    <dgm:cxn modelId="{BA959090-68D6-4FAD-8751-246F343D196A}" type="presParOf" srcId="{FA8AFB2F-4700-4BE2-9A4A-77EA558BF584}" destId="{98E00EC6-4AEF-4101-9027-0D29410847F0}" srcOrd="4" destOrd="0" presId="urn:microsoft.com/office/officeart/2005/8/layout/venn1"/>
    <dgm:cxn modelId="{299B19C5-5A83-437D-A60B-660B9B38488B}" type="presParOf" srcId="{FA8AFB2F-4700-4BE2-9A4A-77EA558BF584}" destId="{F30EA968-2A8B-4163-BCEC-788FB471F758}"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C722AFD6-061B-4A9B-94B8-6BC71C55BFB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B3A64C5-ABDC-4FE0-BD01-7A6FE5740885}">
      <dgm:prSet phldrT="[Text]" custT="1"/>
      <dgm:spPr/>
      <dgm:t>
        <a:bodyPr/>
        <a:lstStyle/>
        <a:p>
          <a:r>
            <a:rPr lang="en-IE" sz="1600" dirty="0" smtClean="0"/>
            <a:t>Everything is inter-connected</a:t>
          </a:r>
          <a:endParaRPr lang="en-US" sz="1600" dirty="0"/>
        </a:p>
      </dgm:t>
    </dgm:pt>
    <dgm:pt modelId="{D88FD4FA-050D-43EA-88A5-243FAAAD35BB}" type="parTrans" cxnId="{1A0BA4DF-1415-471A-954C-1D589FC01F67}">
      <dgm:prSet/>
      <dgm:spPr/>
      <dgm:t>
        <a:bodyPr/>
        <a:lstStyle/>
        <a:p>
          <a:endParaRPr lang="en-US"/>
        </a:p>
      </dgm:t>
    </dgm:pt>
    <dgm:pt modelId="{F540DD0F-6236-490F-9D58-589FB5D8080B}" type="sibTrans" cxnId="{1A0BA4DF-1415-471A-954C-1D589FC01F67}">
      <dgm:prSet/>
      <dgm:spPr/>
      <dgm:t>
        <a:bodyPr/>
        <a:lstStyle/>
        <a:p>
          <a:endParaRPr lang="en-US"/>
        </a:p>
      </dgm:t>
    </dgm:pt>
    <dgm:pt modelId="{E393E3B8-725D-428C-949A-1A1A9A5E1C96}">
      <dgm:prSet phldrT="[Text]" custT="1"/>
      <dgm:spPr>
        <a:solidFill>
          <a:srgbClr val="92D050"/>
        </a:solidFill>
      </dgm:spPr>
      <dgm:t>
        <a:bodyPr/>
        <a:lstStyle/>
        <a:p>
          <a:r>
            <a:rPr lang="en-IE" sz="1400" b="1" dirty="0" smtClean="0">
              <a:solidFill>
                <a:schemeClr val="bg1"/>
              </a:solidFill>
            </a:rPr>
            <a:t>Macro</a:t>
          </a:r>
        </a:p>
        <a:p>
          <a:r>
            <a:rPr lang="en-IE" sz="1400" b="1" dirty="0" smtClean="0">
              <a:solidFill>
                <a:schemeClr val="bg1"/>
              </a:solidFill>
            </a:rPr>
            <a:t>Economics</a:t>
          </a:r>
          <a:endParaRPr lang="en-US" sz="1400" b="1" dirty="0">
            <a:solidFill>
              <a:schemeClr val="bg1"/>
            </a:solidFill>
          </a:endParaRPr>
        </a:p>
      </dgm:t>
    </dgm:pt>
    <dgm:pt modelId="{5E822BE3-E617-4B50-B25F-4D565E22763C}" type="parTrans" cxnId="{A79A9247-5E13-43BD-AFEF-D6ABD3733F1F}">
      <dgm:prSet/>
      <dgm:spPr/>
      <dgm:t>
        <a:bodyPr/>
        <a:lstStyle/>
        <a:p>
          <a:endParaRPr lang="en-US"/>
        </a:p>
      </dgm:t>
    </dgm:pt>
    <dgm:pt modelId="{DF2E0827-4E60-4982-B039-54F131BBAAA1}" type="sibTrans" cxnId="{A79A9247-5E13-43BD-AFEF-D6ABD3733F1F}">
      <dgm:prSet/>
      <dgm:spPr/>
      <dgm:t>
        <a:bodyPr/>
        <a:lstStyle/>
        <a:p>
          <a:endParaRPr lang="en-US"/>
        </a:p>
      </dgm:t>
    </dgm:pt>
    <dgm:pt modelId="{A71BD2C2-9851-4FBB-8BE5-A9BADDF9EBBD}">
      <dgm:prSet phldrT="[Text]" custT="1"/>
      <dgm:spPr>
        <a:solidFill>
          <a:srgbClr val="00B0F0"/>
        </a:solidFill>
      </dgm:spPr>
      <dgm:t>
        <a:bodyPr/>
        <a:lstStyle/>
        <a:p>
          <a:r>
            <a:rPr lang="en-IE" sz="1400" b="1" dirty="0" smtClean="0"/>
            <a:t>Social</a:t>
          </a:r>
        </a:p>
        <a:p>
          <a:r>
            <a:rPr lang="en-IE" sz="1400" b="1" dirty="0" smtClean="0"/>
            <a:t>Statistics</a:t>
          </a:r>
          <a:endParaRPr lang="en-US" sz="1400" b="1" dirty="0"/>
        </a:p>
      </dgm:t>
    </dgm:pt>
    <dgm:pt modelId="{DE158D62-47A2-483E-9DA4-0593E90BFA00}" type="parTrans" cxnId="{0981C1A3-488D-4104-9381-0DE3163AE3F2}">
      <dgm:prSet/>
      <dgm:spPr/>
      <dgm:t>
        <a:bodyPr/>
        <a:lstStyle/>
        <a:p>
          <a:endParaRPr lang="en-US"/>
        </a:p>
      </dgm:t>
    </dgm:pt>
    <dgm:pt modelId="{AE30236B-B7C6-44E2-A5BB-7F7BA983E777}" type="sibTrans" cxnId="{0981C1A3-488D-4104-9381-0DE3163AE3F2}">
      <dgm:prSet/>
      <dgm:spPr/>
      <dgm:t>
        <a:bodyPr/>
        <a:lstStyle/>
        <a:p>
          <a:endParaRPr lang="en-US"/>
        </a:p>
      </dgm:t>
    </dgm:pt>
    <dgm:pt modelId="{38DD56ED-2BD8-41EC-BD89-A30315518B12}">
      <dgm:prSet phldrT="[Text]" custT="1"/>
      <dgm:spPr>
        <a:solidFill>
          <a:srgbClr val="FF0000"/>
        </a:solidFill>
      </dgm:spPr>
      <dgm:t>
        <a:bodyPr/>
        <a:lstStyle/>
        <a:p>
          <a:r>
            <a:rPr lang="en-IE" sz="1400" b="1" dirty="0" smtClean="0">
              <a:solidFill>
                <a:schemeClr val="bg1"/>
              </a:solidFill>
            </a:rPr>
            <a:t>Business</a:t>
          </a:r>
        </a:p>
        <a:p>
          <a:r>
            <a:rPr lang="en-IE" sz="1400" b="1" dirty="0" smtClean="0">
              <a:solidFill>
                <a:schemeClr val="bg1"/>
              </a:solidFill>
            </a:rPr>
            <a:t>Statistics</a:t>
          </a:r>
          <a:endParaRPr lang="en-US" sz="1400" b="1" dirty="0">
            <a:solidFill>
              <a:schemeClr val="bg1"/>
            </a:solidFill>
          </a:endParaRPr>
        </a:p>
      </dgm:t>
    </dgm:pt>
    <dgm:pt modelId="{610FA3A5-DB3D-482E-9E1E-0E496E9CE58C}" type="parTrans" cxnId="{3F0B0897-6830-481D-81CD-28E3544BEA4F}">
      <dgm:prSet/>
      <dgm:spPr/>
      <dgm:t>
        <a:bodyPr/>
        <a:lstStyle/>
        <a:p>
          <a:endParaRPr lang="en-US"/>
        </a:p>
      </dgm:t>
    </dgm:pt>
    <dgm:pt modelId="{9BDF35F0-1764-467C-B3B6-0531847601D9}" type="sibTrans" cxnId="{3F0B0897-6830-481D-81CD-28E3544BEA4F}">
      <dgm:prSet/>
      <dgm:spPr/>
      <dgm:t>
        <a:bodyPr/>
        <a:lstStyle/>
        <a:p>
          <a:endParaRPr lang="en-US"/>
        </a:p>
      </dgm:t>
    </dgm:pt>
    <dgm:pt modelId="{0489C622-9804-4C9F-893A-173E11583A67}" type="pres">
      <dgm:prSet presAssocID="{C722AFD6-061B-4A9B-94B8-6BC71C55BFBA}" presName="Name0" presStyleCnt="0">
        <dgm:presLayoutVars>
          <dgm:chMax val="1"/>
          <dgm:dir/>
          <dgm:animLvl val="ctr"/>
          <dgm:resizeHandles val="exact"/>
        </dgm:presLayoutVars>
      </dgm:prSet>
      <dgm:spPr/>
      <dgm:t>
        <a:bodyPr/>
        <a:lstStyle/>
        <a:p>
          <a:endParaRPr lang="en-US"/>
        </a:p>
      </dgm:t>
    </dgm:pt>
    <dgm:pt modelId="{6DCEF8C9-17CE-4052-BEC4-41230FC69315}" type="pres">
      <dgm:prSet presAssocID="{1B3A64C5-ABDC-4FE0-BD01-7A6FE5740885}" presName="centerShape" presStyleLbl="node0" presStyleIdx="0" presStyleCnt="1" custScaleX="111704" custScaleY="107764"/>
      <dgm:spPr/>
      <dgm:t>
        <a:bodyPr/>
        <a:lstStyle/>
        <a:p>
          <a:endParaRPr lang="en-US"/>
        </a:p>
      </dgm:t>
    </dgm:pt>
    <dgm:pt modelId="{26D52E21-0A1F-4580-B251-12C261FC59F0}" type="pres">
      <dgm:prSet presAssocID="{E393E3B8-725D-428C-949A-1A1A9A5E1C96}" presName="node" presStyleLbl="node1" presStyleIdx="0" presStyleCnt="3" custScaleX="104141" custScaleY="103877">
        <dgm:presLayoutVars>
          <dgm:bulletEnabled val="1"/>
        </dgm:presLayoutVars>
      </dgm:prSet>
      <dgm:spPr/>
      <dgm:t>
        <a:bodyPr/>
        <a:lstStyle/>
        <a:p>
          <a:endParaRPr lang="en-US"/>
        </a:p>
      </dgm:t>
    </dgm:pt>
    <dgm:pt modelId="{EDE57059-2995-4D36-BBEF-CCF69E544875}" type="pres">
      <dgm:prSet presAssocID="{E393E3B8-725D-428C-949A-1A1A9A5E1C96}" presName="dummy" presStyleCnt="0"/>
      <dgm:spPr/>
    </dgm:pt>
    <dgm:pt modelId="{A88BC136-C4B9-47BA-9E05-5DEE3C422C2A}" type="pres">
      <dgm:prSet presAssocID="{DF2E0827-4E60-4982-B039-54F131BBAAA1}" presName="sibTrans" presStyleLbl="sibTrans2D1" presStyleIdx="0" presStyleCnt="3"/>
      <dgm:spPr/>
      <dgm:t>
        <a:bodyPr/>
        <a:lstStyle/>
        <a:p>
          <a:endParaRPr lang="en-US"/>
        </a:p>
      </dgm:t>
    </dgm:pt>
    <dgm:pt modelId="{FB89E2C1-11C3-4E2E-A03B-F7E37DCF3B64}" type="pres">
      <dgm:prSet presAssocID="{A71BD2C2-9851-4FBB-8BE5-A9BADDF9EBBD}" presName="node" presStyleLbl="node1" presStyleIdx="1" presStyleCnt="3">
        <dgm:presLayoutVars>
          <dgm:bulletEnabled val="1"/>
        </dgm:presLayoutVars>
      </dgm:prSet>
      <dgm:spPr/>
      <dgm:t>
        <a:bodyPr/>
        <a:lstStyle/>
        <a:p>
          <a:endParaRPr lang="en-US"/>
        </a:p>
      </dgm:t>
    </dgm:pt>
    <dgm:pt modelId="{7DE61355-1E93-41F1-B9F2-F5E20043C2CF}" type="pres">
      <dgm:prSet presAssocID="{A71BD2C2-9851-4FBB-8BE5-A9BADDF9EBBD}" presName="dummy" presStyleCnt="0"/>
      <dgm:spPr/>
    </dgm:pt>
    <dgm:pt modelId="{F802B246-C72C-4D00-BD70-7451E8EA7F60}" type="pres">
      <dgm:prSet presAssocID="{AE30236B-B7C6-44E2-A5BB-7F7BA983E777}" presName="sibTrans" presStyleLbl="sibTrans2D1" presStyleIdx="1" presStyleCnt="3"/>
      <dgm:spPr/>
      <dgm:t>
        <a:bodyPr/>
        <a:lstStyle/>
        <a:p>
          <a:endParaRPr lang="en-US"/>
        </a:p>
      </dgm:t>
    </dgm:pt>
    <dgm:pt modelId="{62DB6C5A-9A5B-42C0-A372-F3F504296646}" type="pres">
      <dgm:prSet presAssocID="{38DD56ED-2BD8-41EC-BD89-A30315518B12}" presName="node" presStyleLbl="node1" presStyleIdx="2" presStyleCnt="3">
        <dgm:presLayoutVars>
          <dgm:bulletEnabled val="1"/>
        </dgm:presLayoutVars>
      </dgm:prSet>
      <dgm:spPr/>
      <dgm:t>
        <a:bodyPr/>
        <a:lstStyle/>
        <a:p>
          <a:endParaRPr lang="en-US"/>
        </a:p>
      </dgm:t>
    </dgm:pt>
    <dgm:pt modelId="{E2B599C4-9908-4B71-845E-EF94B6244293}" type="pres">
      <dgm:prSet presAssocID="{38DD56ED-2BD8-41EC-BD89-A30315518B12}" presName="dummy" presStyleCnt="0"/>
      <dgm:spPr/>
    </dgm:pt>
    <dgm:pt modelId="{25C90068-DE29-4E09-A6F6-61EA5EAAC06A}" type="pres">
      <dgm:prSet presAssocID="{9BDF35F0-1764-467C-B3B6-0531847601D9}" presName="sibTrans" presStyleLbl="sibTrans2D1" presStyleIdx="2" presStyleCnt="3"/>
      <dgm:spPr/>
      <dgm:t>
        <a:bodyPr/>
        <a:lstStyle/>
        <a:p>
          <a:endParaRPr lang="en-US"/>
        </a:p>
      </dgm:t>
    </dgm:pt>
  </dgm:ptLst>
  <dgm:cxnLst>
    <dgm:cxn modelId="{0962CC67-9DFC-491E-8A0F-D64D2093F428}" type="presOf" srcId="{E393E3B8-725D-428C-949A-1A1A9A5E1C96}" destId="{26D52E21-0A1F-4580-B251-12C261FC59F0}" srcOrd="0" destOrd="0" presId="urn:microsoft.com/office/officeart/2005/8/layout/radial6"/>
    <dgm:cxn modelId="{541D3FFA-3848-4861-9A18-6F7E1A6FE4DC}" type="presOf" srcId="{C722AFD6-061B-4A9B-94B8-6BC71C55BFBA}" destId="{0489C622-9804-4C9F-893A-173E11583A67}" srcOrd="0" destOrd="0" presId="urn:microsoft.com/office/officeart/2005/8/layout/radial6"/>
    <dgm:cxn modelId="{683FF257-6EC6-4B11-AAAE-ABFE28E14D5B}" type="presOf" srcId="{DF2E0827-4E60-4982-B039-54F131BBAAA1}" destId="{A88BC136-C4B9-47BA-9E05-5DEE3C422C2A}" srcOrd="0" destOrd="0" presId="urn:microsoft.com/office/officeart/2005/8/layout/radial6"/>
    <dgm:cxn modelId="{D3FADF69-E163-4F12-8F88-F027253D8589}" type="presOf" srcId="{38DD56ED-2BD8-41EC-BD89-A30315518B12}" destId="{62DB6C5A-9A5B-42C0-A372-F3F504296646}" srcOrd="0" destOrd="0" presId="urn:microsoft.com/office/officeart/2005/8/layout/radial6"/>
    <dgm:cxn modelId="{0981C1A3-488D-4104-9381-0DE3163AE3F2}" srcId="{1B3A64C5-ABDC-4FE0-BD01-7A6FE5740885}" destId="{A71BD2C2-9851-4FBB-8BE5-A9BADDF9EBBD}" srcOrd="1" destOrd="0" parTransId="{DE158D62-47A2-483E-9DA4-0593E90BFA00}" sibTransId="{AE30236B-B7C6-44E2-A5BB-7F7BA983E777}"/>
    <dgm:cxn modelId="{0D446A3E-2FF0-4628-9405-236923529C45}" type="presOf" srcId="{9BDF35F0-1764-467C-B3B6-0531847601D9}" destId="{25C90068-DE29-4E09-A6F6-61EA5EAAC06A}" srcOrd="0" destOrd="0" presId="urn:microsoft.com/office/officeart/2005/8/layout/radial6"/>
    <dgm:cxn modelId="{A79A9247-5E13-43BD-AFEF-D6ABD3733F1F}" srcId="{1B3A64C5-ABDC-4FE0-BD01-7A6FE5740885}" destId="{E393E3B8-725D-428C-949A-1A1A9A5E1C96}" srcOrd="0" destOrd="0" parTransId="{5E822BE3-E617-4B50-B25F-4D565E22763C}" sibTransId="{DF2E0827-4E60-4982-B039-54F131BBAAA1}"/>
    <dgm:cxn modelId="{3F0B0897-6830-481D-81CD-28E3544BEA4F}" srcId="{1B3A64C5-ABDC-4FE0-BD01-7A6FE5740885}" destId="{38DD56ED-2BD8-41EC-BD89-A30315518B12}" srcOrd="2" destOrd="0" parTransId="{610FA3A5-DB3D-482E-9E1E-0E496E9CE58C}" sibTransId="{9BDF35F0-1764-467C-B3B6-0531847601D9}"/>
    <dgm:cxn modelId="{1A0BA4DF-1415-471A-954C-1D589FC01F67}" srcId="{C722AFD6-061B-4A9B-94B8-6BC71C55BFBA}" destId="{1B3A64C5-ABDC-4FE0-BD01-7A6FE5740885}" srcOrd="0" destOrd="0" parTransId="{D88FD4FA-050D-43EA-88A5-243FAAAD35BB}" sibTransId="{F540DD0F-6236-490F-9D58-589FB5D8080B}"/>
    <dgm:cxn modelId="{AEEF2227-DA63-440C-857D-47BB17CEA2DE}" type="presOf" srcId="{AE30236B-B7C6-44E2-A5BB-7F7BA983E777}" destId="{F802B246-C72C-4D00-BD70-7451E8EA7F60}" srcOrd="0" destOrd="0" presId="urn:microsoft.com/office/officeart/2005/8/layout/radial6"/>
    <dgm:cxn modelId="{81147F1A-7C91-456E-8DD2-856B225B53D0}" type="presOf" srcId="{1B3A64C5-ABDC-4FE0-BD01-7A6FE5740885}" destId="{6DCEF8C9-17CE-4052-BEC4-41230FC69315}" srcOrd="0" destOrd="0" presId="urn:microsoft.com/office/officeart/2005/8/layout/radial6"/>
    <dgm:cxn modelId="{B0DFE23C-4977-4595-BB51-D19115A4D040}" type="presOf" srcId="{A71BD2C2-9851-4FBB-8BE5-A9BADDF9EBBD}" destId="{FB89E2C1-11C3-4E2E-A03B-F7E37DCF3B64}" srcOrd="0" destOrd="0" presId="urn:microsoft.com/office/officeart/2005/8/layout/radial6"/>
    <dgm:cxn modelId="{3CDF24C2-B267-4109-8286-4DA478795B19}" type="presParOf" srcId="{0489C622-9804-4C9F-893A-173E11583A67}" destId="{6DCEF8C9-17CE-4052-BEC4-41230FC69315}" srcOrd="0" destOrd="0" presId="urn:microsoft.com/office/officeart/2005/8/layout/radial6"/>
    <dgm:cxn modelId="{DF4C7E09-BDAB-4AAA-847A-3C26ABF39934}" type="presParOf" srcId="{0489C622-9804-4C9F-893A-173E11583A67}" destId="{26D52E21-0A1F-4580-B251-12C261FC59F0}" srcOrd="1" destOrd="0" presId="urn:microsoft.com/office/officeart/2005/8/layout/radial6"/>
    <dgm:cxn modelId="{E29A0092-58F3-45D6-B5CE-82CBBBE383D0}" type="presParOf" srcId="{0489C622-9804-4C9F-893A-173E11583A67}" destId="{EDE57059-2995-4D36-BBEF-CCF69E544875}" srcOrd="2" destOrd="0" presId="urn:microsoft.com/office/officeart/2005/8/layout/radial6"/>
    <dgm:cxn modelId="{43137EFC-E0E3-4BA1-B3AF-91EF82798B69}" type="presParOf" srcId="{0489C622-9804-4C9F-893A-173E11583A67}" destId="{A88BC136-C4B9-47BA-9E05-5DEE3C422C2A}" srcOrd="3" destOrd="0" presId="urn:microsoft.com/office/officeart/2005/8/layout/radial6"/>
    <dgm:cxn modelId="{F6DD4922-14F6-4C4B-B7BA-E4814285281E}" type="presParOf" srcId="{0489C622-9804-4C9F-893A-173E11583A67}" destId="{FB89E2C1-11C3-4E2E-A03B-F7E37DCF3B64}" srcOrd="4" destOrd="0" presId="urn:microsoft.com/office/officeart/2005/8/layout/radial6"/>
    <dgm:cxn modelId="{B621D720-7E7A-4416-B567-81AC47498589}" type="presParOf" srcId="{0489C622-9804-4C9F-893A-173E11583A67}" destId="{7DE61355-1E93-41F1-B9F2-F5E20043C2CF}" srcOrd="5" destOrd="0" presId="urn:microsoft.com/office/officeart/2005/8/layout/radial6"/>
    <dgm:cxn modelId="{BE4A472F-1F54-478E-AD22-046F320E8F32}" type="presParOf" srcId="{0489C622-9804-4C9F-893A-173E11583A67}" destId="{F802B246-C72C-4D00-BD70-7451E8EA7F60}" srcOrd="6" destOrd="0" presId="urn:microsoft.com/office/officeart/2005/8/layout/radial6"/>
    <dgm:cxn modelId="{5C04F7C1-EE93-416B-907B-CD7F368742CF}" type="presParOf" srcId="{0489C622-9804-4C9F-893A-173E11583A67}" destId="{62DB6C5A-9A5B-42C0-A372-F3F504296646}" srcOrd="7" destOrd="0" presId="urn:microsoft.com/office/officeart/2005/8/layout/radial6"/>
    <dgm:cxn modelId="{C88166F2-41E9-4111-9D0B-01D1D7222C0C}" type="presParOf" srcId="{0489C622-9804-4C9F-893A-173E11583A67}" destId="{E2B599C4-9908-4B71-845E-EF94B6244293}" srcOrd="8" destOrd="0" presId="urn:microsoft.com/office/officeart/2005/8/layout/radial6"/>
    <dgm:cxn modelId="{F1359DFA-6F45-473D-B507-60EE7077E624}" type="presParOf" srcId="{0489C622-9804-4C9F-893A-173E11583A67}" destId="{25C90068-DE29-4E09-A6F6-61EA5EAAC06A}" srcOrd="9"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28688" y="752475"/>
            <a:ext cx="4951412" cy="3713163"/>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07524" y="4720908"/>
            <a:ext cx="4990571" cy="4474530"/>
          </a:xfrm>
          <a:prstGeom prst="rect">
            <a:avLst/>
          </a:prstGeom>
          <a:noFill/>
          <a:ln w="12700">
            <a:noFill/>
            <a:miter lim="800000"/>
            <a:headEnd/>
            <a:tailEnd/>
          </a:ln>
          <a:effectLst/>
        </p:spPr>
        <p:txBody>
          <a:bodyPr vert="horz" wrap="square" lIns="90578" tIns="44495" rIns="90578" bIns="44495" numCol="1" anchor="t" anchorCtr="0" compatLnSpc="1">
            <a:prstTxWarp prst="textNoShape">
              <a:avLst/>
            </a:prstTxWarp>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sz="1000" dirty="0" smtClean="0"/>
              <a:t>Steve </a:t>
            </a:r>
            <a:r>
              <a:rPr lang="en-IE" sz="1000" dirty="0" err="1" smtClean="0"/>
              <a:t>MacFeely</a:t>
            </a:r>
            <a:r>
              <a:rPr lang="en-IE" sz="1000" dirty="0" smtClean="0"/>
              <a:t>, Director of Business Statistics &amp; Methodology</a:t>
            </a:r>
          </a:p>
          <a:p>
            <a:r>
              <a:rPr lang="en-IE" sz="1000" dirty="0" err="1" smtClean="0"/>
              <a:t>Padraig</a:t>
            </a:r>
            <a:r>
              <a:rPr lang="en-IE" sz="1000" dirty="0" smtClean="0"/>
              <a:t> Dalton, Assistant Director General</a:t>
            </a:r>
            <a:r>
              <a:rPr lang="en-IE" sz="1000" baseline="0" dirty="0" smtClean="0"/>
              <a:t> with responsibility for Social &amp; Demographic Statistics</a:t>
            </a:r>
          </a:p>
          <a:p>
            <a:r>
              <a:rPr lang="en-IE" sz="1000" baseline="0" dirty="0" smtClean="0"/>
              <a:t>Michael Connolly, Senior Statistician with responsibility for National Accounts Integration </a:t>
            </a:r>
            <a:endParaRPr lang="en-IE" sz="1000" dirty="0" smtClean="0"/>
          </a:p>
          <a:p>
            <a:endParaRPr lang="en-IE" sz="1000" dirty="0" smtClean="0"/>
          </a:p>
          <a:p>
            <a:r>
              <a:rPr lang="en-IE" sz="1000" dirty="0" smtClean="0"/>
              <a:t>I would to thank the Houses of the Oireachtas</a:t>
            </a:r>
            <a:r>
              <a:rPr lang="en-IE" sz="1000" baseline="0" dirty="0" smtClean="0"/>
              <a:t> Services, in particular </a:t>
            </a:r>
            <a:r>
              <a:rPr lang="en-IE" sz="1000" dirty="0" smtClean="0"/>
              <a:t>Peter Finnegan and his colleagues from the Library and </a:t>
            </a:r>
            <a:r>
              <a:rPr lang="en-IE" sz="1000" dirty="0" err="1" smtClean="0"/>
              <a:t>reserach</a:t>
            </a:r>
            <a:r>
              <a:rPr lang="en-IE" sz="1000" dirty="0" smtClean="0"/>
              <a:t> unit for affording us this opportunity to talk to you this morning.</a:t>
            </a:r>
          </a:p>
          <a:p>
            <a:endParaRPr lang="en-IE" sz="1000" dirty="0" smtClean="0"/>
          </a:p>
          <a:p>
            <a:r>
              <a:rPr lang="en-IE" sz="1000" dirty="0" smtClean="0"/>
              <a:t>The CSO is an independent office,</a:t>
            </a:r>
            <a:r>
              <a:rPr lang="en-IE" sz="1000" baseline="0" dirty="0" smtClean="0"/>
              <a:t> </a:t>
            </a:r>
            <a:r>
              <a:rPr lang="en-IE" sz="1000" dirty="0" smtClean="0"/>
              <a:t>mandated by</a:t>
            </a:r>
            <a:r>
              <a:rPr lang="en-IE" sz="1000" baseline="0" dirty="0" smtClean="0"/>
              <a:t> the 1993 Statistics Act</a:t>
            </a:r>
            <a:r>
              <a:rPr lang="en-IE" sz="1000" dirty="0" smtClean="0"/>
              <a:t> to</a:t>
            </a:r>
            <a:r>
              <a:rPr lang="en-IE" sz="1000" baseline="0" dirty="0" smtClean="0"/>
              <a:t> collect, compile, extract and disseminate, for statistical purposes of information, that relate to economic, social and general activity and conditions in the State. </a:t>
            </a:r>
            <a:endParaRPr lang="en-IE" sz="1000" dirty="0" smtClean="0"/>
          </a:p>
          <a:p>
            <a:endParaRPr lang="en-IE" sz="1000" dirty="0" smtClean="0"/>
          </a:p>
          <a:p>
            <a:r>
              <a:rPr lang="en-IE" sz="1000" dirty="0" smtClean="0"/>
              <a:t>The</a:t>
            </a:r>
            <a:r>
              <a:rPr lang="en-IE" sz="1000" baseline="0" dirty="0" smtClean="0"/>
              <a:t> CSO compiles and disseminates a wide range of information from the most popular baby names to</a:t>
            </a:r>
          </a:p>
          <a:p>
            <a:endParaRPr lang="en-IE" sz="1000" baseline="0" dirty="0" smtClean="0"/>
          </a:p>
          <a:p>
            <a:r>
              <a:rPr lang="en-IE" sz="1000" baseline="0" dirty="0" smtClean="0"/>
              <a:t>Although these data are presented separately, in individual reports, they are all (with the possible exception of the baby names) all interconnected.  What happens in the business economy affects the wider macro-economy and this in turn impacts on households and the individual citizen.</a:t>
            </a:r>
          </a:p>
          <a:p>
            <a:endParaRPr lang="en-IE" sz="1000" baseline="0" dirty="0" smtClean="0"/>
          </a:p>
          <a:p>
            <a:r>
              <a:rPr lang="en-IE" sz="1000" baseline="0" dirty="0" smtClean="0"/>
              <a:t>So, over the next 25 – 30 minutes, I hope to do 2 things: </a:t>
            </a:r>
          </a:p>
          <a:p>
            <a:endParaRPr lang="en-IE" sz="1000" baseline="0" dirty="0" smtClean="0"/>
          </a:p>
          <a:p>
            <a:pPr marL="228600" indent="-228600">
              <a:buAutoNum type="arabicParenBoth"/>
            </a:pPr>
            <a:r>
              <a:rPr lang="en-IE" sz="1000" baseline="0" dirty="0" smtClean="0"/>
              <a:t>Give you a small flavour of the data available, and</a:t>
            </a:r>
          </a:p>
          <a:p>
            <a:pPr marL="228600" indent="-228600">
              <a:buAutoNum type="arabicParenBoth"/>
            </a:pPr>
            <a:r>
              <a:rPr lang="en-IE" sz="1000" baseline="0" dirty="0" smtClean="0"/>
              <a:t>illustrate how all of these different facts are all connected and part of the same big picture.</a:t>
            </a:r>
          </a:p>
          <a:p>
            <a:endParaRPr lang="en-IE" sz="1000" baseline="0" dirty="0" smtClean="0"/>
          </a:p>
          <a:p>
            <a:endParaRPr lang="en-IE" sz="1000" baseline="0" dirty="0" smtClean="0"/>
          </a:p>
          <a:p>
            <a:endParaRPr lang="en-IE" sz="1000" baseline="0" dirty="0" smtClean="0"/>
          </a:p>
          <a:p>
            <a:endParaRPr lang="en-IE" sz="1000" baseline="0" dirty="0" smtClean="0"/>
          </a:p>
          <a:p>
            <a:endParaRPr lang="en-IE" baseline="0" dirty="0" smtClean="0"/>
          </a:p>
          <a:p>
            <a:r>
              <a:rPr lang="en-IE" baseline="0" dirty="0" smtClean="0"/>
              <a:t> </a:t>
            </a:r>
            <a:endParaRPr lang="en-US" dirty="0" smtClean="0"/>
          </a:p>
          <a:p>
            <a:endParaRPr lang="en-I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smtClean="0"/>
              <a:t>Employment peaked mid-2007 (2.2</a:t>
            </a:r>
            <a:r>
              <a:rPr lang="en-IE" sz="1000" baseline="0" dirty="0" smtClean="0"/>
              <a:t> million</a:t>
            </a:r>
            <a:r>
              <a:rPr lang="en-IE" sz="1000" dirty="0" smtClean="0"/>
              <a:t>),</a:t>
            </a:r>
            <a:r>
              <a:rPr lang="en-IE" sz="1000" baseline="0" dirty="0" smtClean="0"/>
              <a:t> </a:t>
            </a:r>
          </a:p>
          <a:p>
            <a:endParaRPr lang="en-IE" sz="1000" baseline="0" dirty="0" smtClean="0"/>
          </a:p>
          <a:p>
            <a:r>
              <a:rPr lang="en-IE" sz="1000" baseline="0" dirty="0" smtClean="0"/>
              <a:t>Collapse in construction had a dramatic impact (predominantly males) – as the wider global recession took hold, the decline rippled out through all sectors of the economy.  Employment now stands at 1.8million.  </a:t>
            </a:r>
          </a:p>
          <a:p>
            <a:endParaRPr lang="en-IE" sz="1000" baseline="0" dirty="0" smtClean="0"/>
          </a:p>
          <a:p>
            <a:r>
              <a:rPr lang="en-IE" sz="1000" baseline="0" dirty="0" smtClean="0"/>
              <a:t>From 2000 – 2006 we experience natural unemployment rate. Unemployment held at less than 4.5% - Q2 2007 (103,000) but thereafter begins to increase.  By Q3 2011 unemployment rate at 14.4% (315,000).   This change happened very quickly – the bulk of this change occurred within 24 months.</a:t>
            </a:r>
          </a:p>
          <a:p>
            <a:endParaRPr lang="en-IE" sz="1000" baseline="0" dirty="0" smtClean="0"/>
          </a:p>
          <a:p>
            <a:r>
              <a:rPr lang="en-IE" sz="1000" baseline="0" dirty="0" smtClean="0"/>
              <a:t>Perhaps the more important issue, is the structural or compositional change from short-term to long-term unemployed (unemployed for more than 1 year). LTUR now account for over half of the 315,000 persons unemployed.</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smtClean="0"/>
              <a:t>During the</a:t>
            </a:r>
            <a:r>
              <a:rPr lang="en-IE" sz="1000" baseline="0" dirty="0" smtClean="0"/>
              <a:t> 2004 – 2007 period, Construction made a very significant contribution to employment growth (grew by 42%), accounting for more than 30% of all employment growth.</a:t>
            </a:r>
          </a:p>
          <a:p>
            <a:endParaRPr lang="en-IE" sz="1000" baseline="0" dirty="0" smtClean="0"/>
          </a:p>
          <a:p>
            <a:r>
              <a:rPr lang="en-IE" sz="1000" baseline="0" dirty="0" smtClean="0"/>
              <a:t>“Other” includes public sector, tourism sector and business services.  The growth in “Other” also reflects increased female participation, so much of the growth here was female.</a:t>
            </a:r>
          </a:p>
          <a:p>
            <a:endParaRPr lang="en-IE" sz="1000" baseline="0" dirty="0" smtClean="0"/>
          </a:p>
          <a:p>
            <a:r>
              <a:rPr lang="en-IE" sz="1000" baseline="0" dirty="0" smtClean="0"/>
              <a:t>During the 2007 – 2011 period, over 57% of the jobs lost were construction.  This loss happened very quickly, and predominantly effected males.</a:t>
            </a:r>
          </a:p>
          <a:p>
            <a:endParaRPr lang="en-IE" sz="1000" baseline="0" dirty="0" smtClean="0"/>
          </a:p>
          <a:p>
            <a:r>
              <a:rPr lang="en-IE" sz="1000" baseline="0" dirty="0" smtClean="0"/>
              <a:t>During the same period Industry also experienced significant job losses – this is something I will return to, when I discuss how enterprises have cut labour costs.</a:t>
            </a:r>
          </a:p>
          <a:p>
            <a:endParaRPr lang="en-IE" baseline="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IE" sz="1000" dirty="0" smtClean="0"/>
              <a:t>SE - Carlow, Kilkenny, South-Tipperary, Wexford</a:t>
            </a:r>
            <a:r>
              <a:rPr lang="en-IE" sz="1000" baseline="0" dirty="0" smtClean="0"/>
              <a:t> and Waterford</a:t>
            </a:r>
            <a:endParaRPr lang="en-US" sz="1000" dirty="0" smtClean="0"/>
          </a:p>
          <a:p>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1" dirty="0" smtClean="0"/>
              <a:t>In 2007</a:t>
            </a:r>
          </a:p>
          <a:p>
            <a:r>
              <a:rPr lang="en-IE" sz="1000" dirty="0" smtClean="0"/>
              <a:t>Ireland was at full employment, and shared</a:t>
            </a:r>
            <a:r>
              <a:rPr lang="en-IE" sz="1000" baseline="0" dirty="0" smtClean="0"/>
              <a:t> the 2</a:t>
            </a:r>
            <a:r>
              <a:rPr lang="en-IE" sz="1000" baseline="30000" dirty="0" smtClean="0"/>
              <a:t>nd</a:t>
            </a:r>
            <a:r>
              <a:rPr lang="en-IE" sz="1000" baseline="0" dirty="0" smtClean="0"/>
              <a:t> lowest employment rate of 4% with NL.  </a:t>
            </a:r>
          </a:p>
          <a:p>
            <a:r>
              <a:rPr lang="en-IE" sz="1000" baseline="0" dirty="0" smtClean="0"/>
              <a:t>Only Norway had lower unemployment 3%</a:t>
            </a:r>
          </a:p>
          <a:p>
            <a:endParaRPr lang="en-IE" sz="1000" baseline="0" dirty="0" smtClean="0"/>
          </a:p>
          <a:p>
            <a:r>
              <a:rPr lang="en-IE" sz="1000" baseline="0" dirty="0" smtClean="0"/>
              <a:t>Both the EU and </a:t>
            </a:r>
            <a:r>
              <a:rPr lang="en-IE" sz="1000" baseline="0" dirty="0" err="1" smtClean="0"/>
              <a:t>Eurozone</a:t>
            </a:r>
            <a:r>
              <a:rPr lang="en-IE" sz="1000" baseline="0" dirty="0" smtClean="0"/>
              <a:t> averages were 8%</a:t>
            </a:r>
          </a:p>
          <a:p>
            <a:r>
              <a:rPr lang="en-IE" sz="1000" baseline="0" dirty="0" smtClean="0"/>
              <a:t>Unemployment in both Germany and France was 9%.</a:t>
            </a:r>
          </a:p>
          <a:p>
            <a:endParaRPr lang="en-IE" sz="1000" baseline="0" dirty="0" smtClean="0"/>
          </a:p>
          <a:p>
            <a:r>
              <a:rPr lang="en-IE" sz="1000" b="1" baseline="0" dirty="0" smtClean="0"/>
              <a:t>In 2010</a:t>
            </a:r>
          </a:p>
          <a:p>
            <a:r>
              <a:rPr lang="en-IE" sz="1000" dirty="0" smtClean="0"/>
              <a:t>Unemployment in Ireland had risen to 13%, 6</a:t>
            </a:r>
            <a:r>
              <a:rPr lang="en-IE" sz="1000" baseline="30000" dirty="0" smtClean="0"/>
              <a:t>th</a:t>
            </a:r>
            <a:r>
              <a:rPr lang="en-IE" sz="1000" dirty="0" smtClean="0"/>
              <a:t> highest</a:t>
            </a:r>
            <a:r>
              <a:rPr lang="en-IE" sz="1000" baseline="0" dirty="0" smtClean="0"/>
              <a:t> rate in EU</a:t>
            </a:r>
          </a:p>
          <a:p>
            <a:r>
              <a:rPr lang="en-IE" sz="1000" baseline="0" dirty="0" smtClean="0"/>
              <a:t>Unemployment in Germany remained static at 8%, whereas in France it had increased to 10%</a:t>
            </a:r>
          </a:p>
          <a:p>
            <a:r>
              <a:rPr lang="en-IE" sz="1000" baseline="0" dirty="0" smtClean="0"/>
              <a:t>EU and </a:t>
            </a:r>
            <a:r>
              <a:rPr lang="en-IE" sz="1000" baseline="0" dirty="0" err="1" smtClean="0"/>
              <a:t>Eurozone</a:t>
            </a:r>
            <a:r>
              <a:rPr lang="en-IE" sz="1000" baseline="0" dirty="0" smtClean="0"/>
              <a:t> unemployment rates increased to 10% and 11% respectively </a:t>
            </a:r>
          </a:p>
          <a:p>
            <a:endParaRPr lang="en-IE" sz="1000" baseline="0" dirty="0" smtClean="0"/>
          </a:p>
          <a:p>
            <a:endParaRPr lang="en-US" sz="1000" dirty="0" smtClean="0"/>
          </a:p>
          <a:p>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pPr>
              <a:buFont typeface="Wingdings" pitchFamily="2" charset="2"/>
              <a:buNone/>
            </a:pPr>
            <a:r>
              <a:rPr lang="fr-FR" sz="1000" dirty="0" smtClean="0"/>
              <a:t>Shift </a:t>
            </a:r>
            <a:r>
              <a:rPr lang="fr-FR" sz="1000" dirty="0" err="1" smtClean="0"/>
              <a:t>from</a:t>
            </a:r>
            <a:r>
              <a:rPr lang="fr-FR" sz="1000" dirty="0" smtClean="0"/>
              <a:t> permanent</a:t>
            </a:r>
            <a:r>
              <a:rPr lang="fr-FR" sz="1000" baseline="0" dirty="0" smtClean="0"/>
              <a:t> to </a:t>
            </a:r>
            <a:r>
              <a:rPr lang="fr-FR" sz="1000" baseline="0" dirty="0" err="1" smtClean="0"/>
              <a:t>temporary</a:t>
            </a:r>
            <a:r>
              <a:rPr lang="fr-FR" sz="1000" baseline="0" dirty="0" smtClean="0"/>
              <a:t> </a:t>
            </a:r>
            <a:r>
              <a:rPr lang="fr-FR" sz="1000" baseline="0" dirty="0" err="1" smtClean="0"/>
              <a:t>employment</a:t>
            </a:r>
            <a:r>
              <a:rPr lang="fr-FR" sz="1000" baseline="0" dirty="0" smtClean="0"/>
              <a:t> – </a:t>
            </a:r>
            <a:r>
              <a:rPr lang="fr-FR" sz="1000" baseline="0" dirty="0" err="1" smtClean="0"/>
              <a:t>this</a:t>
            </a:r>
            <a:r>
              <a:rPr lang="fr-FR" sz="1000" baseline="0" dirty="0" smtClean="0"/>
              <a:t> </a:t>
            </a:r>
            <a:r>
              <a:rPr lang="fr-FR" sz="1000" baseline="0" dirty="0" err="1" smtClean="0"/>
              <a:t>is</a:t>
            </a:r>
            <a:r>
              <a:rPr lang="fr-FR" sz="1000" baseline="0" dirty="0" smtClean="0"/>
              <a:t> a </a:t>
            </a:r>
            <a:r>
              <a:rPr lang="fr-FR" sz="1000" baseline="0" dirty="0" err="1" smtClean="0"/>
              <a:t>combination</a:t>
            </a:r>
            <a:r>
              <a:rPr lang="fr-FR" sz="1000" baseline="0" dirty="0" smtClean="0"/>
              <a:t> of </a:t>
            </a:r>
            <a:r>
              <a:rPr lang="fr-FR" sz="1000" baseline="0" dirty="0" err="1" smtClean="0"/>
              <a:t>voluntary</a:t>
            </a:r>
            <a:r>
              <a:rPr lang="fr-FR" sz="1000" baseline="0" dirty="0" smtClean="0"/>
              <a:t> and </a:t>
            </a:r>
            <a:r>
              <a:rPr lang="fr-FR" sz="1000" baseline="0" dirty="0" err="1" smtClean="0"/>
              <a:t>enforced</a:t>
            </a:r>
            <a:r>
              <a:rPr lang="fr-FR" sz="1000" baseline="0" dirty="0" smtClean="0"/>
              <a:t> – </a:t>
            </a:r>
            <a:r>
              <a:rPr lang="fr-FR" sz="1000" baseline="0" dirty="0" err="1" smtClean="0"/>
              <a:t>again</a:t>
            </a:r>
            <a:r>
              <a:rPr lang="fr-FR" sz="1000" baseline="0" dirty="0" smtClean="0"/>
              <a:t> I </a:t>
            </a:r>
            <a:r>
              <a:rPr lang="fr-FR" sz="1000" baseline="0" dirty="0" err="1" smtClean="0"/>
              <a:t>will</a:t>
            </a:r>
            <a:r>
              <a:rPr lang="fr-FR" sz="1000" baseline="0" dirty="0" smtClean="0"/>
              <a:t> return to </a:t>
            </a:r>
            <a:r>
              <a:rPr lang="fr-FR" sz="1000" baseline="0" dirty="0" err="1" smtClean="0"/>
              <a:t>this</a:t>
            </a:r>
            <a:r>
              <a:rPr lang="fr-FR" sz="1000" baseline="0" dirty="0" smtClean="0"/>
              <a:t> point </a:t>
            </a:r>
            <a:r>
              <a:rPr lang="fr-FR" sz="1000" baseline="0" dirty="0" err="1" smtClean="0"/>
              <a:t>later</a:t>
            </a:r>
            <a:r>
              <a:rPr lang="fr-FR" sz="1000" baseline="0" dirty="0" smtClean="0"/>
              <a:t>, </a:t>
            </a:r>
            <a:r>
              <a:rPr lang="fr-FR" sz="1000" baseline="0" dirty="0" err="1" smtClean="0"/>
              <a:t>when</a:t>
            </a:r>
            <a:r>
              <a:rPr lang="fr-FR" sz="1000" baseline="0" dirty="0" smtClean="0"/>
              <a:t> I </a:t>
            </a:r>
            <a:r>
              <a:rPr lang="fr-FR" sz="1000" baseline="0" dirty="0" err="1" smtClean="0"/>
              <a:t>discuss</a:t>
            </a:r>
            <a:r>
              <a:rPr lang="fr-FR" sz="1000" baseline="0" dirty="0" smtClean="0"/>
              <a:t> how </a:t>
            </a:r>
            <a:r>
              <a:rPr lang="fr-FR" sz="1000" baseline="0" dirty="0" err="1" smtClean="0"/>
              <a:t>enterprises</a:t>
            </a:r>
            <a:r>
              <a:rPr lang="fr-FR" sz="1000" baseline="0" dirty="0" smtClean="0"/>
              <a:t> have </a:t>
            </a:r>
            <a:r>
              <a:rPr lang="fr-FR" sz="1000" baseline="0" dirty="0" err="1" smtClean="0"/>
              <a:t>reduced</a:t>
            </a:r>
            <a:r>
              <a:rPr lang="fr-FR" sz="1000" baseline="0" dirty="0" smtClean="0"/>
              <a:t> </a:t>
            </a:r>
            <a:r>
              <a:rPr lang="fr-FR" sz="1000" baseline="0" dirty="0" err="1" smtClean="0"/>
              <a:t>their</a:t>
            </a:r>
            <a:r>
              <a:rPr lang="fr-FR" sz="1000" baseline="0" dirty="0" smtClean="0"/>
              <a:t> labour </a:t>
            </a:r>
            <a:r>
              <a:rPr lang="fr-FR" sz="1000" baseline="0" dirty="0" err="1" smtClean="0"/>
              <a:t>costs</a:t>
            </a:r>
            <a:r>
              <a:rPr lang="fr-FR" sz="1000" baseline="0" dirty="0" smtClean="0"/>
              <a:t>.  </a:t>
            </a:r>
            <a:r>
              <a:rPr lang="fr-FR" sz="1000" baseline="0" dirty="0" err="1" smtClean="0"/>
              <a:t>Also</a:t>
            </a:r>
            <a:r>
              <a:rPr lang="fr-FR" sz="1000" baseline="0" dirty="0" smtClean="0"/>
              <a:t> self-</a:t>
            </a:r>
            <a:r>
              <a:rPr lang="fr-FR" sz="1000" baseline="0" dirty="0" err="1" smtClean="0"/>
              <a:t>employed</a:t>
            </a:r>
            <a:r>
              <a:rPr lang="fr-FR" sz="1000" baseline="0" dirty="0" smtClean="0"/>
              <a:t> has been hit </a:t>
            </a:r>
            <a:r>
              <a:rPr lang="fr-FR" sz="1000" baseline="0" dirty="0" err="1" smtClean="0"/>
              <a:t>quite</a:t>
            </a:r>
            <a:r>
              <a:rPr lang="fr-FR" sz="1000" baseline="0" dirty="0" smtClean="0"/>
              <a:t> hard – </a:t>
            </a:r>
            <a:r>
              <a:rPr lang="fr-FR" sz="1000" baseline="0" dirty="0" err="1" smtClean="0"/>
              <a:t>related</a:t>
            </a:r>
            <a:r>
              <a:rPr lang="fr-FR" sz="1000" baseline="0" dirty="0" smtClean="0"/>
              <a:t> to the </a:t>
            </a:r>
            <a:r>
              <a:rPr lang="fr-FR" sz="1000" baseline="0" dirty="0" err="1" smtClean="0"/>
              <a:t>decline</a:t>
            </a:r>
            <a:r>
              <a:rPr lang="fr-FR" sz="1000" baseline="0" dirty="0" smtClean="0"/>
              <a:t> in the construction </a:t>
            </a:r>
            <a:r>
              <a:rPr lang="fr-FR" sz="1000" baseline="0" dirty="0" err="1" smtClean="0"/>
              <a:t>sector</a:t>
            </a:r>
            <a:r>
              <a:rPr lang="fr-FR" sz="1000" baseline="0" dirty="0" smtClean="0"/>
              <a:t>. </a:t>
            </a:r>
          </a:p>
          <a:p>
            <a:pPr>
              <a:buFont typeface="Wingdings" pitchFamily="2" charset="2"/>
              <a:buNone/>
            </a:pPr>
            <a:endParaRPr lang="fr-FR" sz="1000" baseline="0" dirty="0" smtClean="0"/>
          </a:p>
          <a:p>
            <a:pPr>
              <a:buFont typeface="Wingdings" pitchFamily="2" charset="2"/>
              <a:buNone/>
            </a:pPr>
            <a:r>
              <a:rPr lang="fr-FR" sz="1000" baseline="0" dirty="0" err="1" smtClean="0"/>
              <a:t>Unskilled</a:t>
            </a:r>
            <a:r>
              <a:rPr lang="fr-FR" sz="1000" baseline="0" dirty="0" smtClean="0"/>
              <a:t> and medium-</a:t>
            </a:r>
            <a:r>
              <a:rPr lang="fr-FR" sz="1000" baseline="0" dirty="0" err="1" smtClean="0"/>
              <a:t>skilled</a:t>
            </a:r>
            <a:r>
              <a:rPr lang="fr-FR" sz="1000" baseline="0" dirty="0" smtClean="0"/>
              <a:t> labour hit </a:t>
            </a:r>
            <a:r>
              <a:rPr lang="fr-FR" sz="1000" baseline="0" dirty="0" err="1" smtClean="0"/>
              <a:t>hardest</a:t>
            </a:r>
            <a:r>
              <a:rPr lang="fr-FR" sz="1000" baseline="0" dirty="0" smtClean="0"/>
              <a:t>.  This </a:t>
            </a:r>
            <a:r>
              <a:rPr lang="fr-FR" sz="1000" baseline="0" dirty="0" err="1" smtClean="0"/>
              <a:t>reflects</a:t>
            </a:r>
            <a:r>
              <a:rPr lang="fr-FR" sz="1000" baseline="0" dirty="0" smtClean="0"/>
              <a:t>, to a large </a:t>
            </a:r>
            <a:r>
              <a:rPr lang="fr-FR" sz="1000" baseline="0" dirty="0" err="1" smtClean="0"/>
              <a:t>extent</a:t>
            </a:r>
            <a:r>
              <a:rPr lang="fr-FR" sz="1000" baseline="0" dirty="0" smtClean="0"/>
              <a:t>, the </a:t>
            </a:r>
            <a:r>
              <a:rPr lang="fr-FR" sz="1000" baseline="0" dirty="0" err="1" smtClean="0"/>
              <a:t>compostion</a:t>
            </a:r>
            <a:r>
              <a:rPr lang="fr-FR" sz="1000" baseline="0" dirty="0" smtClean="0"/>
              <a:t> of labour in the construction </a:t>
            </a:r>
            <a:r>
              <a:rPr lang="fr-FR" sz="1000" baseline="0" dirty="0" err="1" smtClean="0"/>
              <a:t>sector</a:t>
            </a:r>
            <a:r>
              <a:rPr lang="fr-FR" sz="1000" baseline="0" dirty="0" smtClean="0"/>
              <a:t>, but </a:t>
            </a:r>
            <a:r>
              <a:rPr lang="fr-FR" sz="1000" baseline="0" dirty="0" err="1" smtClean="0"/>
              <a:t>also</a:t>
            </a:r>
            <a:r>
              <a:rPr lang="fr-FR" sz="1000" baseline="0" dirty="0" smtClean="0"/>
              <a:t> composition </a:t>
            </a:r>
            <a:r>
              <a:rPr lang="fr-FR" sz="1000" baseline="0" dirty="0" err="1" smtClean="0"/>
              <a:t>some</a:t>
            </a:r>
            <a:r>
              <a:rPr lang="fr-FR" sz="1000" baseline="0" dirty="0" smtClean="0"/>
              <a:t> </a:t>
            </a:r>
            <a:r>
              <a:rPr lang="fr-FR" sz="1000" baseline="0" dirty="0" err="1" smtClean="0"/>
              <a:t>industrial</a:t>
            </a:r>
            <a:r>
              <a:rPr lang="fr-FR" sz="1000" baseline="0" dirty="0" smtClean="0"/>
              <a:t> </a:t>
            </a:r>
            <a:r>
              <a:rPr lang="fr-FR" sz="1000" baseline="0" dirty="0" err="1" smtClean="0"/>
              <a:t>sectors</a:t>
            </a:r>
            <a:r>
              <a:rPr lang="fr-FR" sz="1000" baseline="0" dirty="0" smtClean="0"/>
              <a:t>.  High-</a:t>
            </a:r>
            <a:r>
              <a:rPr lang="fr-FR" sz="1000" baseline="0" dirty="0" err="1" smtClean="0"/>
              <a:t>skilled</a:t>
            </a:r>
            <a:r>
              <a:rPr lang="fr-FR" sz="1000" baseline="0" dirty="0" smtClean="0"/>
              <a:t> </a:t>
            </a:r>
            <a:r>
              <a:rPr lang="fr-FR" sz="1000" baseline="0" dirty="0" err="1" smtClean="0"/>
              <a:t>employment</a:t>
            </a:r>
            <a:r>
              <a:rPr lang="fr-FR" sz="1000" baseline="0" dirty="0" smtClean="0"/>
              <a:t> has </a:t>
            </a:r>
            <a:r>
              <a:rPr lang="fr-FR" sz="1000" baseline="0" dirty="0" err="1" smtClean="0"/>
              <a:t>continued</a:t>
            </a:r>
            <a:r>
              <a:rPr lang="fr-FR" sz="1000" baseline="0" dirty="0" smtClean="0"/>
              <a:t> to </a:t>
            </a:r>
            <a:r>
              <a:rPr lang="fr-FR" sz="1000" baseline="0" dirty="0" err="1" smtClean="0"/>
              <a:t>grow</a:t>
            </a:r>
            <a:r>
              <a:rPr lang="fr-FR" sz="1000" baseline="0" dirty="0" smtClean="0"/>
              <a:t>. </a:t>
            </a:r>
          </a:p>
          <a:p>
            <a:pPr>
              <a:buFont typeface="Wingdings" pitchFamily="2" charset="2"/>
              <a:buNone/>
            </a:pPr>
            <a:endParaRPr lang="fr-FR" sz="1000" baseline="0" dirty="0" smtClean="0"/>
          </a:p>
          <a:p>
            <a:pPr>
              <a:buFont typeface="Wingdings" pitchFamily="2" charset="2"/>
              <a:buNone/>
            </a:pPr>
            <a:r>
              <a:rPr lang="fr-FR" sz="1000" baseline="0" dirty="0" smtClean="0"/>
              <a:t>The </a:t>
            </a:r>
            <a:r>
              <a:rPr lang="fr-FR" sz="1000" baseline="0" dirty="0" err="1" smtClean="0"/>
              <a:t>chart</a:t>
            </a:r>
            <a:r>
              <a:rPr lang="fr-FR" sz="1000" baseline="0" dirty="0" smtClean="0"/>
              <a:t> </a:t>
            </a:r>
            <a:r>
              <a:rPr lang="fr-FR" sz="1000" baseline="0" dirty="0" err="1" smtClean="0"/>
              <a:t>highlights</a:t>
            </a:r>
            <a:r>
              <a:rPr lang="fr-FR" sz="1000" baseline="0" dirty="0" smtClean="0"/>
              <a:t> the in </a:t>
            </a:r>
            <a:r>
              <a:rPr lang="fr-FR" sz="1000" baseline="0" dirty="0" err="1" smtClean="0"/>
              <a:t>proportional</a:t>
            </a:r>
            <a:r>
              <a:rPr lang="fr-FR" sz="1000" baseline="0" dirty="0" smtClean="0"/>
              <a:t> </a:t>
            </a:r>
            <a:r>
              <a:rPr lang="fr-FR" sz="1000" baseline="0" dirty="0" err="1" smtClean="0"/>
              <a:t>terms</a:t>
            </a:r>
            <a:r>
              <a:rPr lang="fr-FR" sz="1000" baseline="0" dirty="0" smtClean="0"/>
              <a:t>, </a:t>
            </a:r>
            <a:r>
              <a:rPr lang="fr-FR" sz="1000" baseline="0" dirty="0" err="1" smtClean="0"/>
              <a:t>youth</a:t>
            </a:r>
            <a:r>
              <a:rPr lang="fr-FR" sz="1000" baseline="0" dirty="0" smtClean="0"/>
              <a:t> labour (15 – 24) has </a:t>
            </a:r>
            <a:r>
              <a:rPr lang="fr-FR" sz="1000" baseline="0" dirty="0" err="1" smtClean="0"/>
              <a:t>suffered</a:t>
            </a:r>
            <a:r>
              <a:rPr lang="fr-FR" sz="1000" baseline="0" dirty="0" smtClean="0"/>
              <a:t> the </a:t>
            </a:r>
            <a:r>
              <a:rPr lang="fr-FR" sz="1000" baseline="0" dirty="0" err="1" smtClean="0"/>
              <a:t>greatest</a:t>
            </a:r>
            <a:r>
              <a:rPr lang="fr-FR" sz="1000" baseline="0" dirty="0" smtClean="0"/>
              <a:t> </a:t>
            </a:r>
            <a:r>
              <a:rPr lang="fr-FR" sz="1000" baseline="0" dirty="0" err="1" smtClean="0"/>
              <a:t>loss</a:t>
            </a:r>
            <a:r>
              <a:rPr lang="fr-FR" sz="1000" baseline="0" dirty="0" smtClean="0"/>
              <a:t> in </a:t>
            </a:r>
            <a:r>
              <a:rPr lang="fr-FR" sz="1000" baseline="0" dirty="0" err="1" smtClean="0"/>
              <a:t>employment</a:t>
            </a:r>
            <a:r>
              <a:rPr lang="fr-FR" sz="1000" baseline="0" dirty="0" smtClean="0"/>
              <a:t>.  </a:t>
            </a:r>
            <a:r>
              <a:rPr lang="fr-FR" sz="1000" baseline="0" dirty="0" err="1" smtClean="0"/>
              <a:t>However</a:t>
            </a:r>
            <a:r>
              <a:rPr lang="fr-FR" sz="1000" baseline="0" dirty="0" smtClean="0"/>
              <a:t> in </a:t>
            </a:r>
            <a:r>
              <a:rPr lang="fr-FR" sz="1000" baseline="0" dirty="0" err="1" smtClean="0"/>
              <a:t>absolute</a:t>
            </a:r>
            <a:r>
              <a:rPr lang="fr-FR" sz="1000" baseline="0" dirty="0" smtClean="0"/>
              <a:t> </a:t>
            </a:r>
            <a:r>
              <a:rPr lang="fr-FR" sz="1000" baseline="0" dirty="0" err="1" smtClean="0"/>
              <a:t>terms</a:t>
            </a:r>
            <a:r>
              <a:rPr lang="fr-FR" sz="1000" baseline="0" dirty="0" smtClean="0"/>
              <a:t>, the </a:t>
            </a:r>
            <a:r>
              <a:rPr lang="fr-FR" sz="1000" baseline="0" dirty="0" err="1" smtClean="0"/>
              <a:t>most</a:t>
            </a:r>
            <a:r>
              <a:rPr lang="fr-FR" sz="1000" baseline="0" dirty="0" smtClean="0"/>
              <a:t> </a:t>
            </a:r>
            <a:r>
              <a:rPr lang="fr-FR" sz="1000" baseline="0" dirty="0" err="1" smtClean="0"/>
              <a:t>significant</a:t>
            </a:r>
            <a:r>
              <a:rPr lang="fr-FR" sz="1000" baseline="0" dirty="0" smtClean="0"/>
              <a:t> </a:t>
            </a:r>
            <a:r>
              <a:rPr lang="fr-FR" sz="1000" baseline="0" dirty="0" err="1" smtClean="0"/>
              <a:t>losses</a:t>
            </a:r>
            <a:r>
              <a:rPr lang="fr-FR" sz="1000" baseline="0" dirty="0" smtClean="0"/>
              <a:t> have been in the 20 – 34 </a:t>
            </a:r>
            <a:r>
              <a:rPr lang="fr-FR" sz="1000" baseline="0" dirty="0" err="1" smtClean="0"/>
              <a:t>age</a:t>
            </a:r>
            <a:r>
              <a:rPr lang="fr-FR" sz="1000" baseline="0" dirty="0" smtClean="0"/>
              <a:t> </a:t>
            </a:r>
            <a:r>
              <a:rPr lang="fr-FR" sz="1000" baseline="0" dirty="0" err="1" smtClean="0"/>
              <a:t>cohort</a:t>
            </a:r>
            <a:r>
              <a:rPr lang="fr-FR" sz="1000" baseline="0" dirty="0" smtClean="0"/>
              <a:t>.</a:t>
            </a:r>
          </a:p>
          <a:p>
            <a:pPr lvl="1">
              <a:buFont typeface="Wingdings" pitchFamily="2" charset="2"/>
              <a:buChar char="Ø"/>
            </a:pPr>
            <a:endParaRPr lang="fr-FR" sz="1000" dirty="0" smtClean="0"/>
          </a:p>
          <a:p>
            <a:pPr lvl="1">
              <a:buFont typeface="Wingdings" pitchFamily="2" charset="2"/>
              <a:buChar char="Ø"/>
            </a:pPr>
            <a:endParaRPr lang="fr-FR" sz="1000" dirty="0" smtClean="0"/>
          </a:p>
          <a:p>
            <a:endParaRPr lang="fr-FR" sz="1000" dirty="0" smtClean="0"/>
          </a:p>
          <a:p>
            <a:endParaRPr lang="en-US" sz="1000" dirty="0" smtClean="0"/>
          </a:p>
          <a:p>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IE" sz="1000" dirty="0" smtClean="0"/>
              <a:t>Jobs lost on the basis of “place of residence” (as this is how the survey data are collected) rather than region where actual jobs were lost.</a:t>
            </a:r>
            <a:endParaRPr lang="en-US" sz="1000"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000" dirty="0" smtClean="0"/>
              <a:t>Between 2008 and 2009 65% of enterprises reduced their wage bill by more than 2% (and 35% did not)</a:t>
            </a:r>
          </a:p>
          <a:p>
            <a:endParaRPr lang="en-IE" sz="1000" dirty="0" smtClean="0"/>
          </a:p>
          <a:p>
            <a:r>
              <a:rPr lang="en-IE" sz="1000" dirty="0" smtClean="0"/>
              <a:t>A</a:t>
            </a:r>
            <a:r>
              <a:rPr lang="en-IE" sz="1000" baseline="0" dirty="0" smtClean="0"/>
              <a:t> combination of 3 strategies were used:</a:t>
            </a:r>
          </a:p>
          <a:p>
            <a:endParaRPr lang="en-IE" sz="1000" baseline="0" dirty="0" smtClean="0"/>
          </a:p>
          <a:p>
            <a:r>
              <a:rPr lang="en-IE" sz="1000" baseline="0" dirty="0" smtClean="0"/>
              <a:t>Employment was reduced</a:t>
            </a:r>
          </a:p>
          <a:p>
            <a:r>
              <a:rPr lang="en-IE" sz="1000" baseline="0" dirty="0" smtClean="0"/>
              <a:t>Hours were cut</a:t>
            </a:r>
          </a:p>
          <a:p>
            <a:r>
              <a:rPr lang="en-IE" sz="1000" baseline="0" dirty="0" smtClean="0"/>
              <a:t>Actual wage rate/average hourly earnings were cut</a:t>
            </a:r>
          </a:p>
          <a:p>
            <a:endParaRPr lang="en-IE" sz="1000" baseline="0" dirty="0" smtClean="0"/>
          </a:p>
          <a:p>
            <a:r>
              <a:rPr lang="en-IE" sz="1000" baseline="0" dirty="0" smtClean="0"/>
              <a:t>54% of all enterprises reduced employment </a:t>
            </a:r>
          </a:p>
          <a:p>
            <a:r>
              <a:rPr lang="en-IE" sz="1000" baseline="0" dirty="0" smtClean="0"/>
              <a:t>37% of all enterprises reduced hours</a:t>
            </a:r>
          </a:p>
          <a:p>
            <a:r>
              <a:rPr lang="en-IE" sz="1000" baseline="0" dirty="0" smtClean="0"/>
              <a:t>29% cut hourly wage rate</a:t>
            </a:r>
          </a:p>
          <a:p>
            <a:endParaRPr lang="en-IE" sz="1000" baseline="0" dirty="0" smtClean="0"/>
          </a:p>
          <a:p>
            <a:r>
              <a:rPr lang="en-IE" sz="1000" baseline="0" dirty="0" smtClean="0"/>
              <a:t>Of which, some used either 2 or 3 options</a:t>
            </a:r>
          </a:p>
          <a:p>
            <a:endParaRPr lang="en-IE" sz="1000" baseline="0" dirty="0" smtClean="0"/>
          </a:p>
          <a:p>
            <a:r>
              <a:rPr lang="en-IE" sz="1000" baseline="0" dirty="0" smtClean="0"/>
              <a:t>Earnings statistics show there has been little or no fall in average hourly wages in private sector</a:t>
            </a:r>
          </a:p>
          <a:p>
            <a:endParaRPr lang="en-IE" sz="1000" dirty="0" smtClean="0"/>
          </a:p>
          <a:p>
            <a:endParaRPr lang="en-IE"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1" dirty="0" smtClean="0"/>
              <a:t>Year</a:t>
            </a:r>
            <a:r>
              <a:rPr lang="en-IE" sz="1000" b="1" baseline="0" dirty="0" smtClean="0"/>
              <a:t>-on-Year Decline (Nov 2011 – Nov 2010)</a:t>
            </a:r>
            <a:endParaRPr lang="en-IE" sz="1000" b="1" dirty="0" smtClean="0"/>
          </a:p>
          <a:p>
            <a:r>
              <a:rPr lang="en-IE" sz="1000" dirty="0" smtClean="0"/>
              <a:t>RPPI National</a:t>
            </a:r>
            <a:r>
              <a:rPr lang="en-IE" sz="1000" baseline="0" dirty="0" smtClean="0"/>
              <a:t> 	- 15.6% </a:t>
            </a:r>
            <a:endParaRPr lang="en-IE" sz="1000" dirty="0" smtClean="0"/>
          </a:p>
          <a:p>
            <a:r>
              <a:rPr lang="en-IE" sz="1000" dirty="0" smtClean="0"/>
              <a:t>RPPI Dublin		- 17.6%</a:t>
            </a:r>
          </a:p>
          <a:p>
            <a:r>
              <a:rPr lang="en-IE" sz="1000" dirty="0" smtClean="0"/>
              <a:t>RPPI ROI		- 14.5%</a:t>
            </a:r>
          </a:p>
          <a:p>
            <a:r>
              <a:rPr lang="en-IE" sz="1000" dirty="0" smtClean="0"/>
              <a:t>Rate of decline, has</a:t>
            </a:r>
            <a:r>
              <a:rPr lang="en-IE" sz="1000" baseline="0" dirty="0" smtClean="0"/>
              <a:t> accelerated slightly in later half on 2011</a:t>
            </a:r>
            <a:endParaRPr lang="en-IE" sz="1000" dirty="0" smtClean="0"/>
          </a:p>
          <a:p>
            <a:endParaRPr lang="en-IE" sz="1000" b="1" dirty="0" smtClean="0"/>
          </a:p>
          <a:p>
            <a:r>
              <a:rPr lang="en-IE" sz="1000" b="1" dirty="0" smtClean="0"/>
              <a:t>Overall Decline</a:t>
            </a:r>
          </a:p>
          <a:p>
            <a:r>
              <a:rPr lang="en-IE" sz="1000" dirty="0" smtClean="0"/>
              <a:t>Dublin house prices are 52% lower than peak (early 2007)</a:t>
            </a:r>
          </a:p>
          <a:p>
            <a:r>
              <a:rPr lang="en-IE" sz="1000" dirty="0" smtClean="0"/>
              <a:t>Dublin apartments</a:t>
            </a:r>
            <a:r>
              <a:rPr lang="en-IE" sz="1000" baseline="0" dirty="0" smtClean="0"/>
              <a:t> are 58% lower than peak (February 2007)</a:t>
            </a:r>
          </a:p>
          <a:p>
            <a:r>
              <a:rPr lang="en-IE" sz="1000" baseline="0" dirty="0" smtClean="0"/>
              <a:t>Dublin RPP are 54% lower than Feb 2007 peak</a:t>
            </a:r>
          </a:p>
          <a:p>
            <a:r>
              <a:rPr lang="en-IE" sz="1000" baseline="0" dirty="0" smtClean="0"/>
              <a:t>ROI RPP are 46% lower than 2007 peak</a:t>
            </a:r>
          </a:p>
          <a:p>
            <a:endParaRPr lang="en-US"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1" dirty="0" smtClean="0">
                <a:solidFill>
                  <a:schemeClr val="tx1"/>
                </a:solidFill>
              </a:rPr>
              <a:t>These are not official statistics</a:t>
            </a:r>
          </a:p>
          <a:p>
            <a:endParaRPr lang="en-IE" sz="1000" b="0" dirty="0" smtClean="0">
              <a:solidFill>
                <a:schemeClr val="tx1"/>
              </a:solidFill>
            </a:endParaRPr>
          </a:p>
          <a:p>
            <a:r>
              <a:rPr lang="en-IE" sz="1000" b="0" dirty="0" smtClean="0">
                <a:solidFill>
                  <a:schemeClr val="tx1"/>
                </a:solidFill>
              </a:rPr>
              <a:t>Primary residential property (funded by mortgages),</a:t>
            </a:r>
            <a:r>
              <a:rPr lang="en-IE" sz="1000" b="0" baseline="0" dirty="0" smtClean="0">
                <a:solidFill>
                  <a:schemeClr val="tx1"/>
                </a:solidFill>
              </a:rPr>
              <a:t> </a:t>
            </a:r>
            <a:r>
              <a:rPr lang="en-IE" sz="1000" b="0" dirty="0" smtClean="0">
                <a:solidFill>
                  <a:schemeClr val="tx1"/>
                </a:solidFill>
              </a:rPr>
              <a:t>purchased during 2005 – 2010 period, worth €101 billion at</a:t>
            </a:r>
            <a:r>
              <a:rPr lang="en-IE" sz="1000" b="0" baseline="0" dirty="0" smtClean="0">
                <a:solidFill>
                  <a:schemeClr val="tx1"/>
                </a:solidFill>
              </a:rPr>
              <a:t> time of purchase</a:t>
            </a:r>
            <a:r>
              <a:rPr lang="en-IE" sz="1000" b="0" dirty="0" smtClean="0">
                <a:solidFill>
                  <a:schemeClr val="tx1"/>
                </a:solidFill>
              </a:rPr>
              <a:t> (which €72.8 billion was borrowed – the residual may have been equity or other borrowings – we don’t know!</a:t>
            </a:r>
          </a:p>
          <a:p>
            <a:endParaRPr lang="en-IE" sz="1000" b="0" dirty="0" smtClean="0">
              <a:solidFill>
                <a:schemeClr val="tx1"/>
              </a:solidFill>
            </a:endParaRPr>
          </a:p>
          <a:p>
            <a:r>
              <a:rPr lang="en-IE" sz="1000" b="0" dirty="0" smtClean="0">
                <a:solidFill>
                  <a:schemeClr val="tx1"/>
                </a:solidFill>
              </a:rPr>
              <a:t>Total loss in value is</a:t>
            </a:r>
            <a:r>
              <a:rPr lang="en-IE" sz="1000" b="0" baseline="0" dirty="0" smtClean="0">
                <a:solidFill>
                  <a:schemeClr val="tx1"/>
                </a:solidFill>
              </a:rPr>
              <a:t> estimated at </a:t>
            </a:r>
            <a:r>
              <a:rPr lang="en-IE" sz="1000" b="0" dirty="0" smtClean="0">
                <a:solidFill>
                  <a:schemeClr val="tx1"/>
                </a:solidFill>
              </a:rPr>
              <a:t>€31.4 billion,</a:t>
            </a:r>
            <a:r>
              <a:rPr lang="en-IE" sz="1000" b="0" baseline="0" dirty="0" smtClean="0">
                <a:solidFill>
                  <a:schemeClr val="tx1"/>
                </a:solidFill>
              </a:rPr>
              <a:t> (on assumption that </a:t>
            </a:r>
            <a:r>
              <a:rPr lang="en-US" sz="1000" kern="1200" baseline="0" dirty="0" smtClean="0">
                <a:solidFill>
                  <a:schemeClr val="tx1"/>
                </a:solidFill>
                <a:latin typeface="Arial" charset="0"/>
                <a:ea typeface="+mn-ea"/>
                <a:cs typeface="+mn-cs"/>
              </a:rPr>
              <a:t>mortgages are being repaid as per conditions set at drawdown -  arrears will accentuate problem) </a:t>
            </a:r>
            <a:r>
              <a:rPr lang="en-IE" sz="1000" b="0" baseline="0" dirty="0" smtClean="0">
                <a:solidFill>
                  <a:schemeClr val="tx1"/>
                </a:solidFill>
              </a:rPr>
              <a:t>o</a:t>
            </a:r>
            <a:r>
              <a:rPr lang="en-IE" sz="1000" b="0" dirty="0" smtClean="0">
                <a:solidFill>
                  <a:schemeClr val="tx1"/>
                </a:solidFill>
              </a:rPr>
              <a:t>f which: </a:t>
            </a:r>
            <a:r>
              <a:rPr lang="en-IE" sz="1000" b="0" baseline="0" dirty="0" smtClean="0">
                <a:solidFill>
                  <a:schemeClr val="tx1"/>
                </a:solidFill>
              </a:rPr>
              <a:t> </a:t>
            </a:r>
            <a:r>
              <a:rPr lang="en-IE" sz="1000" b="0" dirty="0" smtClean="0">
                <a:solidFill>
                  <a:schemeClr val="tx1"/>
                </a:solidFill>
              </a:rPr>
              <a:t>€10.2 billion lost by First Time Buyers</a:t>
            </a:r>
          </a:p>
          <a:p>
            <a:pPr lvl="1"/>
            <a:endParaRPr lang="en-IE" sz="1000" b="0" dirty="0" smtClean="0">
              <a:solidFill>
                <a:schemeClr val="tx1"/>
              </a:solidFill>
            </a:endParaRPr>
          </a:p>
          <a:p>
            <a:r>
              <a:rPr lang="en-IE" sz="1000" b="0" dirty="0" smtClean="0">
                <a:solidFill>
                  <a:schemeClr val="tx1"/>
                </a:solidFill>
              </a:rPr>
              <a:t>Negative equity is</a:t>
            </a:r>
            <a:r>
              <a:rPr lang="en-IE" sz="1000" b="0" baseline="0" dirty="0" smtClean="0">
                <a:solidFill>
                  <a:schemeClr val="tx1"/>
                </a:solidFill>
              </a:rPr>
              <a:t> estimated at</a:t>
            </a:r>
            <a:r>
              <a:rPr lang="en-IE" sz="1000" b="0" dirty="0" smtClean="0">
                <a:solidFill>
                  <a:schemeClr val="tx1"/>
                </a:solidFill>
              </a:rPr>
              <a:t> €10.6 billion (loss on € 72.8 </a:t>
            </a:r>
            <a:r>
              <a:rPr lang="en-IE" sz="1000" b="0" dirty="0" err="1" smtClean="0">
                <a:solidFill>
                  <a:schemeClr val="tx1"/>
                </a:solidFill>
              </a:rPr>
              <a:t>bn</a:t>
            </a:r>
            <a:r>
              <a:rPr lang="en-IE" sz="1000" b="0" dirty="0" smtClean="0">
                <a:solidFill>
                  <a:schemeClr val="tx1"/>
                </a:solidFill>
              </a:rPr>
              <a:t>)</a:t>
            </a:r>
          </a:p>
          <a:p>
            <a:endParaRPr lang="en-IE" sz="1000" b="0" dirty="0" smtClean="0">
              <a:solidFill>
                <a:schemeClr val="tx1"/>
              </a:solidFill>
            </a:endParaRPr>
          </a:p>
          <a:p>
            <a:r>
              <a:rPr lang="en-IE" sz="1000" b="0" dirty="0" smtClean="0">
                <a:solidFill>
                  <a:schemeClr val="tx1"/>
                </a:solidFill>
              </a:rPr>
              <a:t>Affecting</a:t>
            </a:r>
            <a:r>
              <a:rPr lang="en-IE" sz="1000" b="0" baseline="0" dirty="0" smtClean="0">
                <a:solidFill>
                  <a:schemeClr val="tx1"/>
                </a:solidFill>
              </a:rPr>
              <a:t> </a:t>
            </a:r>
            <a:r>
              <a:rPr lang="en-IE" sz="1000" b="0" dirty="0" smtClean="0">
                <a:solidFill>
                  <a:schemeClr val="tx1"/>
                </a:solidFill>
              </a:rPr>
              <a:t>187,000 mortgages,</a:t>
            </a:r>
            <a:r>
              <a:rPr lang="en-IE" sz="1000" b="0" baseline="0" dirty="0" smtClean="0">
                <a:solidFill>
                  <a:schemeClr val="tx1"/>
                </a:solidFill>
              </a:rPr>
              <a:t> c</a:t>
            </a:r>
            <a:r>
              <a:rPr lang="en-IE" sz="1000" b="0" dirty="0" smtClean="0">
                <a:solidFill>
                  <a:schemeClr val="tx1"/>
                </a:solidFill>
              </a:rPr>
              <a:t>orresponding to 60% of all mortgages for primary residential properties taken out during 2005-2010</a:t>
            </a:r>
            <a:endParaRPr lang="en-US" sz="1000" b="0" dirty="0" smtClean="0">
              <a:solidFill>
                <a:schemeClr val="tx1"/>
              </a:solidFill>
            </a:endParaRPr>
          </a:p>
          <a:p>
            <a:endParaRPr lang="en-US" sz="1000" dirty="0" smtClean="0"/>
          </a:p>
          <a:p>
            <a:r>
              <a:rPr lang="en-IE" sz="1000" dirty="0" smtClean="0"/>
              <a:t>Key message – those aged 30 – 39, many of whom are FTBs holding almost 70% of NE – “trapped generation”</a:t>
            </a:r>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800" dirty="0" smtClean="0"/>
              <a:t>One of the great advantages of the Census of Population is that it allows us to compile robust small area statistics.  These are based on preliminary 2011 </a:t>
            </a:r>
            <a:r>
              <a:rPr lang="en-IE" sz="800" dirty="0" err="1" smtClean="0"/>
              <a:t>CoP</a:t>
            </a:r>
            <a:r>
              <a:rPr lang="en-IE" sz="800" dirty="0" smtClean="0"/>
              <a:t> data so are very current – final figures will be available end</a:t>
            </a:r>
            <a:r>
              <a:rPr lang="en-IE" sz="800" baseline="0" dirty="0" smtClean="0"/>
              <a:t> of</a:t>
            </a:r>
            <a:r>
              <a:rPr lang="en-IE" sz="800" dirty="0" smtClean="0"/>
              <a:t> March.</a:t>
            </a:r>
          </a:p>
          <a:p>
            <a:endParaRPr lang="en-IE" sz="800" dirty="0" smtClean="0"/>
          </a:p>
          <a:p>
            <a:r>
              <a:rPr lang="en-IE" sz="800" dirty="0" smtClean="0"/>
              <a:t>13.3%</a:t>
            </a:r>
            <a:r>
              <a:rPr lang="en-IE" sz="800" baseline="0" dirty="0" smtClean="0"/>
              <a:t> increase in dwellings between 2006 and 2011 (234,000) – increase of 47,000 on average PA.</a:t>
            </a:r>
          </a:p>
          <a:p>
            <a:endParaRPr lang="en-IE" sz="800" dirty="0" smtClean="0"/>
          </a:p>
          <a:p>
            <a:r>
              <a:rPr lang="en-IE" sz="800" dirty="0" smtClean="0"/>
              <a:t>So</a:t>
            </a:r>
            <a:r>
              <a:rPr lang="en-IE" sz="800" baseline="0" dirty="0" smtClean="0"/>
              <a:t> for example, we can see the distribution of vacant dwelling and holiday homes around the country.  There are 2 million dwellings in the state, of </a:t>
            </a:r>
            <a:r>
              <a:rPr lang="en-IE" sz="800" baseline="0" dirty="0" smtClean="0">
                <a:solidFill>
                  <a:srgbClr val="FF0000"/>
                </a:solidFill>
              </a:rPr>
              <a:t>which 294,000 </a:t>
            </a:r>
            <a:r>
              <a:rPr lang="en-IE" sz="800" baseline="0" dirty="0" smtClean="0"/>
              <a:t>are vacant – so approximately 14.7% (down from 15% in 2006) of all dwellings are vacant/or holiday homes. </a:t>
            </a:r>
          </a:p>
          <a:p>
            <a:endParaRPr lang="en-IE" sz="800" baseline="0" dirty="0" smtClean="0"/>
          </a:p>
          <a:p>
            <a:r>
              <a:rPr lang="en-IE" sz="800" baseline="0" dirty="0" smtClean="0"/>
              <a:t>The majority of the vacant dwellings are situated in the BMW region, with the exception of Kerry, where there are also significant numbers. Equally, holiday homes (by deduction) are clearly clustered along the coasts and along the </a:t>
            </a:r>
            <a:r>
              <a:rPr lang="en-IE" sz="800" baseline="0" dirty="0" err="1" smtClean="0"/>
              <a:t>shannon</a:t>
            </a:r>
            <a:r>
              <a:rPr lang="en-IE" sz="800" baseline="0" dirty="0" smtClean="0"/>
              <a:t> as one would expect.  But the penetration in NW and SW is very pronounced.</a:t>
            </a:r>
          </a:p>
          <a:p>
            <a:endParaRPr lang="en-IE" sz="800" baseline="0" dirty="0" smtClean="0"/>
          </a:p>
          <a:p>
            <a:r>
              <a:rPr lang="en-IE" sz="800" dirty="0" smtClean="0"/>
              <a:t>Highest vacancy rates:</a:t>
            </a:r>
          </a:p>
          <a:p>
            <a:endParaRPr lang="en-IE" sz="800" dirty="0" smtClean="0"/>
          </a:p>
          <a:p>
            <a:r>
              <a:rPr lang="en-IE" sz="800" dirty="0" smtClean="0"/>
              <a:t>Leitrim 30%</a:t>
            </a:r>
          </a:p>
          <a:p>
            <a:r>
              <a:rPr lang="en-IE" sz="800" dirty="0" smtClean="0"/>
              <a:t>Donegal 29%</a:t>
            </a:r>
          </a:p>
          <a:p>
            <a:r>
              <a:rPr lang="en-IE" sz="800" dirty="0" smtClean="0"/>
              <a:t>Kerry</a:t>
            </a:r>
            <a:r>
              <a:rPr lang="en-IE" sz="800" baseline="0" dirty="0" smtClean="0"/>
              <a:t> 27%</a:t>
            </a:r>
          </a:p>
          <a:p>
            <a:r>
              <a:rPr lang="en-IE" sz="800" baseline="0" dirty="0" smtClean="0"/>
              <a:t>Mayo 25%</a:t>
            </a:r>
          </a:p>
          <a:p>
            <a:r>
              <a:rPr lang="en-IE" sz="800" baseline="0" dirty="0" smtClean="0"/>
              <a:t>Dublin 10%</a:t>
            </a:r>
            <a:endParaRPr lang="en-US" sz="800" dirty="0" smtClean="0"/>
          </a:p>
          <a:p>
            <a:endParaRPr lang="en-IE" sz="800" dirty="0" smtClean="0"/>
          </a:p>
          <a:p>
            <a:pPr rtl="0"/>
            <a:r>
              <a:rPr lang="en-US" sz="800" b="1" kern="1200" baseline="0" dirty="0" smtClean="0">
                <a:solidFill>
                  <a:schemeClr val="tx1"/>
                </a:solidFill>
                <a:latin typeface="Arial" charset="0"/>
                <a:ea typeface="+mn-ea"/>
                <a:cs typeface="+mn-cs"/>
              </a:rPr>
              <a:t>Definition of dwelling</a:t>
            </a:r>
          </a:p>
          <a:p>
            <a:pPr rtl="0"/>
            <a:endParaRPr lang="en-US" sz="800" kern="1200" baseline="0" dirty="0" smtClean="0">
              <a:solidFill>
                <a:schemeClr val="tx1"/>
              </a:solidFill>
              <a:latin typeface="Arial" charset="0"/>
              <a:ea typeface="+mn-ea"/>
              <a:cs typeface="+mn-cs"/>
            </a:endParaRPr>
          </a:p>
          <a:p>
            <a:pPr rtl="0"/>
            <a:r>
              <a:rPr lang="en-US" sz="800" kern="1200" baseline="0" dirty="0" smtClean="0">
                <a:solidFill>
                  <a:schemeClr val="tx1"/>
                </a:solidFill>
                <a:latin typeface="Arial" charset="0"/>
                <a:ea typeface="+mn-ea"/>
                <a:cs typeface="+mn-cs"/>
              </a:rPr>
              <a:t>In identifying vacant dwellings, enumerators were instructed to look for signs that the dwelling was not occupied e.g. no furniture, no cars outside, junk mail accumulating, overgrown garden etc., and to find out from </a:t>
            </a:r>
            <a:r>
              <a:rPr lang="en-US" sz="800" kern="1200" baseline="0" dirty="0" err="1" smtClean="0">
                <a:solidFill>
                  <a:schemeClr val="tx1"/>
                </a:solidFill>
                <a:latin typeface="Arial" charset="0"/>
                <a:ea typeface="+mn-ea"/>
                <a:cs typeface="+mn-cs"/>
              </a:rPr>
              <a:t>neighbours</a:t>
            </a:r>
            <a:r>
              <a:rPr lang="en-US" sz="800" kern="1200" baseline="0" dirty="0" smtClean="0">
                <a:solidFill>
                  <a:schemeClr val="tx1"/>
                </a:solidFill>
                <a:latin typeface="Arial" charset="0"/>
                <a:ea typeface="+mn-ea"/>
                <a:cs typeface="+mn-cs"/>
              </a:rPr>
              <a:t> whether it was vacant or not. It was not sufficient to classify a dwelling as vacant after one or two visits. Similar precautions were also taken before classifying holiday homes.</a:t>
            </a:r>
          </a:p>
          <a:p>
            <a:pPr rtl="0"/>
            <a:endParaRPr lang="en-US" sz="800" kern="1200" baseline="0" dirty="0" smtClean="0">
              <a:solidFill>
                <a:schemeClr val="tx1"/>
              </a:solidFill>
              <a:latin typeface="Arial" charset="0"/>
              <a:ea typeface="+mn-ea"/>
              <a:cs typeface="+mn-cs"/>
            </a:endParaRPr>
          </a:p>
          <a:p>
            <a:pPr rtl="0"/>
            <a:r>
              <a:rPr lang="en-US" sz="800" kern="1200" baseline="0" dirty="0" smtClean="0">
                <a:solidFill>
                  <a:schemeClr val="tx1"/>
                </a:solidFill>
                <a:latin typeface="Arial" charset="0"/>
                <a:ea typeface="+mn-ea"/>
                <a:cs typeface="+mn-cs"/>
              </a:rPr>
              <a:t>Dwellings under construction and derelict properties are not included in the count of vacant dwellings. In order to be classified as under construction, the dwelling had to be unfit for habitation because the roof, doors, windows or walls had not yet been built or installed.</a:t>
            </a:r>
            <a:endParaRPr lang="en-US" sz="800" dirty="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smtClean="0"/>
              <a:t>Historical context</a:t>
            </a:r>
            <a:endParaRPr lang="en-US" sz="1200" dirty="0" smtClean="0"/>
          </a:p>
          <a:p>
            <a:endParaRPr lang="en-IE" sz="1200" dirty="0" smtClean="0"/>
          </a:p>
          <a:p>
            <a:r>
              <a:rPr lang="en-IE" sz="1200" dirty="0" smtClean="0"/>
              <a:t>Main</a:t>
            </a:r>
            <a:r>
              <a:rPr lang="en-IE" sz="1200" baseline="0" dirty="0" smtClean="0"/>
              <a:t> message – current downturn severe and sudden</a:t>
            </a:r>
            <a:endParaRPr lang="en-IE"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smtClean="0"/>
              <a:t>Income and expenditure peaks 2008</a:t>
            </a:r>
          </a:p>
          <a:p>
            <a:endParaRPr lang="en-IE" sz="1000" dirty="0" smtClean="0"/>
          </a:p>
          <a:p>
            <a:r>
              <a:rPr lang="en-IE" sz="1000" dirty="0" smtClean="0"/>
              <a:t>Savings ratio peaks 2009 and</a:t>
            </a:r>
            <a:r>
              <a:rPr lang="en-IE" sz="1000" baseline="0" dirty="0" smtClean="0"/>
              <a:t> now down of those high levels</a:t>
            </a:r>
            <a:endParaRPr lang="en-IE" sz="1000" dirty="0" smtClean="0"/>
          </a:p>
          <a:p>
            <a:endParaRPr lang="en-IE" sz="1000" dirty="0" smtClean="0"/>
          </a:p>
          <a:p>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aseline="0" dirty="0" smtClean="0"/>
              <a:t>Flows rather than stocks.</a:t>
            </a:r>
            <a:endParaRPr lang="en-IE" sz="1000" dirty="0" smtClean="0"/>
          </a:p>
          <a:p>
            <a:endParaRPr lang="en-IE" sz="1000" dirty="0" smtClean="0"/>
          </a:p>
          <a:p>
            <a:r>
              <a:rPr lang="en-IE" sz="1000" baseline="0" dirty="0" smtClean="0"/>
              <a:t>What may not be fully understood is what is meant be consumption expenditure.  This does not include paying off loans or mortgages.</a:t>
            </a:r>
          </a:p>
          <a:p>
            <a:endParaRPr lang="en-IE" sz="1000" baseline="0" dirty="0" smtClean="0"/>
          </a:p>
          <a:p>
            <a:r>
              <a:rPr lang="en-IE" sz="1000" baseline="0" dirty="0" smtClean="0"/>
              <a:t>So, this chart illustrates where households place their savings (and where they invest)</a:t>
            </a:r>
          </a:p>
          <a:p>
            <a:endParaRPr lang="en-IE" sz="1000" baseline="0" dirty="0" smtClean="0"/>
          </a:p>
          <a:p>
            <a:r>
              <a:rPr lang="en-IE" sz="1000" b="1" baseline="0" dirty="0" smtClean="0"/>
              <a:t>3 key messages:</a:t>
            </a:r>
          </a:p>
          <a:p>
            <a:endParaRPr lang="en-IE" sz="1000" baseline="0" dirty="0" smtClean="0"/>
          </a:p>
          <a:p>
            <a:r>
              <a:rPr lang="en-IE" sz="1000" baseline="0" dirty="0" smtClean="0"/>
              <a:t>Loans to households peaked in 2006 and thereafter began to decline.  From 2009 we can see households (at an aggregate level) stopped borrowing  and start paying off loans on a net basis.</a:t>
            </a:r>
          </a:p>
          <a:p>
            <a:endParaRPr lang="en-IE" sz="1000" baseline="0" dirty="0" smtClean="0"/>
          </a:p>
          <a:p>
            <a:r>
              <a:rPr lang="en-IE" sz="1000" baseline="0" dirty="0" smtClean="0"/>
              <a:t>Most of the borrowing was to fund GFCF - property</a:t>
            </a:r>
          </a:p>
          <a:p>
            <a:endParaRPr lang="en-IE" sz="1000" baseline="0" dirty="0" smtClean="0"/>
          </a:p>
          <a:p>
            <a:r>
              <a:rPr lang="en-IE" sz="1000" baseline="0" dirty="0" smtClean="0"/>
              <a:t>Rate of savings </a:t>
            </a:r>
            <a:r>
              <a:rPr lang="en-IE" sz="1000" baseline="0" dirty="0" smtClean="0"/>
              <a:t>as </a:t>
            </a:r>
            <a:r>
              <a:rPr lang="en-IE" sz="1000" baseline="0" dirty="0" smtClean="0"/>
              <a:t>deposits (what many might typically associate with savings) in decline since 2006.  </a:t>
            </a:r>
            <a:r>
              <a:rPr lang="en-US" sz="1000" kern="1200" baseline="0" dirty="0" smtClean="0">
                <a:solidFill>
                  <a:schemeClr val="tx1"/>
                </a:solidFill>
                <a:latin typeface="Arial" charset="0"/>
                <a:ea typeface="+mn-ea"/>
                <a:cs typeface="+mn-cs"/>
              </a:rPr>
              <a:t>Deposits actually fell reduced by €-759m (7%) between 2009 and 2010</a:t>
            </a:r>
            <a:endParaRPr lang="en-IE" sz="1000" baseline="0" dirty="0" smtClean="0"/>
          </a:p>
          <a:p>
            <a:endParaRPr lang="en-IE" sz="1000" baseline="0" dirty="0" smtClean="0"/>
          </a:p>
          <a:p>
            <a:r>
              <a:rPr lang="en-IE" sz="1000" baseline="0" dirty="0" smtClean="0"/>
              <a:t>  </a:t>
            </a:r>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err="1" smtClean="0"/>
              <a:t>Stiglitz-Sen-Fetoussi</a:t>
            </a:r>
            <a:r>
              <a:rPr lang="en-IE" sz="1000" dirty="0" smtClean="0"/>
              <a:t> “Beyond GDP” report on “wellbeing”</a:t>
            </a:r>
            <a:r>
              <a:rPr lang="en-IE" sz="1000" baseline="0" dirty="0" smtClean="0"/>
              <a:t> - </a:t>
            </a:r>
            <a:r>
              <a:rPr lang="en-IE" sz="1000" dirty="0" smtClean="0"/>
              <a:t>no internationally agreed definition of what constitutes wellbeing as yet, but within the international literature, a</a:t>
            </a:r>
            <a:r>
              <a:rPr lang="en-IE" sz="1000" baseline="0" dirty="0" smtClean="0"/>
              <a:t> growing consensus appears to be emerging that:</a:t>
            </a:r>
          </a:p>
          <a:p>
            <a:endParaRPr lang="en-IE" sz="1000" baseline="0" dirty="0" smtClean="0"/>
          </a:p>
          <a:p>
            <a:r>
              <a:rPr lang="en-IE" sz="1000" baseline="0" dirty="0" smtClean="0"/>
              <a:t>Income</a:t>
            </a:r>
          </a:p>
          <a:p>
            <a:r>
              <a:rPr lang="en-IE" sz="1000" baseline="0" dirty="0" smtClean="0"/>
              <a:t>Deprivation </a:t>
            </a:r>
          </a:p>
          <a:p>
            <a:r>
              <a:rPr lang="en-IE" sz="1000" baseline="0" dirty="0" smtClean="0"/>
              <a:t>&amp; employment </a:t>
            </a:r>
          </a:p>
          <a:p>
            <a:endParaRPr lang="en-IE" sz="1000" baseline="0" dirty="0" smtClean="0"/>
          </a:p>
          <a:p>
            <a:r>
              <a:rPr lang="en-IE" sz="1000" baseline="0" dirty="0" smtClean="0"/>
              <a:t>are key components of wellbeing.  These components are presented here. </a:t>
            </a:r>
          </a:p>
          <a:p>
            <a:endParaRPr lang="en-IE" sz="1000" baseline="0" dirty="0" smtClean="0"/>
          </a:p>
          <a:p>
            <a:r>
              <a:rPr lang="en-IE" sz="1000" baseline="0" dirty="0" smtClean="0"/>
              <a:t>Between 2007 – 2010: </a:t>
            </a:r>
          </a:p>
          <a:p>
            <a:endParaRPr lang="en-IE" sz="1000" baseline="0" dirty="0" smtClean="0"/>
          </a:p>
          <a:p>
            <a:r>
              <a:rPr lang="en-IE" sz="1000" baseline="0" dirty="0" smtClean="0"/>
              <a:t>Disposable income fell by 10%</a:t>
            </a:r>
          </a:p>
          <a:p>
            <a:r>
              <a:rPr lang="en-IE" sz="1000" baseline="0" dirty="0" smtClean="0"/>
              <a:t>Deprivation increased by 91%</a:t>
            </a:r>
          </a:p>
          <a:p>
            <a:r>
              <a:rPr lang="en-IE" sz="1000" baseline="0" dirty="0" smtClean="0"/>
              <a:t>Employment rate fell by 13%</a:t>
            </a:r>
          </a:p>
          <a:p>
            <a:endParaRPr lang="en-IE" sz="1000" baseline="0" dirty="0" smtClean="0"/>
          </a:p>
          <a:p>
            <a:r>
              <a:rPr lang="en-IE" sz="1000" baseline="0" dirty="0" smtClean="0"/>
              <a:t>There are some important points to note here – </a:t>
            </a:r>
          </a:p>
          <a:p>
            <a:endParaRPr lang="en-IE" sz="1000" baseline="0" dirty="0" smtClean="0"/>
          </a:p>
          <a:p>
            <a:pPr>
              <a:buFont typeface="Arial" pitchFamily="34" charset="0"/>
              <a:buChar char="•"/>
            </a:pPr>
            <a:r>
              <a:rPr lang="en-IE" sz="1000" baseline="0" dirty="0" smtClean="0"/>
              <a:t>Income inequality increased, particularly between 2009 and 2010.  Top 20% of earners had a disposable income 5.5 times those of the bottom 20%.</a:t>
            </a:r>
          </a:p>
          <a:p>
            <a:endParaRPr lang="en-IE" sz="1000" baseline="0" dirty="0" smtClean="0"/>
          </a:p>
          <a:p>
            <a:pPr>
              <a:buFont typeface="Arial" pitchFamily="34" charset="0"/>
              <a:buChar char="•"/>
            </a:pPr>
            <a:r>
              <a:rPr lang="en-IE" sz="1000" baseline="0" dirty="0" smtClean="0"/>
              <a:t>Traditionally deprivation was seen amongst the lowest income earners (bottom 20%) but in 2010 the figures showed that deprivation is now being experienced not just low income earners but also middle income earners. </a:t>
            </a:r>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pPr algn="l"/>
            <a:r>
              <a:rPr lang="en-IE" sz="1000" b="0" dirty="0" smtClean="0">
                <a:solidFill>
                  <a:schemeClr val="tx1"/>
                </a:solidFill>
              </a:rPr>
              <a:t>Population - 4.58 million</a:t>
            </a:r>
          </a:p>
          <a:p>
            <a:pPr algn="l"/>
            <a:endParaRPr lang="en-IE" sz="1000" b="0" dirty="0" smtClean="0">
              <a:solidFill>
                <a:schemeClr val="tx1"/>
              </a:solidFill>
            </a:endParaRPr>
          </a:p>
          <a:p>
            <a:pPr algn="l"/>
            <a:r>
              <a:rPr lang="en-IE" sz="1000" b="0" dirty="0" smtClean="0">
                <a:solidFill>
                  <a:schemeClr val="tx1"/>
                </a:solidFill>
              </a:rPr>
              <a:t>Highest since 1851</a:t>
            </a:r>
          </a:p>
          <a:p>
            <a:pPr algn="l"/>
            <a:endParaRPr lang="en-IE" sz="1000" b="0" dirty="0" smtClean="0">
              <a:solidFill>
                <a:schemeClr val="tx1"/>
              </a:solidFill>
            </a:endParaRPr>
          </a:p>
          <a:p>
            <a:pPr algn="l"/>
            <a:r>
              <a:rPr lang="en-IE" sz="1000" b="0" dirty="0" smtClean="0">
                <a:solidFill>
                  <a:schemeClr val="tx1"/>
                </a:solidFill>
              </a:rPr>
              <a:t>Increase &gt; 341,000 </a:t>
            </a:r>
          </a:p>
          <a:p>
            <a:pPr algn="l"/>
            <a:r>
              <a:rPr lang="en-IE" sz="1000" b="0" dirty="0" smtClean="0">
                <a:solidFill>
                  <a:schemeClr val="tx1"/>
                </a:solidFill>
              </a:rPr>
              <a:t>(8.1%) since 2006</a:t>
            </a:r>
          </a:p>
          <a:p>
            <a:pPr algn="l"/>
            <a:r>
              <a:rPr lang="en-IE" sz="1000" b="0" dirty="0" smtClean="0">
                <a:solidFill>
                  <a:schemeClr val="tx1"/>
                </a:solidFill>
              </a:rPr>
              <a:t> </a:t>
            </a:r>
          </a:p>
          <a:p>
            <a:pPr algn="l"/>
            <a:r>
              <a:rPr lang="en-IE" sz="1000" b="0" dirty="0" smtClean="0">
                <a:solidFill>
                  <a:schemeClr val="tx1"/>
                </a:solidFill>
              </a:rPr>
              <a:t>1.6% per annum</a:t>
            </a:r>
          </a:p>
          <a:p>
            <a:endParaRPr lang="en-IE" sz="1000" dirty="0" smtClean="0"/>
          </a:p>
          <a:p>
            <a:r>
              <a:rPr lang="en-IE" sz="1000" b="1" dirty="0" smtClean="0"/>
              <a:t>Why is this important? Some examples…</a:t>
            </a:r>
          </a:p>
          <a:p>
            <a:endParaRPr lang="en-IE" sz="1000" dirty="0" smtClean="0"/>
          </a:p>
          <a:p>
            <a:pPr>
              <a:buFont typeface="Arial" pitchFamily="34" charset="0"/>
              <a:buChar char="•"/>
            </a:pPr>
            <a:r>
              <a:rPr lang="en-IE" sz="1000" dirty="0" smtClean="0"/>
              <a:t>Planning for the future – education, health</a:t>
            </a:r>
            <a:r>
              <a:rPr lang="en-IE" sz="1000" baseline="0" dirty="0" smtClean="0"/>
              <a:t> and other local services</a:t>
            </a:r>
            <a:endParaRPr lang="en-IE" sz="1000" dirty="0" smtClean="0"/>
          </a:p>
          <a:p>
            <a:pPr>
              <a:buFont typeface="Arial" pitchFamily="34" charset="0"/>
              <a:buChar char="•"/>
            </a:pPr>
            <a:r>
              <a:rPr lang="en-IE" sz="1000" dirty="0" smtClean="0"/>
              <a:t>Driving economy, consumer demand</a:t>
            </a:r>
          </a:p>
          <a:p>
            <a:pPr>
              <a:buFont typeface="Arial" pitchFamily="34" charset="0"/>
              <a:buChar char="•"/>
            </a:pPr>
            <a:r>
              <a:rPr lang="en-IE" sz="1000" dirty="0" smtClean="0"/>
              <a:t>Future supply of labour </a:t>
            </a:r>
            <a:endParaRPr lang="en-IE" sz="1000" baseline="0" dirty="0" smtClean="0"/>
          </a:p>
          <a:p>
            <a:pPr>
              <a:buFont typeface="Arial" pitchFamily="34" charset="0"/>
              <a:buChar char="•"/>
            </a:pPr>
            <a:r>
              <a:rPr lang="en-IE" sz="1000" dirty="0" smtClean="0"/>
              <a:t>Changing</a:t>
            </a:r>
            <a:r>
              <a:rPr lang="en-IE" sz="1000" baseline="0" dirty="0" smtClean="0"/>
              <a:t> dependency rates – welfare and pension provision</a:t>
            </a:r>
            <a:endParaRPr lang="en-IE" sz="1000" dirty="0" smtClean="0"/>
          </a:p>
          <a:p>
            <a:pPr>
              <a:buFont typeface="Arial" pitchFamily="34" charset="0"/>
              <a:buChar char="•"/>
            </a:pPr>
            <a:r>
              <a:rPr lang="en-IE" sz="1000" dirty="0" smtClean="0"/>
              <a:t>Balanced regional development</a:t>
            </a:r>
          </a:p>
          <a:p>
            <a:endParaRPr lang="en-US" sz="1000" dirty="0" smtClean="0"/>
          </a:p>
          <a:p>
            <a:pPr algn="l"/>
            <a:endParaRPr lang="en-IE" sz="1000" dirty="0" smtClean="0"/>
          </a:p>
          <a:p>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aseline="0" dirty="0" smtClean="0"/>
              <a:t>Population change driven primarily by net migration.  Between 2006 – 2011 long term gross flows of people was approx 600,000 persons (i.e. Immigrant or emigrant).  Short term flows were even larger.  Given a population of 4.6 million, these are very significant movements.</a:t>
            </a:r>
          </a:p>
          <a:p>
            <a:endParaRPr lang="en-IE" sz="1000" baseline="0" dirty="0" smtClean="0"/>
          </a:p>
          <a:p>
            <a:r>
              <a:rPr lang="en-IE" sz="1000" baseline="0" dirty="0" smtClean="0"/>
              <a:t>This highlights the importance of a </a:t>
            </a:r>
            <a:r>
              <a:rPr lang="en-IE" sz="1000" baseline="0" dirty="0" err="1" smtClean="0"/>
              <a:t>CoP</a:t>
            </a:r>
            <a:r>
              <a:rPr lang="en-IE" sz="1000" baseline="0" dirty="0" smtClean="0"/>
              <a:t> in an Irish context.  Migration is very difficult if not impossible to measure accurately.  So the census provides an accurate benchmark every 5 years. This is important, not only for understanding changes in Ireland’s demography and labour market but also for estimating per capita estimates (e.g. Per capita GDP) which are the basis on which net contributions or receipts of EU structural and cohesion funds are based.</a:t>
            </a:r>
          </a:p>
          <a:p>
            <a:endParaRPr lang="en-US" sz="1000" dirty="0" smtClean="0"/>
          </a:p>
          <a:p>
            <a:r>
              <a:rPr lang="en-IE" sz="1000" b="1" dirty="0" smtClean="0"/>
              <a:t>Labour Supply </a:t>
            </a:r>
          </a:p>
          <a:p>
            <a:r>
              <a:rPr lang="en-IE" sz="1000" dirty="0" smtClean="0"/>
              <a:t>Without migration labour supply would be declining</a:t>
            </a:r>
            <a:r>
              <a:rPr lang="en-IE" sz="1000" baseline="0" dirty="0" smtClean="0"/>
              <a:t> y-o-y, this is down to demographics, births peaked in 1980 and fell in every successive year until 1994 – those born in 1994 are now 17, but typical labour market entry is pushing out to 19 – 21 years old.  That’s why are growth in labour supply during the boom was supplied by foreign nationals.</a:t>
            </a:r>
          </a:p>
          <a:p>
            <a:endParaRPr lang="en-IE" sz="1000" baseline="0" dirty="0" smtClean="0"/>
          </a:p>
          <a:p>
            <a:r>
              <a:rPr lang="en-IE" sz="1000" baseline="0" dirty="0" smtClean="0"/>
              <a:t>In the past 4 years we’ve experienced a significant increase in the number of births, exceeding the peak of the 1980s ~ 72,000 (&gt;74,000 in 2011).  Obvious implications in the short term for provision of health and education services.  Deaths stable at 27,000.  - so people living longer with implications for health, welfare and pension provision.</a:t>
            </a:r>
          </a:p>
          <a:p>
            <a:endParaRPr lang="en-IE" sz="1000" baseline="0" dirty="0" smtClean="0"/>
          </a:p>
          <a:p>
            <a:endParaRPr lang="en-IE" sz="1000"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aseline="0" dirty="0" smtClean="0"/>
              <a:t>6 different scenarios are published after Census 2006 (M0F1 – zero net migration, high fertility) </a:t>
            </a:r>
          </a:p>
          <a:p>
            <a:endParaRPr lang="en-IE" sz="1000" baseline="0" dirty="0" smtClean="0"/>
          </a:p>
          <a:p>
            <a:r>
              <a:rPr lang="en-IE" sz="1000" baseline="0" dirty="0" smtClean="0"/>
              <a:t>Dependency ratio = dependents / productive population </a:t>
            </a:r>
          </a:p>
          <a:p>
            <a:endParaRPr lang="en-IE" sz="1000" baseline="0" dirty="0" smtClean="0"/>
          </a:p>
          <a:p>
            <a:r>
              <a:rPr lang="en-IE" sz="1000" baseline="0" dirty="0" smtClean="0"/>
              <a:t>Youth Dependency Ratio - Young (0 – 18) expressed as % of productive population (19 – 64)</a:t>
            </a:r>
          </a:p>
          <a:p>
            <a:r>
              <a:rPr lang="en-IE" sz="1000" baseline="0" dirty="0" smtClean="0"/>
              <a:t>Old (65 +) expressed as % of productive population.</a:t>
            </a:r>
          </a:p>
          <a:p>
            <a:endParaRPr lang="en-IE" sz="1000" baseline="0" dirty="0" smtClean="0"/>
          </a:p>
          <a:p>
            <a:r>
              <a:rPr lang="en-IE" sz="1000" baseline="0" dirty="0" smtClean="0"/>
              <a:t>This scenario shows the impact of demographic changes on dependency ratio over next 25 years.  If this scenario is correct, then we can expect an increase from around 60% (now) to in excess of 80% in 2035.  Again this has obvious implications for planning of services and funding (welfare and pensions).</a:t>
            </a:r>
          </a:p>
          <a:p>
            <a:endParaRPr lang="en-IE" sz="1000" baseline="0" dirty="0" smtClean="0"/>
          </a:p>
          <a:p>
            <a:r>
              <a:rPr lang="en-IE" sz="1000" baseline="0" dirty="0" smtClean="0"/>
              <a:t>Although the dependency ratio is lower than that experienced in the 1960s and 1970s, the composition is very different.  In the 1960s and 1970s the high dependency ratio was driven by a relatively large young population.  In contrast, the growing dependency ratio now is being driven by a relatively large older population, which is likely to be more expensive.   </a:t>
            </a:r>
            <a:endParaRPr lang="en-US" sz="1000" dirty="0" smtClean="0"/>
          </a:p>
          <a:p>
            <a:endParaRPr 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pPr algn="l"/>
            <a:r>
              <a:rPr lang="en-IE" sz="1000" b="0" dirty="0" smtClean="0">
                <a:solidFill>
                  <a:srgbClr val="0072BC"/>
                </a:solidFill>
              </a:rPr>
              <a:t>Dublin North-Central only constituency with fall in population since 2006</a:t>
            </a:r>
          </a:p>
          <a:p>
            <a:pPr algn="l"/>
            <a:endParaRPr lang="en-IE" sz="1000" b="0" dirty="0" smtClean="0">
              <a:solidFill>
                <a:srgbClr val="0072BC"/>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IE" sz="1000" b="0" dirty="0" smtClean="0">
                <a:solidFill>
                  <a:srgbClr val="0072BC"/>
                </a:solidFill>
              </a:rPr>
              <a:t>2 constituencies now above 30,000 population (</a:t>
            </a:r>
            <a:r>
              <a:rPr lang="en-IE" sz="1000" dirty="0" smtClean="0"/>
              <a:t>Laois-Offaly and Kildare South)</a:t>
            </a:r>
            <a:endParaRPr lang="en-IE" sz="1000" baseline="0" dirty="0" smtClean="0"/>
          </a:p>
          <a:p>
            <a:pPr algn="l"/>
            <a:endParaRPr lang="en-IE" sz="1000" b="0" dirty="0" smtClean="0">
              <a:solidFill>
                <a:srgbClr val="0072BC"/>
              </a:solidFill>
            </a:endParaRPr>
          </a:p>
          <a:p>
            <a:pPr algn="l"/>
            <a:endParaRPr lang="en-IE" sz="1000" b="0" dirty="0" smtClean="0">
              <a:solidFill>
                <a:srgbClr val="0072BC"/>
              </a:solidFill>
            </a:endParaRPr>
          </a:p>
          <a:p>
            <a:pPr algn="l"/>
            <a:r>
              <a:rPr lang="en-IE" sz="1000" b="0" dirty="0" smtClean="0">
                <a:solidFill>
                  <a:srgbClr val="0072BC"/>
                </a:solidFill>
              </a:rPr>
              <a:t>5 others between 29,000 and 30,000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IE" sz="1000"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IE" sz="1000" baseline="0" dirty="0" smtClean="0"/>
              <a:t>Carlow-Kilkenny</a:t>
            </a: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IE" sz="1000" baseline="0" dirty="0" smtClean="0"/>
              <a:t>Dublin-West</a:t>
            </a: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IE" sz="1000" baseline="0" dirty="0" smtClean="0"/>
              <a:t>Kildare-North</a:t>
            </a: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IE" sz="1000" baseline="0" dirty="0" smtClean="0"/>
              <a:t>Longford-Meath</a:t>
            </a: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IE" sz="1000" baseline="0" dirty="0" smtClean="0"/>
              <a:t>Wexford </a:t>
            </a:r>
            <a:endParaRPr lang="en-IE" sz="1000" dirty="0" smtClean="0"/>
          </a:p>
          <a:p>
            <a:endParaRPr lang="en-IE" sz="1000" dirty="0" smtClean="0"/>
          </a:p>
          <a:p>
            <a:r>
              <a:rPr lang="en-IE" sz="1000" dirty="0" smtClean="0"/>
              <a:t>These are from the preliminary Census, so final numbers may be slightly different.</a:t>
            </a:r>
            <a:r>
              <a:rPr lang="en-IE" sz="1000" baseline="0" dirty="0" smtClean="0"/>
              <a:t>  So population for some constituencies may change, e.g. Kildare-South and Kildare-North</a:t>
            </a:r>
            <a:endParaRPr lang="en-IE" sz="1000" dirty="0" smtClean="0"/>
          </a:p>
          <a:p>
            <a:endParaRPr lang="en-I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1" dirty="0" smtClean="0"/>
              <a:t>Virtuous</a:t>
            </a:r>
            <a:r>
              <a:rPr lang="en-IE" sz="1000" b="1" baseline="0" dirty="0" smtClean="0"/>
              <a:t> or vicious circle?</a:t>
            </a:r>
          </a:p>
          <a:p>
            <a:endParaRPr lang="en-IE" sz="1000" baseline="0" dirty="0" smtClean="0"/>
          </a:p>
          <a:p>
            <a:r>
              <a:rPr lang="en-IE" sz="1000" dirty="0" smtClean="0"/>
              <a:t>The macro-economy, the micro-economies</a:t>
            </a:r>
            <a:r>
              <a:rPr lang="en-IE" sz="1000" baseline="0" dirty="0" smtClean="0"/>
              <a:t> and sectors (like households) are all inter-connected, either directly or indirectly.</a:t>
            </a:r>
          </a:p>
          <a:p>
            <a:endParaRPr lang="en-IE" sz="1000" baseline="0" dirty="0" smtClean="0"/>
          </a:p>
          <a:p>
            <a:r>
              <a:rPr lang="en-IE" sz="1000" baseline="0" dirty="0" smtClean="0"/>
              <a:t>Declines in one sector, ripple out to affect other sectors and the wider macro-economy.  In turn this has impacted directly on households and the citizen.</a:t>
            </a:r>
          </a:p>
          <a:p>
            <a:endParaRPr lang="en-IE" sz="1000" baseline="0" dirty="0" smtClean="0"/>
          </a:p>
          <a:p>
            <a:r>
              <a:rPr lang="en-IE" sz="1000" baseline="0" dirty="0" smtClean="0"/>
              <a:t>So, while the CSO publishes many statistics in individual or isolated format, when assembled together, we see they are supporting the same narrative.  </a:t>
            </a:r>
            <a:endParaRPr lang="en-IE" sz="1000" dirty="0" smtClean="0"/>
          </a:p>
          <a:p>
            <a:endParaRPr lang="en-IE" sz="10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endParaRPr lang="en-I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27100" y="750888"/>
            <a:ext cx="4954588" cy="3714750"/>
          </a:xfrm>
          <a:ln/>
        </p:spPr>
      </p:sp>
      <p:sp>
        <p:nvSpPr>
          <p:cNvPr id="30723" name="Notes Placeholder 2"/>
          <p:cNvSpPr>
            <a:spLocks noGrp="1"/>
          </p:cNvSpPr>
          <p:nvPr>
            <p:ph type="body" idx="1"/>
          </p:nvPr>
        </p:nvSpPr>
        <p:spPr>
          <a:noFill/>
          <a:ln w="9525"/>
        </p:spPr>
        <p:txBody>
          <a:bodyPr/>
          <a:lstStyle/>
          <a:p>
            <a:r>
              <a:rPr lang="en-IE" sz="1000" b="1" dirty="0" smtClean="0">
                <a:latin typeface="Arial" pitchFamily="34" charset="0"/>
                <a:cs typeface="Arial" pitchFamily="34" charset="0"/>
              </a:rPr>
              <a:t>GDP</a:t>
            </a:r>
            <a:r>
              <a:rPr lang="en-IE" sz="1000" dirty="0" smtClean="0">
                <a:latin typeface="Arial" pitchFamily="34" charset="0"/>
                <a:cs typeface="Arial" pitchFamily="34" charset="0"/>
              </a:rPr>
              <a:t> (output measure) - Steady downturn in economy</a:t>
            </a:r>
            <a:r>
              <a:rPr lang="en-IE" sz="1000" baseline="0" dirty="0" smtClean="0">
                <a:latin typeface="Arial" pitchFamily="34" charset="0"/>
                <a:cs typeface="Arial" pitchFamily="34" charset="0"/>
              </a:rPr>
              <a:t> is apparent from early 2008.  Since Q2 2009 trend is pretty much flat, with a very slight tick upwards in more recent quarters.</a:t>
            </a:r>
            <a:endParaRPr lang="en-IE" sz="1000" dirty="0" smtClean="0">
              <a:latin typeface="Arial" pitchFamily="34" charset="0"/>
              <a:cs typeface="Arial" pitchFamily="34" charset="0"/>
            </a:endParaRPr>
          </a:p>
          <a:p>
            <a:endParaRPr lang="en-IE" sz="1000" dirty="0" smtClean="0">
              <a:latin typeface="Arial" pitchFamily="34" charset="0"/>
              <a:cs typeface="Arial" pitchFamily="34" charset="0"/>
            </a:endParaRPr>
          </a:p>
          <a:p>
            <a:r>
              <a:rPr lang="en-IE" sz="1000" b="1" dirty="0" smtClean="0">
                <a:latin typeface="Arial" pitchFamily="34" charset="0"/>
                <a:cs typeface="Arial" pitchFamily="34" charset="0"/>
              </a:rPr>
              <a:t>GNP</a:t>
            </a:r>
            <a:r>
              <a:rPr lang="en-IE" sz="1000" dirty="0" smtClean="0">
                <a:latin typeface="Arial" pitchFamily="34" charset="0"/>
                <a:cs typeface="Arial" pitchFamily="34" charset="0"/>
              </a:rPr>
              <a:t> (income measure) - This</a:t>
            </a:r>
            <a:r>
              <a:rPr lang="en-IE" sz="1000" baseline="0" dirty="0" smtClean="0">
                <a:latin typeface="Arial" pitchFamily="34" charset="0"/>
                <a:cs typeface="Arial" pitchFamily="34" charset="0"/>
              </a:rPr>
              <a:t> is where the impact of MNEs are removed from the data.  </a:t>
            </a:r>
            <a:r>
              <a:rPr lang="en-IE" sz="1000" dirty="0" smtClean="0">
                <a:latin typeface="Arial" pitchFamily="34" charset="0"/>
                <a:cs typeface="Arial" pitchFamily="34" charset="0"/>
              </a:rPr>
              <a:t>Similar pattern, steady downturn since 2008</a:t>
            </a:r>
            <a:r>
              <a:rPr lang="en-IE" sz="1000" baseline="0" dirty="0" smtClean="0">
                <a:latin typeface="Arial" pitchFamily="34" charset="0"/>
                <a:cs typeface="Arial" pitchFamily="34" charset="0"/>
              </a:rPr>
              <a:t> but continues longer than GDP, doesn’t plateau until early 2010.  Overall, pattern is pretty flat since then, but with a bit more volatility.</a:t>
            </a:r>
          </a:p>
          <a:p>
            <a:endParaRPr lang="en-IE" sz="1000" dirty="0" smtClean="0">
              <a:latin typeface="Arial" pitchFamily="34" charset="0"/>
              <a:cs typeface="Arial" pitchFamily="34" charset="0"/>
            </a:endParaRPr>
          </a:p>
          <a:p>
            <a:r>
              <a:rPr lang="en-IE" sz="1000" dirty="0" smtClean="0">
                <a:latin typeface="Arial" pitchFamily="34" charset="0"/>
                <a:cs typeface="Arial" pitchFamily="34" charset="0"/>
              </a:rPr>
              <a:t>Difference between GDP and GNP growing slowly</a:t>
            </a:r>
            <a:endParaRPr lang="en-IE" sz="1000" baseline="0" dirty="0" smtClean="0">
              <a:latin typeface="Arial" pitchFamily="34" charset="0"/>
              <a:cs typeface="Arial" pitchFamily="34" charset="0"/>
            </a:endParaRPr>
          </a:p>
          <a:p>
            <a:endParaRPr lang="en-IE" sz="1000" baseline="0" dirty="0" smtClean="0">
              <a:latin typeface="Arial" pitchFamily="34" charset="0"/>
              <a:cs typeface="Arial" pitchFamily="34" charset="0"/>
            </a:endParaRPr>
          </a:p>
          <a:p>
            <a:r>
              <a:rPr lang="en-IE" sz="1000" baseline="0" dirty="0" smtClean="0">
                <a:latin typeface="Arial" pitchFamily="34" charset="0"/>
                <a:cs typeface="Arial" pitchFamily="34" charset="0"/>
              </a:rPr>
              <a:t>The current levels of GDP and GNP are broadly equivalent to 2005 levels (constant prices – 2009 rates)</a:t>
            </a:r>
            <a:endParaRPr lang="en-US" sz="1000" dirty="0" smtClean="0">
              <a:latin typeface="Arial" pitchFamily="34" charset="0"/>
              <a:cs typeface="Arial" pitchFamily="34" charset="0"/>
            </a:endParaRPr>
          </a:p>
        </p:txBody>
      </p:sp>
      <p:sp>
        <p:nvSpPr>
          <p:cNvPr id="30724" name="Slide Number Placeholder 3"/>
          <p:cNvSpPr>
            <a:spLocks noGrp="1"/>
          </p:cNvSpPr>
          <p:nvPr>
            <p:ph type="sldNum" sz="quarter" idx="5"/>
          </p:nvPr>
        </p:nvSpPr>
        <p:spPr>
          <a:xfrm>
            <a:off x="3854679" y="9440385"/>
            <a:ext cx="2949315" cy="497364"/>
          </a:xfrm>
          <a:prstGeom prst="rect">
            <a:avLst/>
          </a:prstGeom>
          <a:noFill/>
        </p:spPr>
        <p:txBody>
          <a:bodyPr lIns="92236" tIns="46118" rIns="92236" bIns="46118"/>
          <a:lstStyle/>
          <a:p>
            <a:fld id="{8394C346-85FD-4389-A8ED-92A8D159A51F}"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smtClean="0"/>
              <a:t>Between Q4-2007 and Q4-2010, the economy</a:t>
            </a:r>
            <a:r>
              <a:rPr lang="en-IE" sz="1000" baseline="0" dirty="0" smtClean="0"/>
              <a:t> as measured by GDP contracted by 13%</a:t>
            </a:r>
          </a:p>
          <a:p>
            <a:endParaRPr lang="en-IE" sz="1000" baseline="0" dirty="0" smtClean="0"/>
          </a:p>
          <a:p>
            <a:r>
              <a:rPr lang="en-IE" sz="1000" baseline="0" dirty="0" smtClean="0"/>
              <a:t>During that time, overall composition of GDP (or the structure of the economy) hasn’t changed dramatically.  </a:t>
            </a:r>
          </a:p>
          <a:p>
            <a:endParaRPr lang="en-IE" sz="1000" baseline="0" dirty="0" smtClean="0"/>
          </a:p>
          <a:p>
            <a:r>
              <a:rPr lang="en-IE" sz="1000" baseline="0" dirty="0" smtClean="0"/>
              <a:t>Nevertheless, some notable features:</a:t>
            </a:r>
          </a:p>
          <a:p>
            <a:endParaRPr lang="en-IE" sz="1000" baseline="0" dirty="0" smtClean="0"/>
          </a:p>
          <a:p>
            <a:pPr>
              <a:buFont typeface="Arial" pitchFamily="34" charset="0"/>
              <a:buChar char="•"/>
            </a:pPr>
            <a:r>
              <a:rPr lang="en-IE" sz="1000" baseline="0" dirty="0" smtClean="0"/>
              <a:t>Net taxes contributing less.</a:t>
            </a:r>
          </a:p>
          <a:p>
            <a:pPr>
              <a:buFont typeface="Arial" pitchFamily="34" charset="0"/>
              <a:buChar char="•"/>
            </a:pPr>
            <a:r>
              <a:rPr lang="en-IE" sz="1000" baseline="0" dirty="0" smtClean="0"/>
              <a:t>Both the financial and construction sectors contracted.  So did Retail, Transport and Communications.</a:t>
            </a:r>
          </a:p>
          <a:p>
            <a:pPr>
              <a:buFont typeface="Arial" pitchFamily="34" charset="0"/>
              <a:buChar char="•"/>
            </a:pPr>
            <a:r>
              <a:rPr lang="en-IE" sz="1000" baseline="0" dirty="0" smtClean="0"/>
              <a:t>Public sector contracted in real terms, but in relative terms, the contribution of Health and Education has</a:t>
            </a:r>
          </a:p>
          <a:p>
            <a:pPr>
              <a:buFont typeface="Arial" pitchFamily="34" charset="0"/>
              <a:buNone/>
            </a:pPr>
            <a:r>
              <a:rPr lang="en-IE" sz="1000" baseline="0" dirty="0" smtClean="0"/>
              <a:t>increased.</a:t>
            </a:r>
          </a:p>
          <a:p>
            <a:pPr>
              <a:buFont typeface="Arial" pitchFamily="34" charset="0"/>
              <a:buChar char="•"/>
            </a:pPr>
            <a:r>
              <a:rPr lang="en-IE" sz="1000" baseline="0" dirty="0" smtClean="0"/>
              <a:t> Transportable goods and utilities sector share as grown significantly</a:t>
            </a:r>
          </a:p>
          <a:p>
            <a:endParaRPr lang="en-IE" sz="1000" baseline="0" dirty="0" smtClean="0"/>
          </a:p>
          <a:p>
            <a:endParaRPr lang="en-US" sz="1000" dirty="0" smtClean="0"/>
          </a:p>
          <a:p>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b="1" dirty="0" smtClean="0"/>
              <a:t>There are roughly 200,000</a:t>
            </a:r>
            <a:r>
              <a:rPr lang="en-IE" sz="1000" b="1" baseline="0" dirty="0" smtClean="0"/>
              <a:t> </a:t>
            </a:r>
            <a:r>
              <a:rPr lang="en-IE" sz="1000" b="1" dirty="0" smtClean="0"/>
              <a:t>enterprises operating</a:t>
            </a:r>
            <a:r>
              <a:rPr lang="en-IE" sz="1000" b="1" baseline="0" dirty="0" smtClean="0"/>
              <a:t> in Ireland</a:t>
            </a:r>
          </a:p>
          <a:p>
            <a:endParaRPr lang="en-IE" sz="1000" baseline="0" dirty="0" smtClean="0"/>
          </a:p>
          <a:p>
            <a:r>
              <a:rPr lang="en-IE" sz="1000" baseline="0" dirty="0" smtClean="0"/>
              <a:t>90% of these are Micro enterprises – engage less than 10 persons.  </a:t>
            </a:r>
          </a:p>
          <a:p>
            <a:r>
              <a:rPr lang="en-IE" sz="1000" baseline="0" dirty="0" smtClean="0"/>
              <a:t>Less than 500 are large.</a:t>
            </a:r>
          </a:p>
          <a:p>
            <a:endParaRPr lang="en-IE" sz="1000" baseline="0" dirty="0" smtClean="0"/>
          </a:p>
          <a:p>
            <a:r>
              <a:rPr lang="en-IE" sz="1000" baseline="0" dirty="0" smtClean="0"/>
              <a:t>Large and medium sized enterprises – those that engage more than 50 persons, only account for 2% of the enterprise population and m</a:t>
            </a:r>
            <a:r>
              <a:rPr lang="en-IE" sz="1000" dirty="0" smtClean="0"/>
              <a:t>any</a:t>
            </a:r>
            <a:r>
              <a:rPr lang="en-IE" sz="1000" baseline="0" dirty="0" smtClean="0"/>
              <a:t> of these are MNEs.</a:t>
            </a:r>
          </a:p>
          <a:p>
            <a:endParaRPr lang="en-IE" sz="1000" baseline="0" dirty="0" smtClean="0"/>
          </a:p>
          <a:p>
            <a:r>
              <a:rPr lang="en-IE" sz="1000" baseline="0" dirty="0" smtClean="0"/>
              <a:t>So MNEs, although they account for only 2% of enterprises, account for 22% of persons engaged in the business economy (13.5% of total employment) and half of the GVA generated within the business economy (28% of total economy GVA). </a:t>
            </a:r>
          </a:p>
          <a:p>
            <a:endParaRPr lang="en-IE" sz="1000" baseline="0" dirty="0" smtClean="0"/>
          </a:p>
          <a:p>
            <a:r>
              <a:rPr lang="en-IE" sz="1000" baseline="0" dirty="0" smtClean="0"/>
              <a:t>Many of these enterprises are in the </a:t>
            </a:r>
            <a:r>
              <a:rPr lang="en-IE" sz="1000" baseline="0" dirty="0" err="1" smtClean="0"/>
              <a:t>Pharma-Chem</a:t>
            </a:r>
            <a:r>
              <a:rPr lang="en-IE" sz="1000" baseline="0" dirty="0" smtClean="0"/>
              <a:t> and ICT/Software sectors.</a:t>
            </a:r>
          </a:p>
          <a:p>
            <a:endParaRPr lang="en-IE" sz="1000" baseline="0" dirty="0" smtClean="0"/>
          </a:p>
          <a:p>
            <a:endParaRPr lang="en-US" sz="1000" dirty="0" smtClean="0"/>
          </a:p>
          <a:p>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smtClean="0"/>
              <a:t>Just to emphasise how important large enterprises are to the economy</a:t>
            </a:r>
          </a:p>
          <a:p>
            <a:endParaRPr lang="en-IE" sz="1000" dirty="0" smtClean="0"/>
          </a:p>
          <a:p>
            <a:r>
              <a:rPr lang="en-IE" sz="1000" dirty="0" smtClean="0"/>
              <a:t>200,000</a:t>
            </a:r>
            <a:r>
              <a:rPr lang="en-IE" sz="1000" baseline="0" dirty="0" smtClean="0"/>
              <a:t> enterprises – this is impact of top 50</a:t>
            </a:r>
          </a:p>
          <a:p>
            <a:endParaRPr lang="en-IE" sz="1000" baseline="0" dirty="0" smtClean="0"/>
          </a:p>
          <a:p>
            <a:r>
              <a:rPr lang="en-IE" sz="1000" baseline="0" dirty="0" smtClean="0"/>
              <a:t>Gross Operating Surplus is broadly analogous with profit</a:t>
            </a:r>
            <a:endParaRPr lang="en-US" sz="100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000" kern="1200" baseline="0" dirty="0" smtClean="0">
                <a:solidFill>
                  <a:schemeClr val="tx1"/>
                </a:solidFill>
                <a:latin typeface="Arial" charset="0"/>
                <a:ea typeface="+mn-ea"/>
                <a:cs typeface="+mn-cs"/>
              </a:rPr>
              <a:t>In first 9 months of 2011, Ireland ran a trade surplus (approx €51bn).  This surplus was generated primarily from trading (exporting) goods.</a:t>
            </a:r>
          </a:p>
          <a:p>
            <a:pPr rtl="0"/>
            <a:endParaRPr lang="en-IE" sz="10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Arial" charset="0"/>
                <a:ea typeface="+mn-ea"/>
                <a:cs typeface="+mn-cs"/>
              </a:rPr>
              <a:t>Trade balance for services is approx - €2.5 billion (almost in equilibrium).  </a:t>
            </a:r>
          </a:p>
          <a:p>
            <a:pPr rtl="0"/>
            <a:endParaRPr lang="en-US" sz="1000" kern="1200" baseline="0" dirty="0" smtClean="0">
              <a:solidFill>
                <a:schemeClr val="tx1"/>
              </a:solidFill>
              <a:latin typeface="Arial" charset="0"/>
              <a:ea typeface="+mn-ea"/>
              <a:cs typeface="+mn-cs"/>
            </a:endParaRPr>
          </a:p>
          <a:p>
            <a:pPr rtl="0"/>
            <a:r>
              <a:rPr lang="en-US" sz="1000" kern="1200" baseline="0" dirty="0" smtClean="0">
                <a:solidFill>
                  <a:schemeClr val="tx1"/>
                </a:solidFill>
                <a:latin typeface="Arial" charset="0"/>
                <a:ea typeface="+mn-ea"/>
                <a:cs typeface="+mn-cs"/>
              </a:rPr>
              <a:t>Over 60% (€32bn) of this trade surplus was generated by the Chemical sector.</a:t>
            </a:r>
          </a:p>
          <a:p>
            <a:pPr rtl="0"/>
            <a:endParaRPr lang="en-US" sz="1000" kern="1200" baseline="0" dirty="0" smtClean="0">
              <a:solidFill>
                <a:schemeClr val="tx1"/>
              </a:solidFill>
              <a:latin typeface="Arial" charset="0"/>
              <a:ea typeface="+mn-ea"/>
              <a:cs typeface="+mn-cs"/>
            </a:endParaRPr>
          </a:p>
          <a:p>
            <a:pPr rtl="0"/>
            <a:r>
              <a:rPr lang="en-US" sz="1000" kern="1200" baseline="0" dirty="0" smtClean="0">
                <a:solidFill>
                  <a:schemeClr val="tx1"/>
                </a:solidFill>
                <a:latin typeface="Arial" charset="0"/>
                <a:ea typeface="+mn-ea"/>
                <a:cs typeface="+mn-cs"/>
              </a:rPr>
              <a:t>Computer Services also made a significant contribution to the positive trade balance (€23bn).  </a:t>
            </a:r>
          </a:p>
          <a:p>
            <a:pPr rtl="0"/>
            <a:endParaRPr lang="en-US" sz="1000" kern="1200" baseline="0" dirty="0" smtClean="0">
              <a:solidFill>
                <a:schemeClr val="tx1"/>
              </a:solidFill>
              <a:latin typeface="Arial" charset="0"/>
              <a:ea typeface="+mn-ea"/>
              <a:cs typeface="+mn-cs"/>
            </a:endParaRPr>
          </a:p>
          <a:p>
            <a:pPr rtl="0"/>
            <a:r>
              <a:rPr lang="en-US" sz="1000" kern="1200" baseline="0" dirty="0" smtClean="0">
                <a:solidFill>
                  <a:schemeClr val="tx1"/>
                </a:solidFill>
                <a:latin typeface="Arial" charset="0"/>
                <a:ea typeface="+mn-ea"/>
                <a:cs typeface="+mn-cs"/>
              </a:rPr>
              <a:t>However the corresponding purchases of royalties and </a:t>
            </a:r>
            <a:r>
              <a:rPr lang="en-US" sz="1000" kern="1200" baseline="0" dirty="0" err="1" smtClean="0">
                <a:solidFill>
                  <a:schemeClr val="tx1"/>
                </a:solidFill>
                <a:latin typeface="Arial" charset="0"/>
                <a:ea typeface="+mn-ea"/>
                <a:cs typeface="+mn-cs"/>
              </a:rPr>
              <a:t>licences</a:t>
            </a:r>
            <a:r>
              <a:rPr lang="en-US" sz="1000" kern="1200" baseline="0" dirty="0" smtClean="0">
                <a:solidFill>
                  <a:schemeClr val="tx1"/>
                </a:solidFill>
                <a:latin typeface="Arial" charset="0"/>
                <a:ea typeface="+mn-ea"/>
                <a:cs typeface="+mn-cs"/>
              </a:rPr>
              <a:t> (€20bn) and Business Services (primarily by MNEs in the Chemical and Computer Software sectors) are recorded in the </a:t>
            </a:r>
            <a:r>
              <a:rPr lang="en-US" sz="1000" kern="1200" baseline="0" dirty="0" err="1" smtClean="0">
                <a:solidFill>
                  <a:schemeClr val="tx1"/>
                </a:solidFill>
                <a:latin typeface="Arial" charset="0"/>
                <a:ea typeface="+mn-ea"/>
                <a:cs typeface="+mn-cs"/>
              </a:rPr>
              <a:t>BoP</a:t>
            </a:r>
            <a:r>
              <a:rPr lang="en-US" sz="1000" kern="1200" baseline="0" dirty="0" smtClean="0">
                <a:solidFill>
                  <a:schemeClr val="tx1"/>
                </a:solidFill>
                <a:latin typeface="Arial" charset="0"/>
                <a:ea typeface="+mn-ea"/>
                <a:cs typeface="+mn-cs"/>
              </a:rPr>
              <a:t> as imports, which cancel out the net exports of services, leading to pretty balanced trade for services (- €2.5bn) </a:t>
            </a:r>
          </a:p>
          <a:p>
            <a:pPr rtl="0"/>
            <a:endParaRPr lang="en-US" sz="1000" kern="1200" baseline="0" dirty="0" smtClean="0">
              <a:solidFill>
                <a:schemeClr val="tx1"/>
              </a:solidFill>
              <a:latin typeface="Arial" charset="0"/>
              <a:ea typeface="+mn-ea"/>
              <a:cs typeface="+mn-cs"/>
            </a:endParaRPr>
          </a:p>
          <a:p>
            <a:pPr rtl="0"/>
            <a:endParaRPr lang="en-US" sz="1000" kern="1200" baseline="0" dirty="0" smtClean="0">
              <a:solidFill>
                <a:schemeClr val="tx1"/>
              </a:solidFill>
              <a:latin typeface="Arial" charset="0"/>
              <a:ea typeface="+mn-ea"/>
              <a:cs typeface="+mn-cs"/>
            </a:endParaRPr>
          </a:p>
          <a:p>
            <a:endParaRPr lang="en-IE" sz="1000" baseline="0" dirty="0" smtClean="0"/>
          </a:p>
          <a:p>
            <a:endParaRPr lang="en-IE" sz="1000" dirty="0" smtClean="0"/>
          </a:p>
          <a:p>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2475"/>
            <a:ext cx="4951412" cy="3713163"/>
          </a:xfrm>
        </p:spPr>
      </p:sp>
      <p:sp>
        <p:nvSpPr>
          <p:cNvPr id="3" name="Notes Placeholder 2"/>
          <p:cNvSpPr>
            <a:spLocks noGrp="1"/>
          </p:cNvSpPr>
          <p:nvPr>
            <p:ph type="body" idx="1"/>
          </p:nvPr>
        </p:nvSpPr>
        <p:spPr/>
        <p:txBody>
          <a:bodyPr>
            <a:normAutofit/>
          </a:bodyPr>
          <a:lstStyle/>
          <a:p>
            <a:r>
              <a:rPr lang="en-IE" sz="1000" dirty="0" smtClean="0"/>
              <a:t>The economic structure of Irish economy, very open and highly globalised.</a:t>
            </a:r>
            <a:r>
              <a:rPr lang="en-IE" sz="1000" baseline="0" dirty="0" smtClean="0"/>
              <a:t> MNEs playing a significant role</a:t>
            </a:r>
          </a:p>
          <a:p>
            <a:endParaRPr lang="en-IE" sz="1000" baseline="0" dirty="0" smtClean="0"/>
          </a:p>
          <a:p>
            <a:r>
              <a:rPr lang="en-IE" sz="1000" baseline="0" dirty="0" smtClean="0"/>
              <a:t>Consequently:</a:t>
            </a:r>
          </a:p>
          <a:p>
            <a:endParaRPr lang="en-IE" sz="1000" baseline="0" dirty="0" smtClean="0"/>
          </a:p>
          <a:p>
            <a:r>
              <a:rPr lang="en-IE" sz="1000" baseline="0" dirty="0" smtClean="0"/>
              <a:t>MNEs repatriate profits – very considerable €28 billion in 2010.  </a:t>
            </a:r>
          </a:p>
          <a:p>
            <a:endParaRPr lang="en-IE" sz="1000" baseline="0" dirty="0" smtClean="0"/>
          </a:p>
          <a:p>
            <a:r>
              <a:rPr lang="en-IE" sz="1000" baseline="0" dirty="0" smtClean="0"/>
              <a:t>MNEs also repatriate income through the purchases of business services and royalties/licences from their HQs.  As we have already seen this has a significant impact on the balance of payments.  The value or price of royalties and licences imported into Ireland has been growing steadily in recent years.</a:t>
            </a:r>
            <a:endParaRPr lang="en-US" sz="1000" dirty="0" smtClean="0"/>
          </a:p>
          <a:p>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000" dirty="0" smtClean="0"/>
              <a:t>Within</a:t>
            </a:r>
            <a:r>
              <a:rPr lang="en-IE" sz="1000" baseline="0" dirty="0" smtClean="0"/>
              <a:t> Ireland there are 2 sub-economies</a:t>
            </a:r>
          </a:p>
          <a:p>
            <a:endParaRPr lang="en-IE" sz="1000" baseline="0" dirty="0" smtClean="0"/>
          </a:p>
          <a:p>
            <a:r>
              <a:rPr lang="en-IE" sz="1000" baseline="0" dirty="0" smtClean="0"/>
              <a:t>Using the industrial sector as an example, we can see the traditional sectors, more or less flat </a:t>
            </a:r>
          </a:p>
          <a:p>
            <a:endParaRPr lang="en-IE" sz="1000" baseline="0" dirty="0" smtClean="0"/>
          </a:p>
          <a:p>
            <a:r>
              <a:rPr lang="en-IE" sz="1000" baseline="0" dirty="0" smtClean="0"/>
              <a:t>In contrast, the modern sectors are experiencing significant growth.  The modern sectors, are dominated by MNEs – these sectors are exporting.</a:t>
            </a:r>
          </a:p>
          <a:p>
            <a:endParaRPr lang="en-IE" sz="1000" baseline="0" dirty="0" smtClean="0"/>
          </a:p>
          <a:p>
            <a:r>
              <a:rPr lang="en-IE" sz="1000" baseline="0" dirty="0" smtClean="0"/>
              <a:t>Crucially, the traditional sectors account for most of the employment in Ireland.</a:t>
            </a:r>
          </a:p>
          <a:p>
            <a:endParaRPr lang="en-IE" sz="100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0" y="1"/>
            <a:ext cx="9144000" cy="3438525"/>
          </a:xfrm>
          <a:prstGeom prst="rect">
            <a:avLst/>
          </a:prstGeom>
          <a:solidFill>
            <a:schemeClr val="accent1"/>
          </a:solidFill>
          <a:ln w="12700">
            <a:noFill/>
            <a:miter lim="800000"/>
            <a:headEnd/>
            <a:tailEnd/>
          </a:ln>
          <a:effectLst/>
        </p:spPr>
        <p:txBody>
          <a:bodyPr wrap="none" lIns="90488" tIns="44450" rIns="90488" bIns="44450" anchor="ctr"/>
          <a:lstStyle/>
          <a:p>
            <a:endParaRPr lang="en-US"/>
          </a:p>
        </p:txBody>
      </p:sp>
      <p:sp>
        <p:nvSpPr>
          <p:cNvPr id="231427" name="Rectangle 3"/>
          <p:cNvSpPr>
            <a:spLocks noGrp="1" noChangeArrowheads="1"/>
          </p:cNvSpPr>
          <p:nvPr>
            <p:ph type="ctrTitle" sz="quarter"/>
          </p:nvPr>
        </p:nvSpPr>
        <p:spPr>
          <a:xfrm>
            <a:off x="2714625" y="184150"/>
            <a:ext cx="6216650" cy="917575"/>
          </a:xfrm>
          <a:noFill/>
          <a:ln w="9525"/>
        </p:spPr>
        <p:txBody>
          <a:bodyPr lIns="91440" tIns="45720" rIns="91440" bIns="45720" anchor="t"/>
          <a:lstStyle>
            <a:lvl1pPr algn="l">
              <a:defRPr/>
            </a:lvl1pPr>
          </a:lstStyle>
          <a:p>
            <a:r>
              <a:rPr lang="en-IE"/>
              <a:t>CSO ITSIP Project - implementation of new Data Management System (DMS)</a:t>
            </a:r>
          </a:p>
        </p:txBody>
      </p:sp>
      <p:sp>
        <p:nvSpPr>
          <p:cNvPr id="231428" name="Rectangle 4"/>
          <p:cNvSpPr>
            <a:spLocks noGrp="1" noChangeArrowheads="1"/>
          </p:cNvSpPr>
          <p:nvPr>
            <p:ph type="subTitle" sz="quarter" idx="1"/>
          </p:nvPr>
        </p:nvSpPr>
        <p:spPr>
          <a:xfrm>
            <a:off x="2697163" y="1195388"/>
            <a:ext cx="6216650" cy="684212"/>
          </a:xfrm>
          <a:ln w="9525"/>
        </p:spPr>
        <p:txBody>
          <a:bodyPr lIns="91440" tIns="45720" rIns="91440" bIns="45720"/>
          <a:lstStyle>
            <a:lvl1pPr marL="0" indent="0">
              <a:buFontTx/>
              <a:buNone/>
              <a:defRPr sz="1400">
                <a:solidFill>
                  <a:schemeClr val="bg1"/>
                </a:solidFill>
              </a:defRPr>
            </a:lvl1pPr>
          </a:lstStyle>
          <a:p>
            <a:r>
              <a:rPr lang="en-IE"/>
              <a:t>Presenter’s name</a:t>
            </a:r>
          </a:p>
          <a:p>
            <a:r>
              <a:rPr lang="en-IE"/>
              <a:t>Presenter’s title or date</a:t>
            </a:r>
          </a:p>
        </p:txBody>
      </p:sp>
      <p:sp>
        <p:nvSpPr>
          <p:cNvPr id="231429" name="Rectangle 5"/>
          <p:cNvSpPr>
            <a:spLocks noGrp="1" noChangeArrowheads="1"/>
          </p:cNvSpPr>
          <p:nvPr>
            <p:ph type="ftr" sz="quarter" idx="3"/>
          </p:nvPr>
        </p:nvSpPr>
        <p:spPr bwMode="auto">
          <a:xfrm>
            <a:off x="731838" y="6324603"/>
            <a:ext cx="2895600" cy="457201"/>
          </a:xfrm>
          <a:prstGeom prst="rect">
            <a:avLst/>
          </a:prstGeom>
          <a:noFill/>
          <a:ln w="12700">
            <a:miter lim="800000"/>
            <a:headEnd/>
            <a:tailEnd/>
          </a:ln>
        </p:spPr>
        <p:txBody>
          <a:bodyPr vert="horz" wrap="square" lIns="91440" tIns="45720" rIns="91440" bIns="45720" numCol="1" anchor="b" anchorCtr="0" compatLnSpc="1">
            <a:prstTxWarp prst="textNoShape">
              <a:avLst/>
            </a:prstTxWarp>
          </a:bodyPr>
          <a:lstStyle>
            <a:lvl1pPr algn="l">
              <a:defRPr sz="1000" b="0">
                <a:solidFill>
                  <a:schemeClr val="tx1"/>
                </a:solidFill>
              </a:defRPr>
            </a:lvl1pPr>
          </a:lstStyle>
          <a:p>
            <a:endParaRPr lang="en-GB"/>
          </a:p>
        </p:txBody>
      </p:sp>
      <p:graphicFrame>
        <p:nvGraphicFramePr>
          <p:cNvPr id="231434" name="Object 10"/>
          <p:cNvGraphicFramePr>
            <a:graphicFrameLocks noChangeAspect="1"/>
          </p:cNvGraphicFramePr>
          <p:nvPr/>
        </p:nvGraphicFramePr>
        <p:xfrm>
          <a:off x="7632700" y="4729167"/>
          <a:ext cx="1028700" cy="1379537"/>
        </p:xfrm>
        <a:graphic>
          <a:graphicData uri="http://schemas.openxmlformats.org/presentationml/2006/ole">
            <p:oleObj spid="_x0000_s231434" name="Bitmap Image" r:id="rId3" imgW="1286055" imgH="1724266" progId="PBrush">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2060D022-181E-4837-AFBE-6383BFF2C6DA}" type="slidenum">
              <a:rPr lang="en-IE"/>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4669" y="3"/>
            <a:ext cx="2009775"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575" y="3"/>
            <a:ext cx="5881688"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68C2FE51-249D-42D0-ACC8-749F268D2945}" type="slidenum">
              <a:rPr lang="en-IE"/>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2863" y="0"/>
            <a:ext cx="49895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90575" y="1798638"/>
            <a:ext cx="3944938" cy="4208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7919" y="1798638"/>
            <a:ext cx="3946525" cy="4208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96913" y="6348413"/>
            <a:ext cx="8094662" cy="282575"/>
          </a:xfrm>
        </p:spPr>
        <p:txBody>
          <a:bodyPr/>
          <a:lstStyle>
            <a:lvl1pPr>
              <a:defRPr/>
            </a:lvl1pPr>
          </a:lstStyle>
          <a:p>
            <a:r>
              <a:rPr lang="en-IE"/>
              <a:t>Central Statistics Office, Ireland                                                                                                                                                                        </a:t>
            </a:r>
            <a:fld id="{A7E054A4-A823-4634-96C3-AD3B8963EBBA}" type="slidenum">
              <a:rPr lang="en-IE"/>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82863" y="0"/>
            <a:ext cx="49895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90576" y="1798638"/>
            <a:ext cx="8043863" cy="4208462"/>
          </a:xfrm>
        </p:spPr>
        <p:txBody>
          <a:bodyPr/>
          <a:lstStyle/>
          <a:p>
            <a:endParaRPr lang="en-US"/>
          </a:p>
        </p:txBody>
      </p:sp>
      <p:sp>
        <p:nvSpPr>
          <p:cNvPr id="4" name="Slide Number Placeholder 3"/>
          <p:cNvSpPr>
            <a:spLocks noGrp="1"/>
          </p:cNvSpPr>
          <p:nvPr>
            <p:ph type="sldNum" sz="quarter" idx="10"/>
          </p:nvPr>
        </p:nvSpPr>
        <p:spPr>
          <a:xfrm>
            <a:off x="696913" y="6348413"/>
            <a:ext cx="8094662" cy="282575"/>
          </a:xfrm>
        </p:spPr>
        <p:txBody>
          <a:bodyPr/>
          <a:lstStyle>
            <a:lvl1pPr>
              <a:defRPr/>
            </a:lvl1pPr>
          </a:lstStyle>
          <a:p>
            <a:r>
              <a:rPr lang="en-IE"/>
              <a:t>Central Statistics Office, Ireland                                                                                                                                                                        </a:t>
            </a:r>
            <a:fld id="{9F472908-3925-4390-BBF2-1E131E1E4204}" type="slidenum">
              <a:rPr lang="en-IE"/>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173D5BEE-783C-4CE3-AA17-4309E1909D99}" type="slidenum">
              <a:rPr lang="en-IE"/>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IE"/>
              <a:t>Central Statistics Office, Ireland                                                                                                                                                                        </a:t>
            </a:r>
            <a:fld id="{1F28B436-9075-4F54-8797-F95CFE5E2D8F}" type="slidenum">
              <a:rPr lang="en-IE"/>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575" y="1798638"/>
            <a:ext cx="3944938" cy="4208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7919" y="1798638"/>
            <a:ext cx="3946525" cy="4208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IE"/>
              <a:t>Central Statistics Office, Ireland                                                                                                                                                                        </a:t>
            </a:r>
            <a:fld id="{E3DFB035-06EE-49D4-9E80-FCFD6D603548}" type="slidenum">
              <a:rPr lang="en-IE"/>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7"/>
            <a:ext cx="404177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IE"/>
              <a:t>Central Statistics Office, Ireland                                                                                                                                                                        </a:t>
            </a:r>
            <a:fld id="{669248C7-FEA4-455B-9C74-01E7F1256934}" type="slidenum">
              <a:rPr lang="en-IE"/>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IE"/>
              <a:t>Central Statistics Office, Ireland                                                                                                                                                                        </a:t>
            </a:r>
            <a:fld id="{0E6C26A2-67D4-4188-9FCE-EA08780FD479}" type="slidenum">
              <a:rPr lang="en-IE"/>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IE"/>
              <a:t>Central Statistics Office, Ireland                                                                                                                                                                        </a:t>
            </a:r>
            <a:fld id="{2AA616C0-9FAC-4694-A16F-70E648B896D2}" type="slidenum">
              <a:rPr lang="en-IE"/>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IE"/>
              <a:t>Central Statistics Office, Ireland                                                                                                                                                                        </a:t>
            </a:r>
            <a:fld id="{E7C08636-605D-48C1-B2F9-65B9F089B9F1}" type="slidenum">
              <a:rPr lang="en-IE"/>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IE"/>
              <a:t>Central Statistics Office, Ireland                                                                                                                                                                        </a:t>
            </a:r>
            <a:fld id="{C0BBA307-B20F-4960-8DFD-313FA73C3308}" type="slidenum">
              <a:rPr lang="en-IE"/>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AC Banner"/>
          <p:cNvSpPr>
            <a:spLocks noChangeArrowheads="1"/>
          </p:cNvSpPr>
          <p:nvPr/>
        </p:nvSpPr>
        <p:spPr bwMode="auto">
          <a:xfrm>
            <a:off x="0" y="-261935"/>
            <a:ext cx="9144000" cy="1498602"/>
          </a:xfrm>
          <a:prstGeom prst="rect">
            <a:avLst/>
          </a:prstGeom>
          <a:solidFill>
            <a:schemeClr val="accent1"/>
          </a:solidFill>
          <a:ln w="12700">
            <a:noFill/>
            <a:miter lim="800000"/>
            <a:headEnd/>
            <a:tailEnd/>
          </a:ln>
          <a:effectLst/>
        </p:spPr>
        <p:txBody>
          <a:bodyPr wrap="none" anchor="ctr"/>
          <a:lstStyle/>
          <a:p>
            <a:endParaRPr lang="en-US"/>
          </a:p>
        </p:txBody>
      </p:sp>
      <p:sp>
        <p:nvSpPr>
          <p:cNvPr id="230403" name="Rectangle 3"/>
          <p:cNvSpPr>
            <a:spLocks noGrp="1" noChangeArrowheads="1"/>
          </p:cNvSpPr>
          <p:nvPr>
            <p:ph type="body" idx="1"/>
          </p:nvPr>
        </p:nvSpPr>
        <p:spPr bwMode="auto">
          <a:xfrm>
            <a:off x="790576" y="1798638"/>
            <a:ext cx="8043863" cy="420846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p>
        </p:txBody>
      </p:sp>
      <p:sp>
        <p:nvSpPr>
          <p:cNvPr id="230404" name="Rectangle 4"/>
          <p:cNvSpPr>
            <a:spLocks noGrp="1" noChangeArrowheads="1"/>
          </p:cNvSpPr>
          <p:nvPr>
            <p:ph type="sldNum" sz="quarter" idx="4"/>
          </p:nvPr>
        </p:nvSpPr>
        <p:spPr bwMode="auto">
          <a:xfrm>
            <a:off x="696913" y="6348413"/>
            <a:ext cx="8094662" cy="2825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l">
              <a:lnSpc>
                <a:spcPct val="80000"/>
              </a:lnSpc>
              <a:defRPr sz="1000" b="0">
                <a:solidFill>
                  <a:schemeClr val="tx1"/>
                </a:solidFill>
              </a:defRPr>
            </a:lvl1pPr>
          </a:lstStyle>
          <a:p>
            <a:r>
              <a:rPr lang="en-IE"/>
              <a:t>Central Statistics Office, Ireland                                                                                                                                                                        </a:t>
            </a:r>
            <a:fld id="{E85ED356-1B25-4B61-9C60-9E2D4DE988C4}" type="slidenum">
              <a:rPr lang="en-IE"/>
              <a:pPr/>
              <a:t>‹#›</a:t>
            </a:fld>
            <a:endParaRPr lang="en-IE"/>
          </a:p>
        </p:txBody>
      </p:sp>
      <p:sp>
        <p:nvSpPr>
          <p:cNvPr id="230405" name="Rectangle 5"/>
          <p:cNvSpPr>
            <a:spLocks noGrp="1" noChangeArrowheads="1"/>
          </p:cNvSpPr>
          <p:nvPr>
            <p:ph type="title"/>
          </p:nvPr>
        </p:nvSpPr>
        <p:spPr bwMode="auto">
          <a:xfrm>
            <a:off x="2582863" y="0"/>
            <a:ext cx="4989512" cy="1143000"/>
          </a:xfrm>
          <a:prstGeom prst="rect">
            <a:avLst/>
          </a:prstGeom>
          <a:solidFill>
            <a:schemeClr val="accent1"/>
          </a:solid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IE" smtClean="0"/>
              <a:t>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r" rtl="0" eaLnBrk="0" fontAlgn="base" hangingPunct="0">
        <a:spcBef>
          <a:spcPct val="0"/>
        </a:spcBef>
        <a:spcAft>
          <a:spcPct val="0"/>
        </a:spcAft>
        <a:defRPr sz="2400" b="1">
          <a:solidFill>
            <a:schemeClr val="bg1"/>
          </a:solidFill>
          <a:latin typeface="+mj-lt"/>
          <a:ea typeface="+mj-ea"/>
          <a:cs typeface="+mj-cs"/>
        </a:defRPr>
      </a:lvl1pPr>
      <a:lvl2pPr algn="r" rtl="0" eaLnBrk="0" fontAlgn="base" hangingPunct="0">
        <a:spcBef>
          <a:spcPct val="0"/>
        </a:spcBef>
        <a:spcAft>
          <a:spcPct val="0"/>
        </a:spcAft>
        <a:defRPr sz="2400" b="1">
          <a:solidFill>
            <a:schemeClr val="bg1"/>
          </a:solidFill>
          <a:latin typeface="Arial" charset="0"/>
        </a:defRPr>
      </a:lvl2pPr>
      <a:lvl3pPr algn="r" rtl="0" eaLnBrk="0" fontAlgn="base" hangingPunct="0">
        <a:spcBef>
          <a:spcPct val="0"/>
        </a:spcBef>
        <a:spcAft>
          <a:spcPct val="0"/>
        </a:spcAft>
        <a:defRPr sz="2400" b="1">
          <a:solidFill>
            <a:schemeClr val="bg1"/>
          </a:solidFill>
          <a:latin typeface="Arial" charset="0"/>
        </a:defRPr>
      </a:lvl3pPr>
      <a:lvl4pPr algn="r" rtl="0" eaLnBrk="0" fontAlgn="base" hangingPunct="0">
        <a:spcBef>
          <a:spcPct val="0"/>
        </a:spcBef>
        <a:spcAft>
          <a:spcPct val="0"/>
        </a:spcAft>
        <a:defRPr sz="2400" b="1">
          <a:solidFill>
            <a:schemeClr val="bg1"/>
          </a:solidFill>
          <a:latin typeface="Arial" charset="0"/>
        </a:defRPr>
      </a:lvl4pPr>
      <a:lvl5pPr algn="r" rtl="0" eaLnBrk="0" fontAlgn="base" hangingPunct="0">
        <a:spcBef>
          <a:spcPct val="0"/>
        </a:spcBef>
        <a:spcAft>
          <a:spcPct val="0"/>
        </a:spcAft>
        <a:defRPr sz="2400" b="1">
          <a:solidFill>
            <a:schemeClr val="bg1"/>
          </a:solidFill>
          <a:latin typeface="Arial" charset="0"/>
        </a:defRPr>
      </a:lvl5pPr>
      <a:lvl6pPr marL="457200" algn="r" rtl="0" eaLnBrk="0" fontAlgn="base" hangingPunct="0">
        <a:spcBef>
          <a:spcPct val="0"/>
        </a:spcBef>
        <a:spcAft>
          <a:spcPct val="0"/>
        </a:spcAft>
        <a:defRPr sz="2400" b="1">
          <a:solidFill>
            <a:schemeClr val="bg1"/>
          </a:solidFill>
          <a:latin typeface="Arial" charset="0"/>
        </a:defRPr>
      </a:lvl6pPr>
      <a:lvl7pPr marL="914400" algn="r" rtl="0" eaLnBrk="0" fontAlgn="base" hangingPunct="0">
        <a:spcBef>
          <a:spcPct val="0"/>
        </a:spcBef>
        <a:spcAft>
          <a:spcPct val="0"/>
        </a:spcAft>
        <a:defRPr sz="2400" b="1">
          <a:solidFill>
            <a:schemeClr val="bg1"/>
          </a:solidFill>
          <a:latin typeface="Arial" charset="0"/>
        </a:defRPr>
      </a:lvl7pPr>
      <a:lvl8pPr marL="1371600" algn="r" rtl="0" eaLnBrk="0" fontAlgn="base" hangingPunct="0">
        <a:spcBef>
          <a:spcPct val="0"/>
        </a:spcBef>
        <a:spcAft>
          <a:spcPct val="0"/>
        </a:spcAft>
        <a:defRPr sz="2400" b="1">
          <a:solidFill>
            <a:schemeClr val="bg1"/>
          </a:solidFill>
          <a:latin typeface="Arial" charset="0"/>
        </a:defRPr>
      </a:lvl8pPr>
      <a:lvl9pPr marL="1828800" algn="r" rtl="0" eaLnBrk="0" fontAlgn="base" hangingPunct="0">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Blip>
          <a:blip r:embed="rId15"/>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Blip>
          <a:blip r:embed="rId16"/>
        </a:buBlip>
        <a:defRPr sz="2000">
          <a:solidFill>
            <a:schemeClr val="tx1"/>
          </a:solidFill>
          <a:latin typeface="+mn-lt"/>
        </a:defRPr>
      </a:lvl2pPr>
      <a:lvl3pPr marL="1143000" indent="-228600" algn="l" rtl="0" eaLnBrk="0" fontAlgn="base" hangingPunct="0">
        <a:spcBef>
          <a:spcPct val="20000"/>
        </a:spcBef>
        <a:spcAft>
          <a:spcPct val="0"/>
        </a:spcAft>
        <a:buClr>
          <a:schemeClr val="tx1"/>
        </a:buClr>
        <a:buBlip>
          <a:blip r:embed="rId17"/>
        </a:buBlip>
        <a:defRPr>
          <a:solidFill>
            <a:schemeClr val="tx1"/>
          </a:solidFill>
          <a:latin typeface="+mn-lt"/>
        </a:defRPr>
      </a:lvl3pPr>
      <a:lvl4pPr marL="1600200" indent="-228600" algn="l" rtl="0" eaLnBrk="0" fontAlgn="base" hangingPunct="0">
        <a:spcBef>
          <a:spcPct val="20000"/>
        </a:spcBef>
        <a:spcAft>
          <a:spcPct val="0"/>
        </a:spcAft>
        <a:buClr>
          <a:schemeClr val="tx1"/>
        </a:buClr>
        <a:buBlip>
          <a:blip r:embed="rId17"/>
        </a:buBlip>
        <a:defRPr sz="1600">
          <a:solidFill>
            <a:schemeClr val="tx1"/>
          </a:solidFill>
          <a:latin typeface="+mn-lt"/>
        </a:defRPr>
      </a:lvl4pPr>
      <a:lvl5pPr marL="2057400" indent="-228600" algn="l" rtl="0" eaLnBrk="0" fontAlgn="base" hangingPunct="0">
        <a:spcBef>
          <a:spcPct val="20000"/>
        </a:spcBef>
        <a:spcAft>
          <a:spcPct val="0"/>
        </a:spcAft>
        <a:buClr>
          <a:schemeClr val="tx1"/>
        </a:buClr>
        <a:buBlip>
          <a:blip r:embed="rId17"/>
        </a:buBlip>
        <a:defRPr sz="1600">
          <a:solidFill>
            <a:schemeClr val="tx1"/>
          </a:solidFill>
          <a:latin typeface="+mn-lt"/>
        </a:defRPr>
      </a:lvl5pPr>
      <a:lvl6pPr marL="2514600" indent="-228600" algn="l" rtl="0" eaLnBrk="0" fontAlgn="base" hangingPunct="0">
        <a:spcBef>
          <a:spcPct val="20000"/>
        </a:spcBef>
        <a:spcAft>
          <a:spcPct val="0"/>
        </a:spcAft>
        <a:buClr>
          <a:schemeClr val="tx1"/>
        </a:buClr>
        <a:buBlip>
          <a:blip r:embed="rId17"/>
        </a:buBlip>
        <a:defRPr sz="1600">
          <a:solidFill>
            <a:schemeClr val="tx1"/>
          </a:solidFill>
          <a:latin typeface="+mn-lt"/>
        </a:defRPr>
      </a:lvl6pPr>
      <a:lvl7pPr marL="2971800" indent="-228600" algn="l" rtl="0" eaLnBrk="0" fontAlgn="base" hangingPunct="0">
        <a:spcBef>
          <a:spcPct val="20000"/>
        </a:spcBef>
        <a:spcAft>
          <a:spcPct val="0"/>
        </a:spcAft>
        <a:buClr>
          <a:schemeClr val="tx1"/>
        </a:buClr>
        <a:buBlip>
          <a:blip r:embed="rId17"/>
        </a:buBlip>
        <a:defRPr sz="1600">
          <a:solidFill>
            <a:schemeClr val="tx1"/>
          </a:solidFill>
          <a:latin typeface="+mn-lt"/>
        </a:defRPr>
      </a:lvl7pPr>
      <a:lvl8pPr marL="3429000" indent="-228600" algn="l" rtl="0" eaLnBrk="0" fontAlgn="base" hangingPunct="0">
        <a:spcBef>
          <a:spcPct val="20000"/>
        </a:spcBef>
        <a:spcAft>
          <a:spcPct val="0"/>
        </a:spcAft>
        <a:buClr>
          <a:schemeClr val="tx1"/>
        </a:buClr>
        <a:buBlip>
          <a:blip r:embed="rId17"/>
        </a:buBlip>
        <a:defRPr sz="1600">
          <a:solidFill>
            <a:schemeClr val="tx1"/>
          </a:solidFill>
          <a:latin typeface="+mn-lt"/>
        </a:defRPr>
      </a:lvl8pPr>
      <a:lvl9pPr marL="3886200" indent="-228600" algn="l" rtl="0" eaLnBrk="0" fontAlgn="base" hangingPunct="0">
        <a:spcBef>
          <a:spcPct val="20000"/>
        </a:spcBef>
        <a:spcAft>
          <a:spcPct val="0"/>
        </a:spcAft>
        <a:buClr>
          <a:schemeClr val="tx1"/>
        </a:buClr>
        <a:buBlip>
          <a:blip r:embed="rId17"/>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and &amp; Magnifying Glass.bmp"/>
          <p:cNvPicPr>
            <a:picLocks noGrp="1" noChangeAspect="1"/>
          </p:cNvPicPr>
          <p:nvPr>
            <p:ph idx="1"/>
          </p:nvPr>
        </p:nvPicPr>
        <p:blipFill>
          <a:blip r:embed="rId3"/>
          <a:stretch>
            <a:fillRect/>
          </a:stretch>
        </p:blipFill>
        <p:spPr>
          <a:xfrm>
            <a:off x="-39456" y="-304800"/>
            <a:ext cx="9183455" cy="7175182"/>
          </a:xfrm>
        </p:spPr>
      </p:pic>
      <p:sp>
        <p:nvSpPr>
          <p:cNvPr id="4" name="Slide Number Placeholder 3"/>
          <p:cNvSpPr>
            <a:spLocks noGrp="1"/>
          </p:cNvSpPr>
          <p:nvPr>
            <p:ph type="sldNum" sz="quarter" idx="10"/>
          </p:nvPr>
        </p:nvSpPr>
        <p:spPr/>
        <p:txBody>
          <a:bodyPr/>
          <a:lstStyle/>
          <a:p>
            <a:endParaRPr lang="en-IE" dirty="0"/>
          </a:p>
        </p:txBody>
      </p:sp>
      <p:pic>
        <p:nvPicPr>
          <p:cNvPr id="7" name="Picture 6" descr="Map of Ireland (Blue).jpg"/>
          <p:cNvPicPr>
            <a:picLocks noChangeAspect="1"/>
          </p:cNvPicPr>
          <p:nvPr/>
        </p:nvPicPr>
        <p:blipFill>
          <a:blip r:embed="rId4"/>
          <a:stretch>
            <a:fillRect/>
          </a:stretch>
        </p:blipFill>
        <p:spPr>
          <a:xfrm>
            <a:off x="1485899" y="920043"/>
            <a:ext cx="3213101" cy="3927124"/>
          </a:xfrm>
          <a:prstGeom prst="rect">
            <a:avLst/>
          </a:prstGeom>
        </p:spPr>
      </p:pic>
      <p:sp>
        <p:nvSpPr>
          <p:cNvPr id="8" name="TextBox 7"/>
          <p:cNvSpPr txBox="1"/>
          <p:nvPr/>
        </p:nvSpPr>
        <p:spPr>
          <a:xfrm>
            <a:off x="4622800" y="152400"/>
            <a:ext cx="4521200" cy="1200329"/>
          </a:xfrm>
          <a:prstGeom prst="rect">
            <a:avLst/>
          </a:prstGeom>
          <a:noFill/>
        </p:spPr>
        <p:txBody>
          <a:bodyPr wrap="square" rtlCol="0">
            <a:spAutoFit/>
          </a:bodyPr>
          <a:lstStyle/>
          <a:p>
            <a:r>
              <a:rPr lang="en-IE" sz="3600" dirty="0" smtClean="0">
                <a:solidFill>
                  <a:srgbClr val="336699"/>
                </a:solidFill>
              </a:rPr>
              <a:t>The story behind the numbers</a:t>
            </a:r>
            <a:endParaRPr lang="en-US" sz="3600" dirty="0">
              <a:solidFill>
                <a:srgbClr val="336699"/>
              </a:solidFill>
            </a:endParaRPr>
          </a:p>
        </p:txBody>
      </p:sp>
      <p:pic>
        <p:nvPicPr>
          <p:cNvPr id="9" name="Content Placeholder 6" descr="CMYK logo no background no text.jpg"/>
          <p:cNvPicPr>
            <a:picLocks noChangeAspect="1"/>
          </p:cNvPicPr>
          <p:nvPr/>
        </p:nvPicPr>
        <p:blipFill>
          <a:blip r:embed="rId5" cstate="print"/>
          <a:stretch>
            <a:fillRect/>
          </a:stretch>
        </p:blipFill>
        <p:spPr bwMode="auto">
          <a:xfrm>
            <a:off x="180796" y="5317107"/>
            <a:ext cx="1317804" cy="1343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0" y="292100"/>
            <a:ext cx="8585200" cy="901700"/>
          </a:xfrm>
        </p:spPr>
        <p:txBody>
          <a:bodyPr/>
          <a:lstStyle/>
          <a:p>
            <a:pPr algn="l"/>
            <a:r>
              <a:rPr lang="en-GB" sz="2800" dirty="0" smtClean="0">
                <a:latin typeface="Calibri" pitchFamily="34" charset="0"/>
              </a:rPr>
              <a:t>Employment and Unemployment</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graphicFrame>
        <p:nvGraphicFramePr>
          <p:cNvPr id="6" name="Chart 5"/>
          <p:cNvGraphicFramePr/>
          <p:nvPr/>
        </p:nvGraphicFramePr>
        <p:xfrm>
          <a:off x="215900" y="1397002"/>
          <a:ext cx="8623300" cy="51689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4989512" cy="1143000"/>
          </a:xfrm>
        </p:spPr>
        <p:txBody>
          <a:bodyPr/>
          <a:lstStyle/>
          <a:p>
            <a:pPr algn="l"/>
            <a:r>
              <a:rPr lang="en-GB" sz="2800" dirty="0" smtClean="0">
                <a:latin typeface="Calibri" pitchFamily="34" charset="0"/>
              </a:rPr>
              <a:t>Employment change by sector</a:t>
            </a:r>
          </a:p>
        </p:txBody>
      </p:sp>
      <p:sp>
        <p:nvSpPr>
          <p:cNvPr id="283651" name="Rectangle 3"/>
          <p:cNvSpPr>
            <a:spLocks noGrp="1" noChangeArrowheads="1"/>
          </p:cNvSpPr>
          <p:nvPr>
            <p:ph sz="half" idx="1"/>
          </p:nvPr>
        </p:nvSpPr>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4" name="Slide Number Placeholder 3"/>
          <p:cNvSpPr>
            <a:spLocks noGrp="1"/>
          </p:cNvSpPr>
          <p:nvPr>
            <p:ph type="sldNum" sz="quarter" idx="10"/>
          </p:nvPr>
        </p:nvSpPr>
        <p:spPr/>
        <p:txBody>
          <a:bodyPr/>
          <a:lstStyle/>
          <a:p>
            <a:pPr algn="r"/>
            <a:endParaRPr lang="en-IE" dirty="0"/>
          </a:p>
        </p:txBody>
      </p:sp>
      <p:pic>
        <p:nvPicPr>
          <p:cNvPr id="264193" name="Picture 1"/>
          <p:cNvPicPr>
            <a:picLocks noGrp="1" noChangeAspect="1" noChangeArrowheads="1"/>
          </p:cNvPicPr>
          <p:nvPr>
            <p:ph sz="half" idx="2"/>
          </p:nvPr>
        </p:nvPicPr>
        <p:blipFill>
          <a:blip r:embed="rId3"/>
          <a:srcRect/>
          <a:stretch>
            <a:fillRect/>
          </a:stretch>
        </p:blipFill>
        <p:spPr bwMode="auto">
          <a:xfrm>
            <a:off x="0" y="2438400"/>
            <a:ext cx="5348160" cy="3352800"/>
          </a:xfrm>
          <a:prstGeom prst="rect">
            <a:avLst/>
          </a:prstGeom>
          <a:noFill/>
          <a:ln w="9525">
            <a:noFill/>
            <a:miter lim="800000"/>
            <a:headEnd/>
            <a:tailEnd/>
          </a:ln>
          <a:effectLst/>
        </p:spPr>
      </p:pic>
      <p:pic>
        <p:nvPicPr>
          <p:cNvPr id="264196" name="Picture 4"/>
          <p:cNvPicPr>
            <a:picLocks noChangeAspect="1" noChangeArrowheads="1"/>
          </p:cNvPicPr>
          <p:nvPr/>
        </p:nvPicPr>
        <p:blipFill>
          <a:blip r:embed="rId4"/>
          <a:srcRect/>
          <a:stretch>
            <a:fillRect/>
          </a:stretch>
        </p:blipFill>
        <p:spPr bwMode="auto">
          <a:xfrm>
            <a:off x="5341319" y="2362200"/>
            <a:ext cx="5558458" cy="3479800"/>
          </a:xfrm>
          <a:prstGeom prst="rect">
            <a:avLst/>
          </a:prstGeom>
          <a:noFill/>
          <a:ln w="9525">
            <a:noFill/>
            <a:miter lim="800000"/>
            <a:headEnd/>
            <a:tailEnd/>
          </a:ln>
          <a:effectLst/>
        </p:spPr>
      </p:pic>
      <p:sp>
        <p:nvSpPr>
          <p:cNvPr id="13" name="TextBox 12"/>
          <p:cNvSpPr txBox="1"/>
          <p:nvPr/>
        </p:nvSpPr>
        <p:spPr>
          <a:xfrm>
            <a:off x="508000" y="1612900"/>
            <a:ext cx="2870200" cy="646331"/>
          </a:xfrm>
          <a:prstGeom prst="rect">
            <a:avLst/>
          </a:prstGeom>
          <a:noFill/>
        </p:spPr>
        <p:txBody>
          <a:bodyPr wrap="square" rtlCol="0">
            <a:spAutoFit/>
          </a:bodyPr>
          <a:lstStyle/>
          <a:p>
            <a:pPr algn="ctr"/>
            <a:r>
              <a:rPr lang="en-IE" sz="1800" b="0" dirty="0" smtClean="0">
                <a:solidFill>
                  <a:schemeClr val="tx1"/>
                </a:solidFill>
              </a:rPr>
              <a:t>Growth in Employment</a:t>
            </a:r>
          </a:p>
          <a:p>
            <a:pPr algn="ctr"/>
            <a:r>
              <a:rPr lang="en-IE" sz="1800" b="0" dirty="0" smtClean="0">
                <a:solidFill>
                  <a:schemeClr val="tx1"/>
                </a:solidFill>
              </a:rPr>
              <a:t>2004 – 2007</a:t>
            </a:r>
            <a:endParaRPr lang="en-US" sz="1800" b="0" dirty="0">
              <a:solidFill>
                <a:schemeClr val="tx1"/>
              </a:solidFill>
            </a:endParaRPr>
          </a:p>
        </p:txBody>
      </p:sp>
      <p:sp>
        <p:nvSpPr>
          <p:cNvPr id="14" name="TextBox 13"/>
          <p:cNvSpPr txBox="1"/>
          <p:nvPr/>
        </p:nvSpPr>
        <p:spPr>
          <a:xfrm>
            <a:off x="5473700" y="1600200"/>
            <a:ext cx="2870200" cy="646331"/>
          </a:xfrm>
          <a:prstGeom prst="rect">
            <a:avLst/>
          </a:prstGeom>
          <a:noFill/>
        </p:spPr>
        <p:txBody>
          <a:bodyPr wrap="square" rtlCol="0">
            <a:spAutoFit/>
          </a:bodyPr>
          <a:lstStyle/>
          <a:p>
            <a:pPr algn="ctr"/>
            <a:r>
              <a:rPr lang="en-IE" sz="1800" b="0" dirty="0" smtClean="0">
                <a:solidFill>
                  <a:schemeClr val="tx1"/>
                </a:solidFill>
              </a:rPr>
              <a:t>Loss in Employment</a:t>
            </a:r>
          </a:p>
          <a:p>
            <a:pPr algn="ctr"/>
            <a:r>
              <a:rPr lang="en-IE" sz="1800" b="0" dirty="0" smtClean="0">
                <a:solidFill>
                  <a:schemeClr val="tx1"/>
                </a:solidFill>
              </a:rPr>
              <a:t>2007 – 2011</a:t>
            </a:r>
            <a:endParaRPr lang="en-US" sz="1800" b="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67575" cy="1143000"/>
          </a:xfrm>
        </p:spPr>
        <p:txBody>
          <a:bodyPr/>
          <a:lstStyle/>
          <a:p>
            <a:pPr algn="l"/>
            <a:r>
              <a:rPr lang="en-GB" sz="2800" dirty="0" smtClean="0">
                <a:latin typeface="Calibri" pitchFamily="34" charset="0"/>
              </a:rPr>
              <a:t>Unemployment Rates (%) by Region</a:t>
            </a:r>
            <a:endParaRPr lang="en-US" sz="2800" dirty="0"/>
          </a:p>
        </p:txBody>
      </p:sp>
      <p:sp>
        <p:nvSpPr>
          <p:cNvPr id="3" name="Slide Number Placeholder 2"/>
          <p:cNvSpPr>
            <a:spLocks noGrp="1"/>
          </p:cNvSpPr>
          <p:nvPr>
            <p:ph type="sldNum" sz="quarter" idx="10"/>
          </p:nvPr>
        </p:nvSpPr>
        <p:spPr/>
        <p:txBody>
          <a:bodyPr/>
          <a:lstStyle/>
          <a:p>
            <a:endParaRPr lang="en-IE" dirty="0"/>
          </a:p>
        </p:txBody>
      </p:sp>
      <p:graphicFrame>
        <p:nvGraphicFramePr>
          <p:cNvPr id="234498" name="Object 3"/>
          <p:cNvGraphicFramePr>
            <a:graphicFrameLocks noChangeAspect="1"/>
          </p:cNvGraphicFramePr>
          <p:nvPr/>
        </p:nvGraphicFramePr>
        <p:xfrm>
          <a:off x="2082800" y="1269999"/>
          <a:ext cx="4241800" cy="5939341"/>
        </p:xfrm>
        <a:graphic>
          <a:graphicData uri="http://schemas.openxmlformats.org/presentationml/2006/ole">
            <p:oleObj spid="_x0000_s234498" name="Acrobat Document" r:id="rId4" imgW="5676900" imgH="8020050" progId="AcroExch.Document.7">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475537" cy="1143000"/>
          </a:xfrm>
        </p:spPr>
        <p:txBody>
          <a:bodyPr/>
          <a:lstStyle/>
          <a:p>
            <a:pPr algn="l"/>
            <a:r>
              <a:rPr lang="en-GB" sz="2800" dirty="0" smtClean="0">
                <a:latin typeface="Calibri" pitchFamily="34" charset="0"/>
              </a:rPr>
              <a:t>Unemployment Rates (%) 2007 </a:t>
            </a:r>
            <a:r>
              <a:rPr lang="en-GB" sz="2800" dirty="0" err="1" smtClean="0">
                <a:latin typeface="Calibri" pitchFamily="34" charset="0"/>
              </a:rPr>
              <a:t>vs</a:t>
            </a:r>
            <a:r>
              <a:rPr lang="en-GB" sz="2800" dirty="0" smtClean="0">
                <a:latin typeface="Calibri" pitchFamily="34" charset="0"/>
              </a:rPr>
              <a:t> 2010</a:t>
            </a:r>
          </a:p>
        </p:txBody>
      </p:sp>
      <p:sp>
        <p:nvSpPr>
          <p:cNvPr id="283651" name="Rectangle 3"/>
          <p:cNvSpPr>
            <a:spLocks noGrp="1" noChangeArrowheads="1"/>
          </p:cNvSpPr>
          <p:nvPr>
            <p:ph sz="half" idx="1"/>
          </p:nvPr>
        </p:nvSpPr>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4" name="Slide Number Placeholder 3"/>
          <p:cNvSpPr>
            <a:spLocks noGrp="1"/>
          </p:cNvSpPr>
          <p:nvPr>
            <p:ph type="sldNum" sz="quarter" idx="10"/>
          </p:nvPr>
        </p:nvSpPr>
        <p:spPr/>
        <p:txBody>
          <a:bodyPr/>
          <a:lstStyle/>
          <a:p>
            <a:pPr algn="r"/>
            <a:endParaRPr lang="en-IE" dirty="0"/>
          </a:p>
        </p:txBody>
      </p:sp>
      <p:pic>
        <p:nvPicPr>
          <p:cNvPr id="233474" name="Picture 2"/>
          <p:cNvPicPr>
            <a:picLocks noGrp="1" noChangeAspect="1" noChangeArrowheads="1"/>
          </p:cNvPicPr>
          <p:nvPr>
            <p:ph sz="half" idx="2"/>
          </p:nvPr>
        </p:nvPicPr>
        <p:blipFill>
          <a:blip r:embed="rId3"/>
          <a:srcRect/>
          <a:stretch>
            <a:fillRect/>
          </a:stretch>
        </p:blipFill>
        <p:spPr bwMode="auto">
          <a:xfrm>
            <a:off x="0" y="1293601"/>
            <a:ext cx="9372600" cy="7032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801100" cy="1143000"/>
          </a:xfrm>
        </p:spPr>
        <p:txBody>
          <a:bodyPr/>
          <a:lstStyle/>
          <a:p>
            <a:pPr algn="l"/>
            <a:r>
              <a:rPr lang="en-GB" sz="2800" dirty="0" smtClean="0">
                <a:latin typeface="Calibri" pitchFamily="34" charset="0"/>
              </a:rPr>
              <a:t>Who has been effected most by employment loss?</a:t>
            </a:r>
          </a:p>
        </p:txBody>
      </p:sp>
      <p:sp>
        <p:nvSpPr>
          <p:cNvPr id="283651" name="Rectangle 3"/>
          <p:cNvSpPr>
            <a:spLocks noGrp="1" noChangeArrowheads="1"/>
          </p:cNvSpPr>
          <p:nvPr>
            <p:ph sz="half" idx="1"/>
          </p:nvPr>
        </p:nvSpPr>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4" name="Slide Number Placeholder 3"/>
          <p:cNvSpPr>
            <a:spLocks noGrp="1"/>
          </p:cNvSpPr>
          <p:nvPr>
            <p:ph type="sldNum" sz="quarter" idx="10"/>
          </p:nvPr>
        </p:nvSpPr>
        <p:spPr/>
        <p:txBody>
          <a:bodyPr/>
          <a:lstStyle/>
          <a:p>
            <a:pPr algn="r"/>
            <a:endParaRPr lang="en-IE" dirty="0"/>
          </a:p>
        </p:txBody>
      </p:sp>
      <p:sp>
        <p:nvSpPr>
          <p:cNvPr id="10" name="Content Placeholder 9"/>
          <p:cNvSpPr>
            <a:spLocks noGrp="1"/>
          </p:cNvSpPr>
          <p:nvPr>
            <p:ph sz="half" idx="2"/>
          </p:nvPr>
        </p:nvSpPr>
        <p:spPr/>
        <p:txBody>
          <a:bodyPr/>
          <a:lstStyle/>
          <a:p>
            <a:endParaRPr lang="en-US" dirty="0"/>
          </a:p>
        </p:txBody>
      </p:sp>
      <p:pic>
        <p:nvPicPr>
          <p:cNvPr id="235524" name="Picture 4"/>
          <p:cNvPicPr>
            <a:picLocks noChangeAspect="1" noChangeArrowheads="1"/>
          </p:cNvPicPr>
          <p:nvPr/>
        </p:nvPicPr>
        <p:blipFill>
          <a:blip r:embed="rId3"/>
          <a:srcRect/>
          <a:stretch>
            <a:fillRect/>
          </a:stretch>
        </p:blipFill>
        <p:spPr bwMode="auto">
          <a:xfrm>
            <a:off x="891242" y="1727200"/>
            <a:ext cx="7389158" cy="4950619"/>
          </a:xfrm>
          <a:prstGeom prst="rect">
            <a:avLst/>
          </a:prstGeom>
          <a:noFill/>
          <a:ln w="9525">
            <a:noFill/>
            <a:miter lim="800000"/>
            <a:headEnd/>
            <a:tailEnd/>
          </a:ln>
          <a:effectLst/>
        </p:spPr>
      </p:pic>
      <p:sp>
        <p:nvSpPr>
          <p:cNvPr id="13" name="TextBox 12"/>
          <p:cNvSpPr txBox="1"/>
          <p:nvPr/>
        </p:nvSpPr>
        <p:spPr>
          <a:xfrm>
            <a:off x="2540000" y="1308100"/>
            <a:ext cx="4457700" cy="400110"/>
          </a:xfrm>
          <a:prstGeom prst="rect">
            <a:avLst/>
          </a:prstGeom>
          <a:noFill/>
        </p:spPr>
        <p:txBody>
          <a:bodyPr wrap="square" rtlCol="0">
            <a:spAutoFit/>
          </a:bodyPr>
          <a:lstStyle/>
          <a:p>
            <a:pPr algn="l"/>
            <a:r>
              <a:rPr lang="en-IE" sz="2000" b="0" dirty="0" smtClean="0">
                <a:solidFill>
                  <a:schemeClr val="tx1"/>
                </a:solidFill>
              </a:rPr>
              <a:t>% Change Q2 2008 – Q2 2011</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IE" sz="2800" dirty="0" smtClean="0"/>
              <a:t>Regions most affected by employment loss</a:t>
            </a:r>
            <a:endParaRPr lang="en-US" sz="2800" dirty="0"/>
          </a:p>
        </p:txBody>
      </p:sp>
      <p:sp>
        <p:nvSpPr>
          <p:cNvPr id="3" name="Slide Number Placeholder 2"/>
          <p:cNvSpPr>
            <a:spLocks noGrp="1"/>
          </p:cNvSpPr>
          <p:nvPr>
            <p:ph type="sldNum" sz="quarter" idx="10"/>
          </p:nvPr>
        </p:nvSpPr>
        <p:spPr/>
        <p:txBody>
          <a:bodyPr/>
          <a:lstStyle/>
          <a:p>
            <a:endParaRPr lang="en-IE" dirty="0"/>
          </a:p>
        </p:txBody>
      </p:sp>
      <p:graphicFrame>
        <p:nvGraphicFramePr>
          <p:cNvPr id="233474" name="Object 2"/>
          <p:cNvGraphicFramePr>
            <a:graphicFrameLocks noChangeAspect="1"/>
          </p:cNvGraphicFramePr>
          <p:nvPr/>
        </p:nvGraphicFramePr>
        <p:xfrm>
          <a:off x="1993899" y="1257300"/>
          <a:ext cx="4394201" cy="6007100"/>
        </p:xfrm>
        <a:graphic>
          <a:graphicData uri="http://schemas.openxmlformats.org/presentationml/2006/ole">
            <p:oleObj spid="_x0000_s233474" name="Acrobat Document" r:id="rId4" imgW="5676900" imgH="8020050" progId="AcroExch.Document.7">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IE" sz="2800" dirty="0" smtClean="0"/>
              <a:t>How enterprises have reduced Wage Bill </a:t>
            </a:r>
            <a:endParaRPr lang="en-US" sz="2800" dirty="0"/>
          </a:p>
        </p:txBody>
      </p:sp>
      <p:sp>
        <p:nvSpPr>
          <p:cNvPr id="3" name="Slide Number Placeholder 2"/>
          <p:cNvSpPr>
            <a:spLocks noGrp="1"/>
          </p:cNvSpPr>
          <p:nvPr>
            <p:ph type="sldNum" sz="quarter" idx="10"/>
          </p:nvPr>
        </p:nvSpPr>
        <p:spPr/>
        <p:txBody>
          <a:bodyPr/>
          <a:lstStyle/>
          <a:p>
            <a:endParaRPr lang="en-IE" dirty="0"/>
          </a:p>
        </p:txBody>
      </p:sp>
      <p:graphicFrame>
        <p:nvGraphicFramePr>
          <p:cNvPr id="6" name="Diagram 5"/>
          <p:cNvGraphicFramePr/>
          <p:nvPr/>
        </p:nvGraphicFramePr>
        <p:xfrm>
          <a:off x="215900" y="1778000"/>
          <a:ext cx="8661400" cy="4686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20"/>
          <p:cNvSpPr txBox="1"/>
          <p:nvPr/>
        </p:nvSpPr>
        <p:spPr>
          <a:xfrm>
            <a:off x="6159500" y="2133600"/>
            <a:ext cx="647700" cy="3063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54%</a:t>
            </a:r>
          </a:p>
        </p:txBody>
      </p:sp>
      <p:sp>
        <p:nvSpPr>
          <p:cNvPr id="10" name="TextBox 18"/>
          <p:cNvSpPr txBox="1"/>
          <p:nvPr/>
        </p:nvSpPr>
        <p:spPr>
          <a:xfrm>
            <a:off x="1498600" y="4610100"/>
            <a:ext cx="660400" cy="2301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37%</a:t>
            </a:r>
          </a:p>
        </p:txBody>
      </p:sp>
      <p:sp>
        <p:nvSpPr>
          <p:cNvPr id="11" name="TextBox 19"/>
          <p:cNvSpPr txBox="1"/>
          <p:nvPr/>
        </p:nvSpPr>
        <p:spPr>
          <a:xfrm>
            <a:off x="6908800" y="4495800"/>
            <a:ext cx="698500" cy="39370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smtClean="0"/>
              <a:t>29%</a:t>
            </a:r>
          </a:p>
        </p:txBody>
      </p:sp>
      <p:sp>
        <p:nvSpPr>
          <p:cNvPr id="12" name="TextBox 11"/>
          <p:cNvSpPr txBox="1"/>
          <p:nvPr/>
        </p:nvSpPr>
        <p:spPr>
          <a:xfrm>
            <a:off x="4324350" y="3136900"/>
            <a:ext cx="654050" cy="3635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smtClean="0"/>
              <a:t>12%</a:t>
            </a:r>
            <a:endParaRPr lang="en-US" sz="1600" dirty="0"/>
          </a:p>
        </p:txBody>
      </p:sp>
      <p:sp>
        <p:nvSpPr>
          <p:cNvPr id="13" name="TextBox 7"/>
          <p:cNvSpPr txBox="1"/>
          <p:nvPr/>
        </p:nvSpPr>
        <p:spPr>
          <a:xfrm>
            <a:off x="5662612" y="5397500"/>
            <a:ext cx="534988" cy="4191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3%</a:t>
            </a:r>
          </a:p>
        </p:txBody>
      </p:sp>
      <p:sp>
        <p:nvSpPr>
          <p:cNvPr id="14" name="TextBox 12"/>
          <p:cNvSpPr txBox="1"/>
          <p:nvPr/>
        </p:nvSpPr>
        <p:spPr>
          <a:xfrm>
            <a:off x="3155950" y="5313362"/>
            <a:ext cx="527050" cy="2873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smtClean="0"/>
              <a:t>4%</a:t>
            </a:r>
            <a:endParaRPr lang="en-US" sz="1600" dirty="0"/>
          </a:p>
        </p:txBody>
      </p:sp>
      <p:sp>
        <p:nvSpPr>
          <p:cNvPr id="15" name="TextBox 14"/>
          <p:cNvSpPr txBox="1"/>
          <p:nvPr/>
        </p:nvSpPr>
        <p:spPr>
          <a:xfrm>
            <a:off x="3644900" y="4241800"/>
            <a:ext cx="698500" cy="4699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20%</a:t>
            </a:r>
          </a:p>
        </p:txBody>
      </p:sp>
      <p:sp>
        <p:nvSpPr>
          <p:cNvPr id="16" name="TextBox 8"/>
          <p:cNvSpPr txBox="1"/>
          <p:nvPr/>
        </p:nvSpPr>
        <p:spPr>
          <a:xfrm>
            <a:off x="5137150" y="4203700"/>
            <a:ext cx="603250" cy="3381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13%</a:t>
            </a:r>
          </a:p>
        </p:txBody>
      </p:sp>
      <p:sp>
        <p:nvSpPr>
          <p:cNvPr id="17" name="TextBox 6"/>
          <p:cNvSpPr txBox="1"/>
          <p:nvPr/>
        </p:nvSpPr>
        <p:spPr>
          <a:xfrm>
            <a:off x="4572000" y="4610101"/>
            <a:ext cx="569913"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smtClean="0"/>
              <a:t>9%</a:t>
            </a:r>
            <a:endParaRPr lang="en-US" sz="1600" dirty="0"/>
          </a:p>
        </p:txBody>
      </p:sp>
      <p:sp>
        <p:nvSpPr>
          <p:cNvPr id="18" name="Rectangle 17"/>
          <p:cNvSpPr/>
          <p:nvPr/>
        </p:nvSpPr>
        <p:spPr>
          <a:xfrm>
            <a:off x="4644092" y="5153968"/>
            <a:ext cx="481222" cy="338554"/>
          </a:xfrm>
          <a:prstGeom prst="rect">
            <a:avLst/>
          </a:prstGeom>
        </p:spPr>
        <p:txBody>
          <a:bodyPr wrap="none">
            <a:spAutoFit/>
          </a:bodyPr>
          <a:lstStyle/>
          <a:p>
            <a:r>
              <a:rPr lang="en-US" sz="1600" dirty="0" smtClean="0">
                <a:solidFill>
                  <a:schemeClr val="tx1"/>
                </a:solidFill>
              </a:rPr>
              <a:t>4%</a:t>
            </a:r>
          </a:p>
        </p:txBody>
      </p:sp>
      <p:sp>
        <p:nvSpPr>
          <p:cNvPr id="19" name="TextBox 18"/>
          <p:cNvSpPr txBox="1"/>
          <p:nvPr/>
        </p:nvSpPr>
        <p:spPr>
          <a:xfrm>
            <a:off x="2768600" y="1206500"/>
            <a:ext cx="3454400" cy="461665"/>
          </a:xfrm>
          <a:prstGeom prst="rect">
            <a:avLst/>
          </a:prstGeom>
          <a:noFill/>
        </p:spPr>
        <p:txBody>
          <a:bodyPr wrap="square" rtlCol="0">
            <a:spAutoFit/>
          </a:bodyPr>
          <a:lstStyle/>
          <a:p>
            <a:pPr algn="ctr"/>
            <a:r>
              <a:rPr lang="en-IE" b="0" dirty="0" smtClean="0">
                <a:solidFill>
                  <a:schemeClr val="tx1"/>
                </a:solidFill>
              </a:rPr>
              <a:t>2008 – 2009</a:t>
            </a:r>
            <a:endParaRPr lang="en-US" b="0" dirty="0">
              <a:solidFill>
                <a:schemeClr val="tx1"/>
              </a:solidFill>
            </a:endParaRPr>
          </a:p>
        </p:txBody>
      </p:sp>
      <p:sp>
        <p:nvSpPr>
          <p:cNvPr id="20" name="Oval 19"/>
          <p:cNvSpPr/>
          <p:nvPr/>
        </p:nvSpPr>
        <p:spPr bwMode="auto">
          <a:xfrm>
            <a:off x="914400" y="1612900"/>
            <a:ext cx="7289800" cy="5080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
        <p:nvSpPr>
          <p:cNvPr id="21" name="TextBox 20"/>
          <p:cNvSpPr txBox="1"/>
          <p:nvPr/>
        </p:nvSpPr>
        <p:spPr>
          <a:xfrm>
            <a:off x="6896100" y="1879600"/>
            <a:ext cx="1079500" cy="338554"/>
          </a:xfrm>
          <a:prstGeom prst="rect">
            <a:avLst/>
          </a:prstGeom>
          <a:noFill/>
        </p:spPr>
        <p:txBody>
          <a:bodyPr wrap="square" rtlCol="0">
            <a:spAutoFit/>
          </a:bodyPr>
          <a:lstStyle/>
          <a:p>
            <a:pPr algn="l"/>
            <a:r>
              <a:rPr lang="en-IE" sz="1600" dirty="0" smtClean="0">
                <a:solidFill>
                  <a:srgbClr val="FF0000"/>
                </a:solidFill>
              </a:rPr>
              <a:t>65%</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Residential Property Prices</a:t>
            </a:r>
          </a:p>
        </p:txBody>
      </p:sp>
      <p:sp>
        <p:nvSpPr>
          <p:cNvPr id="4" name="Slide Number Placeholder 3"/>
          <p:cNvSpPr>
            <a:spLocks noGrp="1"/>
          </p:cNvSpPr>
          <p:nvPr>
            <p:ph type="sldNum" sz="quarter" idx="10"/>
          </p:nvPr>
        </p:nvSpPr>
        <p:spPr/>
        <p:txBody>
          <a:bodyPr/>
          <a:lstStyle/>
          <a:p>
            <a:pPr algn="r"/>
            <a:endParaRPr lang="en-IE" dirty="0"/>
          </a:p>
        </p:txBody>
      </p:sp>
      <p:sp>
        <p:nvSpPr>
          <p:cNvPr id="9" name="TextBox 8"/>
          <p:cNvSpPr txBox="1"/>
          <p:nvPr/>
        </p:nvSpPr>
        <p:spPr>
          <a:xfrm>
            <a:off x="3060700" y="1612900"/>
            <a:ext cx="3962400" cy="400110"/>
          </a:xfrm>
          <a:prstGeom prst="rect">
            <a:avLst/>
          </a:prstGeom>
          <a:noFill/>
        </p:spPr>
        <p:txBody>
          <a:bodyPr wrap="square" rtlCol="0">
            <a:spAutoFit/>
          </a:bodyPr>
          <a:lstStyle/>
          <a:p>
            <a:pPr algn="l"/>
            <a:r>
              <a:rPr lang="en-IE" sz="2000" b="0" dirty="0" smtClean="0">
                <a:solidFill>
                  <a:schemeClr val="tx1"/>
                </a:solidFill>
              </a:rPr>
              <a:t>(Base: Jan 2005 = 100)</a:t>
            </a:r>
            <a:endParaRPr lang="en-US" sz="2000" b="0" dirty="0">
              <a:solidFill>
                <a:schemeClr val="tx1"/>
              </a:solidFill>
            </a:endParaRPr>
          </a:p>
        </p:txBody>
      </p:sp>
      <p:pic>
        <p:nvPicPr>
          <p:cNvPr id="295937" name="Picture 1"/>
          <p:cNvPicPr>
            <a:picLocks noGrp="1" noChangeAspect="1" noChangeArrowheads="1"/>
          </p:cNvPicPr>
          <p:nvPr>
            <p:ph idx="1"/>
          </p:nvPr>
        </p:nvPicPr>
        <p:blipFill>
          <a:blip r:embed="rId3"/>
          <a:srcRect/>
          <a:stretch>
            <a:fillRect/>
          </a:stretch>
        </p:blipFill>
        <p:spPr bwMode="auto">
          <a:xfrm>
            <a:off x="1511620" y="1955800"/>
            <a:ext cx="5905180" cy="4663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Negative Equity by age cohort &amp; size</a:t>
            </a:r>
          </a:p>
        </p:txBody>
      </p:sp>
      <p:sp>
        <p:nvSpPr>
          <p:cNvPr id="4" name="Slide Number Placeholder 3"/>
          <p:cNvSpPr>
            <a:spLocks noGrp="1"/>
          </p:cNvSpPr>
          <p:nvPr>
            <p:ph type="sldNum" sz="quarter" idx="10"/>
          </p:nvPr>
        </p:nvSpPr>
        <p:spPr/>
        <p:txBody>
          <a:bodyPr/>
          <a:lstStyle/>
          <a:p>
            <a:pPr algn="r"/>
            <a:endParaRPr lang="en-IE" dirty="0"/>
          </a:p>
        </p:txBody>
      </p:sp>
      <p:sp>
        <p:nvSpPr>
          <p:cNvPr id="9" name="Content Placeholder 8"/>
          <p:cNvSpPr>
            <a:spLocks noGrp="1"/>
          </p:cNvSpPr>
          <p:nvPr>
            <p:ph idx="1"/>
          </p:nvPr>
        </p:nvSpPr>
        <p:spPr/>
        <p:txBody>
          <a:bodyPr/>
          <a:lstStyle/>
          <a:p>
            <a:r>
              <a:rPr lang="en-US" b="1" dirty="0" smtClean="0">
                <a:solidFill>
                  <a:srgbClr val="C00000"/>
                </a:solidFill>
              </a:rPr>
              <a:t>Negative Equity</a:t>
            </a:r>
            <a:endParaRPr lang="en-US" b="1" dirty="0">
              <a:solidFill>
                <a:srgbClr val="C00000"/>
              </a:solidFill>
            </a:endParaRPr>
          </a:p>
        </p:txBody>
      </p:sp>
      <p:pic>
        <p:nvPicPr>
          <p:cNvPr id="293892" name="Picture 4"/>
          <p:cNvPicPr>
            <a:picLocks noChangeAspect="1" noChangeArrowheads="1"/>
          </p:cNvPicPr>
          <p:nvPr/>
        </p:nvPicPr>
        <p:blipFill>
          <a:blip r:embed="rId3"/>
          <a:srcRect/>
          <a:stretch>
            <a:fillRect/>
          </a:stretch>
        </p:blipFill>
        <p:spPr bwMode="auto">
          <a:xfrm>
            <a:off x="145230" y="1689100"/>
            <a:ext cx="7465690" cy="4953000"/>
          </a:xfrm>
          <a:prstGeom prst="rect">
            <a:avLst/>
          </a:prstGeom>
          <a:noFill/>
          <a:ln w="9525">
            <a:noFill/>
            <a:miter lim="800000"/>
            <a:headEnd/>
            <a:tailEnd/>
          </a:ln>
          <a:effectLst/>
        </p:spPr>
      </p:pic>
      <p:pic>
        <p:nvPicPr>
          <p:cNvPr id="293893" name="Picture 5"/>
          <p:cNvPicPr>
            <a:picLocks noChangeAspect="1" noChangeArrowheads="1"/>
          </p:cNvPicPr>
          <p:nvPr/>
        </p:nvPicPr>
        <p:blipFill>
          <a:blip r:embed="rId4"/>
          <a:srcRect/>
          <a:stretch>
            <a:fillRect/>
          </a:stretch>
        </p:blipFill>
        <p:spPr bwMode="auto">
          <a:xfrm>
            <a:off x="5133975" y="1446213"/>
            <a:ext cx="3803650" cy="2974975"/>
          </a:xfrm>
          <a:prstGeom prst="rect">
            <a:avLst/>
          </a:prstGeom>
          <a:noFill/>
          <a:ln w="9525">
            <a:noFill/>
            <a:miter lim="800000"/>
            <a:headEnd/>
            <a:tailEnd/>
          </a:ln>
          <a:effectLst/>
        </p:spPr>
      </p:pic>
      <p:sp>
        <p:nvSpPr>
          <p:cNvPr id="13" name="Rectangle 12"/>
          <p:cNvSpPr/>
          <p:nvPr/>
        </p:nvSpPr>
        <p:spPr>
          <a:xfrm>
            <a:off x="2603017" y="2334568"/>
            <a:ext cx="1526379" cy="307777"/>
          </a:xfrm>
          <a:prstGeom prst="rect">
            <a:avLst/>
          </a:prstGeom>
        </p:spPr>
        <p:txBody>
          <a:bodyPr wrap="none">
            <a:spAutoFit/>
          </a:bodyPr>
          <a:lstStyle/>
          <a:p>
            <a:r>
              <a:rPr lang="en-US" sz="1400" dirty="0" smtClean="0">
                <a:solidFill>
                  <a:srgbClr val="C00000"/>
                </a:solidFill>
              </a:rPr>
              <a:t>Negative Equity</a:t>
            </a:r>
            <a:endParaRPr lang="en-US" sz="1400" dirty="0">
              <a:solidFill>
                <a:srgbClr val="C00000"/>
              </a:solidFill>
            </a:endParaRPr>
          </a:p>
        </p:txBody>
      </p:sp>
      <p:sp>
        <p:nvSpPr>
          <p:cNvPr id="14" name="Rectangle 13"/>
          <p:cNvSpPr/>
          <p:nvPr/>
        </p:nvSpPr>
        <p:spPr>
          <a:xfrm>
            <a:off x="4222882" y="4455468"/>
            <a:ext cx="989373" cy="307777"/>
          </a:xfrm>
          <a:prstGeom prst="rect">
            <a:avLst/>
          </a:prstGeom>
        </p:spPr>
        <p:txBody>
          <a:bodyPr wrap="none">
            <a:spAutoFit/>
          </a:bodyPr>
          <a:lstStyle/>
          <a:p>
            <a:r>
              <a:rPr lang="en-US" sz="1400" dirty="0" smtClean="0">
                <a:solidFill>
                  <a:schemeClr val="accent1"/>
                </a:solidFill>
              </a:rPr>
              <a:t>Mortgage</a:t>
            </a:r>
            <a:endParaRPr lang="en-US" sz="1400" dirty="0">
              <a:solidFill>
                <a:schemeClr val="accent1"/>
              </a:solidFill>
            </a:endParaRPr>
          </a:p>
        </p:txBody>
      </p:sp>
      <p:sp>
        <p:nvSpPr>
          <p:cNvPr id="15" name="Rectangle 14"/>
          <p:cNvSpPr/>
          <p:nvPr/>
        </p:nvSpPr>
        <p:spPr>
          <a:xfrm>
            <a:off x="8371784" y="1953568"/>
            <a:ext cx="503663" cy="307777"/>
          </a:xfrm>
          <a:prstGeom prst="rect">
            <a:avLst/>
          </a:prstGeom>
        </p:spPr>
        <p:txBody>
          <a:bodyPr wrap="none">
            <a:spAutoFit/>
          </a:bodyPr>
          <a:lstStyle/>
          <a:p>
            <a:r>
              <a:rPr lang="en-US" sz="1400" b="0" dirty="0" smtClean="0">
                <a:solidFill>
                  <a:schemeClr val="tx1"/>
                </a:solidFill>
              </a:rPr>
              <a:t>Age</a:t>
            </a:r>
            <a:endParaRPr lang="en-US" sz="1400" b="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Dwelling vacancy rates</a:t>
            </a:r>
          </a:p>
        </p:txBody>
      </p:sp>
      <p:sp>
        <p:nvSpPr>
          <p:cNvPr id="4" name="Slide Number Placeholder 3"/>
          <p:cNvSpPr>
            <a:spLocks noGrp="1"/>
          </p:cNvSpPr>
          <p:nvPr>
            <p:ph type="sldNum" sz="quarter" idx="10"/>
          </p:nvPr>
        </p:nvSpPr>
        <p:spPr/>
        <p:txBody>
          <a:bodyPr/>
          <a:lstStyle/>
          <a:p>
            <a:pPr algn="r"/>
            <a:endParaRPr lang="en-IE" dirty="0"/>
          </a:p>
        </p:txBody>
      </p:sp>
      <p:pic>
        <p:nvPicPr>
          <p:cNvPr id="6" name="Picture 2"/>
          <p:cNvPicPr>
            <a:picLocks noGrp="1" noChangeAspect="1" noChangeArrowheads="1"/>
          </p:cNvPicPr>
          <p:nvPr>
            <p:ph idx="1"/>
          </p:nvPr>
        </p:nvPicPr>
        <p:blipFill>
          <a:blip r:embed="rId3"/>
          <a:srcRect/>
          <a:stretch>
            <a:fillRect/>
          </a:stretch>
        </p:blipFill>
        <p:spPr bwMode="auto">
          <a:xfrm>
            <a:off x="354379" y="1803400"/>
            <a:ext cx="3517182" cy="5054600"/>
          </a:xfrm>
          <a:prstGeom prst="rect">
            <a:avLst/>
          </a:prstGeom>
          <a:noFill/>
          <a:ln w="9525">
            <a:noFill/>
            <a:miter lim="800000"/>
            <a:headEnd/>
            <a:tailEnd/>
          </a:ln>
        </p:spPr>
      </p:pic>
      <p:pic>
        <p:nvPicPr>
          <p:cNvPr id="7" name="Picture 6" descr="Vacant housing - excluding holiday homes.bmp"/>
          <p:cNvPicPr>
            <a:picLocks noChangeAspect="1"/>
          </p:cNvPicPr>
          <p:nvPr/>
        </p:nvPicPr>
        <p:blipFill>
          <a:blip r:embed="rId4"/>
          <a:stretch>
            <a:fillRect/>
          </a:stretch>
        </p:blipFill>
        <p:spPr>
          <a:xfrm>
            <a:off x="4978400" y="1870328"/>
            <a:ext cx="3763154" cy="4987672"/>
          </a:xfrm>
          <a:prstGeom prst="rect">
            <a:avLst/>
          </a:prstGeom>
        </p:spPr>
      </p:pic>
      <p:sp>
        <p:nvSpPr>
          <p:cNvPr id="9" name="TextBox 8"/>
          <p:cNvSpPr txBox="1"/>
          <p:nvPr/>
        </p:nvSpPr>
        <p:spPr>
          <a:xfrm>
            <a:off x="381000" y="1371600"/>
            <a:ext cx="4330700" cy="369332"/>
          </a:xfrm>
          <a:prstGeom prst="rect">
            <a:avLst/>
          </a:prstGeom>
          <a:noFill/>
        </p:spPr>
        <p:txBody>
          <a:bodyPr wrap="square" rtlCol="0">
            <a:spAutoFit/>
          </a:bodyPr>
          <a:lstStyle/>
          <a:p>
            <a:pPr algn="l"/>
            <a:r>
              <a:rPr lang="en-IE" sz="1800" dirty="0" smtClean="0">
                <a:solidFill>
                  <a:schemeClr val="tx1"/>
                </a:solidFill>
              </a:rPr>
              <a:t>Vacant dwellings &amp; Holiday Homes</a:t>
            </a:r>
            <a:endParaRPr lang="en-US" sz="1800" dirty="0">
              <a:solidFill>
                <a:schemeClr val="tx1"/>
              </a:solidFill>
            </a:endParaRPr>
          </a:p>
        </p:txBody>
      </p:sp>
      <p:sp>
        <p:nvSpPr>
          <p:cNvPr id="10" name="TextBox 9"/>
          <p:cNvSpPr txBox="1"/>
          <p:nvPr/>
        </p:nvSpPr>
        <p:spPr>
          <a:xfrm>
            <a:off x="5791200" y="1422400"/>
            <a:ext cx="3149600" cy="369332"/>
          </a:xfrm>
          <a:prstGeom prst="rect">
            <a:avLst/>
          </a:prstGeom>
          <a:noFill/>
        </p:spPr>
        <p:txBody>
          <a:bodyPr wrap="square" rtlCol="0">
            <a:spAutoFit/>
          </a:bodyPr>
          <a:lstStyle/>
          <a:p>
            <a:pPr algn="ctr"/>
            <a:r>
              <a:rPr lang="en-IE" sz="1800" dirty="0" smtClean="0">
                <a:solidFill>
                  <a:schemeClr val="tx1"/>
                </a:solidFill>
              </a:rPr>
              <a:t>Vacant dwellings only</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2" y="292100"/>
            <a:ext cx="7048498" cy="901700"/>
          </a:xfrm>
        </p:spPr>
        <p:txBody>
          <a:bodyPr/>
          <a:lstStyle/>
          <a:p>
            <a:pPr algn="l"/>
            <a:r>
              <a:rPr lang="en-GB" sz="2800" dirty="0" smtClean="0">
                <a:latin typeface="Calibri" pitchFamily="34" charset="0"/>
              </a:rPr>
              <a:t>Volume GDP (annual % Changes)</a:t>
            </a:r>
          </a:p>
        </p:txBody>
      </p:sp>
      <p:sp>
        <p:nvSpPr>
          <p:cNvPr id="283651" name="Rectangle 3"/>
          <p:cNvSpPr>
            <a:spLocks noGrp="1" noChangeArrowheads="1"/>
          </p:cNvSpPr>
          <p:nvPr>
            <p:ph type="body" idx="1"/>
          </p:nvPr>
        </p:nvSpPr>
        <p:spPr>
          <a:xfrm>
            <a:off x="342900" y="1574799"/>
            <a:ext cx="8343900" cy="4838701"/>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pic>
        <p:nvPicPr>
          <p:cNvPr id="271361" name="Picture 1"/>
          <p:cNvPicPr>
            <a:picLocks noChangeAspect="1" noChangeArrowheads="1"/>
          </p:cNvPicPr>
          <p:nvPr/>
        </p:nvPicPr>
        <p:blipFill>
          <a:blip r:embed="rId3"/>
          <a:srcRect/>
          <a:stretch>
            <a:fillRect/>
          </a:stretch>
        </p:blipFill>
        <p:spPr bwMode="auto">
          <a:xfrm>
            <a:off x="381000" y="1802576"/>
            <a:ext cx="8521700" cy="4788723"/>
          </a:xfrm>
          <a:prstGeom prst="rect">
            <a:avLst/>
          </a:prstGeom>
          <a:noFill/>
          <a:ln w="9525">
            <a:noFill/>
            <a:miter lim="800000"/>
            <a:headEnd/>
            <a:tailEnd/>
          </a:ln>
          <a:effectLst/>
        </p:spPr>
      </p:pic>
      <p:sp>
        <p:nvSpPr>
          <p:cNvPr id="10" name="Rectangle 9"/>
          <p:cNvSpPr/>
          <p:nvPr/>
        </p:nvSpPr>
        <p:spPr>
          <a:xfrm>
            <a:off x="3621547" y="1318568"/>
            <a:ext cx="1898277" cy="461665"/>
          </a:xfrm>
          <a:prstGeom prst="rect">
            <a:avLst/>
          </a:prstGeom>
        </p:spPr>
        <p:txBody>
          <a:bodyPr wrap="none">
            <a:spAutoFit/>
          </a:bodyPr>
          <a:lstStyle/>
          <a:p>
            <a:pPr algn="ctr"/>
            <a:r>
              <a:rPr lang="en-IE" b="0" dirty="0" smtClean="0">
                <a:solidFill>
                  <a:schemeClr val="tx1"/>
                </a:solidFill>
              </a:rPr>
              <a:t>1948 – 2010</a:t>
            </a:r>
            <a:endParaRPr lang="en-US" b="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Household Savings</a:t>
            </a:r>
          </a:p>
        </p:txBody>
      </p:sp>
      <p:sp>
        <p:nvSpPr>
          <p:cNvPr id="4" name="Slide Number Placeholder 3"/>
          <p:cNvSpPr>
            <a:spLocks noGrp="1"/>
          </p:cNvSpPr>
          <p:nvPr>
            <p:ph type="sldNum" sz="quarter" idx="10"/>
          </p:nvPr>
        </p:nvSpPr>
        <p:spPr/>
        <p:txBody>
          <a:bodyPr/>
          <a:lstStyle/>
          <a:p>
            <a:pPr algn="r"/>
            <a:endParaRPr lang="en-IE" dirty="0"/>
          </a:p>
        </p:txBody>
      </p:sp>
      <p:graphicFrame>
        <p:nvGraphicFramePr>
          <p:cNvPr id="7" name="Content Placeholder 6"/>
          <p:cNvGraphicFramePr>
            <a:graphicFrameLocks noGrp="1"/>
          </p:cNvGraphicFramePr>
          <p:nvPr>
            <p:ph idx="1"/>
          </p:nvPr>
        </p:nvGraphicFramePr>
        <p:xfrm>
          <a:off x="203200" y="1676400"/>
          <a:ext cx="8750300" cy="482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7958137" cy="1143000"/>
          </a:xfrm>
        </p:spPr>
        <p:txBody>
          <a:bodyPr/>
          <a:lstStyle/>
          <a:p>
            <a:pPr algn="l"/>
            <a:r>
              <a:rPr lang="en-GB" sz="2800" dirty="0" smtClean="0">
                <a:latin typeface="Calibri" pitchFamily="34" charset="0"/>
              </a:rPr>
              <a:t>Household Investments &amp; Savings</a:t>
            </a:r>
          </a:p>
        </p:txBody>
      </p:sp>
      <p:sp>
        <p:nvSpPr>
          <p:cNvPr id="4" name="Slide Number Placeholder 3"/>
          <p:cNvSpPr>
            <a:spLocks noGrp="1"/>
          </p:cNvSpPr>
          <p:nvPr>
            <p:ph type="sldNum" sz="quarter" idx="10"/>
          </p:nvPr>
        </p:nvSpPr>
        <p:spPr/>
        <p:txBody>
          <a:bodyPr/>
          <a:lstStyle/>
          <a:p>
            <a:pPr algn="r"/>
            <a:endParaRPr lang="en-IE" dirty="0"/>
          </a:p>
        </p:txBody>
      </p:sp>
      <p:pic>
        <p:nvPicPr>
          <p:cNvPr id="263169" name="Picture 1"/>
          <p:cNvPicPr>
            <a:picLocks noGrp="1" noChangeAspect="1" noChangeArrowheads="1"/>
          </p:cNvPicPr>
          <p:nvPr>
            <p:ph idx="1"/>
          </p:nvPr>
        </p:nvPicPr>
        <p:blipFill>
          <a:blip r:embed="rId3"/>
          <a:srcRect/>
          <a:stretch>
            <a:fillRect/>
          </a:stretch>
        </p:blipFill>
        <p:spPr bwMode="auto">
          <a:xfrm>
            <a:off x="495300" y="1320800"/>
            <a:ext cx="8124972" cy="5308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Impact on Well-being</a:t>
            </a:r>
          </a:p>
        </p:txBody>
      </p:sp>
      <p:pic>
        <p:nvPicPr>
          <p:cNvPr id="260097" name="Picture 1"/>
          <p:cNvPicPr>
            <a:picLocks noGrp="1" noChangeAspect="1" noChangeArrowheads="1"/>
          </p:cNvPicPr>
          <p:nvPr>
            <p:ph idx="1"/>
          </p:nvPr>
        </p:nvPicPr>
        <p:blipFill>
          <a:blip r:embed="rId3"/>
          <a:srcRect/>
          <a:stretch>
            <a:fillRect/>
          </a:stretch>
        </p:blipFill>
        <p:spPr bwMode="auto">
          <a:xfrm>
            <a:off x="317500" y="2085432"/>
            <a:ext cx="8445500" cy="4582068"/>
          </a:xfrm>
          <a:prstGeom prst="rect">
            <a:avLst/>
          </a:prstGeom>
          <a:noFill/>
          <a:ln w="9525">
            <a:noFill/>
            <a:miter lim="800000"/>
            <a:headEnd/>
            <a:tailEnd/>
          </a:ln>
          <a:effectLst/>
        </p:spPr>
      </p:pic>
      <p:sp>
        <p:nvSpPr>
          <p:cNvPr id="6" name="TextBox 5"/>
          <p:cNvSpPr txBox="1"/>
          <p:nvPr/>
        </p:nvSpPr>
        <p:spPr>
          <a:xfrm>
            <a:off x="1930400" y="1460500"/>
            <a:ext cx="4851400" cy="400110"/>
          </a:xfrm>
          <a:prstGeom prst="rect">
            <a:avLst/>
          </a:prstGeom>
          <a:noFill/>
        </p:spPr>
        <p:txBody>
          <a:bodyPr wrap="square" rtlCol="0">
            <a:spAutoFit/>
          </a:bodyPr>
          <a:lstStyle/>
          <a:p>
            <a:pPr algn="ctr"/>
            <a:r>
              <a:rPr lang="en-IE" sz="2000" b="0" dirty="0" smtClean="0">
                <a:solidFill>
                  <a:schemeClr val="tx1"/>
                </a:solidFill>
              </a:rPr>
              <a:t>(Base: Year 2007 = 100)</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Overall Population Change</a:t>
            </a:r>
          </a:p>
        </p:txBody>
      </p:sp>
      <p:sp>
        <p:nvSpPr>
          <p:cNvPr id="7" name="Rectangle 6"/>
          <p:cNvSpPr/>
          <p:nvPr/>
        </p:nvSpPr>
        <p:spPr>
          <a:xfrm>
            <a:off x="165100" y="2370604"/>
            <a:ext cx="3568700" cy="400110"/>
          </a:xfrm>
          <a:prstGeom prst="rect">
            <a:avLst/>
          </a:prstGeom>
        </p:spPr>
        <p:txBody>
          <a:bodyPr wrap="square">
            <a:spAutoFit/>
          </a:bodyPr>
          <a:lstStyle/>
          <a:p>
            <a:pPr algn="l"/>
            <a:endParaRPr lang="en-IE" sz="2000" b="0" dirty="0" smtClean="0">
              <a:solidFill>
                <a:srgbClr val="0072BC"/>
              </a:solidFill>
            </a:endParaRPr>
          </a:p>
        </p:txBody>
      </p:sp>
      <p:sp>
        <p:nvSpPr>
          <p:cNvPr id="5" name="Content Placeholder 4"/>
          <p:cNvSpPr>
            <a:spLocks noGrp="1"/>
          </p:cNvSpPr>
          <p:nvPr>
            <p:ph idx="1"/>
          </p:nvPr>
        </p:nvSpPr>
        <p:spPr/>
        <p:txBody>
          <a:bodyPr/>
          <a:lstStyle/>
          <a:p>
            <a:endParaRPr lang="en-US" dirty="0"/>
          </a:p>
        </p:txBody>
      </p:sp>
      <p:pic>
        <p:nvPicPr>
          <p:cNvPr id="258049" name="Picture 1"/>
          <p:cNvPicPr>
            <a:picLocks noChangeAspect="1" noChangeArrowheads="1"/>
          </p:cNvPicPr>
          <p:nvPr/>
        </p:nvPicPr>
        <p:blipFill>
          <a:blip r:embed="rId3"/>
          <a:srcRect/>
          <a:stretch>
            <a:fillRect/>
          </a:stretch>
        </p:blipFill>
        <p:spPr bwMode="auto">
          <a:xfrm>
            <a:off x="875753" y="1358900"/>
            <a:ext cx="75761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Components of Population Change</a:t>
            </a:r>
          </a:p>
        </p:txBody>
      </p:sp>
      <p:sp>
        <p:nvSpPr>
          <p:cNvPr id="7" name="Rectangle 6"/>
          <p:cNvSpPr/>
          <p:nvPr/>
        </p:nvSpPr>
        <p:spPr>
          <a:xfrm>
            <a:off x="165100" y="2370604"/>
            <a:ext cx="3568700" cy="707886"/>
          </a:xfrm>
          <a:prstGeom prst="rect">
            <a:avLst/>
          </a:prstGeom>
        </p:spPr>
        <p:txBody>
          <a:bodyPr wrap="square">
            <a:spAutoFit/>
          </a:bodyPr>
          <a:lstStyle/>
          <a:p>
            <a:pPr algn="l"/>
            <a:endParaRPr lang="en-IE" sz="2000" b="0" dirty="0" smtClean="0">
              <a:solidFill>
                <a:srgbClr val="0072BC"/>
              </a:solidFill>
            </a:endParaRPr>
          </a:p>
          <a:p>
            <a:pPr algn="l"/>
            <a:endParaRPr lang="en-IE" sz="2000" b="0" dirty="0" smtClean="0">
              <a:solidFill>
                <a:srgbClr val="0072BC"/>
              </a:solidFill>
            </a:endParaRPr>
          </a:p>
        </p:txBody>
      </p:sp>
      <p:sp>
        <p:nvSpPr>
          <p:cNvPr id="9" name="Content Placeholder 8"/>
          <p:cNvSpPr>
            <a:spLocks noGrp="1"/>
          </p:cNvSpPr>
          <p:nvPr>
            <p:ph idx="1"/>
          </p:nvPr>
        </p:nvSpPr>
        <p:spPr/>
        <p:txBody>
          <a:bodyPr/>
          <a:lstStyle/>
          <a:p>
            <a:pPr>
              <a:buNone/>
            </a:pPr>
            <a:endParaRPr lang="en-US" dirty="0"/>
          </a:p>
        </p:txBody>
      </p:sp>
      <p:pic>
        <p:nvPicPr>
          <p:cNvPr id="289794" name="Picture 2"/>
          <p:cNvPicPr>
            <a:picLocks noChangeAspect="1" noChangeArrowheads="1"/>
          </p:cNvPicPr>
          <p:nvPr/>
        </p:nvPicPr>
        <p:blipFill>
          <a:blip r:embed="rId3"/>
          <a:srcRect/>
          <a:stretch>
            <a:fillRect/>
          </a:stretch>
        </p:blipFill>
        <p:spPr bwMode="auto">
          <a:xfrm>
            <a:off x="209848" y="1422400"/>
            <a:ext cx="8724209"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Actual and Projected dependency ratios</a:t>
            </a:r>
          </a:p>
        </p:txBody>
      </p:sp>
      <p:sp>
        <p:nvSpPr>
          <p:cNvPr id="7" name="Rectangle 6"/>
          <p:cNvSpPr/>
          <p:nvPr/>
        </p:nvSpPr>
        <p:spPr>
          <a:xfrm>
            <a:off x="165100" y="2370604"/>
            <a:ext cx="3568700" cy="707886"/>
          </a:xfrm>
          <a:prstGeom prst="rect">
            <a:avLst/>
          </a:prstGeom>
        </p:spPr>
        <p:txBody>
          <a:bodyPr wrap="square">
            <a:spAutoFit/>
          </a:bodyPr>
          <a:lstStyle/>
          <a:p>
            <a:pPr algn="l"/>
            <a:endParaRPr lang="en-IE" sz="2000" b="0" dirty="0" smtClean="0">
              <a:solidFill>
                <a:srgbClr val="0072BC"/>
              </a:solidFill>
            </a:endParaRPr>
          </a:p>
          <a:p>
            <a:pPr algn="l"/>
            <a:endParaRPr lang="en-IE" sz="2000" b="0" dirty="0" smtClean="0">
              <a:solidFill>
                <a:srgbClr val="0072BC"/>
              </a:solidFill>
            </a:endParaRPr>
          </a:p>
        </p:txBody>
      </p:sp>
      <p:sp>
        <p:nvSpPr>
          <p:cNvPr id="9" name="Content Placeholder 8"/>
          <p:cNvSpPr>
            <a:spLocks noGrp="1"/>
          </p:cNvSpPr>
          <p:nvPr>
            <p:ph idx="1"/>
          </p:nvPr>
        </p:nvSpPr>
        <p:spPr/>
        <p:txBody>
          <a:bodyPr/>
          <a:lstStyle/>
          <a:p>
            <a:pPr>
              <a:buNone/>
            </a:pPr>
            <a:endParaRPr lang="en-US" dirty="0"/>
          </a:p>
        </p:txBody>
      </p:sp>
      <p:pic>
        <p:nvPicPr>
          <p:cNvPr id="287747" name="Picture 3"/>
          <p:cNvPicPr>
            <a:picLocks noChangeAspect="1" noChangeArrowheads="1"/>
          </p:cNvPicPr>
          <p:nvPr/>
        </p:nvPicPr>
        <p:blipFill>
          <a:blip r:embed="rId3"/>
          <a:srcRect/>
          <a:stretch>
            <a:fillRect/>
          </a:stretch>
        </p:blipFill>
        <p:spPr bwMode="auto">
          <a:xfrm>
            <a:off x="336077" y="1917700"/>
            <a:ext cx="8527913" cy="4692651"/>
          </a:xfrm>
          <a:prstGeom prst="rect">
            <a:avLst/>
          </a:prstGeom>
          <a:noFill/>
          <a:ln w="9525">
            <a:noFill/>
            <a:miter lim="800000"/>
            <a:headEnd/>
            <a:tailEnd/>
          </a:ln>
          <a:effectLst/>
        </p:spPr>
      </p:pic>
      <p:sp>
        <p:nvSpPr>
          <p:cNvPr id="8" name="TextBox 7"/>
          <p:cNvSpPr txBox="1"/>
          <p:nvPr/>
        </p:nvSpPr>
        <p:spPr>
          <a:xfrm>
            <a:off x="1308100" y="1435100"/>
            <a:ext cx="6197600" cy="400110"/>
          </a:xfrm>
          <a:prstGeom prst="rect">
            <a:avLst/>
          </a:prstGeom>
          <a:noFill/>
        </p:spPr>
        <p:txBody>
          <a:bodyPr wrap="square" rtlCol="0">
            <a:spAutoFit/>
          </a:bodyPr>
          <a:lstStyle/>
          <a:p>
            <a:pPr algn="ctr"/>
            <a:r>
              <a:rPr lang="en-IE" sz="2000" b="0" dirty="0" smtClean="0">
                <a:solidFill>
                  <a:schemeClr val="tx1"/>
                </a:solidFill>
              </a:rPr>
              <a:t>Projections based on M0F1 assumptions</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Constituency populations 2011</a:t>
            </a:r>
          </a:p>
        </p:txBody>
      </p:sp>
      <p:sp>
        <p:nvSpPr>
          <p:cNvPr id="7" name="Rectangle 6"/>
          <p:cNvSpPr/>
          <p:nvPr/>
        </p:nvSpPr>
        <p:spPr>
          <a:xfrm>
            <a:off x="165100" y="2370604"/>
            <a:ext cx="3568700" cy="707886"/>
          </a:xfrm>
          <a:prstGeom prst="rect">
            <a:avLst/>
          </a:prstGeom>
        </p:spPr>
        <p:txBody>
          <a:bodyPr wrap="square">
            <a:spAutoFit/>
          </a:bodyPr>
          <a:lstStyle/>
          <a:p>
            <a:pPr algn="l"/>
            <a:endParaRPr lang="en-IE" sz="2000" b="0" dirty="0" smtClean="0">
              <a:solidFill>
                <a:srgbClr val="0072BC"/>
              </a:solidFill>
            </a:endParaRPr>
          </a:p>
          <a:p>
            <a:pPr algn="l"/>
            <a:endParaRPr lang="en-IE" sz="2000" b="0" dirty="0" smtClean="0">
              <a:solidFill>
                <a:srgbClr val="0072BC"/>
              </a:solidFill>
            </a:endParaRPr>
          </a:p>
        </p:txBody>
      </p:sp>
      <p:sp>
        <p:nvSpPr>
          <p:cNvPr id="9" name="Content Placeholder 8"/>
          <p:cNvSpPr>
            <a:spLocks noGrp="1"/>
          </p:cNvSpPr>
          <p:nvPr>
            <p:ph idx="1"/>
          </p:nvPr>
        </p:nvSpPr>
        <p:spPr>
          <a:xfrm>
            <a:off x="4775200" y="1798638"/>
            <a:ext cx="4059239" cy="4208462"/>
          </a:xfrm>
        </p:spPr>
        <p:txBody>
          <a:bodyPr/>
          <a:lstStyle/>
          <a:p>
            <a:pPr>
              <a:buNone/>
            </a:pPr>
            <a:endParaRPr lang="en-US" dirty="0"/>
          </a:p>
        </p:txBody>
      </p:sp>
      <p:pic>
        <p:nvPicPr>
          <p:cNvPr id="6" name="Picture 2"/>
          <p:cNvPicPr>
            <a:picLocks noChangeAspect="1" noChangeArrowheads="1"/>
          </p:cNvPicPr>
          <p:nvPr/>
        </p:nvPicPr>
        <p:blipFill>
          <a:blip r:embed="rId3"/>
          <a:srcRect/>
          <a:stretch>
            <a:fillRect/>
          </a:stretch>
        </p:blipFill>
        <p:spPr bwMode="auto">
          <a:xfrm>
            <a:off x="2345582" y="1273250"/>
            <a:ext cx="4042518" cy="558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529638" cy="1143000"/>
          </a:xfrm>
        </p:spPr>
        <p:txBody>
          <a:bodyPr/>
          <a:lstStyle/>
          <a:p>
            <a:pPr algn="l"/>
            <a:r>
              <a:rPr lang="en-GB" sz="2800" dirty="0" smtClean="0">
                <a:latin typeface="Calibri" pitchFamily="34" charset="0"/>
              </a:rPr>
              <a:t>Key message</a:t>
            </a:r>
          </a:p>
        </p:txBody>
      </p:sp>
      <p:sp>
        <p:nvSpPr>
          <p:cNvPr id="7" name="Rectangle 6"/>
          <p:cNvSpPr/>
          <p:nvPr/>
        </p:nvSpPr>
        <p:spPr>
          <a:xfrm>
            <a:off x="165100" y="2370604"/>
            <a:ext cx="3568700" cy="707886"/>
          </a:xfrm>
          <a:prstGeom prst="rect">
            <a:avLst/>
          </a:prstGeom>
        </p:spPr>
        <p:txBody>
          <a:bodyPr wrap="square">
            <a:spAutoFit/>
          </a:bodyPr>
          <a:lstStyle/>
          <a:p>
            <a:pPr algn="l"/>
            <a:endParaRPr lang="en-IE" sz="2000" b="0" dirty="0" smtClean="0">
              <a:solidFill>
                <a:srgbClr val="0072BC"/>
              </a:solidFill>
            </a:endParaRPr>
          </a:p>
          <a:p>
            <a:pPr algn="l"/>
            <a:endParaRPr lang="en-IE" sz="2000" b="0" dirty="0" smtClean="0">
              <a:solidFill>
                <a:srgbClr val="0072BC"/>
              </a:solidFill>
            </a:endParaRPr>
          </a:p>
        </p:txBody>
      </p:sp>
      <p:sp>
        <p:nvSpPr>
          <p:cNvPr id="9" name="Content Placeholder 8"/>
          <p:cNvSpPr>
            <a:spLocks noGrp="1"/>
          </p:cNvSpPr>
          <p:nvPr>
            <p:ph idx="1"/>
          </p:nvPr>
        </p:nvSpPr>
        <p:spPr>
          <a:xfrm>
            <a:off x="474661" y="2108200"/>
            <a:ext cx="8504239" cy="3124200"/>
          </a:xfrm>
        </p:spPr>
        <p:txBody>
          <a:bodyPr/>
          <a:lstStyle/>
          <a:p>
            <a:pPr algn="ctr">
              <a:buNone/>
            </a:pPr>
            <a:endParaRPr lang="en-IE" sz="4000" b="1" dirty="0" smtClean="0"/>
          </a:p>
          <a:p>
            <a:pPr>
              <a:buFont typeface="Arial" pitchFamily="34" charset="0"/>
              <a:buChar char="•"/>
            </a:pPr>
            <a:endParaRPr lang="en-IE" sz="1800" dirty="0" smtClean="0"/>
          </a:p>
          <a:p>
            <a:pPr>
              <a:buFont typeface="Arial" pitchFamily="34" charset="0"/>
              <a:buChar char="•"/>
            </a:pPr>
            <a:endParaRPr lang="en-IE" sz="1800" dirty="0" smtClean="0"/>
          </a:p>
          <a:p>
            <a:pPr>
              <a:buFont typeface="Arial" pitchFamily="34" charset="0"/>
              <a:buChar char="•"/>
            </a:pPr>
            <a:endParaRPr lang="en-IE" sz="1800" dirty="0" smtClean="0"/>
          </a:p>
          <a:p>
            <a:pPr>
              <a:buFont typeface="Arial" pitchFamily="34" charset="0"/>
              <a:buChar char="•"/>
            </a:pPr>
            <a:endParaRPr lang="en-IE" sz="1800" dirty="0" smtClean="0"/>
          </a:p>
          <a:p>
            <a:pPr>
              <a:buFont typeface="Arial" pitchFamily="34" charset="0"/>
              <a:buChar char="•"/>
            </a:pPr>
            <a:endParaRPr lang="en-IE" dirty="0" smtClean="0"/>
          </a:p>
          <a:p>
            <a:pPr>
              <a:buFont typeface="Arial" pitchFamily="34" charset="0"/>
              <a:buChar char="•"/>
            </a:pPr>
            <a:endParaRPr lang="en-IE" dirty="0" smtClean="0"/>
          </a:p>
        </p:txBody>
      </p:sp>
      <p:graphicFrame>
        <p:nvGraphicFramePr>
          <p:cNvPr id="8" name="Diagram 7"/>
          <p:cNvGraphicFramePr/>
          <p:nvPr/>
        </p:nvGraphicFramePr>
        <p:xfrm>
          <a:off x="1117600" y="1460500"/>
          <a:ext cx="7327900" cy="506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and &amp; Magnifying Glass.bmp"/>
          <p:cNvPicPr>
            <a:picLocks noGrp="1" noChangeAspect="1"/>
          </p:cNvPicPr>
          <p:nvPr>
            <p:ph idx="1"/>
          </p:nvPr>
        </p:nvPicPr>
        <p:blipFill>
          <a:blip r:embed="rId3"/>
          <a:stretch>
            <a:fillRect/>
          </a:stretch>
        </p:blipFill>
        <p:spPr>
          <a:xfrm>
            <a:off x="-39456" y="-304800"/>
            <a:ext cx="9183455" cy="7175182"/>
          </a:xfrm>
        </p:spPr>
      </p:pic>
      <p:sp>
        <p:nvSpPr>
          <p:cNvPr id="4" name="Slide Number Placeholder 3"/>
          <p:cNvSpPr>
            <a:spLocks noGrp="1"/>
          </p:cNvSpPr>
          <p:nvPr>
            <p:ph type="sldNum" sz="quarter" idx="10"/>
          </p:nvPr>
        </p:nvSpPr>
        <p:spPr/>
        <p:txBody>
          <a:bodyPr/>
          <a:lstStyle/>
          <a:p>
            <a:endParaRPr lang="en-IE" dirty="0"/>
          </a:p>
        </p:txBody>
      </p:sp>
      <p:sp>
        <p:nvSpPr>
          <p:cNvPr id="8" name="TextBox 7"/>
          <p:cNvSpPr txBox="1"/>
          <p:nvPr/>
        </p:nvSpPr>
        <p:spPr>
          <a:xfrm>
            <a:off x="4241800" y="0"/>
            <a:ext cx="4686300" cy="646331"/>
          </a:xfrm>
          <a:prstGeom prst="rect">
            <a:avLst/>
          </a:prstGeom>
          <a:noFill/>
        </p:spPr>
        <p:txBody>
          <a:bodyPr wrap="square" rtlCol="0">
            <a:spAutoFit/>
          </a:bodyPr>
          <a:lstStyle/>
          <a:p>
            <a:r>
              <a:rPr lang="en-IE" sz="3600" dirty="0" smtClean="0">
                <a:solidFill>
                  <a:srgbClr val="336699"/>
                </a:solidFill>
              </a:rPr>
              <a:t>Take a closer look</a:t>
            </a:r>
            <a:endParaRPr lang="en-US" sz="3600" dirty="0">
              <a:solidFill>
                <a:srgbClr val="336699"/>
              </a:solidFill>
            </a:endParaRPr>
          </a:p>
        </p:txBody>
      </p:sp>
      <p:pic>
        <p:nvPicPr>
          <p:cNvPr id="9" name="Content Placeholder 6" descr="CMYK logo no background no text.jpg"/>
          <p:cNvPicPr>
            <a:picLocks noChangeAspect="1"/>
          </p:cNvPicPr>
          <p:nvPr/>
        </p:nvPicPr>
        <p:blipFill>
          <a:blip r:embed="rId4" cstate="print"/>
          <a:stretch>
            <a:fillRect/>
          </a:stretch>
        </p:blipFill>
        <p:spPr bwMode="auto">
          <a:xfrm>
            <a:off x="1145996" y="1380107"/>
            <a:ext cx="1317804" cy="1343389"/>
          </a:xfrm>
          <a:prstGeom prst="rect">
            <a:avLst/>
          </a:prstGeom>
          <a:noFill/>
          <a:ln w="9525">
            <a:noFill/>
            <a:miter lim="800000"/>
            <a:headEnd/>
            <a:tailEnd/>
          </a:ln>
          <a:effectLst/>
        </p:spPr>
      </p:pic>
      <p:sp>
        <p:nvSpPr>
          <p:cNvPr id="10" name="TextBox 9"/>
          <p:cNvSpPr txBox="1"/>
          <p:nvPr/>
        </p:nvSpPr>
        <p:spPr>
          <a:xfrm>
            <a:off x="2476500" y="1600200"/>
            <a:ext cx="2667000" cy="646331"/>
          </a:xfrm>
          <a:prstGeom prst="rect">
            <a:avLst/>
          </a:prstGeom>
          <a:noFill/>
        </p:spPr>
        <p:txBody>
          <a:bodyPr wrap="square" rtlCol="0">
            <a:spAutoFit/>
          </a:bodyPr>
          <a:lstStyle/>
          <a:p>
            <a:r>
              <a:rPr lang="en-IE" sz="3600" dirty="0" smtClean="0">
                <a:solidFill>
                  <a:srgbClr val="336699"/>
                </a:solidFill>
              </a:rPr>
              <a:t>www.cso.ie</a:t>
            </a:r>
            <a:endParaRPr lang="en-US" sz="3600" dirty="0">
              <a:solidFill>
                <a:srgbClr val="336699"/>
              </a:solidFill>
            </a:endParaRPr>
          </a:p>
        </p:txBody>
      </p:sp>
      <p:pic>
        <p:nvPicPr>
          <p:cNvPr id="11" name="Picture 10" descr="StatCentralLogo.jpg"/>
          <p:cNvPicPr>
            <a:picLocks noChangeAspect="1"/>
          </p:cNvPicPr>
          <p:nvPr/>
        </p:nvPicPr>
        <p:blipFill>
          <a:blip r:embed="rId5"/>
          <a:stretch>
            <a:fillRect/>
          </a:stretch>
        </p:blipFill>
        <p:spPr>
          <a:xfrm>
            <a:off x="1139824" y="3276600"/>
            <a:ext cx="3823201" cy="8699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4989512" cy="1143000"/>
          </a:xfrm>
        </p:spPr>
        <p:txBody>
          <a:bodyPr/>
          <a:lstStyle/>
          <a:p>
            <a:pPr algn="l"/>
            <a:r>
              <a:rPr lang="en-GB" sz="2800" dirty="0" smtClean="0">
                <a:latin typeface="Calibri" pitchFamily="34" charset="0"/>
              </a:rPr>
              <a:t>Dates for your diary</a:t>
            </a:r>
          </a:p>
        </p:txBody>
      </p:sp>
      <p:sp>
        <p:nvSpPr>
          <p:cNvPr id="5" name="Content Placeholder 4"/>
          <p:cNvSpPr>
            <a:spLocks noGrp="1"/>
          </p:cNvSpPr>
          <p:nvPr>
            <p:ph sz="half" idx="1"/>
          </p:nvPr>
        </p:nvSpPr>
        <p:spPr>
          <a:xfrm>
            <a:off x="295275" y="1595438"/>
            <a:ext cx="3944938" cy="4208462"/>
          </a:xfrm>
        </p:spPr>
        <p:txBody>
          <a:bodyPr/>
          <a:lstStyle/>
          <a:p>
            <a:pPr algn="ctr">
              <a:buNone/>
            </a:pPr>
            <a:r>
              <a:rPr lang="en-IE" sz="2100" b="1" dirty="0" smtClean="0">
                <a:solidFill>
                  <a:srgbClr val="336699"/>
                </a:solidFill>
              </a:rPr>
              <a:t>Balance of Payments Seminar</a:t>
            </a:r>
          </a:p>
          <a:p>
            <a:pPr algn="ctr">
              <a:buNone/>
            </a:pPr>
            <a:endParaRPr lang="en-IE" sz="2000" b="1" dirty="0" smtClean="0">
              <a:solidFill>
                <a:srgbClr val="336699"/>
              </a:solidFill>
            </a:endParaRPr>
          </a:p>
          <a:p>
            <a:pPr>
              <a:buNone/>
            </a:pPr>
            <a:endParaRPr lang="en-IE" sz="2000" b="1" dirty="0" smtClean="0">
              <a:solidFill>
                <a:srgbClr val="336699"/>
              </a:solidFill>
            </a:endParaRPr>
          </a:p>
          <a:p>
            <a:pPr>
              <a:buNone/>
            </a:pPr>
            <a:endParaRPr lang="en-IE" sz="2000" b="1" dirty="0" smtClean="0">
              <a:solidFill>
                <a:srgbClr val="336699"/>
              </a:solidFill>
            </a:endParaRPr>
          </a:p>
          <a:p>
            <a:endParaRPr lang="en-IE" sz="2000" dirty="0" smtClean="0">
              <a:solidFill>
                <a:srgbClr val="336699"/>
              </a:solidFill>
            </a:endParaRPr>
          </a:p>
          <a:p>
            <a:pPr>
              <a:buNone/>
            </a:pPr>
            <a:endParaRPr lang="en-IE" sz="1800" dirty="0" smtClean="0">
              <a:solidFill>
                <a:srgbClr val="336699"/>
              </a:solidFill>
            </a:endParaRPr>
          </a:p>
          <a:p>
            <a:pPr>
              <a:buNone/>
            </a:pPr>
            <a:r>
              <a:rPr lang="en-IE" sz="1800" dirty="0" smtClean="0">
                <a:solidFill>
                  <a:srgbClr val="336699"/>
                </a:solidFill>
              </a:rPr>
              <a:t>Coach House - Dublin Castle</a:t>
            </a:r>
          </a:p>
          <a:p>
            <a:endParaRPr lang="en-IE" sz="1800" dirty="0" smtClean="0">
              <a:solidFill>
                <a:srgbClr val="336699"/>
              </a:solidFill>
            </a:endParaRPr>
          </a:p>
          <a:p>
            <a:pPr>
              <a:buNone/>
            </a:pPr>
            <a:r>
              <a:rPr lang="en-IE" sz="1800" dirty="0" smtClean="0">
                <a:solidFill>
                  <a:srgbClr val="336699"/>
                </a:solidFill>
              </a:rPr>
              <a:t>23</a:t>
            </a:r>
            <a:r>
              <a:rPr lang="en-IE" sz="1800" baseline="30000" dirty="0" smtClean="0">
                <a:solidFill>
                  <a:srgbClr val="336699"/>
                </a:solidFill>
              </a:rPr>
              <a:t>rd</a:t>
            </a:r>
            <a:r>
              <a:rPr lang="en-IE" sz="1800" dirty="0" smtClean="0">
                <a:solidFill>
                  <a:srgbClr val="336699"/>
                </a:solidFill>
              </a:rPr>
              <a:t> February, 9.30am</a:t>
            </a:r>
            <a:endParaRPr lang="en-IE" sz="1800" dirty="0" smtClean="0">
              <a:solidFill>
                <a:srgbClr val="FF0000"/>
              </a:solidFill>
            </a:endParaRPr>
          </a:p>
          <a:p>
            <a:endParaRPr lang="en-IE" sz="1800" dirty="0" smtClean="0">
              <a:solidFill>
                <a:srgbClr val="336699"/>
              </a:solidFill>
            </a:endParaRPr>
          </a:p>
          <a:p>
            <a:pPr>
              <a:buNone/>
            </a:pPr>
            <a:r>
              <a:rPr lang="en-IE" sz="1800" dirty="0" smtClean="0">
                <a:solidFill>
                  <a:srgbClr val="336699"/>
                </a:solidFill>
              </a:rPr>
              <a:t>Register: corporate.support@cso.ie</a:t>
            </a:r>
          </a:p>
          <a:p>
            <a:endParaRPr lang="en-US" sz="2000" dirty="0" smtClean="0"/>
          </a:p>
          <a:p>
            <a:pPr>
              <a:buNone/>
            </a:pPr>
            <a:endParaRPr lang="en-US" sz="2000" dirty="0"/>
          </a:p>
        </p:txBody>
      </p:sp>
      <p:sp>
        <p:nvSpPr>
          <p:cNvPr id="6" name="Content Placeholder 5"/>
          <p:cNvSpPr>
            <a:spLocks noGrp="1"/>
          </p:cNvSpPr>
          <p:nvPr>
            <p:ph sz="half" idx="2"/>
          </p:nvPr>
        </p:nvSpPr>
        <p:spPr>
          <a:xfrm>
            <a:off x="4622800" y="1608138"/>
            <a:ext cx="4343399" cy="4983162"/>
          </a:xfrm>
        </p:spPr>
        <p:txBody>
          <a:bodyPr/>
          <a:lstStyle/>
          <a:p>
            <a:pPr algn="ctr">
              <a:buNone/>
            </a:pPr>
            <a:r>
              <a:rPr lang="en-IE" sz="2100" b="1" dirty="0" smtClean="0">
                <a:solidFill>
                  <a:srgbClr val="336699"/>
                </a:solidFill>
              </a:rPr>
              <a:t>How Enterprises changed their wage bills in the downturn</a:t>
            </a:r>
          </a:p>
          <a:p>
            <a:pPr>
              <a:buNone/>
            </a:pPr>
            <a:endParaRPr lang="en-IE" sz="2000" b="1" dirty="0" smtClean="0">
              <a:solidFill>
                <a:srgbClr val="336699"/>
              </a:solidFill>
            </a:endParaRPr>
          </a:p>
          <a:p>
            <a:pPr>
              <a:buNone/>
            </a:pPr>
            <a:endParaRPr lang="en-IE" sz="2000" dirty="0" smtClean="0">
              <a:solidFill>
                <a:srgbClr val="336699"/>
              </a:solidFill>
            </a:endParaRPr>
          </a:p>
          <a:p>
            <a:pPr>
              <a:buNone/>
            </a:pPr>
            <a:endParaRPr lang="en-IE" sz="1800" dirty="0" smtClean="0">
              <a:solidFill>
                <a:srgbClr val="336699"/>
              </a:solidFill>
            </a:endParaRPr>
          </a:p>
          <a:p>
            <a:pPr>
              <a:buNone/>
            </a:pPr>
            <a:endParaRPr lang="en-IE" sz="1800" dirty="0" smtClean="0">
              <a:solidFill>
                <a:srgbClr val="336699"/>
              </a:solidFill>
            </a:endParaRPr>
          </a:p>
          <a:p>
            <a:pPr>
              <a:buNone/>
            </a:pPr>
            <a:endParaRPr lang="en-IE" sz="1800" dirty="0" smtClean="0">
              <a:solidFill>
                <a:srgbClr val="336699"/>
              </a:solidFill>
            </a:endParaRPr>
          </a:p>
          <a:p>
            <a:pPr>
              <a:buNone/>
            </a:pPr>
            <a:endParaRPr lang="en-IE" sz="1800" dirty="0" smtClean="0">
              <a:solidFill>
                <a:srgbClr val="336699"/>
              </a:solidFill>
            </a:endParaRPr>
          </a:p>
          <a:p>
            <a:pPr>
              <a:buNone/>
            </a:pPr>
            <a:r>
              <a:rPr lang="en-IE" sz="1800" dirty="0" smtClean="0">
                <a:solidFill>
                  <a:srgbClr val="336699"/>
                </a:solidFill>
              </a:rPr>
              <a:t>By Kieran Walsh, CSO</a:t>
            </a:r>
          </a:p>
          <a:p>
            <a:pPr>
              <a:buNone/>
            </a:pPr>
            <a:endParaRPr lang="en-IE" sz="1800" dirty="0" smtClean="0">
              <a:solidFill>
                <a:srgbClr val="336699"/>
              </a:solidFill>
            </a:endParaRPr>
          </a:p>
          <a:p>
            <a:pPr>
              <a:buNone/>
            </a:pPr>
            <a:r>
              <a:rPr lang="en-IE" sz="1800" dirty="0" smtClean="0">
                <a:solidFill>
                  <a:srgbClr val="336699"/>
                </a:solidFill>
              </a:rPr>
              <a:t>Statistical and Social Inquiry </a:t>
            </a:r>
          </a:p>
          <a:p>
            <a:pPr>
              <a:buNone/>
            </a:pPr>
            <a:r>
              <a:rPr lang="en-IE" sz="1800" dirty="0" smtClean="0">
                <a:solidFill>
                  <a:srgbClr val="336699"/>
                </a:solidFill>
              </a:rPr>
              <a:t>Society of Ireland </a:t>
            </a:r>
          </a:p>
          <a:p>
            <a:pPr>
              <a:buNone/>
            </a:pPr>
            <a:endParaRPr lang="en-IE" sz="1800" dirty="0" smtClean="0">
              <a:solidFill>
                <a:srgbClr val="336699"/>
              </a:solidFill>
            </a:endParaRPr>
          </a:p>
          <a:p>
            <a:pPr>
              <a:buNone/>
            </a:pPr>
            <a:r>
              <a:rPr lang="en-IE" sz="1800" dirty="0" smtClean="0">
                <a:solidFill>
                  <a:srgbClr val="336699"/>
                </a:solidFill>
              </a:rPr>
              <a:t>Royal Irish Academy, 9</a:t>
            </a:r>
            <a:r>
              <a:rPr lang="en-IE" sz="1800" baseline="30000" dirty="0" smtClean="0">
                <a:solidFill>
                  <a:srgbClr val="336699"/>
                </a:solidFill>
              </a:rPr>
              <a:t>th</a:t>
            </a:r>
            <a:r>
              <a:rPr lang="en-IE" sz="1800" dirty="0" smtClean="0">
                <a:solidFill>
                  <a:srgbClr val="336699"/>
                </a:solidFill>
              </a:rPr>
              <a:t> February, 6pm</a:t>
            </a:r>
          </a:p>
          <a:p>
            <a:pPr>
              <a:buNone/>
            </a:pPr>
            <a:endParaRPr lang="en-IE" sz="1800" dirty="0" smtClean="0">
              <a:solidFill>
                <a:srgbClr val="336699"/>
              </a:solidFill>
            </a:endParaRPr>
          </a:p>
        </p:txBody>
      </p:sp>
      <p:sp>
        <p:nvSpPr>
          <p:cNvPr id="7" name="Rectangle 6"/>
          <p:cNvSpPr/>
          <p:nvPr/>
        </p:nvSpPr>
        <p:spPr>
          <a:xfrm>
            <a:off x="165100" y="2370604"/>
            <a:ext cx="3568700" cy="707886"/>
          </a:xfrm>
          <a:prstGeom prst="rect">
            <a:avLst/>
          </a:prstGeom>
        </p:spPr>
        <p:txBody>
          <a:bodyPr wrap="square">
            <a:spAutoFit/>
          </a:bodyPr>
          <a:lstStyle/>
          <a:p>
            <a:pPr algn="l"/>
            <a:endParaRPr lang="en-IE" sz="2000" b="0" dirty="0" smtClean="0">
              <a:solidFill>
                <a:srgbClr val="0072BC"/>
              </a:solidFill>
            </a:endParaRPr>
          </a:p>
          <a:p>
            <a:pPr algn="l"/>
            <a:endParaRPr lang="en-IE" sz="2000" b="0" dirty="0" smtClean="0">
              <a:solidFill>
                <a:srgbClr val="0072BC"/>
              </a:solidFill>
            </a:endParaRPr>
          </a:p>
        </p:txBody>
      </p:sp>
      <p:pic>
        <p:nvPicPr>
          <p:cNvPr id="8" name="Content Placeholder 6" descr="CMYK logo no background no text.jpg"/>
          <p:cNvPicPr>
            <a:picLocks noChangeAspect="1"/>
          </p:cNvPicPr>
          <p:nvPr/>
        </p:nvPicPr>
        <p:blipFill>
          <a:blip r:embed="rId3" cstate="print"/>
          <a:stretch>
            <a:fillRect/>
          </a:stretch>
        </p:blipFill>
        <p:spPr bwMode="auto">
          <a:xfrm>
            <a:off x="1374596" y="2612007"/>
            <a:ext cx="1317804" cy="1343389"/>
          </a:xfrm>
          <a:prstGeom prst="rect">
            <a:avLst/>
          </a:prstGeom>
          <a:noFill/>
          <a:ln w="9525">
            <a:noFill/>
            <a:miter lim="800000"/>
            <a:headEnd/>
            <a:tailEnd/>
          </a:ln>
          <a:effectLst/>
        </p:spPr>
      </p:pic>
      <p:pic>
        <p:nvPicPr>
          <p:cNvPr id="9" name="Picture 8" descr="SSISI-logo.gif"/>
          <p:cNvPicPr>
            <a:picLocks noChangeAspect="1"/>
          </p:cNvPicPr>
          <p:nvPr/>
        </p:nvPicPr>
        <p:blipFill>
          <a:blip r:embed="rId4"/>
          <a:stretch>
            <a:fillRect/>
          </a:stretch>
        </p:blipFill>
        <p:spPr>
          <a:xfrm>
            <a:off x="6149976" y="2497968"/>
            <a:ext cx="1520824" cy="15342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70868"/>
            <a:ext cx="7404100" cy="523220"/>
          </a:xfrm>
          <a:prstGeom prst="rect">
            <a:avLst/>
          </a:prstGeom>
        </p:spPr>
        <p:txBody>
          <a:bodyPr wrap="square">
            <a:spAutoFit/>
          </a:bodyPr>
          <a:lstStyle/>
          <a:p>
            <a:pPr algn="l"/>
            <a:r>
              <a:rPr lang="en-GB" sz="2800" dirty="0" smtClean="0">
                <a:latin typeface="Calibri" pitchFamily="34" charset="0"/>
              </a:rPr>
              <a:t>GDP &amp; GNP (Seasonally Adjusted)</a:t>
            </a:r>
            <a:endParaRPr lang="en-US" sz="2800" dirty="0"/>
          </a:p>
        </p:txBody>
      </p:sp>
      <p:pic>
        <p:nvPicPr>
          <p:cNvPr id="245761" name="Picture 1"/>
          <p:cNvPicPr>
            <a:picLocks noChangeAspect="1" noChangeArrowheads="1"/>
          </p:cNvPicPr>
          <p:nvPr/>
        </p:nvPicPr>
        <p:blipFill>
          <a:blip r:embed="rId3"/>
          <a:srcRect/>
          <a:stretch>
            <a:fillRect/>
          </a:stretch>
        </p:blipFill>
        <p:spPr bwMode="auto">
          <a:xfrm>
            <a:off x="711200" y="1739900"/>
            <a:ext cx="7696200" cy="4889500"/>
          </a:xfrm>
          <a:prstGeom prst="rect">
            <a:avLst/>
          </a:prstGeom>
          <a:noFill/>
          <a:ln w="9525">
            <a:noFill/>
            <a:miter lim="800000"/>
            <a:headEnd/>
            <a:tailEnd/>
          </a:ln>
          <a:effectLst/>
        </p:spPr>
      </p:pic>
      <p:sp>
        <p:nvSpPr>
          <p:cNvPr id="8" name="Rectangle 7"/>
          <p:cNvSpPr/>
          <p:nvPr/>
        </p:nvSpPr>
        <p:spPr>
          <a:xfrm>
            <a:off x="6203643" y="2906068"/>
            <a:ext cx="851515" cy="461665"/>
          </a:xfrm>
          <a:prstGeom prst="rect">
            <a:avLst/>
          </a:prstGeom>
        </p:spPr>
        <p:txBody>
          <a:bodyPr wrap="none">
            <a:spAutoFit/>
          </a:bodyPr>
          <a:lstStyle/>
          <a:p>
            <a:r>
              <a:rPr lang="en-US" dirty="0" smtClean="0">
                <a:solidFill>
                  <a:schemeClr val="accent1"/>
                </a:solidFill>
              </a:rPr>
              <a:t>GDP</a:t>
            </a:r>
            <a:endParaRPr lang="en-US" dirty="0">
              <a:solidFill>
                <a:schemeClr val="accent1"/>
              </a:solidFill>
            </a:endParaRPr>
          </a:p>
        </p:txBody>
      </p:sp>
      <p:sp>
        <p:nvSpPr>
          <p:cNvPr id="9" name="Rectangle 8"/>
          <p:cNvSpPr/>
          <p:nvPr/>
        </p:nvSpPr>
        <p:spPr>
          <a:xfrm>
            <a:off x="5403543" y="3972868"/>
            <a:ext cx="851515" cy="461665"/>
          </a:xfrm>
          <a:prstGeom prst="rect">
            <a:avLst/>
          </a:prstGeom>
        </p:spPr>
        <p:txBody>
          <a:bodyPr wrap="none">
            <a:spAutoFit/>
          </a:bodyPr>
          <a:lstStyle/>
          <a:p>
            <a:r>
              <a:rPr lang="en-US" dirty="0" smtClean="0">
                <a:solidFill>
                  <a:srgbClr val="C00000"/>
                </a:solidFill>
              </a:rPr>
              <a:t>GNP</a:t>
            </a:r>
            <a:endParaRPr lang="en-US" dirty="0">
              <a:solidFill>
                <a:srgbClr val="C00000"/>
              </a:solidFill>
            </a:endParaRPr>
          </a:p>
        </p:txBody>
      </p:sp>
      <p:sp>
        <p:nvSpPr>
          <p:cNvPr id="10" name="TextBox 9"/>
          <p:cNvSpPr txBox="1"/>
          <p:nvPr/>
        </p:nvSpPr>
        <p:spPr>
          <a:xfrm>
            <a:off x="3175000" y="1346200"/>
            <a:ext cx="3187700" cy="400110"/>
          </a:xfrm>
          <a:prstGeom prst="rect">
            <a:avLst/>
          </a:prstGeom>
          <a:noFill/>
        </p:spPr>
        <p:txBody>
          <a:bodyPr wrap="square" rtlCol="0">
            <a:spAutoFit/>
          </a:bodyPr>
          <a:lstStyle/>
          <a:p>
            <a:pPr algn="ctr"/>
            <a:r>
              <a:rPr lang="en-IE" sz="2000" b="0" dirty="0" smtClean="0">
                <a:solidFill>
                  <a:schemeClr val="tx1"/>
                </a:solidFill>
              </a:rPr>
              <a:t>Q1 2002 – Q3 2011</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2" y="292100"/>
            <a:ext cx="6759575" cy="901700"/>
          </a:xfrm>
        </p:spPr>
        <p:txBody>
          <a:bodyPr/>
          <a:lstStyle/>
          <a:p>
            <a:pPr algn="l"/>
            <a:r>
              <a:rPr lang="en-GB" sz="2800" dirty="0" smtClean="0">
                <a:latin typeface="Calibri" pitchFamily="34" charset="0"/>
              </a:rPr>
              <a:t>Sector Composition of GDP</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US" sz="2400" dirty="0" smtClean="0"/>
          </a:p>
          <a:p>
            <a:pPr marL="514350" indent="-514350">
              <a:lnSpc>
                <a:spcPct val="90000"/>
              </a:lnSpc>
              <a:spcAft>
                <a:spcPts val="1200"/>
              </a:spcAft>
              <a:buNone/>
            </a:pPr>
            <a:endParaRPr lang="en-GB" sz="2400" dirty="0" smtClean="0">
              <a:latin typeface="Calibri" pitchFamily="34" charset="0"/>
            </a:endParaRPr>
          </a:p>
        </p:txBody>
      </p:sp>
      <p:sp>
        <p:nvSpPr>
          <p:cNvPr id="8" name="TextBox 7"/>
          <p:cNvSpPr txBox="1"/>
          <p:nvPr/>
        </p:nvSpPr>
        <p:spPr>
          <a:xfrm>
            <a:off x="6248400" y="1993903"/>
            <a:ext cx="1524000" cy="461665"/>
          </a:xfrm>
          <a:prstGeom prst="rect">
            <a:avLst/>
          </a:prstGeom>
          <a:noFill/>
        </p:spPr>
        <p:txBody>
          <a:bodyPr wrap="square" rtlCol="0">
            <a:spAutoFit/>
          </a:bodyPr>
          <a:lstStyle/>
          <a:p>
            <a:pPr algn="ctr"/>
            <a:r>
              <a:rPr lang="en-IE" b="0" dirty="0" smtClean="0">
                <a:solidFill>
                  <a:schemeClr val="tx1"/>
                </a:solidFill>
              </a:rPr>
              <a:t>2010</a:t>
            </a:r>
            <a:endParaRPr lang="en-US" b="0" dirty="0">
              <a:solidFill>
                <a:schemeClr val="tx1"/>
              </a:solidFill>
            </a:endParaRPr>
          </a:p>
        </p:txBody>
      </p:sp>
      <p:sp>
        <p:nvSpPr>
          <p:cNvPr id="10" name="TextBox 9"/>
          <p:cNvSpPr txBox="1"/>
          <p:nvPr/>
        </p:nvSpPr>
        <p:spPr>
          <a:xfrm>
            <a:off x="1104900" y="2019303"/>
            <a:ext cx="1587500" cy="461665"/>
          </a:xfrm>
          <a:prstGeom prst="rect">
            <a:avLst/>
          </a:prstGeom>
          <a:noFill/>
        </p:spPr>
        <p:txBody>
          <a:bodyPr wrap="square" rtlCol="0">
            <a:spAutoFit/>
          </a:bodyPr>
          <a:lstStyle/>
          <a:p>
            <a:pPr algn="ctr"/>
            <a:r>
              <a:rPr lang="en-IE" b="0" dirty="0" smtClean="0">
                <a:solidFill>
                  <a:schemeClr val="tx1"/>
                </a:solidFill>
              </a:rPr>
              <a:t>2007</a:t>
            </a:r>
            <a:endParaRPr lang="en-US" b="0" dirty="0">
              <a:solidFill>
                <a:schemeClr val="tx1"/>
              </a:solidFill>
            </a:endParaRPr>
          </a:p>
        </p:txBody>
      </p:sp>
      <p:pic>
        <p:nvPicPr>
          <p:cNvPr id="268289" name="Picture 1"/>
          <p:cNvPicPr>
            <a:picLocks noChangeAspect="1" noChangeArrowheads="1"/>
          </p:cNvPicPr>
          <p:nvPr/>
        </p:nvPicPr>
        <p:blipFill>
          <a:blip r:embed="rId3"/>
          <a:srcRect/>
          <a:stretch>
            <a:fillRect/>
          </a:stretch>
        </p:blipFill>
        <p:spPr bwMode="auto">
          <a:xfrm>
            <a:off x="-254000" y="2878138"/>
            <a:ext cx="6053137" cy="3030537"/>
          </a:xfrm>
          <a:prstGeom prst="rect">
            <a:avLst/>
          </a:prstGeom>
          <a:noFill/>
          <a:ln w="9525">
            <a:noFill/>
            <a:miter lim="800000"/>
            <a:headEnd/>
            <a:tailEnd/>
          </a:ln>
          <a:effectLst/>
        </p:spPr>
      </p:pic>
      <p:pic>
        <p:nvPicPr>
          <p:cNvPr id="268293" name="Picture 5"/>
          <p:cNvPicPr>
            <a:picLocks noChangeAspect="1" noChangeArrowheads="1"/>
          </p:cNvPicPr>
          <p:nvPr/>
        </p:nvPicPr>
        <p:blipFill>
          <a:blip r:embed="rId4"/>
          <a:srcRect/>
          <a:stretch>
            <a:fillRect/>
          </a:stretch>
        </p:blipFill>
        <p:spPr bwMode="auto">
          <a:xfrm>
            <a:off x="5549899" y="2984500"/>
            <a:ext cx="4133295"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2" y="292100"/>
            <a:ext cx="6759575" cy="901700"/>
          </a:xfrm>
        </p:spPr>
        <p:txBody>
          <a:bodyPr/>
          <a:lstStyle/>
          <a:p>
            <a:pPr algn="l"/>
            <a:r>
              <a:rPr lang="en-GB" sz="2800" dirty="0" smtClean="0">
                <a:latin typeface="Calibri" pitchFamily="34" charset="0"/>
              </a:rPr>
              <a:t>Importance of MNEs</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8" name="TextBox 7"/>
          <p:cNvSpPr txBox="1"/>
          <p:nvPr/>
        </p:nvSpPr>
        <p:spPr>
          <a:xfrm>
            <a:off x="800100" y="1397004"/>
            <a:ext cx="7150100" cy="461665"/>
          </a:xfrm>
          <a:prstGeom prst="rect">
            <a:avLst/>
          </a:prstGeom>
          <a:noFill/>
        </p:spPr>
        <p:txBody>
          <a:bodyPr wrap="square" rtlCol="0">
            <a:spAutoFit/>
          </a:bodyPr>
          <a:lstStyle/>
          <a:p>
            <a:pPr algn="l"/>
            <a:endParaRPr lang="en-US" b="0" dirty="0">
              <a:solidFill>
                <a:schemeClr val="tx1"/>
              </a:solidFill>
            </a:endParaRPr>
          </a:p>
        </p:txBody>
      </p:sp>
      <p:pic>
        <p:nvPicPr>
          <p:cNvPr id="233474" name="Picture 2"/>
          <p:cNvPicPr>
            <a:picLocks noChangeAspect="1" noChangeArrowheads="1"/>
          </p:cNvPicPr>
          <p:nvPr/>
        </p:nvPicPr>
        <p:blipFill>
          <a:blip r:embed="rId3"/>
          <a:srcRect/>
          <a:stretch>
            <a:fillRect/>
          </a:stretch>
        </p:blipFill>
        <p:spPr bwMode="auto">
          <a:xfrm>
            <a:off x="0" y="1282703"/>
            <a:ext cx="3430812" cy="3047997"/>
          </a:xfrm>
          <a:prstGeom prst="rect">
            <a:avLst/>
          </a:prstGeom>
          <a:noFill/>
          <a:ln w="9525">
            <a:noFill/>
            <a:miter lim="800000"/>
            <a:headEnd/>
            <a:tailEnd/>
          </a:ln>
          <a:effectLst/>
        </p:spPr>
      </p:pic>
      <p:pic>
        <p:nvPicPr>
          <p:cNvPr id="233475" name="Picture 3"/>
          <p:cNvPicPr>
            <a:picLocks noChangeAspect="1" noChangeArrowheads="1"/>
          </p:cNvPicPr>
          <p:nvPr/>
        </p:nvPicPr>
        <p:blipFill>
          <a:blip r:embed="rId4"/>
          <a:srcRect/>
          <a:stretch>
            <a:fillRect/>
          </a:stretch>
        </p:blipFill>
        <p:spPr bwMode="auto">
          <a:xfrm>
            <a:off x="2884495" y="1282703"/>
            <a:ext cx="3503605" cy="3057691"/>
          </a:xfrm>
          <a:prstGeom prst="rect">
            <a:avLst/>
          </a:prstGeom>
          <a:noFill/>
          <a:ln w="9525">
            <a:noFill/>
            <a:miter lim="800000"/>
            <a:headEnd/>
            <a:tailEnd/>
          </a:ln>
          <a:effectLst/>
        </p:spPr>
      </p:pic>
      <p:pic>
        <p:nvPicPr>
          <p:cNvPr id="233476" name="Picture 4"/>
          <p:cNvPicPr>
            <a:picLocks noChangeAspect="1" noChangeArrowheads="1"/>
          </p:cNvPicPr>
          <p:nvPr/>
        </p:nvPicPr>
        <p:blipFill>
          <a:blip r:embed="rId5"/>
          <a:srcRect/>
          <a:stretch>
            <a:fillRect/>
          </a:stretch>
        </p:blipFill>
        <p:spPr bwMode="auto">
          <a:xfrm>
            <a:off x="5727701" y="1295404"/>
            <a:ext cx="3416300" cy="3014906"/>
          </a:xfrm>
          <a:prstGeom prst="rect">
            <a:avLst/>
          </a:prstGeom>
          <a:noFill/>
          <a:ln w="9525">
            <a:noFill/>
            <a:miter lim="800000"/>
            <a:headEnd/>
            <a:tailEnd/>
          </a:ln>
          <a:effectLst/>
        </p:spPr>
      </p:pic>
      <p:sp>
        <p:nvSpPr>
          <p:cNvPr id="11" name="TextBox 10"/>
          <p:cNvSpPr txBox="1"/>
          <p:nvPr/>
        </p:nvSpPr>
        <p:spPr>
          <a:xfrm>
            <a:off x="2806700" y="4076700"/>
            <a:ext cx="3873500" cy="276999"/>
          </a:xfrm>
          <a:prstGeom prst="rect">
            <a:avLst/>
          </a:prstGeom>
          <a:noFill/>
        </p:spPr>
        <p:txBody>
          <a:bodyPr wrap="square" rtlCol="0">
            <a:spAutoFit/>
          </a:bodyPr>
          <a:lstStyle/>
          <a:p>
            <a:pPr algn="ctr"/>
            <a:r>
              <a:rPr lang="en-IE" sz="1200" b="0" dirty="0" smtClean="0">
                <a:solidFill>
                  <a:schemeClr val="tx1"/>
                </a:solidFill>
              </a:rPr>
              <a:t>Number of Enterprises by Size Class</a:t>
            </a:r>
            <a:endParaRPr lang="en-US" sz="1200" b="0" dirty="0">
              <a:solidFill>
                <a:schemeClr val="tx1"/>
              </a:solidFill>
            </a:endParaRPr>
          </a:p>
        </p:txBody>
      </p:sp>
      <p:pic>
        <p:nvPicPr>
          <p:cNvPr id="247812" name="Picture 4"/>
          <p:cNvPicPr>
            <a:picLocks noChangeAspect="1" noChangeArrowheads="1"/>
          </p:cNvPicPr>
          <p:nvPr/>
        </p:nvPicPr>
        <p:blipFill>
          <a:blip r:embed="rId6"/>
          <a:srcRect/>
          <a:stretch>
            <a:fillRect/>
          </a:stretch>
        </p:blipFill>
        <p:spPr bwMode="auto">
          <a:xfrm>
            <a:off x="1367331" y="4356101"/>
            <a:ext cx="6558838" cy="2501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2" y="292100"/>
            <a:ext cx="6759575" cy="901700"/>
          </a:xfrm>
        </p:spPr>
        <p:txBody>
          <a:bodyPr/>
          <a:lstStyle/>
          <a:p>
            <a:pPr algn="l"/>
            <a:r>
              <a:rPr lang="en-GB" sz="2800" dirty="0" smtClean="0">
                <a:latin typeface="Calibri" pitchFamily="34" charset="0"/>
              </a:rPr>
              <a:t>Importance of Top 50 enterprises</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8" name="TextBox 7"/>
          <p:cNvSpPr txBox="1"/>
          <p:nvPr/>
        </p:nvSpPr>
        <p:spPr>
          <a:xfrm>
            <a:off x="800100" y="1397004"/>
            <a:ext cx="7150100" cy="461665"/>
          </a:xfrm>
          <a:prstGeom prst="rect">
            <a:avLst/>
          </a:prstGeom>
          <a:noFill/>
        </p:spPr>
        <p:txBody>
          <a:bodyPr wrap="square" rtlCol="0">
            <a:spAutoFit/>
          </a:bodyPr>
          <a:lstStyle/>
          <a:p>
            <a:pPr algn="l"/>
            <a:endParaRPr lang="en-US" b="0" dirty="0">
              <a:solidFill>
                <a:schemeClr val="tx1"/>
              </a:solidFill>
            </a:endParaRPr>
          </a:p>
        </p:txBody>
      </p:sp>
      <p:pic>
        <p:nvPicPr>
          <p:cNvPr id="233479" name="Picture 7"/>
          <p:cNvPicPr>
            <a:picLocks noChangeAspect="1" noChangeArrowheads="1"/>
          </p:cNvPicPr>
          <p:nvPr/>
        </p:nvPicPr>
        <p:blipFill>
          <a:blip r:embed="rId3"/>
          <a:srcRect/>
          <a:stretch>
            <a:fillRect/>
          </a:stretch>
        </p:blipFill>
        <p:spPr bwMode="auto">
          <a:xfrm>
            <a:off x="2" y="2151067"/>
            <a:ext cx="3192463" cy="2759075"/>
          </a:xfrm>
          <a:prstGeom prst="rect">
            <a:avLst/>
          </a:prstGeom>
          <a:noFill/>
          <a:ln w="9525">
            <a:noFill/>
            <a:miter lim="800000"/>
            <a:headEnd/>
            <a:tailEnd/>
          </a:ln>
          <a:effectLst/>
        </p:spPr>
      </p:pic>
      <p:pic>
        <p:nvPicPr>
          <p:cNvPr id="233480" name="Picture 8"/>
          <p:cNvPicPr>
            <a:picLocks noChangeAspect="1" noChangeArrowheads="1"/>
          </p:cNvPicPr>
          <p:nvPr/>
        </p:nvPicPr>
        <p:blipFill>
          <a:blip r:embed="rId4"/>
          <a:srcRect/>
          <a:stretch>
            <a:fillRect/>
          </a:stretch>
        </p:blipFill>
        <p:spPr bwMode="auto">
          <a:xfrm>
            <a:off x="2886075" y="2163766"/>
            <a:ext cx="3192463" cy="2759075"/>
          </a:xfrm>
          <a:prstGeom prst="rect">
            <a:avLst/>
          </a:prstGeom>
          <a:noFill/>
          <a:ln w="9525">
            <a:noFill/>
            <a:miter lim="800000"/>
            <a:headEnd/>
            <a:tailEnd/>
          </a:ln>
          <a:effectLst/>
        </p:spPr>
      </p:pic>
      <p:pic>
        <p:nvPicPr>
          <p:cNvPr id="233481" name="Picture 9"/>
          <p:cNvPicPr>
            <a:picLocks noChangeAspect="1" noChangeArrowheads="1"/>
          </p:cNvPicPr>
          <p:nvPr/>
        </p:nvPicPr>
        <p:blipFill>
          <a:blip r:embed="rId5"/>
          <a:srcRect/>
          <a:stretch>
            <a:fillRect/>
          </a:stretch>
        </p:blipFill>
        <p:spPr bwMode="auto">
          <a:xfrm>
            <a:off x="5728788" y="2151068"/>
            <a:ext cx="3250112" cy="2801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51900" cy="1143000"/>
          </a:xfrm>
        </p:spPr>
        <p:txBody>
          <a:bodyPr/>
          <a:lstStyle/>
          <a:p>
            <a:pPr algn="l"/>
            <a:r>
              <a:rPr lang="en-IE" sz="2800" dirty="0" smtClean="0"/>
              <a:t>Imports, Exports &amp;Trade Balance (Jan – Sept 2011)</a:t>
            </a:r>
            <a:endParaRPr lang="en-US" sz="2800" dirty="0"/>
          </a:p>
        </p:txBody>
      </p:sp>
      <p:sp>
        <p:nvSpPr>
          <p:cNvPr id="3" name="Slide Number Placeholder 2"/>
          <p:cNvSpPr>
            <a:spLocks noGrp="1"/>
          </p:cNvSpPr>
          <p:nvPr>
            <p:ph type="sldNum" sz="quarter" idx="10"/>
          </p:nvPr>
        </p:nvSpPr>
        <p:spPr/>
        <p:txBody>
          <a:bodyPr/>
          <a:lstStyle/>
          <a:p>
            <a:endParaRPr lang="en-IE" dirty="0"/>
          </a:p>
        </p:txBody>
      </p:sp>
      <p:pic>
        <p:nvPicPr>
          <p:cNvPr id="267265" name="Picture 1"/>
          <p:cNvPicPr>
            <a:picLocks noChangeAspect="1" noChangeArrowheads="1"/>
          </p:cNvPicPr>
          <p:nvPr/>
        </p:nvPicPr>
        <p:blipFill>
          <a:blip r:embed="rId3"/>
          <a:srcRect/>
          <a:stretch>
            <a:fillRect/>
          </a:stretch>
        </p:blipFill>
        <p:spPr bwMode="auto">
          <a:xfrm>
            <a:off x="177800" y="1955800"/>
            <a:ext cx="4340225" cy="3683000"/>
          </a:xfrm>
          <a:prstGeom prst="rect">
            <a:avLst/>
          </a:prstGeom>
          <a:noFill/>
          <a:ln w="9525">
            <a:noFill/>
            <a:miter lim="800000"/>
            <a:headEnd/>
            <a:tailEnd/>
          </a:ln>
          <a:effectLst/>
        </p:spPr>
      </p:pic>
      <p:graphicFrame>
        <p:nvGraphicFramePr>
          <p:cNvPr id="6" name="Content Placeholder 9"/>
          <p:cNvGraphicFramePr>
            <a:graphicFrameLocks/>
          </p:cNvGraphicFramePr>
          <p:nvPr/>
        </p:nvGraphicFramePr>
        <p:xfrm>
          <a:off x="4483100" y="1714500"/>
          <a:ext cx="4495799" cy="40766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1000" y="6502400"/>
            <a:ext cx="8550275" cy="128588"/>
          </a:xfrm>
        </p:spPr>
        <p:txBody>
          <a:bodyPr/>
          <a:lstStyle/>
          <a:p>
            <a:pPr algn="r"/>
            <a:endParaRPr lang="en-IE" dirty="0"/>
          </a:p>
        </p:txBody>
      </p:sp>
      <p:sp>
        <p:nvSpPr>
          <p:cNvPr id="283650" name="Rectangle 2"/>
          <p:cNvSpPr>
            <a:spLocks noGrp="1" noChangeArrowheads="1"/>
          </p:cNvSpPr>
          <p:nvPr>
            <p:ph type="title"/>
          </p:nvPr>
        </p:nvSpPr>
        <p:spPr>
          <a:xfrm>
            <a:off x="0" y="292100"/>
            <a:ext cx="8140700" cy="901700"/>
          </a:xfrm>
        </p:spPr>
        <p:txBody>
          <a:bodyPr/>
          <a:lstStyle/>
          <a:p>
            <a:pPr algn="l"/>
            <a:r>
              <a:rPr lang="en-GB" sz="2800" dirty="0" smtClean="0">
                <a:latin typeface="Calibri" pitchFamily="34" charset="0"/>
              </a:rPr>
              <a:t>Outflows (€ Billions) – Goods, Services &amp; Profits</a:t>
            </a:r>
          </a:p>
        </p:txBody>
      </p:sp>
      <p:sp>
        <p:nvSpPr>
          <p:cNvPr id="283651" name="Rectangle 3"/>
          <p:cNvSpPr>
            <a:spLocks noGrp="1" noChangeArrowheads="1"/>
          </p:cNvSpPr>
          <p:nvPr>
            <p:ph type="body" idx="1"/>
          </p:nvPr>
        </p:nvSpPr>
        <p:spPr>
          <a:xfrm>
            <a:off x="231779" y="1409703"/>
            <a:ext cx="8518525" cy="5130800"/>
          </a:xfrm>
        </p:spPr>
        <p:txBody>
          <a:bodyPr/>
          <a:lstStyle/>
          <a:p>
            <a:pPr marL="914400" lvl="1" indent="-514350">
              <a:lnSpc>
                <a:spcPct val="90000"/>
              </a:lnSpc>
              <a:spcAft>
                <a:spcPts val="1200"/>
              </a:spcAft>
              <a:buNone/>
            </a:pPr>
            <a:endParaRPr lang="en-GB" dirty="0" smtClean="0">
              <a:latin typeface="Calibri" pitchFamily="34" charset="0"/>
            </a:endParaRPr>
          </a:p>
          <a:p>
            <a:pPr marL="514350" indent="-514350">
              <a:lnSpc>
                <a:spcPct val="90000"/>
              </a:lnSpc>
              <a:spcAft>
                <a:spcPts val="1200"/>
              </a:spcAft>
              <a:buNone/>
            </a:pPr>
            <a:endParaRPr lang="en-GB" sz="2400" dirty="0" smtClean="0">
              <a:latin typeface="Calibri" pitchFamily="34" charset="0"/>
            </a:endParaRPr>
          </a:p>
        </p:txBody>
      </p:sp>
      <p:sp>
        <p:nvSpPr>
          <p:cNvPr id="8" name="TextBox 7"/>
          <p:cNvSpPr txBox="1"/>
          <p:nvPr/>
        </p:nvSpPr>
        <p:spPr>
          <a:xfrm>
            <a:off x="1092200" y="1473203"/>
            <a:ext cx="7150100" cy="461665"/>
          </a:xfrm>
          <a:prstGeom prst="rect">
            <a:avLst/>
          </a:prstGeom>
          <a:noFill/>
        </p:spPr>
        <p:txBody>
          <a:bodyPr wrap="square" rtlCol="0">
            <a:spAutoFit/>
          </a:bodyPr>
          <a:lstStyle/>
          <a:p>
            <a:pPr algn="l"/>
            <a:endParaRPr lang="en-US" b="0" dirty="0">
              <a:solidFill>
                <a:schemeClr val="tx1"/>
              </a:solidFill>
            </a:endParaRPr>
          </a:p>
        </p:txBody>
      </p:sp>
      <p:pic>
        <p:nvPicPr>
          <p:cNvPr id="235522" name="Picture 2"/>
          <p:cNvPicPr>
            <a:picLocks noChangeAspect="1" noChangeArrowheads="1"/>
          </p:cNvPicPr>
          <p:nvPr/>
        </p:nvPicPr>
        <p:blipFill>
          <a:blip r:embed="rId3"/>
          <a:srcRect/>
          <a:stretch>
            <a:fillRect/>
          </a:stretch>
        </p:blipFill>
        <p:spPr bwMode="auto">
          <a:xfrm>
            <a:off x="280988" y="2033591"/>
            <a:ext cx="3170237" cy="3908425"/>
          </a:xfrm>
          <a:prstGeom prst="rect">
            <a:avLst/>
          </a:prstGeom>
          <a:noFill/>
          <a:ln w="9525">
            <a:noFill/>
            <a:miter lim="800000"/>
            <a:headEnd/>
            <a:tailEnd/>
          </a:ln>
          <a:effectLst/>
        </p:spPr>
      </p:pic>
      <p:sp>
        <p:nvSpPr>
          <p:cNvPr id="10" name="Rectangle 9"/>
          <p:cNvSpPr/>
          <p:nvPr/>
        </p:nvSpPr>
        <p:spPr>
          <a:xfrm>
            <a:off x="3441700" y="2755903"/>
            <a:ext cx="5499100" cy="2616101"/>
          </a:xfrm>
          <a:prstGeom prst="rect">
            <a:avLst/>
          </a:prstGeom>
        </p:spPr>
        <p:txBody>
          <a:bodyPr wrap="square">
            <a:spAutoFit/>
          </a:bodyPr>
          <a:lstStyle/>
          <a:p>
            <a:pPr algn="l">
              <a:buNone/>
            </a:pPr>
            <a:r>
              <a:rPr lang="en-IE" dirty="0" smtClean="0">
                <a:solidFill>
                  <a:schemeClr val="tx1"/>
                </a:solidFill>
              </a:rPr>
              <a:t>			</a:t>
            </a:r>
            <a:r>
              <a:rPr lang="en-IE" sz="2000" b="0" u="sng" dirty="0" smtClean="0">
                <a:solidFill>
                  <a:schemeClr val="tx1"/>
                </a:solidFill>
              </a:rPr>
              <a:t>2007</a:t>
            </a:r>
            <a:r>
              <a:rPr lang="en-IE" sz="2000" b="0" dirty="0" smtClean="0">
                <a:solidFill>
                  <a:schemeClr val="tx1"/>
                </a:solidFill>
              </a:rPr>
              <a:t>	</a:t>
            </a:r>
            <a:r>
              <a:rPr lang="en-IE" sz="2000" b="0" u="sng" dirty="0" smtClean="0">
                <a:solidFill>
                  <a:schemeClr val="tx1"/>
                </a:solidFill>
              </a:rPr>
              <a:t>2010</a:t>
            </a:r>
          </a:p>
          <a:p>
            <a:pPr algn="l">
              <a:buNone/>
            </a:pPr>
            <a:endParaRPr lang="en-IE" sz="2000" b="0" u="sng" dirty="0" smtClean="0">
              <a:solidFill>
                <a:schemeClr val="tx1"/>
              </a:solidFill>
            </a:endParaRPr>
          </a:p>
          <a:p>
            <a:pPr algn="l">
              <a:buNone/>
            </a:pPr>
            <a:r>
              <a:rPr lang="en-IE" sz="2000" b="0" dirty="0" smtClean="0">
                <a:solidFill>
                  <a:schemeClr val="tx1"/>
                </a:solidFill>
              </a:rPr>
              <a:t>Royalties/Licences	€18.6	€28.5</a:t>
            </a:r>
          </a:p>
          <a:p>
            <a:pPr>
              <a:buNone/>
            </a:pPr>
            <a:endParaRPr lang="en-IE" sz="2000" b="0" dirty="0" smtClean="0">
              <a:solidFill>
                <a:schemeClr val="tx1"/>
              </a:solidFill>
            </a:endParaRPr>
          </a:p>
          <a:p>
            <a:pPr>
              <a:buNone/>
            </a:pPr>
            <a:endParaRPr lang="en-IE" sz="2000" b="0" dirty="0" smtClean="0">
              <a:solidFill>
                <a:schemeClr val="tx1"/>
              </a:solidFill>
            </a:endParaRPr>
          </a:p>
          <a:p>
            <a:pPr>
              <a:buNone/>
            </a:pPr>
            <a:endParaRPr lang="en-IE" sz="2000" b="0" dirty="0" smtClean="0">
              <a:solidFill>
                <a:schemeClr val="tx1"/>
              </a:solidFill>
            </a:endParaRPr>
          </a:p>
          <a:p>
            <a:pPr>
              <a:buNone/>
            </a:pPr>
            <a:endParaRPr lang="en-IE" sz="2000" b="0" dirty="0" smtClean="0">
              <a:solidFill>
                <a:schemeClr val="tx1"/>
              </a:solidFill>
            </a:endParaRPr>
          </a:p>
          <a:p>
            <a:pPr algn="l">
              <a:buNone/>
            </a:pPr>
            <a:r>
              <a:rPr lang="en-IE" sz="2000" b="0" dirty="0" smtClean="0">
                <a:solidFill>
                  <a:schemeClr val="tx1"/>
                </a:solidFill>
              </a:rPr>
              <a:t>Profits                   	€26.5	€27.8</a:t>
            </a:r>
            <a:endParaRPr lang="en-US" sz="2000" b="0" dirty="0">
              <a:solidFill>
                <a:schemeClr val="tx1"/>
              </a:solidFill>
            </a:endParaRPr>
          </a:p>
        </p:txBody>
      </p:sp>
      <p:sp>
        <p:nvSpPr>
          <p:cNvPr id="11" name="Right Arrow 10"/>
          <p:cNvSpPr/>
          <p:nvPr/>
        </p:nvSpPr>
        <p:spPr bwMode="auto">
          <a:xfrm>
            <a:off x="2133600" y="3860803"/>
            <a:ext cx="2527300" cy="990599"/>
          </a:xfrm>
          <a:prstGeom prst="rightArrow">
            <a:avLst/>
          </a:prstGeom>
          <a:solidFill>
            <a:srgbClr val="FF0000"/>
          </a:solidFill>
          <a:ln w="12700" cap="flat" cmpd="sng" algn="ctr">
            <a:no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51900" cy="1143000"/>
          </a:xfrm>
        </p:spPr>
        <p:txBody>
          <a:bodyPr/>
          <a:lstStyle/>
          <a:p>
            <a:pPr algn="l"/>
            <a:r>
              <a:rPr lang="en-IE" sz="2800" dirty="0" smtClean="0"/>
              <a:t>Two speed economy</a:t>
            </a:r>
            <a:endParaRPr lang="en-US" sz="2800" dirty="0"/>
          </a:p>
        </p:txBody>
      </p:sp>
      <p:sp>
        <p:nvSpPr>
          <p:cNvPr id="3" name="Slide Number Placeholder 2"/>
          <p:cNvSpPr>
            <a:spLocks noGrp="1"/>
          </p:cNvSpPr>
          <p:nvPr>
            <p:ph type="sldNum" sz="quarter" idx="10"/>
          </p:nvPr>
        </p:nvSpPr>
        <p:spPr/>
        <p:txBody>
          <a:bodyPr/>
          <a:lstStyle/>
          <a:p>
            <a:endParaRPr lang="en-IE" dirty="0"/>
          </a:p>
        </p:txBody>
      </p:sp>
      <p:pic>
        <p:nvPicPr>
          <p:cNvPr id="299010" name="Picture 2"/>
          <p:cNvPicPr>
            <a:picLocks noChangeAspect="1" noChangeArrowheads="1"/>
          </p:cNvPicPr>
          <p:nvPr/>
        </p:nvPicPr>
        <p:blipFill>
          <a:blip r:embed="rId3"/>
          <a:srcRect/>
          <a:stretch>
            <a:fillRect/>
          </a:stretch>
        </p:blipFill>
        <p:spPr bwMode="auto">
          <a:xfrm>
            <a:off x="695807" y="1993900"/>
            <a:ext cx="7774975" cy="4673600"/>
          </a:xfrm>
          <a:prstGeom prst="rect">
            <a:avLst/>
          </a:prstGeom>
          <a:noFill/>
          <a:ln w="9525">
            <a:noFill/>
            <a:miter lim="800000"/>
            <a:headEnd/>
            <a:tailEnd/>
          </a:ln>
          <a:effectLst/>
        </p:spPr>
      </p:pic>
      <p:sp>
        <p:nvSpPr>
          <p:cNvPr id="7" name="TextBox 6"/>
          <p:cNvSpPr txBox="1"/>
          <p:nvPr/>
        </p:nvSpPr>
        <p:spPr>
          <a:xfrm>
            <a:off x="1714500" y="1435100"/>
            <a:ext cx="5918200" cy="400110"/>
          </a:xfrm>
          <a:prstGeom prst="rect">
            <a:avLst/>
          </a:prstGeom>
          <a:noFill/>
        </p:spPr>
        <p:txBody>
          <a:bodyPr wrap="square" rtlCol="0">
            <a:spAutoFit/>
          </a:bodyPr>
          <a:lstStyle/>
          <a:p>
            <a:pPr algn="ctr"/>
            <a:r>
              <a:rPr lang="en-IE" sz="2000" dirty="0" smtClean="0">
                <a:solidFill>
                  <a:schemeClr val="tx1"/>
                </a:solidFill>
              </a:rPr>
              <a:t>Industrial Production (Base: Year 2000 = 100)</a:t>
            </a:r>
            <a:endParaRPr lang="en-US"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SIP High Level">
  <a:themeElements>
    <a:clrScheme name="ITSIP High Level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ITSIP High 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68600"/>
        </a:solid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IE"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68600"/>
        </a:solid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IE" sz="2400" b="1" i="0" u="none" strike="noStrike" cap="none" normalizeH="0" baseline="0" smtClean="0">
            <a:ln>
              <a:noFill/>
            </a:ln>
            <a:solidFill>
              <a:schemeClr val="bg1"/>
            </a:solidFill>
            <a:effectLst/>
            <a:latin typeface="Arial" charset="0"/>
          </a:defRPr>
        </a:defPPr>
      </a:lstStyle>
    </a:lnDef>
  </a:objectDefaults>
  <a:extraClrSchemeLst>
    <a:extraClrScheme>
      <a:clrScheme name="ITSIP High Leve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ITSIP High Level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ITSIP High Level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ITSIP High Level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Designs\ITSIP High Level.pot</Template>
  <TotalTime>15018</TotalTime>
  <Words>3127</Words>
  <Application>Microsoft Office PowerPoint</Application>
  <PresentationFormat>On-screen Show (4:3)</PresentationFormat>
  <Paragraphs>390</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ITSIP High Level</vt:lpstr>
      <vt:lpstr>Bitmap Image</vt:lpstr>
      <vt:lpstr>Acrobat Document</vt:lpstr>
      <vt:lpstr>Slide 1</vt:lpstr>
      <vt:lpstr>Volume GDP (annual % Changes)</vt:lpstr>
      <vt:lpstr>Slide 3</vt:lpstr>
      <vt:lpstr>Sector Composition of GDP</vt:lpstr>
      <vt:lpstr>Importance of MNEs</vt:lpstr>
      <vt:lpstr>Importance of Top 50 enterprises</vt:lpstr>
      <vt:lpstr>Imports, Exports &amp;Trade Balance (Jan – Sept 2011)</vt:lpstr>
      <vt:lpstr>Outflows (€ Billions) – Goods, Services &amp; Profits</vt:lpstr>
      <vt:lpstr>Two speed economy</vt:lpstr>
      <vt:lpstr>Employment and Unemployment</vt:lpstr>
      <vt:lpstr>Employment change by sector</vt:lpstr>
      <vt:lpstr>Unemployment Rates (%) by Region</vt:lpstr>
      <vt:lpstr>Unemployment Rates (%) 2007 vs 2010</vt:lpstr>
      <vt:lpstr>Who has been effected most by employment loss?</vt:lpstr>
      <vt:lpstr>Regions most affected by employment loss</vt:lpstr>
      <vt:lpstr>How enterprises have reduced Wage Bill </vt:lpstr>
      <vt:lpstr>Residential Property Prices</vt:lpstr>
      <vt:lpstr>Negative Equity by age cohort &amp; size</vt:lpstr>
      <vt:lpstr>Dwelling vacancy rates</vt:lpstr>
      <vt:lpstr>Household Savings</vt:lpstr>
      <vt:lpstr>Household Investments &amp; Savings</vt:lpstr>
      <vt:lpstr>Impact on Well-being</vt:lpstr>
      <vt:lpstr>Overall Population Change</vt:lpstr>
      <vt:lpstr>Components of Population Change</vt:lpstr>
      <vt:lpstr>Actual and Projected dependency ratios</vt:lpstr>
      <vt:lpstr>Constituency populations 2011</vt:lpstr>
      <vt:lpstr>Key message</vt:lpstr>
      <vt:lpstr>Slide 28</vt:lpstr>
      <vt:lpstr>Dates for your diary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Strategy 2008-2012 - update and discussion points</dc:title>
  <dc:subject/>
  <dc:creator/>
  <dc:description/>
  <cp:lastModifiedBy> </cp:lastModifiedBy>
  <cp:revision>1147</cp:revision>
  <cp:lastPrinted>2006-10-12T14:24:02Z</cp:lastPrinted>
  <dcterms:created xsi:type="dcterms:W3CDTF">2002-09-11T10:46:01Z</dcterms:created>
  <dcterms:modified xsi:type="dcterms:W3CDTF">2012-09-06T10:59:51Z</dcterms:modified>
  <cp:category/>
</cp:coreProperties>
</file>