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50" r:id="rId1"/>
  </p:sldMasterIdLst>
  <p:notesMasterIdLst>
    <p:notesMasterId r:id="rId28"/>
  </p:notesMasterIdLst>
  <p:handoutMasterIdLst>
    <p:handoutMasterId r:id="rId29"/>
  </p:handoutMasterIdLst>
  <p:sldIdLst>
    <p:sldId id="459" r:id="rId2"/>
    <p:sldId id="456" r:id="rId3"/>
    <p:sldId id="486" r:id="rId4"/>
    <p:sldId id="487" r:id="rId5"/>
    <p:sldId id="453" r:id="rId6"/>
    <p:sldId id="439" r:id="rId7"/>
    <p:sldId id="440" r:id="rId8"/>
    <p:sldId id="483" r:id="rId9"/>
    <p:sldId id="480" r:id="rId10"/>
    <p:sldId id="428" r:id="rId11"/>
    <p:sldId id="489" r:id="rId12"/>
    <p:sldId id="448" r:id="rId13"/>
    <p:sldId id="484" r:id="rId14"/>
    <p:sldId id="485" r:id="rId15"/>
    <p:sldId id="473" r:id="rId16"/>
    <p:sldId id="443" r:id="rId17"/>
    <p:sldId id="447" r:id="rId18"/>
    <p:sldId id="488" r:id="rId19"/>
    <p:sldId id="432" r:id="rId20"/>
    <p:sldId id="475" r:id="rId21"/>
    <p:sldId id="462" r:id="rId22"/>
    <p:sldId id="463" r:id="rId23"/>
    <p:sldId id="490" r:id="rId24"/>
    <p:sldId id="479" r:id="rId25"/>
    <p:sldId id="466" r:id="rId26"/>
    <p:sldId id="460" r:id="rId27"/>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IE"/>
    </a:defPPr>
    <a:lvl1pPr algn="r" rtl="0" eaLnBrk="0" fontAlgn="base" hangingPunct="0">
      <a:spcBef>
        <a:spcPct val="0"/>
      </a:spcBef>
      <a:spcAft>
        <a:spcPct val="0"/>
      </a:spcAft>
      <a:defRPr sz="2400" b="1" kern="1200">
        <a:solidFill>
          <a:schemeClr val="bg1"/>
        </a:solidFill>
        <a:latin typeface="Arial" charset="0"/>
        <a:ea typeface="+mn-ea"/>
        <a:cs typeface="+mn-cs"/>
      </a:defRPr>
    </a:lvl1pPr>
    <a:lvl2pPr marL="457200" algn="r" rtl="0" eaLnBrk="0" fontAlgn="base" hangingPunct="0">
      <a:spcBef>
        <a:spcPct val="0"/>
      </a:spcBef>
      <a:spcAft>
        <a:spcPct val="0"/>
      </a:spcAft>
      <a:defRPr sz="2400" b="1" kern="1200">
        <a:solidFill>
          <a:schemeClr val="bg1"/>
        </a:solidFill>
        <a:latin typeface="Arial" charset="0"/>
        <a:ea typeface="+mn-ea"/>
        <a:cs typeface="+mn-cs"/>
      </a:defRPr>
    </a:lvl2pPr>
    <a:lvl3pPr marL="914400" algn="r" rtl="0" eaLnBrk="0" fontAlgn="base" hangingPunct="0">
      <a:spcBef>
        <a:spcPct val="0"/>
      </a:spcBef>
      <a:spcAft>
        <a:spcPct val="0"/>
      </a:spcAft>
      <a:defRPr sz="2400" b="1" kern="1200">
        <a:solidFill>
          <a:schemeClr val="bg1"/>
        </a:solidFill>
        <a:latin typeface="Arial" charset="0"/>
        <a:ea typeface="+mn-ea"/>
        <a:cs typeface="+mn-cs"/>
      </a:defRPr>
    </a:lvl3pPr>
    <a:lvl4pPr marL="1371600" algn="r" rtl="0" eaLnBrk="0" fontAlgn="base" hangingPunct="0">
      <a:spcBef>
        <a:spcPct val="0"/>
      </a:spcBef>
      <a:spcAft>
        <a:spcPct val="0"/>
      </a:spcAft>
      <a:defRPr sz="2400" b="1" kern="1200">
        <a:solidFill>
          <a:schemeClr val="bg1"/>
        </a:solidFill>
        <a:latin typeface="Arial" charset="0"/>
        <a:ea typeface="+mn-ea"/>
        <a:cs typeface="+mn-cs"/>
      </a:defRPr>
    </a:lvl4pPr>
    <a:lvl5pPr marL="1828800" algn="r" rtl="0" eaLnBrk="0" fontAlgn="base" hangingPunct="0">
      <a:spcBef>
        <a:spcPct val="0"/>
      </a:spcBef>
      <a:spcAft>
        <a:spcPct val="0"/>
      </a:spcAft>
      <a:defRPr sz="2400" b="1" kern="1200">
        <a:solidFill>
          <a:schemeClr val="bg1"/>
        </a:solidFill>
        <a:latin typeface="Arial" charset="0"/>
        <a:ea typeface="+mn-ea"/>
        <a:cs typeface="+mn-cs"/>
      </a:defRPr>
    </a:lvl5pPr>
    <a:lvl6pPr marL="2286000" algn="l" defTabSz="914400" rtl="0" eaLnBrk="1" latinLnBrk="0" hangingPunct="1">
      <a:defRPr sz="2400" b="1" kern="1200">
        <a:solidFill>
          <a:schemeClr val="bg1"/>
        </a:solidFill>
        <a:latin typeface="Arial" charset="0"/>
        <a:ea typeface="+mn-ea"/>
        <a:cs typeface="+mn-cs"/>
      </a:defRPr>
    </a:lvl6pPr>
    <a:lvl7pPr marL="2743200" algn="l" defTabSz="914400" rtl="0" eaLnBrk="1" latinLnBrk="0" hangingPunct="1">
      <a:defRPr sz="2400" b="1" kern="1200">
        <a:solidFill>
          <a:schemeClr val="bg1"/>
        </a:solidFill>
        <a:latin typeface="Arial" charset="0"/>
        <a:ea typeface="+mn-ea"/>
        <a:cs typeface="+mn-cs"/>
      </a:defRPr>
    </a:lvl7pPr>
    <a:lvl8pPr marL="3200400" algn="l" defTabSz="914400" rtl="0" eaLnBrk="1" latinLnBrk="0" hangingPunct="1">
      <a:defRPr sz="2400" b="1" kern="1200">
        <a:solidFill>
          <a:schemeClr val="bg1"/>
        </a:solidFill>
        <a:latin typeface="Arial" charset="0"/>
        <a:ea typeface="+mn-ea"/>
        <a:cs typeface="+mn-cs"/>
      </a:defRPr>
    </a:lvl8pPr>
    <a:lvl9pPr marL="3657600" algn="l" defTabSz="914400" rtl="0" eaLnBrk="1" latinLnBrk="0" hangingPunct="1">
      <a:defRPr sz="2400" b="1"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336699"/>
    <a:srgbClr val="0099CC"/>
    <a:srgbClr val="FFCCCC"/>
    <a:srgbClr val="333399"/>
    <a:srgbClr val="0033CC"/>
    <a:srgbClr val="000099"/>
    <a:srgbClr val="003366"/>
    <a:srgbClr val="666699"/>
    <a:srgbClr val="66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5" autoAdjust="0"/>
    <p:restoredTop sz="50061" autoAdjust="0"/>
  </p:normalViewPr>
  <p:slideViewPr>
    <p:cSldViewPr snapToGrid="0">
      <p:cViewPr>
        <p:scale>
          <a:sx n="75" d="100"/>
          <a:sy n="75" d="100"/>
        </p:scale>
        <p:origin x="-924" y="-72"/>
      </p:cViewPr>
      <p:guideLst>
        <p:guide orient="horz" pos="2161"/>
        <p:guide pos="2875"/>
      </p:guideLst>
    </p:cSldViewPr>
  </p:slideViewPr>
  <p:outlineViewPr>
    <p:cViewPr>
      <p:scale>
        <a:sx n="33" d="100"/>
        <a:sy n="33" d="100"/>
      </p:scale>
      <p:origin x="264" y="69498"/>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2" d="100"/>
          <a:sy n="52" d="100"/>
        </p:scale>
        <p:origin x="-1908" y="-96"/>
      </p:cViewPr>
      <p:guideLst>
        <p:guide orient="horz" pos="2928"/>
        <p:guide pos="22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macfeelys\AppData\Local\Temp\notes764E2C\Oireachtas%20Slides%2015.05.2013.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Survivals!$L$10</c:f>
              <c:strCache>
                <c:ptCount val="1"/>
                <c:pt idx="0">
                  <c:v>2006</c:v>
                </c:pt>
              </c:strCache>
            </c:strRef>
          </c:tx>
          <c:spPr>
            <a:ln>
              <a:solidFill>
                <a:srgbClr val="00B050"/>
              </a:solidFill>
            </a:ln>
          </c:spPr>
          <c:marker>
            <c:symbol val="none"/>
          </c:marker>
          <c:cat>
            <c:strRef>
              <c:f>Survivals!$M$9:$Q$9</c:f>
              <c:strCache>
                <c:ptCount val="5"/>
                <c:pt idx="0">
                  <c:v>Year of               birth</c:v>
                </c:pt>
                <c:pt idx="1">
                  <c:v>Survived                         1 year</c:v>
                </c:pt>
                <c:pt idx="2">
                  <c:v>Survived                         2 years</c:v>
                </c:pt>
                <c:pt idx="3">
                  <c:v>Survived               3 years</c:v>
                </c:pt>
                <c:pt idx="4">
                  <c:v>Survived                       4 years</c:v>
                </c:pt>
              </c:strCache>
            </c:strRef>
          </c:cat>
          <c:val>
            <c:numRef>
              <c:f>Survivals!$M$10:$Q$10</c:f>
              <c:numCache>
                <c:formatCode>General</c:formatCode>
                <c:ptCount val="5"/>
                <c:pt idx="0">
                  <c:v>17851</c:v>
                </c:pt>
                <c:pt idx="1">
                  <c:v>32384</c:v>
                </c:pt>
                <c:pt idx="2">
                  <c:v>32006</c:v>
                </c:pt>
                <c:pt idx="3">
                  <c:v>26774</c:v>
                </c:pt>
                <c:pt idx="4">
                  <c:v>15007</c:v>
                </c:pt>
              </c:numCache>
            </c:numRef>
          </c:val>
          <c:smooth val="0"/>
        </c:ser>
        <c:ser>
          <c:idx val="1"/>
          <c:order val="1"/>
          <c:tx>
            <c:strRef>
              <c:f>Survivals!$L$11</c:f>
              <c:strCache>
                <c:ptCount val="1"/>
                <c:pt idx="0">
                  <c:v>2007</c:v>
                </c:pt>
              </c:strCache>
            </c:strRef>
          </c:tx>
          <c:spPr>
            <a:ln>
              <a:solidFill>
                <a:srgbClr val="FF0000"/>
              </a:solidFill>
            </a:ln>
          </c:spPr>
          <c:marker>
            <c:symbol val="none"/>
          </c:marker>
          <c:cat>
            <c:strRef>
              <c:f>Survivals!$M$9:$Q$9</c:f>
              <c:strCache>
                <c:ptCount val="5"/>
                <c:pt idx="0">
                  <c:v>Year of               birth</c:v>
                </c:pt>
                <c:pt idx="1">
                  <c:v>Survived                         1 year</c:v>
                </c:pt>
                <c:pt idx="2">
                  <c:v>Survived                         2 years</c:v>
                </c:pt>
                <c:pt idx="3">
                  <c:v>Survived               3 years</c:v>
                </c:pt>
                <c:pt idx="4">
                  <c:v>Survived                       4 years</c:v>
                </c:pt>
              </c:strCache>
            </c:strRef>
          </c:cat>
          <c:val>
            <c:numRef>
              <c:f>Survivals!$M$11:$Q$11</c:f>
              <c:numCache>
                <c:formatCode>General</c:formatCode>
                <c:ptCount val="5"/>
                <c:pt idx="0">
                  <c:v>14922</c:v>
                </c:pt>
                <c:pt idx="1">
                  <c:v>22321</c:v>
                </c:pt>
                <c:pt idx="2">
                  <c:v>19456</c:v>
                </c:pt>
                <c:pt idx="3">
                  <c:v>11565</c:v>
                </c:pt>
              </c:numCache>
            </c:numRef>
          </c:val>
          <c:smooth val="0"/>
        </c:ser>
        <c:ser>
          <c:idx val="2"/>
          <c:order val="2"/>
          <c:tx>
            <c:strRef>
              <c:f>Survivals!$L$12</c:f>
              <c:strCache>
                <c:ptCount val="1"/>
                <c:pt idx="0">
                  <c:v>2008</c:v>
                </c:pt>
              </c:strCache>
            </c:strRef>
          </c:tx>
          <c:spPr>
            <a:ln>
              <a:solidFill>
                <a:srgbClr val="00B0F0"/>
              </a:solidFill>
            </a:ln>
          </c:spPr>
          <c:marker>
            <c:symbol val="none"/>
          </c:marker>
          <c:cat>
            <c:strRef>
              <c:f>Survivals!$M$9:$Q$9</c:f>
              <c:strCache>
                <c:ptCount val="5"/>
                <c:pt idx="0">
                  <c:v>Year of               birth</c:v>
                </c:pt>
                <c:pt idx="1">
                  <c:v>Survived                         1 year</c:v>
                </c:pt>
                <c:pt idx="2">
                  <c:v>Survived                         2 years</c:v>
                </c:pt>
                <c:pt idx="3">
                  <c:v>Survived               3 years</c:v>
                </c:pt>
                <c:pt idx="4">
                  <c:v>Survived                       4 years</c:v>
                </c:pt>
              </c:strCache>
            </c:strRef>
          </c:cat>
          <c:val>
            <c:numRef>
              <c:f>Survivals!$M$12:$Q$12</c:f>
              <c:numCache>
                <c:formatCode>General</c:formatCode>
                <c:ptCount val="5"/>
                <c:pt idx="0">
                  <c:v>13594</c:v>
                </c:pt>
                <c:pt idx="1">
                  <c:v>19133</c:v>
                </c:pt>
                <c:pt idx="2">
                  <c:v>12535</c:v>
                </c:pt>
              </c:numCache>
            </c:numRef>
          </c:val>
          <c:smooth val="0"/>
        </c:ser>
        <c:ser>
          <c:idx val="3"/>
          <c:order val="3"/>
          <c:tx>
            <c:strRef>
              <c:f>Survivals!$L$13</c:f>
              <c:strCache>
                <c:ptCount val="1"/>
                <c:pt idx="0">
                  <c:v>2009</c:v>
                </c:pt>
              </c:strCache>
            </c:strRef>
          </c:tx>
          <c:spPr>
            <a:ln>
              <a:solidFill>
                <a:schemeClr val="tx1"/>
              </a:solidFill>
              <a:prstDash val="sysDash"/>
            </a:ln>
          </c:spPr>
          <c:marker>
            <c:symbol val="none"/>
          </c:marker>
          <c:cat>
            <c:strRef>
              <c:f>Survivals!$M$9:$Q$9</c:f>
              <c:strCache>
                <c:ptCount val="5"/>
                <c:pt idx="0">
                  <c:v>Year of               birth</c:v>
                </c:pt>
                <c:pt idx="1">
                  <c:v>Survived                         1 year</c:v>
                </c:pt>
                <c:pt idx="2">
                  <c:v>Survived                         2 years</c:v>
                </c:pt>
                <c:pt idx="3">
                  <c:v>Survived               3 years</c:v>
                </c:pt>
                <c:pt idx="4">
                  <c:v>Survived                       4 years</c:v>
                </c:pt>
              </c:strCache>
            </c:strRef>
          </c:cat>
          <c:val>
            <c:numRef>
              <c:f>Survivals!$M$13:$Q$13</c:f>
              <c:numCache>
                <c:formatCode>General</c:formatCode>
                <c:ptCount val="5"/>
                <c:pt idx="0">
                  <c:v>12397</c:v>
                </c:pt>
                <c:pt idx="1">
                  <c:v>15736</c:v>
                </c:pt>
              </c:numCache>
            </c:numRef>
          </c:val>
          <c:smooth val="0"/>
        </c:ser>
        <c:ser>
          <c:idx val="4"/>
          <c:order val="4"/>
          <c:tx>
            <c:strRef>
              <c:f>Survivals!$L$14</c:f>
              <c:strCache>
                <c:ptCount val="1"/>
                <c:pt idx="0">
                  <c:v>2010</c:v>
                </c:pt>
              </c:strCache>
            </c:strRef>
          </c:tx>
          <c:marker>
            <c:symbol val="none"/>
          </c:marker>
          <c:cat>
            <c:strRef>
              <c:f>Survivals!$M$9:$Q$9</c:f>
              <c:strCache>
                <c:ptCount val="5"/>
                <c:pt idx="0">
                  <c:v>Year of               birth</c:v>
                </c:pt>
                <c:pt idx="1">
                  <c:v>Survived                         1 year</c:v>
                </c:pt>
                <c:pt idx="2">
                  <c:v>Survived                         2 years</c:v>
                </c:pt>
                <c:pt idx="3">
                  <c:v>Survived               3 years</c:v>
                </c:pt>
                <c:pt idx="4">
                  <c:v>Survived                       4 years</c:v>
                </c:pt>
              </c:strCache>
            </c:strRef>
          </c:cat>
          <c:val>
            <c:numRef>
              <c:f>Survivals!$M$14:$Q$14</c:f>
              <c:numCache>
                <c:formatCode>General</c:formatCode>
                <c:ptCount val="5"/>
                <c:pt idx="0">
                  <c:v>10475</c:v>
                </c:pt>
              </c:numCache>
            </c:numRef>
          </c:val>
          <c:smooth val="0"/>
        </c:ser>
        <c:dLbls>
          <c:showLegendKey val="0"/>
          <c:showVal val="0"/>
          <c:showCatName val="0"/>
          <c:showSerName val="0"/>
          <c:showPercent val="0"/>
          <c:showBubbleSize val="0"/>
        </c:dLbls>
        <c:marker val="1"/>
        <c:smooth val="0"/>
        <c:axId val="158829952"/>
        <c:axId val="158839936"/>
      </c:lineChart>
      <c:catAx>
        <c:axId val="158829952"/>
        <c:scaling>
          <c:orientation val="minMax"/>
        </c:scaling>
        <c:delete val="0"/>
        <c:axPos val="b"/>
        <c:majorTickMark val="none"/>
        <c:minorTickMark val="none"/>
        <c:tickLblPos val="nextTo"/>
        <c:crossAx val="158839936"/>
        <c:crosses val="autoZero"/>
        <c:auto val="1"/>
        <c:lblAlgn val="ctr"/>
        <c:lblOffset val="100"/>
        <c:noMultiLvlLbl val="0"/>
      </c:catAx>
      <c:valAx>
        <c:axId val="158839936"/>
        <c:scaling>
          <c:orientation val="minMax"/>
          <c:min val="10000"/>
        </c:scaling>
        <c:delete val="0"/>
        <c:axPos val="r"/>
        <c:majorGridlines/>
        <c:numFmt formatCode="#,##0" sourceLinked="0"/>
        <c:majorTickMark val="none"/>
        <c:minorTickMark val="none"/>
        <c:tickLblPos val="nextTo"/>
        <c:crossAx val="158829952"/>
        <c:crosses val="max"/>
        <c:crossBetween val="between"/>
      </c:valAx>
    </c:plotArea>
    <c:plotVisOnly val="1"/>
    <c:dispBlanksAs val="gap"/>
    <c:showDLblsOverMax val="0"/>
  </c:chart>
  <c:spPr>
    <a:ln>
      <a:no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73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90625" y="703263"/>
            <a:ext cx="4632325" cy="3473450"/>
          </a:xfrm>
          <a:prstGeom prst="rect">
            <a:avLst/>
          </a:prstGeom>
          <a:noFill/>
          <a:ln w="12700">
            <a:solidFill>
              <a:srgbClr val="000000"/>
            </a:solidFill>
            <a:miter lim="800000"/>
            <a:headEnd/>
            <a:tailEnd/>
          </a:ln>
          <a:effectLst/>
        </p:spPr>
      </p:sp>
      <p:sp>
        <p:nvSpPr>
          <p:cNvPr id="2051" name="Rectangle 3"/>
          <p:cNvSpPr>
            <a:spLocks noGrp="1" noChangeArrowheads="1"/>
          </p:cNvSpPr>
          <p:nvPr>
            <p:ph type="body" sz="quarter" idx="3"/>
          </p:nvPr>
        </p:nvSpPr>
        <p:spPr bwMode="auto">
          <a:xfrm>
            <a:off x="934833" y="4415530"/>
            <a:ext cx="5140742" cy="4185090"/>
          </a:xfrm>
          <a:prstGeom prst="rect">
            <a:avLst/>
          </a:prstGeom>
          <a:noFill/>
          <a:ln w="12700">
            <a:noFill/>
            <a:miter lim="800000"/>
            <a:headEnd/>
            <a:tailEnd/>
          </a:ln>
          <a:effectLst/>
        </p:spPr>
        <p:txBody>
          <a:bodyPr vert="horz" wrap="square" lIns="90578" tIns="44495" rIns="90578" bIns="44495" numCol="1" anchor="t" anchorCtr="0" compatLnSpc="1">
            <a:prstTxWarp prst="textNoShape">
              <a:avLst/>
            </a:prstTxWarp>
          </a:bodyPr>
          <a:lstStyle/>
          <a:p>
            <a:pPr lvl="0"/>
            <a:r>
              <a:rPr lang="en-IE" smtClean="0"/>
              <a:t>Click to edit Master text styles</a:t>
            </a:r>
          </a:p>
          <a:p>
            <a:pPr lvl="1"/>
            <a:r>
              <a:rPr lang="en-IE" smtClean="0"/>
              <a:t>Second level</a:t>
            </a:r>
          </a:p>
          <a:p>
            <a:pPr lvl="2"/>
            <a:r>
              <a:rPr lang="en-IE" smtClean="0"/>
              <a:t>Third level</a:t>
            </a:r>
          </a:p>
          <a:p>
            <a:pPr lvl="3"/>
            <a:r>
              <a:rPr lang="en-IE" smtClean="0"/>
              <a:t>Fourth level</a:t>
            </a:r>
          </a:p>
          <a:p>
            <a:pPr lvl="4"/>
            <a:r>
              <a:rPr lang="en-IE" smtClean="0"/>
              <a:t>Fifth level</a:t>
            </a:r>
          </a:p>
        </p:txBody>
      </p:sp>
    </p:spTree>
    <p:extLst>
      <p:ext uri="{BB962C8B-B14F-4D97-AF65-F5344CB8AC3E}">
        <p14:creationId xmlns:p14="http://schemas.microsoft.com/office/powerpoint/2010/main" val="24712657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IE" sz="1000" dirty="0" smtClean="0"/>
              <a:t>Steve </a:t>
            </a:r>
            <a:r>
              <a:rPr lang="en-IE" sz="1000" dirty="0" err="1" smtClean="0"/>
              <a:t>MacFeely</a:t>
            </a:r>
            <a:r>
              <a:rPr lang="en-IE" sz="1000" dirty="0" smtClean="0"/>
              <a:t>,</a:t>
            </a:r>
            <a:r>
              <a:rPr lang="en-IE" sz="1000" baseline="0" dirty="0" smtClean="0"/>
              <a:t> </a:t>
            </a:r>
            <a:r>
              <a:rPr lang="en-IE" sz="1000" dirty="0" smtClean="0"/>
              <a:t>Assistant Director General</a:t>
            </a:r>
            <a:r>
              <a:rPr lang="en-IE" sz="1000" baseline="0" dirty="0" smtClean="0"/>
              <a:t> with responsibility for Social &amp; Demographic Statistics</a:t>
            </a:r>
          </a:p>
          <a:p>
            <a:r>
              <a:rPr lang="en-IE" sz="1000" baseline="0" dirty="0" smtClean="0"/>
              <a:t>Michael Connolly, Senior Statistician with responsibility for National Accounts Integration </a:t>
            </a:r>
            <a:endParaRPr lang="en-IE" sz="1000" dirty="0" smtClean="0"/>
          </a:p>
          <a:p>
            <a:endParaRPr lang="en-IE" sz="1000" dirty="0" smtClean="0"/>
          </a:p>
          <a:p>
            <a:r>
              <a:rPr lang="en-IE" sz="1000" dirty="0" smtClean="0"/>
              <a:t>I would to thank the Houses of the Oireachtas</a:t>
            </a:r>
            <a:r>
              <a:rPr lang="en-IE" sz="1000" baseline="0" dirty="0" smtClean="0"/>
              <a:t> Services, in particular Maria Fitzsimons</a:t>
            </a:r>
            <a:r>
              <a:rPr lang="en-IE" sz="1000" dirty="0" smtClean="0"/>
              <a:t> and her colleagues from the Library and research unit for affording us this opportunity to talk to you this morning.</a:t>
            </a:r>
          </a:p>
          <a:p>
            <a:endParaRPr lang="en-IE" sz="1000" dirty="0" smtClean="0"/>
          </a:p>
          <a:p>
            <a:r>
              <a:rPr lang="en-IE" sz="1000" dirty="0" smtClean="0"/>
              <a:t>The CSO is an independent office,</a:t>
            </a:r>
            <a:r>
              <a:rPr lang="en-IE" sz="1000" baseline="0" dirty="0" smtClean="0"/>
              <a:t> </a:t>
            </a:r>
            <a:r>
              <a:rPr lang="en-IE" sz="1000" dirty="0" smtClean="0"/>
              <a:t>mandated by</a:t>
            </a:r>
            <a:r>
              <a:rPr lang="en-IE" sz="1000" baseline="0" dirty="0" smtClean="0"/>
              <a:t> the 1993 Statistics Act</a:t>
            </a:r>
            <a:r>
              <a:rPr lang="en-IE" sz="1000" dirty="0" smtClean="0"/>
              <a:t> to</a:t>
            </a:r>
            <a:r>
              <a:rPr lang="en-IE" sz="1000" baseline="0" dirty="0" smtClean="0"/>
              <a:t> collect, compile, extract and disseminate, for statistical purposes of information, that relate to economic, social and general activity and conditions in the State. </a:t>
            </a:r>
            <a:endParaRPr lang="en-IE" sz="1000" dirty="0" smtClean="0"/>
          </a:p>
          <a:p>
            <a:endParaRPr lang="en-IE" sz="1000" dirty="0" smtClean="0"/>
          </a:p>
          <a:p>
            <a:r>
              <a:rPr lang="en-IE" sz="1000" dirty="0" smtClean="0"/>
              <a:t>The</a:t>
            </a:r>
            <a:r>
              <a:rPr lang="en-IE" sz="1000" baseline="0" dirty="0" smtClean="0"/>
              <a:t> CSO compiles and disseminates a wide range of information</a:t>
            </a:r>
          </a:p>
          <a:p>
            <a:endParaRPr lang="en-IE" sz="1000" baseline="0" dirty="0" smtClean="0"/>
          </a:p>
          <a:p>
            <a:r>
              <a:rPr lang="en-IE" sz="1000" baseline="0" dirty="0" smtClean="0"/>
              <a:t>Although these data are presented separately, in individual reports, they are all interconnected.  What happens in the business economy affects the wider macro-economy and this in turn impacts on households and the individual citizen.</a:t>
            </a:r>
          </a:p>
          <a:p>
            <a:endParaRPr lang="en-IE" sz="1000" baseline="0" dirty="0" smtClean="0"/>
          </a:p>
          <a:p>
            <a:endParaRPr lang="en-IE" sz="1000" baseline="0" dirty="0" smtClean="0"/>
          </a:p>
          <a:p>
            <a:endParaRPr lang="en-IE" sz="1000" baseline="0" dirty="0" smtClean="0"/>
          </a:p>
          <a:p>
            <a:endParaRPr lang="en-IE" sz="1000" baseline="0" dirty="0" smtClean="0"/>
          </a:p>
          <a:p>
            <a:endParaRPr lang="en-IE" sz="1000" baseline="0" dirty="0" smtClean="0"/>
          </a:p>
          <a:p>
            <a:endParaRPr lang="en-IE" baseline="0" dirty="0" smtClean="0"/>
          </a:p>
          <a:p>
            <a:r>
              <a:rPr lang="en-IE" baseline="0" dirty="0" smtClean="0"/>
              <a:t> </a:t>
            </a:r>
            <a:endParaRPr lang="en-US" dirty="0" smtClean="0"/>
          </a:p>
          <a:p>
            <a:endParaRPr lang="en-IE"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03263"/>
            <a:ext cx="4632325" cy="3473450"/>
          </a:xfrm>
        </p:spPr>
      </p:sp>
      <p:sp>
        <p:nvSpPr>
          <p:cNvPr id="3" name="Notes Placeholder 2"/>
          <p:cNvSpPr>
            <a:spLocks noGrp="1"/>
          </p:cNvSpPr>
          <p:nvPr>
            <p:ph type="body" idx="1"/>
          </p:nvPr>
        </p:nvSpPr>
        <p:spPr/>
        <p:txBody>
          <a:bodyPr>
            <a:normAutofit/>
          </a:bodyPr>
          <a:lstStyle/>
          <a:p>
            <a:r>
              <a:rPr lang="en-IE" sz="1000" dirty="0" smtClean="0"/>
              <a:t>Employment peaked mid-2007 (2.2</a:t>
            </a:r>
            <a:r>
              <a:rPr lang="en-IE" sz="1000" baseline="0" dirty="0" smtClean="0"/>
              <a:t> million</a:t>
            </a:r>
            <a:r>
              <a:rPr lang="en-IE" sz="1000" dirty="0" smtClean="0"/>
              <a:t>),</a:t>
            </a:r>
            <a:r>
              <a:rPr lang="en-IE" sz="1000" baseline="0" dirty="0" smtClean="0"/>
              <a:t> with an employment rate of 69.8%</a:t>
            </a:r>
          </a:p>
          <a:p>
            <a:endParaRPr lang="en-IE" sz="1000" baseline="0" dirty="0" smtClean="0"/>
          </a:p>
          <a:p>
            <a:r>
              <a:rPr lang="en-IE" sz="1000" baseline="0" dirty="0" smtClean="0"/>
              <a:t>Collapse in construction had a dramatic impact (predominantly males) – as the wider global recession took hold, the decline rippled out through all sectors of the economy.  Employment now stands at 1.85 million.  </a:t>
            </a:r>
          </a:p>
          <a:p>
            <a:endParaRPr lang="en-IE" sz="1000" baseline="0" dirty="0" smtClean="0"/>
          </a:p>
          <a:p>
            <a:r>
              <a:rPr lang="en-IE" sz="1000" baseline="0" dirty="0" smtClean="0"/>
              <a:t>From 2000 – 2007 we experience natural unemployment rate – continually less than 5%.  Fell as low as 3.6% (64,000) in Q4 2000 </a:t>
            </a:r>
          </a:p>
          <a:p>
            <a:endParaRPr lang="en-IE" sz="1000" baseline="0" dirty="0" smtClean="0"/>
          </a:p>
          <a:p>
            <a:r>
              <a:rPr lang="en-IE" sz="1000" baseline="0" dirty="0" smtClean="0"/>
              <a:t>Unemployment begins to climb steadily after Q4 2007.  By Q3 2011 unemployment rate at 15.1% (328,000).   This change happened very quickly – the bulk of this change occurred within 24 months.</a:t>
            </a:r>
          </a:p>
          <a:p>
            <a:endParaRPr lang="en-IE" sz="1000" baseline="0" dirty="0" smtClean="0"/>
          </a:p>
          <a:p>
            <a:r>
              <a:rPr lang="en-IE" sz="1000" baseline="0" dirty="0" smtClean="0"/>
              <a:t>Unemployment rate Q4 2012 - 13.7% (295,000)</a:t>
            </a:r>
          </a:p>
          <a:p>
            <a:endParaRPr lang="en-IE" sz="1000" baseline="0" dirty="0" smtClean="0"/>
          </a:p>
          <a:p>
            <a:r>
              <a:rPr lang="en-IE" sz="1000" baseline="0" dirty="0" smtClean="0"/>
              <a:t>Perhaps the more important issue, is the structural or compositional change from short-term to long-term unemployed (unemployed for more than 1 year). LTUR now account for 60% of the 295,000 persons unemployed.</a:t>
            </a:r>
            <a:endParaRPr lang="en-US" sz="10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03263"/>
            <a:ext cx="4632325" cy="3473450"/>
          </a:xfrm>
        </p:spPr>
      </p:sp>
      <p:sp>
        <p:nvSpPr>
          <p:cNvPr id="3" name="Notes Placeholder 2"/>
          <p:cNvSpPr>
            <a:spLocks noGrp="1"/>
          </p:cNvSpPr>
          <p:nvPr>
            <p:ph type="body" idx="1"/>
          </p:nvPr>
        </p:nvSpPr>
        <p:spPr/>
        <p:txBody>
          <a:bodyPr>
            <a:normAutofit/>
          </a:bodyPr>
          <a:lstStyle/>
          <a:p>
            <a:r>
              <a:rPr lang="en-US" sz="1000" dirty="0" smtClean="0"/>
              <a:t>Numbers employed have fallen</a:t>
            </a:r>
            <a:r>
              <a:rPr lang="en-US" sz="1000" baseline="0" dirty="0" smtClean="0"/>
              <a:t> from 2.2 million in Q4 2007 to 1.8 million in Q4 2012 – a fall of 307,000.  </a:t>
            </a:r>
          </a:p>
          <a:p>
            <a:endParaRPr lang="en-US" sz="1000" baseline="0" dirty="0" smtClean="0"/>
          </a:p>
          <a:p>
            <a:r>
              <a:rPr lang="en-US" sz="1000" baseline="0" dirty="0" smtClean="0"/>
              <a:t>Over the past year we have seen a small increase in employment (approx. 10,000).  Part-time has become relatively more important, now accounting for almost a quarter of all jobs (up from 18% in 2007).  So real decline in </a:t>
            </a:r>
            <a:r>
              <a:rPr lang="en-US" sz="1000" baseline="0" dirty="0" err="1" smtClean="0"/>
              <a:t>labour</a:t>
            </a:r>
            <a:r>
              <a:rPr lang="en-US" sz="1000" baseline="0" dirty="0" smtClean="0"/>
              <a:t> employed is greater than headline numbers would suggest. Almost all of the increase in part-time work has been for males workers – the number of female part-time workers is more or less unchanged since 2007. </a:t>
            </a:r>
          </a:p>
          <a:p>
            <a:r>
              <a:rPr lang="en-US" sz="1000" baseline="0" dirty="0" smtClean="0"/>
              <a:t> </a:t>
            </a:r>
          </a:p>
          <a:p>
            <a:r>
              <a:rPr lang="en-US" sz="1000" baseline="0" dirty="0" smtClean="0"/>
              <a:t>Unemployment rate increased from  4.6% in Q4 2007 to 13.7% in Q4 2012.  This equates to an increase from 105,000 to 295,000 – an increase of 190,000 people (or 180% increase).  In the past year unemployment has fallen from 14.5% to 13.7% - or by 19,000 people.</a:t>
            </a:r>
          </a:p>
          <a:p>
            <a:endParaRPr lang="en-US" sz="1000" baseline="0" dirty="0" smtClean="0"/>
          </a:p>
          <a:p>
            <a:r>
              <a:rPr lang="en-US" sz="1000" baseline="0" dirty="0" smtClean="0"/>
              <a:t>In 2007, Long-term unemployed accounted for a third of all unemployed.  In 2012, they accounted for 60%.</a:t>
            </a:r>
          </a:p>
          <a:p>
            <a:endParaRPr lang="en-US" sz="1000" baseline="0" dirty="0" smtClean="0"/>
          </a:p>
          <a:p>
            <a:r>
              <a:rPr lang="en-US" sz="1000" baseline="0" dirty="0" smtClean="0"/>
              <a:t>In 2007, Youth unemployment accounted for 30% of all unemployed.  In 2012, this has fallen to 20% of total unemployment</a:t>
            </a:r>
          </a:p>
          <a:p>
            <a:endParaRPr lang="en-US" sz="1000" baseline="0" dirty="0" smtClean="0"/>
          </a:p>
          <a:p>
            <a:endParaRPr lang="en-US" sz="10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03263"/>
            <a:ext cx="4632325" cy="3473450"/>
          </a:xfrm>
        </p:spPr>
      </p:sp>
      <p:sp>
        <p:nvSpPr>
          <p:cNvPr id="3" name="Notes Placeholder 2"/>
          <p:cNvSpPr>
            <a:spLocks noGrp="1"/>
          </p:cNvSpPr>
          <p:nvPr>
            <p:ph type="body" idx="1"/>
          </p:nvPr>
        </p:nvSpPr>
        <p:spPr/>
        <p:txBody>
          <a:bodyPr>
            <a:normAutofit fontScale="92500"/>
          </a:bodyPr>
          <a:lstStyle/>
          <a:p>
            <a:r>
              <a:rPr lang="en-IE" sz="1000" b="1" dirty="0" smtClean="0"/>
              <a:t>In Q4 2007</a:t>
            </a:r>
            <a:r>
              <a:rPr lang="en-IE" sz="1000" b="1" baseline="0" dirty="0" smtClean="0"/>
              <a:t> </a:t>
            </a:r>
          </a:p>
          <a:p>
            <a:r>
              <a:rPr lang="en-IE" sz="1000" dirty="0" smtClean="0"/>
              <a:t>Ireland was at full employment.</a:t>
            </a:r>
            <a:r>
              <a:rPr lang="en-IE" sz="1000" baseline="0" dirty="0" smtClean="0"/>
              <a:t>  Unemployment rate was 4.6%.  Ireland below EU average (6.9%) and Euro Zone average (7.3%)</a:t>
            </a:r>
          </a:p>
          <a:p>
            <a:r>
              <a:rPr lang="en-IE" sz="1000" baseline="0" dirty="0" smtClean="0"/>
              <a:t>Germany	8.2%</a:t>
            </a:r>
          </a:p>
          <a:p>
            <a:r>
              <a:rPr lang="en-IE" sz="1000" baseline="0" dirty="0" smtClean="0"/>
              <a:t>Spain	8.6%</a:t>
            </a:r>
          </a:p>
          <a:p>
            <a:r>
              <a:rPr lang="en-IE" sz="1000" baseline="0" dirty="0" smtClean="0"/>
              <a:t>Portugal	7.9%</a:t>
            </a:r>
          </a:p>
          <a:p>
            <a:r>
              <a:rPr lang="en-IE" sz="1000" baseline="0" dirty="0" smtClean="0"/>
              <a:t>Greece	8.1%</a:t>
            </a:r>
          </a:p>
          <a:p>
            <a:r>
              <a:rPr lang="en-IE" sz="1000" baseline="0" dirty="0" smtClean="0"/>
              <a:t>Iceland	1.9%</a:t>
            </a:r>
          </a:p>
          <a:p>
            <a:r>
              <a:rPr lang="en-IE" sz="1000" baseline="0" dirty="0" smtClean="0"/>
              <a:t>UK	5.0%</a:t>
            </a:r>
          </a:p>
          <a:p>
            <a:endParaRPr lang="en-IE" sz="1000" baseline="0" dirty="0" smtClean="0"/>
          </a:p>
          <a:p>
            <a:r>
              <a:rPr lang="en-IE" sz="1000" b="1" baseline="0" dirty="0" smtClean="0"/>
              <a:t>In Q4 2012</a:t>
            </a:r>
          </a:p>
          <a:p>
            <a:r>
              <a:rPr lang="en-IE" sz="1000" dirty="0" smtClean="0"/>
              <a:t>Unemployment in Ireland had risen to 13.7%</a:t>
            </a:r>
            <a:r>
              <a:rPr lang="en-IE" sz="1000" baseline="0" dirty="0" smtClean="0"/>
              <a:t> - </a:t>
            </a:r>
            <a:r>
              <a:rPr lang="en-IE" sz="1000" dirty="0" smtClean="0"/>
              <a:t>7</a:t>
            </a:r>
            <a:r>
              <a:rPr lang="en-IE" sz="1000" baseline="30000" dirty="0" smtClean="0"/>
              <a:t>th</a:t>
            </a:r>
            <a:r>
              <a:rPr lang="en-IE" sz="1000" dirty="0" smtClean="0"/>
              <a:t> highest</a:t>
            </a:r>
            <a:r>
              <a:rPr lang="en-IE" sz="1000" baseline="0" dirty="0" smtClean="0"/>
              <a:t> in EU.  Ireland below EU above (10.6%) and Euro Zone average (11.7%)</a:t>
            </a:r>
          </a:p>
          <a:p>
            <a:r>
              <a:rPr lang="en-IE" sz="1000" baseline="0" dirty="0" smtClean="0"/>
              <a:t>Germany	  5.2%</a:t>
            </a:r>
          </a:p>
          <a:p>
            <a:r>
              <a:rPr lang="en-IE" sz="1000" baseline="0" dirty="0" smtClean="0"/>
              <a:t>Spain	26.0%</a:t>
            </a:r>
          </a:p>
          <a:p>
            <a:r>
              <a:rPr lang="en-IE" sz="1000" baseline="0" dirty="0" smtClean="0"/>
              <a:t>Portugal	17.2%</a:t>
            </a:r>
          </a:p>
          <a:p>
            <a:r>
              <a:rPr lang="en-IE" sz="1000" baseline="0" dirty="0" smtClean="0"/>
              <a:t>Greece	26.1%</a:t>
            </a:r>
          </a:p>
          <a:p>
            <a:r>
              <a:rPr lang="en-IE" sz="1000" baseline="0" dirty="0" smtClean="0"/>
              <a:t>Iceland	  4.8%</a:t>
            </a:r>
          </a:p>
          <a:p>
            <a:r>
              <a:rPr lang="en-IE" sz="1000" baseline="0" dirty="0" smtClean="0"/>
              <a:t>UK	  7.6%</a:t>
            </a:r>
          </a:p>
          <a:p>
            <a:endParaRPr lang="en-IE" sz="1000" baseline="0" dirty="0" smtClean="0"/>
          </a:p>
          <a:p>
            <a:endParaRPr lang="en-IE" sz="1000" baseline="0" dirty="0" smtClean="0"/>
          </a:p>
          <a:p>
            <a:endParaRPr lang="en-US" sz="1000" dirty="0" smtClean="0"/>
          </a:p>
          <a:p>
            <a:endParaRPr lang="en-US" sz="10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000" dirty="0" smtClean="0"/>
              <a:t>This excludes agriculture and traditional ‘non-traded’ sectors (education, health…)</a:t>
            </a:r>
          </a:p>
          <a:p>
            <a:endParaRPr lang="en-IE" sz="1000" dirty="0" smtClean="0"/>
          </a:p>
          <a:p>
            <a:r>
              <a:rPr lang="en-IE" sz="1000" dirty="0" smtClean="0"/>
              <a:t>Enterprise births (set-ups) exceeded deaths (failures) in 2006</a:t>
            </a:r>
            <a:r>
              <a:rPr lang="en-IE" sz="1000" baseline="0" dirty="0" smtClean="0"/>
              <a:t> – 16,700 births v 11,900 deaths.  Trend reversed after 2007</a:t>
            </a:r>
          </a:p>
          <a:p>
            <a:endParaRPr lang="en-IE" sz="1000" baseline="0" dirty="0" smtClean="0"/>
          </a:p>
          <a:p>
            <a:r>
              <a:rPr lang="en-IE" sz="1000" baseline="0" dirty="0" smtClean="0"/>
              <a:t>‘Statistical’ deaths like longer to determine, so data always lags births by a year.</a:t>
            </a:r>
          </a:p>
          <a:p>
            <a:endParaRPr lang="en-IE" sz="1000" baseline="0" dirty="0" smtClean="0"/>
          </a:p>
          <a:p>
            <a:r>
              <a:rPr lang="en-IE" sz="1000" baseline="0" dirty="0" smtClean="0"/>
              <a:t>So 2009 latest available.  But between 2006 and 2009, deaths had more than doubled, from 11,900 to 24,500.  Between 2006 and 2009 over 74,000 enterprises failed.  During the same period 56,000 new enterprises were established.</a:t>
            </a:r>
          </a:p>
          <a:p>
            <a:endParaRPr lang="en-IE" sz="1000" baseline="0" dirty="0" smtClean="0"/>
          </a:p>
          <a:p>
            <a:r>
              <a:rPr lang="en-IE" sz="1000" baseline="0" dirty="0" smtClean="0"/>
              <a:t>Births fell by a third from 16,700 in 2006 to 11,200 in 2010. Between 2006 and 2010   </a:t>
            </a:r>
          </a:p>
          <a:p>
            <a:endParaRPr lang="en-IE" sz="1000" baseline="0" dirty="0" smtClean="0"/>
          </a:p>
          <a:p>
            <a:r>
              <a:rPr lang="en-IE" sz="1000" baseline="0" dirty="0" smtClean="0"/>
              <a:t>Enterprise failures tend to have a greater impact on employment than enterprise creations at the time of the event.  Newly created enterprises, in their first year of employment typically employ between 0.9 and 1.1 persons.  Failed enterprises employ an average of 1.5 persons.</a:t>
            </a:r>
          </a:p>
          <a:p>
            <a:endParaRPr lang="en-IE" sz="1000" baseline="0" dirty="0" smtClean="0"/>
          </a:p>
          <a:p>
            <a:r>
              <a:rPr lang="en-IE" sz="1000" baseline="0" dirty="0" smtClean="0"/>
              <a:t>Enterprise deaths between 2006 and 2009 accounted for the loss of 110,000 jobs.  Enterprise births during the same period created 59,000 jobs. </a:t>
            </a:r>
          </a:p>
          <a:p>
            <a:endParaRPr lang="en-IE" sz="1000" baseline="0" dirty="0" smtClean="0"/>
          </a:p>
          <a:p>
            <a:endParaRPr lang="en-IE" sz="1000" baseline="0" dirty="0" smtClean="0"/>
          </a:p>
          <a:p>
            <a:endParaRPr lang="en-IE" sz="1000" baseline="0" dirty="0" smtClean="0"/>
          </a:p>
          <a:p>
            <a:endParaRPr lang="en-IE" sz="1000" baseline="0" dirty="0" smtClean="0"/>
          </a:p>
          <a:p>
            <a:endParaRPr lang="en-IE" sz="1000" baseline="0" dirty="0" smtClean="0"/>
          </a:p>
          <a:p>
            <a:endParaRPr lang="en-IE" dirty="0"/>
          </a:p>
        </p:txBody>
      </p:sp>
    </p:spTree>
    <p:extLst>
      <p:ext uri="{BB962C8B-B14F-4D97-AF65-F5344CB8AC3E}">
        <p14:creationId xmlns:p14="http://schemas.microsoft.com/office/powerpoint/2010/main" val="1511753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000" dirty="0" smtClean="0"/>
              <a:t>Of the 16,700 enterprises</a:t>
            </a:r>
            <a:r>
              <a:rPr lang="en-IE" sz="1000" baseline="0" dirty="0" smtClean="0"/>
              <a:t> born in 2006, only 10,600 still existed in 2010 (63% survival rate)</a:t>
            </a:r>
          </a:p>
          <a:p>
            <a:endParaRPr lang="en-IE" sz="1000" baseline="0" dirty="0" smtClean="0"/>
          </a:p>
          <a:p>
            <a:r>
              <a:rPr lang="en-IE" sz="1000" baseline="0" dirty="0" smtClean="0"/>
              <a:t>If we compare 1 year survival rates, we can see they are deteriorating from:</a:t>
            </a:r>
          </a:p>
          <a:p>
            <a:endParaRPr lang="en-IE" sz="1000" baseline="0" dirty="0" smtClean="0"/>
          </a:p>
          <a:p>
            <a:r>
              <a:rPr lang="en-IE" sz="1000" baseline="0" dirty="0" smtClean="0"/>
              <a:t>2006 – 2007	90% </a:t>
            </a:r>
          </a:p>
          <a:p>
            <a:r>
              <a:rPr lang="en-IE" sz="1000" baseline="0" dirty="0" smtClean="0"/>
              <a:t>2007 – 2008	86%</a:t>
            </a:r>
          </a:p>
          <a:p>
            <a:r>
              <a:rPr lang="en-IE" sz="1000" baseline="0" dirty="0" smtClean="0"/>
              <a:t>2008 – 2009	86%</a:t>
            </a:r>
          </a:p>
          <a:p>
            <a:r>
              <a:rPr lang="en-IE" sz="1000" baseline="0" dirty="0" smtClean="0"/>
              <a:t>2009 – 2010	81% (note angle of dotted line)</a:t>
            </a:r>
          </a:p>
          <a:p>
            <a:endParaRPr lang="en-IE" sz="1000" baseline="0" dirty="0" smtClean="0"/>
          </a:p>
          <a:p>
            <a:r>
              <a:rPr lang="en-IE" sz="1000" baseline="0" dirty="0" smtClean="0"/>
              <a:t>Obviously survival rates can differ greatly by sector</a:t>
            </a:r>
          </a:p>
          <a:p>
            <a:endParaRPr lang="en-IE" sz="1000" baseline="0" dirty="0" smtClean="0"/>
          </a:p>
          <a:p>
            <a:r>
              <a:rPr lang="en-IE" sz="1000" baseline="0" dirty="0" smtClean="0"/>
              <a:t>In terms of employment, or persons engaged, an interesting life cycle is evident.  Enterprises begin with low employment (typically 1 person) then increase employment to 2 or 3 persons in 2</a:t>
            </a:r>
            <a:r>
              <a:rPr lang="en-IE" sz="1000" baseline="30000" dirty="0" smtClean="0"/>
              <a:t>nd</a:t>
            </a:r>
            <a:r>
              <a:rPr lang="en-IE" sz="1000" baseline="0" dirty="0" smtClean="0"/>
              <a:t> and 3</a:t>
            </a:r>
            <a:r>
              <a:rPr lang="en-IE" sz="1000" baseline="30000" dirty="0" smtClean="0"/>
              <a:t>rd</a:t>
            </a:r>
            <a:r>
              <a:rPr lang="en-IE" sz="1000" baseline="0" dirty="0" smtClean="0"/>
              <a:t> years, but thereafter employment falls back. </a:t>
            </a:r>
          </a:p>
          <a:p>
            <a:endParaRPr lang="en-IE" sz="1000" baseline="0" dirty="0" smtClean="0"/>
          </a:p>
          <a:p>
            <a:r>
              <a:rPr lang="en-IE" sz="1000" baseline="0" dirty="0" smtClean="0"/>
              <a:t>So for example, enterprises that commenced operations in 2006 created employment initially of 17,900, this rose to around 32,000 in the 2</a:t>
            </a:r>
            <a:r>
              <a:rPr lang="en-IE" sz="1000" baseline="30000" dirty="0" smtClean="0"/>
              <a:t>nd</a:t>
            </a:r>
            <a:r>
              <a:rPr lang="en-IE" sz="1000" baseline="0" dirty="0" smtClean="0"/>
              <a:t> and 3</a:t>
            </a:r>
            <a:r>
              <a:rPr lang="en-IE" sz="1000" baseline="30000" dirty="0" smtClean="0"/>
              <a:t>rd</a:t>
            </a:r>
            <a:r>
              <a:rPr lang="en-IE" sz="1000" baseline="0" dirty="0" smtClean="0"/>
              <a:t> years of trading before falling back to 15,000 in 2010.  So average employment went from 1.1 persons in 2006, to 2.4 in 2008, to 1.4 in 2010.</a:t>
            </a:r>
          </a:p>
          <a:p>
            <a:endParaRPr lang="en-IE" sz="1000" baseline="0" dirty="0" smtClean="0"/>
          </a:p>
          <a:p>
            <a:endParaRPr lang="en-IE" sz="1000" baseline="0" dirty="0" smtClean="0"/>
          </a:p>
          <a:p>
            <a:endParaRPr lang="en-IE" sz="1000" baseline="0" dirty="0" smtClean="0"/>
          </a:p>
          <a:p>
            <a:endParaRPr lang="en-IE" sz="1000" baseline="0" dirty="0" smtClean="0"/>
          </a:p>
          <a:p>
            <a:endParaRPr lang="en-IE" sz="1000" baseline="0" dirty="0" smtClean="0"/>
          </a:p>
          <a:p>
            <a:endParaRPr lang="en-IE" sz="1000" baseline="0" dirty="0" smtClean="0"/>
          </a:p>
          <a:p>
            <a:endParaRPr lang="en-IE" sz="1000" baseline="0" dirty="0" smtClean="0"/>
          </a:p>
          <a:p>
            <a:endParaRPr lang="en-IE" sz="1000" dirty="0"/>
          </a:p>
        </p:txBody>
      </p:sp>
    </p:spTree>
    <p:extLst>
      <p:ext uri="{BB962C8B-B14F-4D97-AF65-F5344CB8AC3E}">
        <p14:creationId xmlns:p14="http://schemas.microsoft.com/office/powerpoint/2010/main" val="2937385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sz="1000" b="1" baseline="0" dirty="0" smtClean="0"/>
              <a:t>Year-on-Year Change</a:t>
            </a:r>
          </a:p>
          <a:p>
            <a:r>
              <a:rPr lang="en-IE" sz="1000" baseline="0" dirty="0" smtClean="0"/>
              <a:t>RSI (all businesses) 	-3.6%</a:t>
            </a:r>
          </a:p>
          <a:p>
            <a:r>
              <a:rPr lang="en-IE" sz="1000" baseline="0" dirty="0" smtClean="0"/>
              <a:t>Motor cars 		- 11.4%</a:t>
            </a:r>
          </a:p>
          <a:p>
            <a:endParaRPr lang="en-IE" sz="1000" baseline="0" dirty="0" smtClean="0"/>
          </a:p>
          <a:p>
            <a:r>
              <a:rPr lang="en-IE" sz="1000" b="1" baseline="0" dirty="0" smtClean="0"/>
              <a:t>Change since peak</a:t>
            </a:r>
          </a:p>
          <a:p>
            <a:r>
              <a:rPr lang="en-IE" sz="1000" baseline="0" dirty="0" smtClean="0"/>
              <a:t>RSI (all businesses) 	-24% since January 2008</a:t>
            </a:r>
          </a:p>
          <a:p>
            <a:r>
              <a:rPr lang="en-IE" sz="1000" baseline="0" dirty="0" smtClean="0"/>
              <a:t>Motor cars		- 50.5% since July 2007</a:t>
            </a:r>
          </a:p>
          <a:p>
            <a:endParaRPr lang="en-IE" sz="1000" baseline="0" dirty="0" smtClean="0"/>
          </a:p>
          <a:p>
            <a:r>
              <a:rPr lang="en-IE" sz="1000" baseline="0" dirty="0" smtClean="0"/>
              <a:t>Between December 2008 and January 2009 all businesses index fell by -14.4% and the Motor Trades index fell by 37%.</a:t>
            </a:r>
          </a:p>
          <a:p>
            <a:pPr marL="0" marR="0" indent="0" algn="l" defTabSz="914400" rtl="0" eaLnBrk="0" fontAlgn="base" latinLnBrk="0" hangingPunct="0">
              <a:lnSpc>
                <a:spcPct val="100000"/>
              </a:lnSpc>
              <a:spcBef>
                <a:spcPct val="30000"/>
              </a:spcBef>
              <a:spcAft>
                <a:spcPct val="0"/>
              </a:spcAft>
              <a:buClrTx/>
              <a:buSzTx/>
              <a:buFontTx/>
              <a:buNone/>
              <a:tabLst/>
              <a:defRPr/>
            </a:pPr>
            <a:r>
              <a:rPr lang="en-IE" sz="1000" baseline="0" dirty="0" smtClean="0"/>
              <a:t>Between January 2008 and January 2009 all businesses index fell by -24.5% and the Motor Trades index fell by 57% (biggest falls on record)</a:t>
            </a:r>
          </a:p>
          <a:p>
            <a:endParaRPr lang="en-IE" sz="1000" baseline="0" dirty="0" smtClean="0"/>
          </a:p>
          <a:p>
            <a:r>
              <a:rPr lang="en-IE" sz="1000" baseline="0" dirty="0" smtClean="0"/>
              <a:t>Annual turnover in retail and motor trades fell by roughly €26 </a:t>
            </a:r>
            <a:r>
              <a:rPr lang="en-IE" sz="1000" baseline="0" dirty="0" err="1" smtClean="0"/>
              <a:t>bil</a:t>
            </a:r>
            <a:r>
              <a:rPr lang="en-IE" sz="1000" baseline="0" dirty="0" smtClean="0"/>
              <a:t> - from €68 </a:t>
            </a:r>
            <a:r>
              <a:rPr lang="en-IE" sz="1000" baseline="0" dirty="0" err="1" smtClean="0"/>
              <a:t>bil</a:t>
            </a:r>
            <a:r>
              <a:rPr lang="en-IE" sz="1000" baseline="0" dirty="0" smtClean="0"/>
              <a:t> in 2008 to €42 </a:t>
            </a:r>
            <a:r>
              <a:rPr lang="en-IE" sz="1000" baseline="0" dirty="0" err="1" smtClean="0"/>
              <a:t>bil</a:t>
            </a:r>
            <a:r>
              <a:rPr lang="en-IE" sz="1000" baseline="0" dirty="0" smtClean="0"/>
              <a:t> in 2009.  </a:t>
            </a:r>
          </a:p>
          <a:p>
            <a:endParaRPr lang="en-IE" sz="1000" baseline="0" dirty="0" smtClean="0"/>
          </a:p>
          <a:p>
            <a:r>
              <a:rPr lang="en-IE" sz="1000" baseline="0" dirty="0" smtClean="0"/>
              <a:t>Today retail/wholesale sector employs roughly 274,000 people (just under 7% of those employed).  Fallen from a peak of 320,000 in Q1 2008</a:t>
            </a:r>
          </a:p>
          <a:p>
            <a:r>
              <a:rPr lang="en-IE" sz="1000" baseline="0" dirty="0" smtClean="0"/>
              <a:t>27,000 jobs lost in 2008</a:t>
            </a:r>
          </a:p>
          <a:p>
            <a:r>
              <a:rPr lang="en-IE" sz="1000" baseline="0" dirty="0" smtClean="0"/>
              <a:t>16,000 jobs lost in 2009</a:t>
            </a:r>
          </a:p>
          <a:p>
            <a:endParaRPr lang="en-IE" sz="1000" baseline="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03263"/>
            <a:ext cx="4632325" cy="3473450"/>
          </a:xfrm>
        </p:spPr>
      </p:sp>
      <p:sp>
        <p:nvSpPr>
          <p:cNvPr id="3" name="Notes Placeholder 2"/>
          <p:cNvSpPr>
            <a:spLocks noGrp="1"/>
          </p:cNvSpPr>
          <p:nvPr>
            <p:ph type="body" idx="1"/>
          </p:nvPr>
        </p:nvSpPr>
        <p:spPr/>
        <p:txBody>
          <a:bodyPr>
            <a:normAutofit/>
          </a:bodyPr>
          <a:lstStyle/>
          <a:p>
            <a:r>
              <a:rPr lang="en-IE" sz="1000" b="1" dirty="0" smtClean="0"/>
              <a:t>Year</a:t>
            </a:r>
            <a:r>
              <a:rPr lang="en-IE" sz="1000" b="1" baseline="0" dirty="0" smtClean="0"/>
              <a:t>-on-Year Change (Mar 2013 – Mar 2012)</a:t>
            </a:r>
            <a:endParaRPr lang="en-IE" sz="1000" b="1" dirty="0" smtClean="0"/>
          </a:p>
          <a:p>
            <a:r>
              <a:rPr lang="en-IE" sz="1000" dirty="0" smtClean="0"/>
              <a:t>National RPPs</a:t>
            </a:r>
            <a:r>
              <a:rPr lang="en-IE" sz="1000" baseline="0" dirty="0" smtClean="0"/>
              <a:t>	- 3.0% </a:t>
            </a:r>
          </a:p>
          <a:p>
            <a:r>
              <a:rPr lang="en-IE" sz="1000" baseline="0" dirty="0" smtClean="0"/>
              <a:t>Dublin RPPs		+ 1.4%</a:t>
            </a:r>
            <a:endParaRPr lang="en-IE" sz="1000" dirty="0" smtClean="0"/>
          </a:p>
          <a:p>
            <a:r>
              <a:rPr lang="en-IE" sz="1000" dirty="0" smtClean="0"/>
              <a:t>Private</a:t>
            </a:r>
            <a:r>
              <a:rPr lang="en-IE" sz="1000" baseline="0" dirty="0" smtClean="0"/>
              <a:t> Rent (CPI)	+ 2.9%</a:t>
            </a:r>
            <a:endParaRPr lang="en-IE" sz="1000" dirty="0" smtClean="0"/>
          </a:p>
          <a:p>
            <a:endParaRPr lang="en-IE" sz="1000" b="1" dirty="0" smtClean="0"/>
          </a:p>
          <a:p>
            <a:r>
              <a:rPr lang="en-IE" sz="1000" b="1" dirty="0" smtClean="0"/>
              <a:t>Overall Change</a:t>
            </a:r>
          </a:p>
          <a:p>
            <a:r>
              <a:rPr lang="en-IE" sz="1000" baseline="0" dirty="0" smtClean="0"/>
              <a:t>National RPP are 51% lower than September 2007 peak</a:t>
            </a:r>
          </a:p>
          <a:p>
            <a:r>
              <a:rPr lang="en-IE" sz="1000" baseline="0" dirty="0" smtClean="0"/>
              <a:t>Dublin RPP are 56% lower than February 2007 peak</a:t>
            </a:r>
          </a:p>
          <a:p>
            <a:r>
              <a:rPr lang="en-US" sz="1000" dirty="0" smtClean="0"/>
              <a:t>National</a:t>
            </a:r>
            <a:r>
              <a:rPr lang="en-US" sz="1000" baseline="0" dirty="0" smtClean="0"/>
              <a:t> </a:t>
            </a:r>
            <a:r>
              <a:rPr lang="en-US" sz="1000" dirty="0" smtClean="0"/>
              <a:t>private rent is 20% lower than April 2008 peak, and has increased by 7% since</a:t>
            </a:r>
            <a:r>
              <a:rPr lang="en-US" sz="1000" baseline="0" dirty="0" smtClean="0"/>
              <a:t> trough in spring 2010.  </a:t>
            </a:r>
          </a:p>
          <a:p>
            <a:endParaRPr lang="en-US" sz="1000" baseline="0" dirty="0" smtClean="0"/>
          </a:p>
          <a:p>
            <a:r>
              <a:rPr lang="en-US" sz="1000" baseline="0" dirty="0" smtClean="0"/>
              <a:t>The volume of property transactions remains low.  According to Revenue Stamp duty data, there were roughly 28,600 transactions in 2012, of which 24,300 were ‘full value market transactions’.  A transaction might refer to more than one dwelling.</a:t>
            </a:r>
          </a:p>
          <a:p>
            <a:endParaRPr lang="en-US" sz="1000" baseline="0" dirty="0" smtClean="0"/>
          </a:p>
          <a:p>
            <a:r>
              <a:rPr lang="en-US" sz="1000" baseline="0" dirty="0" smtClean="0"/>
              <a:t>The new PRTB index shows a very similar picture to the CPI rent index.</a:t>
            </a:r>
          </a:p>
          <a:p>
            <a:endParaRPr lang="en-US" sz="1000" baseline="0" dirty="0" smtClean="0"/>
          </a:p>
          <a:p>
            <a:r>
              <a:rPr lang="en-US" sz="1000" baseline="0" dirty="0" smtClean="0"/>
              <a:t>In 2006, 10% of households were in private accommodation, in 2011, almost 19% are in PRA (source Census of Population – 2006 and 2011)</a:t>
            </a:r>
          </a:p>
          <a:p>
            <a:endParaRPr lang="en-US" sz="1000" baseline="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03263"/>
            <a:ext cx="4632325" cy="3473450"/>
          </a:xfrm>
        </p:spPr>
      </p:sp>
      <p:sp>
        <p:nvSpPr>
          <p:cNvPr id="3" name="Notes Placeholder 2"/>
          <p:cNvSpPr>
            <a:spLocks noGrp="1"/>
          </p:cNvSpPr>
          <p:nvPr>
            <p:ph type="body" idx="1"/>
          </p:nvPr>
        </p:nvSpPr>
        <p:spPr/>
        <p:txBody>
          <a:bodyPr>
            <a:normAutofit fontScale="92500" lnSpcReduction="10000"/>
          </a:bodyPr>
          <a:lstStyle/>
          <a:p>
            <a:r>
              <a:rPr lang="en-IE" sz="1000" baseline="0" dirty="0" smtClean="0"/>
              <a:t>Flows rather than stocks.</a:t>
            </a:r>
            <a:endParaRPr lang="en-IE" sz="1000" dirty="0" smtClean="0"/>
          </a:p>
          <a:p>
            <a:endParaRPr lang="en-IE"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kern="1200" baseline="0" dirty="0" smtClean="0">
                <a:solidFill>
                  <a:schemeClr val="tx1"/>
                </a:solidFill>
                <a:latin typeface="Arial" charset="0"/>
                <a:ea typeface="+mn-ea"/>
                <a:cs typeface="+mn-cs"/>
              </a:rPr>
              <a:t>Gross Savings (the difference between income and consumption expenditure) peaked in 2009 at €14bn but by 2011 had fallen back to €9bn (a fall of 36%).</a:t>
            </a:r>
            <a:r>
              <a:rPr lang="en-IE" sz="1000" kern="1200" baseline="0" dirty="0" smtClean="0">
                <a:solidFill>
                  <a:schemeClr val="tx1"/>
                </a:solidFill>
                <a:latin typeface="Arial" charset="0"/>
                <a:ea typeface="+mn-ea"/>
                <a:cs typeface="+mn-cs"/>
              </a:rPr>
              <a:t>  </a:t>
            </a:r>
            <a:r>
              <a:rPr lang="en-IE" sz="1000" baseline="0" dirty="0" smtClean="0"/>
              <a:t>Consumption Expenditure is often misunderstood - this does not include paying off loans or mortgages.</a:t>
            </a:r>
          </a:p>
          <a:p>
            <a:endParaRPr lang="en-IE" sz="1000" baseline="0" dirty="0" smtClean="0"/>
          </a:p>
          <a:p>
            <a:r>
              <a:rPr lang="en-IE" sz="1000" baseline="0" dirty="0" smtClean="0"/>
              <a:t>So, this chart illustrates where households place their savings (and where they invest)</a:t>
            </a:r>
          </a:p>
          <a:p>
            <a:endParaRPr lang="en-IE" sz="1000" baseline="0" dirty="0" smtClean="0"/>
          </a:p>
          <a:p>
            <a:r>
              <a:rPr lang="en-IE" sz="1000" b="1" baseline="0" dirty="0" smtClean="0"/>
              <a:t>key messages:</a:t>
            </a:r>
          </a:p>
          <a:p>
            <a:endParaRPr lang="en-IE" sz="1000" baseline="0" dirty="0" smtClean="0"/>
          </a:p>
          <a:p>
            <a:r>
              <a:rPr lang="en-IE" sz="1000" baseline="0" dirty="0" smtClean="0"/>
              <a:t>Loans to households peaked in 2005 (31bn) and thereafter began to decline.  From 2009 we can see households (at an aggregate level) stopped borrowing  and start paying off loans on a net basis (paid off 10bn in 2010 and 9bn in 2011).</a:t>
            </a:r>
          </a:p>
          <a:p>
            <a:endParaRPr lang="en-IE" sz="1000" baseline="0" dirty="0" smtClean="0"/>
          </a:p>
          <a:p>
            <a:r>
              <a:rPr lang="en-IE" sz="1000" baseline="0" dirty="0" smtClean="0"/>
              <a:t>Most of the borrowing was to fund GFCF (or property).  GFCF since 2009 is not being funded by loans but from savings.</a:t>
            </a:r>
          </a:p>
          <a:p>
            <a:endParaRPr lang="en-IE" sz="1000" baseline="0" dirty="0" smtClean="0"/>
          </a:p>
          <a:p>
            <a:r>
              <a:rPr lang="en-IE" sz="1000" baseline="0" dirty="0" smtClean="0"/>
              <a:t>Flow into deposits (what many might typically associate with savings) has been falling 2006.  </a:t>
            </a:r>
          </a:p>
          <a:p>
            <a:endParaRPr lang="en-IE" sz="1000" baseline="0" dirty="0" smtClean="0"/>
          </a:p>
          <a:p>
            <a:r>
              <a:rPr lang="en-IE" sz="1000" baseline="0" dirty="0" smtClean="0"/>
              <a:t>In 2011 stock of deposits fell for the first time - </a:t>
            </a:r>
            <a:r>
              <a:rPr lang="en-US" sz="1000" kern="1200" baseline="0" dirty="0" smtClean="0">
                <a:solidFill>
                  <a:schemeClr val="tx1"/>
                </a:solidFill>
                <a:latin typeface="Arial" charset="0"/>
                <a:ea typeface="+mn-ea"/>
                <a:cs typeface="+mn-cs"/>
              </a:rPr>
              <a:t>deposits were eroded by €2bn.</a:t>
            </a:r>
          </a:p>
          <a:p>
            <a:endParaRPr lang="en-US" sz="1000" kern="1200" baseline="0" dirty="0" smtClean="0">
              <a:solidFill>
                <a:schemeClr val="tx1"/>
              </a:solidFill>
              <a:latin typeface="Arial" charset="0"/>
              <a:ea typeface="+mn-ea"/>
              <a:cs typeface="+mn-cs"/>
            </a:endParaRPr>
          </a:p>
          <a:p>
            <a:r>
              <a:rPr lang="en-US" sz="1000" kern="1200" baseline="0" dirty="0" smtClean="0">
                <a:solidFill>
                  <a:schemeClr val="tx1"/>
                </a:solidFill>
                <a:latin typeface="Arial" charset="0"/>
                <a:ea typeface="+mn-ea"/>
                <a:cs typeface="+mn-cs"/>
              </a:rPr>
              <a:t>Stock of deposits in 2007 was €116bn, peaked in 2010 at €126bn then fell back to €124bn in 2011.</a:t>
            </a:r>
          </a:p>
          <a:p>
            <a:endParaRPr lang="en-US" sz="1000" kern="1200" baseline="0" dirty="0" smtClean="0">
              <a:solidFill>
                <a:schemeClr val="tx1"/>
              </a:solidFill>
              <a:latin typeface="Arial" charset="0"/>
              <a:ea typeface="+mn-ea"/>
              <a:cs typeface="+mn-cs"/>
            </a:endParaRPr>
          </a:p>
          <a:p>
            <a:r>
              <a:rPr lang="en-IE" sz="1000" baseline="0" dirty="0" smtClean="0"/>
              <a:t>  </a:t>
            </a:r>
            <a:endParaRPr lang="en-US" sz="10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03263"/>
            <a:ext cx="4632325" cy="3473450"/>
          </a:xfrm>
        </p:spPr>
      </p:sp>
      <p:sp>
        <p:nvSpPr>
          <p:cNvPr id="3" name="Notes Placeholder 2"/>
          <p:cNvSpPr>
            <a:spLocks noGrp="1"/>
          </p:cNvSpPr>
          <p:nvPr>
            <p:ph type="body" idx="1"/>
          </p:nvPr>
        </p:nvSpPr>
        <p:spPr/>
        <p:txBody>
          <a:bodyPr>
            <a:normAutofit lnSpcReduction="10000"/>
          </a:bodyPr>
          <a:lstStyle/>
          <a:p>
            <a:r>
              <a:rPr lang="en-US" sz="1000" dirty="0" smtClean="0"/>
              <a:t>Household</a:t>
            </a:r>
            <a:r>
              <a:rPr lang="en-US" sz="1000" baseline="0" dirty="0" smtClean="0"/>
              <a:t> indebtedness increased steadily between 2002 and 2008, from €72bn to €203bn (an increase of 182%) and then began to decline to €173bn in 2012 (a fall of 14% from 2008 peak).</a:t>
            </a:r>
          </a:p>
          <a:p>
            <a:endParaRPr lang="en-US"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Irish households remain highly indebted.  Households are deleveraging but income is also falling, so ratio of debt to Income is staying fairly flat at around 2 (1.95) i.e. current debt is over twice gross income.  Typically mortgages account for the largest share of household debt.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Households will need to experience increases in income before debt/income ratio will improve.  High ratio is often interpreted by markets as a sign of financial vulnerability and may result in higher financing costs or difficulties accessing additional finance.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Some 2011 comparisons: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Euro Zone	0.99</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Germany	0.86</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Spain 	1.25</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Italy	0.65</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Portugal 	1.26</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UK	1.39</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But there countries with higher ratios: Denmark (2.68) and Netherlands (2.50)</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03263"/>
            <a:ext cx="4632325" cy="3473450"/>
          </a:xfrm>
        </p:spPr>
      </p:sp>
      <p:sp>
        <p:nvSpPr>
          <p:cNvPr id="3" name="Notes Placeholder 2"/>
          <p:cNvSpPr>
            <a:spLocks noGrp="1"/>
          </p:cNvSpPr>
          <p:nvPr>
            <p:ph type="body" idx="1"/>
          </p:nvPr>
        </p:nvSpPr>
        <p:spPr/>
        <p:txBody>
          <a:bodyPr>
            <a:normAutofit lnSpcReduction="10000"/>
          </a:bodyPr>
          <a:lstStyle/>
          <a:p>
            <a:r>
              <a:rPr lang="en-IE" sz="1000" dirty="0" smtClean="0"/>
              <a:t>No internationally agreed definition of what constitutes wellbeing as yet, but within the international literature, a</a:t>
            </a:r>
            <a:r>
              <a:rPr lang="en-IE" sz="1000" baseline="0" dirty="0" smtClean="0"/>
              <a:t> growing consensus appears to be emerging that: Income; Deprivation &amp; employment are key components of wellbeing.  These components are presented here. </a:t>
            </a:r>
          </a:p>
          <a:p>
            <a:endParaRPr lang="en-IE" sz="1000" baseline="0" dirty="0" smtClean="0"/>
          </a:p>
          <a:p>
            <a:r>
              <a:rPr lang="en-IE" sz="1000" baseline="0" dirty="0" smtClean="0"/>
              <a:t>Between 2007 – 2011: </a:t>
            </a:r>
          </a:p>
          <a:p>
            <a:endParaRPr lang="en-IE" sz="1000" baseline="0" dirty="0" smtClean="0"/>
          </a:p>
          <a:p>
            <a:r>
              <a:rPr lang="en-IE" sz="1000" baseline="0" dirty="0" smtClean="0"/>
              <a:t>Disposable income fell by 13%</a:t>
            </a:r>
          </a:p>
          <a:p>
            <a:r>
              <a:rPr lang="en-IE" sz="1000" baseline="0" dirty="0" smtClean="0"/>
              <a:t>Enforced deprivation more than doubled to increase by 108%</a:t>
            </a:r>
          </a:p>
          <a:p>
            <a:r>
              <a:rPr lang="en-IE" sz="1000" baseline="0" dirty="0" smtClean="0"/>
              <a:t>Employment rate fell by 13% (but holding steady since 2010)</a:t>
            </a:r>
          </a:p>
          <a:p>
            <a:endParaRPr lang="en-IE" sz="1000" baseline="0" dirty="0" smtClean="0"/>
          </a:p>
          <a:p>
            <a:r>
              <a:rPr lang="en-IE" sz="1000" baseline="0" dirty="0" smtClean="0"/>
              <a:t>There are some important points to note here – </a:t>
            </a:r>
          </a:p>
          <a:p>
            <a:endParaRPr lang="en-IE" sz="1000" baseline="0" dirty="0" smtClean="0"/>
          </a:p>
          <a:p>
            <a:pPr>
              <a:buFont typeface="Arial" pitchFamily="34" charset="0"/>
              <a:buChar char="•"/>
            </a:pPr>
            <a:r>
              <a:rPr lang="en-IE" sz="1000" baseline="0" dirty="0" smtClean="0"/>
              <a:t> Income inequality holding more or less constant.  Top 20% of earners had a disposable income roughly 5 times higher than those of the bottom 20%.</a:t>
            </a:r>
          </a:p>
          <a:p>
            <a:endParaRPr lang="en-IE" sz="1000" baseline="0" dirty="0" smtClean="0"/>
          </a:p>
          <a:p>
            <a:pPr>
              <a:buFont typeface="Arial" pitchFamily="34" charset="0"/>
              <a:buChar char="•"/>
            </a:pPr>
            <a:r>
              <a:rPr lang="en-IE" sz="1000" baseline="0" dirty="0" smtClean="0"/>
              <a:t> Traditionally deprivation was seen amongst the lowest income earners (bottom 20%) but in 2010 the figures showed that deprivation is now being experienced not just low income earners but also middle income earners. </a:t>
            </a:r>
            <a:endParaRPr lang="en-US" sz="10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190625" y="701675"/>
            <a:ext cx="4632325" cy="3475038"/>
          </a:xfrm>
          <a:ln/>
        </p:spPr>
      </p:sp>
      <p:sp>
        <p:nvSpPr>
          <p:cNvPr id="30723" name="Notes Placeholder 2"/>
          <p:cNvSpPr>
            <a:spLocks noGrp="1"/>
          </p:cNvSpPr>
          <p:nvPr>
            <p:ph type="body" idx="1"/>
          </p:nvPr>
        </p:nvSpPr>
        <p:spPr>
          <a:noFill/>
          <a:ln w="9525"/>
        </p:spPr>
        <p:txBody>
          <a:bodyPr/>
          <a:lstStyle/>
          <a:p>
            <a:r>
              <a:rPr lang="en-IE" sz="1000" b="0" dirty="0" smtClean="0">
                <a:latin typeface="Arial" pitchFamily="34" charset="0"/>
                <a:cs typeface="Arial" pitchFamily="34" charset="0"/>
              </a:rPr>
              <a:t>Broadly similar to what I presented</a:t>
            </a:r>
            <a:r>
              <a:rPr lang="en-IE" sz="1000" b="0" baseline="0" dirty="0" smtClean="0">
                <a:latin typeface="Arial" pitchFamily="34" charset="0"/>
                <a:cs typeface="Arial" pitchFamily="34" charset="0"/>
              </a:rPr>
              <a:t> last year…</a:t>
            </a:r>
            <a:endParaRPr lang="en-IE" sz="1000" b="0" dirty="0" smtClean="0">
              <a:latin typeface="Arial" pitchFamily="34" charset="0"/>
              <a:cs typeface="Arial" pitchFamily="34" charset="0"/>
            </a:endParaRPr>
          </a:p>
          <a:p>
            <a:endParaRPr lang="en-IE" sz="1000" b="1" dirty="0" smtClean="0">
              <a:latin typeface="Arial" pitchFamily="34" charset="0"/>
              <a:cs typeface="Arial" pitchFamily="34" charset="0"/>
            </a:endParaRPr>
          </a:p>
          <a:p>
            <a:r>
              <a:rPr lang="en-IE" sz="1000" b="1" dirty="0" smtClean="0">
                <a:latin typeface="Arial" pitchFamily="34" charset="0"/>
                <a:cs typeface="Arial" pitchFamily="34" charset="0"/>
              </a:rPr>
              <a:t>GDP</a:t>
            </a:r>
            <a:r>
              <a:rPr lang="en-IE" sz="1000" dirty="0" smtClean="0">
                <a:latin typeface="Arial" pitchFamily="34" charset="0"/>
                <a:cs typeface="Arial" pitchFamily="34" charset="0"/>
              </a:rPr>
              <a:t> (output measure) - Steady downturn in economy</a:t>
            </a:r>
            <a:r>
              <a:rPr lang="en-IE" sz="1000" baseline="0" dirty="0" smtClean="0">
                <a:latin typeface="Arial" pitchFamily="34" charset="0"/>
                <a:cs typeface="Arial" pitchFamily="34" charset="0"/>
              </a:rPr>
              <a:t> is apparent from early 2008.  Since Q2 2009 trend is pretty much flat.  Since Q1 2012 new plateau at a slightly higher level.</a:t>
            </a:r>
          </a:p>
          <a:p>
            <a:endParaRPr lang="en-IE" sz="1000" b="1" baseline="0" dirty="0" smtClean="0">
              <a:latin typeface="Arial" pitchFamily="34" charset="0"/>
              <a:cs typeface="Arial" pitchFamily="34" charset="0"/>
            </a:endParaRPr>
          </a:p>
          <a:p>
            <a:r>
              <a:rPr lang="en-IE" sz="1000" b="1" dirty="0" smtClean="0">
                <a:latin typeface="Arial" pitchFamily="34" charset="0"/>
                <a:cs typeface="Arial" pitchFamily="34" charset="0"/>
              </a:rPr>
              <a:t>GNP</a:t>
            </a:r>
            <a:r>
              <a:rPr lang="en-IE" sz="1000" dirty="0" smtClean="0">
                <a:latin typeface="Arial" pitchFamily="34" charset="0"/>
                <a:cs typeface="Arial" pitchFamily="34" charset="0"/>
              </a:rPr>
              <a:t> (income measure) - This</a:t>
            </a:r>
            <a:r>
              <a:rPr lang="en-IE" sz="1000" baseline="0" dirty="0" smtClean="0">
                <a:latin typeface="Arial" pitchFamily="34" charset="0"/>
                <a:cs typeface="Arial" pitchFamily="34" charset="0"/>
              </a:rPr>
              <a:t> is where the impact of MNEs are removed from the data.  </a:t>
            </a:r>
            <a:r>
              <a:rPr lang="en-IE" sz="1000" dirty="0" smtClean="0">
                <a:latin typeface="Arial" pitchFamily="34" charset="0"/>
                <a:cs typeface="Arial" pitchFamily="34" charset="0"/>
              </a:rPr>
              <a:t>Similar pattern, steady downturn since 2008</a:t>
            </a:r>
            <a:r>
              <a:rPr lang="en-IE" sz="1000" baseline="0" dirty="0" smtClean="0">
                <a:latin typeface="Arial" pitchFamily="34" charset="0"/>
                <a:cs typeface="Arial" pitchFamily="34" charset="0"/>
              </a:rPr>
              <a:t> but continues longer than GDP, doesn’t plateau until early 2010.  Overall, pattern is pretty flat since then, but with a bit more volatility.</a:t>
            </a:r>
          </a:p>
          <a:p>
            <a:endParaRPr lang="en-IE" sz="1000" dirty="0" smtClean="0">
              <a:latin typeface="Arial" pitchFamily="34" charset="0"/>
              <a:cs typeface="Arial" pitchFamily="34" charset="0"/>
            </a:endParaRPr>
          </a:p>
          <a:p>
            <a:r>
              <a:rPr lang="en-IE" sz="1000" dirty="0" smtClean="0">
                <a:latin typeface="Arial" pitchFamily="34" charset="0"/>
                <a:cs typeface="Arial" pitchFamily="34" charset="0"/>
              </a:rPr>
              <a:t>Difference between GDP and GNP expands and contracts but overall trend</a:t>
            </a:r>
            <a:r>
              <a:rPr lang="en-IE" sz="1000" baseline="0" dirty="0" smtClean="0">
                <a:latin typeface="Arial" pitchFamily="34" charset="0"/>
                <a:cs typeface="Arial" pitchFamily="34" charset="0"/>
              </a:rPr>
              <a:t> is </a:t>
            </a:r>
            <a:r>
              <a:rPr lang="en-IE" sz="1000" dirty="0" smtClean="0">
                <a:latin typeface="Arial" pitchFamily="34" charset="0"/>
                <a:cs typeface="Arial" pitchFamily="34" charset="0"/>
              </a:rPr>
              <a:t>growing</a:t>
            </a:r>
            <a:r>
              <a:rPr lang="en-IE" sz="1000" baseline="0" dirty="0" smtClean="0">
                <a:latin typeface="Arial" pitchFamily="34" charset="0"/>
                <a:cs typeface="Arial" pitchFamily="34" charset="0"/>
              </a:rPr>
              <a:t> divergence</a:t>
            </a:r>
          </a:p>
          <a:p>
            <a:endParaRPr lang="en-IE" sz="1000" baseline="0" dirty="0" smtClean="0">
              <a:latin typeface="Arial" pitchFamily="34" charset="0"/>
              <a:cs typeface="Arial" pitchFamily="34" charset="0"/>
            </a:endParaRPr>
          </a:p>
          <a:p>
            <a:r>
              <a:rPr lang="en-IE" sz="1000" baseline="0" dirty="0" smtClean="0">
                <a:latin typeface="Arial" pitchFamily="34" charset="0"/>
                <a:cs typeface="Arial" pitchFamily="34" charset="0"/>
              </a:rPr>
              <a:t>The current levels GDP is broadly equivalent to 2006 levels, current level of GNP broadly equivalent to 2005 levels </a:t>
            </a:r>
            <a:endParaRPr lang="en-US" sz="1000" dirty="0" smtClean="0">
              <a:latin typeface="Arial" pitchFamily="34" charset="0"/>
              <a:cs typeface="Arial" pitchFamily="34" charset="0"/>
            </a:endParaRPr>
          </a:p>
        </p:txBody>
      </p:sp>
      <p:sp>
        <p:nvSpPr>
          <p:cNvPr id="30724" name="Slide Number Placeholder 3"/>
          <p:cNvSpPr>
            <a:spLocks noGrp="1"/>
          </p:cNvSpPr>
          <p:nvPr>
            <p:ph type="sldNum" sz="quarter" idx="5"/>
          </p:nvPr>
        </p:nvSpPr>
        <p:spPr>
          <a:xfrm>
            <a:off x="3970670" y="8829723"/>
            <a:ext cx="3038063" cy="465191"/>
          </a:xfrm>
          <a:prstGeom prst="rect">
            <a:avLst/>
          </a:prstGeom>
          <a:noFill/>
        </p:spPr>
        <p:txBody>
          <a:bodyPr lIns="92236" tIns="46118" rIns="92236" bIns="46118"/>
          <a:lstStyle/>
          <a:p>
            <a:fld id="{8394C346-85FD-4389-A8ED-92A8D159A51F}" type="slidenum">
              <a:rPr lang="en-GB" smtClean="0"/>
              <a:pPr/>
              <a:t>2</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000" dirty="0" smtClean="0"/>
              <a:t>At Risk of Poverty Rate is</a:t>
            </a:r>
            <a:r>
              <a:rPr lang="en-IE" sz="1000" baseline="0" dirty="0" smtClean="0"/>
              <a:t> measured as 60% of median income.  AROP threshold back to 2006 levels (more or less), although 2011 rate (16%) is only back to 2007 levels (16.5%).  </a:t>
            </a:r>
            <a:endParaRPr lang="en-IE" sz="1000" dirty="0" smtClean="0"/>
          </a:p>
          <a:p>
            <a:endParaRPr lang="en-IE" sz="1000" dirty="0" smtClean="0"/>
          </a:p>
          <a:p>
            <a:r>
              <a:rPr lang="en-IE" sz="1000" dirty="0" smtClean="0"/>
              <a:t>Deprivation rate (i.e. those experiencing two or more types of enforced deprivation)</a:t>
            </a:r>
            <a:r>
              <a:rPr lang="en-IE" sz="1000" baseline="0" dirty="0" smtClean="0"/>
              <a:t> has more than doubled since 2007 – from 11.8% to 24.5%.  Enforced deprivation not just affecting income poor or those AROP but now evident in middle income households.</a:t>
            </a:r>
            <a:endParaRPr lang="en-IE" sz="1000" dirty="0" smtClean="0"/>
          </a:p>
          <a:p>
            <a:endParaRPr lang="en-IE" sz="1000" dirty="0" smtClean="0"/>
          </a:p>
          <a:p>
            <a:r>
              <a:rPr lang="en-IE" sz="1000" dirty="0" smtClean="0"/>
              <a:t>Consistent poverty</a:t>
            </a:r>
            <a:r>
              <a:rPr lang="en-IE" sz="1000" baseline="0" dirty="0" smtClean="0"/>
              <a:t> (those </a:t>
            </a:r>
            <a:r>
              <a:rPr lang="en-IE" sz="1000" dirty="0" err="1" smtClean="0"/>
              <a:t>ARoP</a:t>
            </a:r>
            <a:r>
              <a:rPr lang="en-IE" sz="1000" baseline="0" dirty="0" smtClean="0"/>
              <a:t> and Deprived) rising since 2007.  Back to 2007 levels.</a:t>
            </a:r>
          </a:p>
          <a:p>
            <a:endParaRPr lang="en-IE" sz="1000" baseline="0" dirty="0" smtClean="0"/>
          </a:p>
          <a:p>
            <a:r>
              <a:rPr lang="en-IE" sz="1000" baseline="0" dirty="0" smtClean="0"/>
              <a:t>Declines before recession now being reversed.  </a:t>
            </a:r>
            <a:r>
              <a:rPr lang="en-IE" sz="1000" baseline="0" dirty="0" err="1" smtClean="0"/>
              <a:t>Gini</a:t>
            </a:r>
            <a:r>
              <a:rPr lang="en-IE" sz="1000" baseline="0" dirty="0" smtClean="0"/>
              <a:t> coefficient which is a measure of income inequality is holding more or less flat, suggesting that income inequality has not deteriorated since recession.</a:t>
            </a:r>
          </a:p>
          <a:p>
            <a:endParaRPr lang="en-IE" baseline="0" dirty="0" smtClean="0"/>
          </a:p>
          <a:p>
            <a:endParaRPr lang="en-IE" baseline="0" dirty="0" smtClean="0"/>
          </a:p>
        </p:txBody>
      </p:sp>
    </p:spTree>
    <p:extLst>
      <p:ext uri="{BB962C8B-B14F-4D97-AF65-F5344CB8AC3E}">
        <p14:creationId xmlns:p14="http://schemas.microsoft.com/office/powerpoint/2010/main" val="1954463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03263"/>
            <a:ext cx="4632325" cy="3473450"/>
          </a:xfrm>
        </p:spPr>
      </p:sp>
      <p:sp>
        <p:nvSpPr>
          <p:cNvPr id="3" name="Notes Placeholder 2"/>
          <p:cNvSpPr>
            <a:spLocks noGrp="1"/>
          </p:cNvSpPr>
          <p:nvPr>
            <p:ph type="body" idx="1"/>
          </p:nvPr>
        </p:nvSpPr>
        <p:spPr/>
        <p:txBody>
          <a:bodyPr>
            <a:normAutofit/>
          </a:bodyPr>
          <a:lstStyle/>
          <a:p>
            <a:pPr algn="l"/>
            <a:r>
              <a:rPr lang="en-IE" sz="1000" b="0" dirty="0" smtClean="0">
                <a:solidFill>
                  <a:schemeClr val="tx1"/>
                </a:solidFill>
              </a:rPr>
              <a:t>Population - 4.58 million</a:t>
            </a:r>
          </a:p>
          <a:p>
            <a:pPr algn="l"/>
            <a:endParaRPr lang="en-IE" sz="1000" b="0" dirty="0" smtClean="0">
              <a:solidFill>
                <a:schemeClr val="tx1"/>
              </a:solidFill>
            </a:endParaRPr>
          </a:p>
          <a:p>
            <a:pPr algn="l"/>
            <a:r>
              <a:rPr lang="en-IE" sz="1000" b="0" dirty="0" smtClean="0">
                <a:solidFill>
                  <a:schemeClr val="tx1"/>
                </a:solidFill>
              </a:rPr>
              <a:t>Highest since 1851</a:t>
            </a:r>
          </a:p>
          <a:p>
            <a:pPr algn="l"/>
            <a:endParaRPr lang="en-IE" sz="1000" b="0" dirty="0" smtClean="0">
              <a:solidFill>
                <a:schemeClr val="tx1"/>
              </a:solidFill>
            </a:endParaRPr>
          </a:p>
          <a:p>
            <a:pPr algn="l"/>
            <a:r>
              <a:rPr lang="en-IE" sz="1000" b="0" dirty="0" smtClean="0">
                <a:solidFill>
                  <a:schemeClr val="tx1"/>
                </a:solidFill>
              </a:rPr>
              <a:t>Increase 341,000 (8.1%) since 2006</a:t>
            </a:r>
          </a:p>
          <a:p>
            <a:pPr algn="l"/>
            <a:r>
              <a:rPr lang="en-IE" sz="1000" b="0" dirty="0" smtClean="0">
                <a:solidFill>
                  <a:schemeClr val="tx1"/>
                </a:solidFill>
              </a:rPr>
              <a:t> </a:t>
            </a:r>
            <a:endParaRPr lang="en-IE" sz="1000" dirty="0" smtClean="0"/>
          </a:p>
          <a:p>
            <a:r>
              <a:rPr lang="en-IE" sz="1000" b="1" dirty="0" smtClean="0"/>
              <a:t>Why is this important? Some examples…</a:t>
            </a:r>
          </a:p>
          <a:p>
            <a:endParaRPr lang="en-IE" sz="1000" dirty="0" smtClean="0"/>
          </a:p>
          <a:p>
            <a:pPr>
              <a:buFont typeface="Arial" pitchFamily="34" charset="0"/>
              <a:buChar char="•"/>
            </a:pPr>
            <a:r>
              <a:rPr lang="en-IE" sz="1000" dirty="0" smtClean="0"/>
              <a:t> Planning for the future – education, health</a:t>
            </a:r>
            <a:r>
              <a:rPr lang="en-IE" sz="1000" baseline="0" dirty="0" smtClean="0"/>
              <a:t> and other local services</a:t>
            </a:r>
            <a:endParaRPr lang="en-IE" sz="1000" dirty="0" smtClean="0"/>
          </a:p>
          <a:p>
            <a:pPr>
              <a:buFont typeface="Arial" pitchFamily="34" charset="0"/>
              <a:buChar char="•"/>
            </a:pPr>
            <a:r>
              <a:rPr lang="en-IE" sz="1000" dirty="0" smtClean="0"/>
              <a:t> Driving economy, consumer demand</a:t>
            </a:r>
          </a:p>
          <a:p>
            <a:pPr>
              <a:buFont typeface="Arial" pitchFamily="34" charset="0"/>
              <a:buChar char="•"/>
            </a:pPr>
            <a:r>
              <a:rPr lang="en-IE" sz="1000" dirty="0" smtClean="0"/>
              <a:t> Future supply of labour </a:t>
            </a:r>
            <a:endParaRPr lang="en-IE" sz="1000" baseline="0" dirty="0" smtClean="0"/>
          </a:p>
          <a:p>
            <a:pPr>
              <a:buFont typeface="Arial" pitchFamily="34" charset="0"/>
              <a:buChar char="•"/>
            </a:pPr>
            <a:r>
              <a:rPr lang="en-IE" sz="1000" dirty="0" smtClean="0"/>
              <a:t> Changing</a:t>
            </a:r>
            <a:r>
              <a:rPr lang="en-IE" sz="1000" baseline="0" dirty="0" smtClean="0"/>
              <a:t> dependency rates – welfare and pension provision</a:t>
            </a:r>
            <a:endParaRPr lang="en-IE" sz="1000" dirty="0" smtClean="0"/>
          </a:p>
          <a:p>
            <a:pPr>
              <a:buFont typeface="Arial" pitchFamily="34" charset="0"/>
              <a:buChar char="•"/>
            </a:pPr>
            <a:r>
              <a:rPr lang="en-IE" sz="1000" dirty="0" smtClean="0"/>
              <a:t> Balanced regional development</a:t>
            </a:r>
          </a:p>
          <a:p>
            <a:endParaRPr lang="en-US" sz="1000" dirty="0" smtClean="0"/>
          </a:p>
          <a:p>
            <a:pPr algn="l"/>
            <a:endParaRPr lang="en-IE" sz="1000" dirty="0" smtClean="0"/>
          </a:p>
          <a:p>
            <a:endParaRPr lang="en-US" sz="10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03263"/>
            <a:ext cx="4632325" cy="3473450"/>
          </a:xfrm>
        </p:spPr>
      </p:sp>
      <p:sp>
        <p:nvSpPr>
          <p:cNvPr id="3" name="Notes Placeholder 2"/>
          <p:cNvSpPr>
            <a:spLocks noGrp="1"/>
          </p:cNvSpPr>
          <p:nvPr>
            <p:ph type="body" idx="1"/>
          </p:nvPr>
        </p:nvSpPr>
        <p:spPr/>
        <p:txBody>
          <a:bodyPr>
            <a:normAutofit/>
          </a:bodyPr>
          <a:lstStyle/>
          <a:p>
            <a:r>
              <a:rPr lang="en-IE" sz="1000" baseline="0" dirty="0" smtClean="0"/>
              <a:t>Population change driven primarily by net migration.  Between 2006 – 2011 long term gross flows of people was approx 600,000 persons (i.e. Immigrant or emigrant).  Short term flows were even larger.  Given a population of 4.6 million, these are very significant movements.</a:t>
            </a:r>
          </a:p>
          <a:p>
            <a:endParaRPr lang="en-IE" sz="1000" baseline="0" dirty="0" smtClean="0"/>
          </a:p>
          <a:p>
            <a:r>
              <a:rPr lang="en-IE" sz="1000" baseline="0" dirty="0" smtClean="0"/>
              <a:t>This highlights the importance of a </a:t>
            </a:r>
            <a:r>
              <a:rPr lang="en-IE" sz="1000" baseline="0" dirty="0" err="1" smtClean="0"/>
              <a:t>CoP</a:t>
            </a:r>
            <a:r>
              <a:rPr lang="en-IE" sz="1000" baseline="0" dirty="0" smtClean="0"/>
              <a:t> in an Irish context.  Migration is very difficult if not impossible to measure accurately.  So the census provides an accurate benchmark every 5 years. This is important, not only for understanding changes in Ireland’s demography and labour market but also for estimating per capita estimates (e.g. Per capita GDP) which are the basis on which net contributions or receipts of EU structural and cohesion funds are based.</a:t>
            </a:r>
          </a:p>
          <a:p>
            <a:endParaRPr lang="en-US" sz="1000" dirty="0" smtClean="0"/>
          </a:p>
          <a:p>
            <a:r>
              <a:rPr lang="en-IE" sz="1000" b="1" dirty="0" smtClean="0"/>
              <a:t>Labour Supply </a:t>
            </a:r>
          </a:p>
          <a:p>
            <a:r>
              <a:rPr lang="en-IE" sz="1000" dirty="0" smtClean="0"/>
              <a:t>Without migration labour supply would be declining</a:t>
            </a:r>
            <a:r>
              <a:rPr lang="en-IE" sz="1000" baseline="0" dirty="0" smtClean="0"/>
              <a:t> y-o-y, this is down to demographics, births peaked in 1980 and fell in every successive year until 1994 – those born in 1994 are now 17, but typical labour market entry is pushing out to 19 – 21 years old.  That’s why are growth in labour supply during the boom was supplied by foreign nationals.</a:t>
            </a:r>
          </a:p>
          <a:p>
            <a:endParaRPr lang="en-IE" sz="1000" baseline="0" dirty="0" smtClean="0"/>
          </a:p>
          <a:p>
            <a:r>
              <a:rPr lang="en-IE" sz="1000" baseline="0" dirty="0" smtClean="0"/>
              <a:t>In the past 4/5 years we’ve experienced a significant increase in the number of births, exceeding the peak of the 1980s ~ 72,000 (&gt;74,000 in 2011).  Obvious implications in the short term for provision of health and education services.  Deaths stable at 27,000.  - so people living longer with implications for health, welfare and pension provision (note increase in suicides in recent years).</a:t>
            </a:r>
          </a:p>
          <a:p>
            <a:endParaRPr lang="en-IE" sz="1000" baseline="0" dirty="0" smtClean="0"/>
          </a:p>
          <a:p>
            <a:endParaRPr lang="en-IE" sz="1000" baseline="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000" dirty="0" smtClean="0">
                <a:latin typeface="Calibri" pitchFamily="34" charset="0"/>
              </a:rPr>
              <a:t>Slide shows percentage of births by age of mother, grouped into two age cohorts - 20-24 and 35-39</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00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000" dirty="0" smtClean="0">
                <a:latin typeface="Calibri" pitchFamily="34" charset="0"/>
              </a:rPr>
              <a:t>Delay or postponement of child</a:t>
            </a:r>
            <a:r>
              <a:rPr lang="en-GB" sz="1000" baseline="0" dirty="0" smtClean="0">
                <a:latin typeface="Calibri" pitchFamily="34" charset="0"/>
              </a:rPr>
              <a:t> bearing in recent years is evident.  In 2011, 3 out of 4 births were to women in their 30’s.  Almost double the rate 20 years previously.</a:t>
            </a:r>
            <a:endParaRPr lang="en-US" sz="1000" dirty="0" smtClean="0"/>
          </a:p>
          <a:p>
            <a:endParaRPr lang="en-IE" dirty="0"/>
          </a:p>
        </p:txBody>
      </p:sp>
    </p:spTree>
    <p:extLst>
      <p:ext uri="{BB962C8B-B14F-4D97-AF65-F5344CB8AC3E}">
        <p14:creationId xmlns:p14="http://schemas.microsoft.com/office/powerpoint/2010/main" val="3907827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000" dirty="0" smtClean="0"/>
              <a:t>Ireland had</a:t>
            </a:r>
            <a:r>
              <a:rPr lang="en-IE" sz="1000" baseline="0" dirty="0" smtClean="0"/>
              <a:t> net positive migration until 2009.  This peaked in 2007 at 105, 000.</a:t>
            </a:r>
          </a:p>
          <a:p>
            <a:endParaRPr lang="en-IE"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IE" sz="1000" baseline="0" dirty="0" smtClean="0"/>
              <a:t>In 2012, </a:t>
            </a:r>
            <a:r>
              <a:rPr lang="en-IE" sz="1000" dirty="0" smtClean="0"/>
              <a:t>87,000 people emigrated from Ireland,</a:t>
            </a:r>
            <a:r>
              <a:rPr lang="en-IE" sz="1000" baseline="0" dirty="0" smtClean="0"/>
              <a:t> 53,000 people immigrated to Ireland, resulting in net negative migration of -34,000.</a:t>
            </a:r>
            <a:r>
              <a:rPr lang="en-IE" sz="1000" dirty="0" smtClean="0"/>
              <a:t> </a:t>
            </a:r>
          </a:p>
          <a:p>
            <a:endParaRPr lang="en-IE" sz="1000" dirty="0" smtClean="0"/>
          </a:p>
          <a:p>
            <a:r>
              <a:rPr lang="en-IE" sz="1000" dirty="0" smtClean="0"/>
              <a:t>41% of emigrants were aged 15 – 24</a:t>
            </a:r>
            <a:r>
              <a:rPr lang="en-IE" sz="1000" baseline="0" dirty="0" smtClean="0"/>
              <a:t>.  </a:t>
            </a:r>
            <a:r>
              <a:rPr lang="en-IE" sz="1000" dirty="0" smtClean="0"/>
              <a:t>45% were aged</a:t>
            </a:r>
            <a:r>
              <a:rPr lang="en-IE" sz="1000" baseline="0" dirty="0" smtClean="0"/>
              <a:t> 25 – 44.</a:t>
            </a:r>
            <a:r>
              <a:rPr lang="en-IE" sz="1000" dirty="0" smtClean="0"/>
              <a:t> </a:t>
            </a:r>
          </a:p>
          <a:p>
            <a:endParaRPr lang="en-IE" sz="1000" dirty="0" smtClean="0"/>
          </a:p>
          <a:p>
            <a:r>
              <a:rPr lang="en-IE" sz="1000" dirty="0" smtClean="0"/>
              <a:t>22% emigrated to the UK. 41% emigrated outside EU-27 &amp; USA.</a:t>
            </a:r>
          </a:p>
          <a:p>
            <a:endParaRPr lang="en-IE" sz="1000" dirty="0" smtClean="0"/>
          </a:p>
          <a:p>
            <a:r>
              <a:rPr lang="en-IE" sz="1000" baseline="0" dirty="0" smtClean="0"/>
              <a:t>Over half of the 87,000 emigrants were Irish.  They were almost 50/50 male/female.</a:t>
            </a:r>
          </a:p>
          <a:p>
            <a:endParaRPr lang="en-IE" sz="1000" baseline="0" dirty="0" smtClean="0"/>
          </a:p>
          <a:p>
            <a:endParaRPr lang="en-IE" sz="1000" baseline="0" dirty="0" smtClean="0"/>
          </a:p>
          <a:p>
            <a:r>
              <a:rPr lang="en-IE" sz="1000" baseline="0" dirty="0" smtClean="0"/>
              <a:t>49% of the immigrants were aged 25 – 44. </a:t>
            </a:r>
          </a:p>
          <a:p>
            <a:endParaRPr lang="en-IE" sz="1000" baseline="0" dirty="0" smtClean="0"/>
          </a:p>
          <a:p>
            <a:r>
              <a:rPr lang="en-IE" sz="1000" baseline="0" dirty="0" smtClean="0"/>
              <a:t>47% immigrated from outside EU-27.  In 2006, only 25% immigrated from outside EU-27. </a:t>
            </a:r>
          </a:p>
          <a:p>
            <a:endParaRPr lang="en-IE" sz="1000" baseline="0" dirty="0" smtClean="0"/>
          </a:p>
          <a:p>
            <a:r>
              <a:rPr lang="en-IE" sz="1000" baseline="0" dirty="0" smtClean="0"/>
              <a:t>39% of immigrants in 2012 were Irish.</a:t>
            </a:r>
            <a:endParaRPr lang="en-IE" sz="1000" dirty="0" smtClean="0"/>
          </a:p>
        </p:txBody>
      </p:sp>
    </p:spTree>
    <p:extLst>
      <p:ext uri="{BB962C8B-B14F-4D97-AF65-F5344CB8AC3E}">
        <p14:creationId xmlns:p14="http://schemas.microsoft.com/office/powerpoint/2010/main" val="2528885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03263"/>
            <a:ext cx="4632325" cy="3473450"/>
          </a:xfrm>
        </p:spPr>
      </p:sp>
      <p:sp>
        <p:nvSpPr>
          <p:cNvPr id="3" name="Notes Placeholder 2"/>
          <p:cNvSpPr>
            <a:spLocks noGrp="1"/>
          </p:cNvSpPr>
          <p:nvPr>
            <p:ph type="body" idx="1"/>
          </p:nvPr>
        </p:nvSpPr>
        <p:spPr/>
        <p:txBody>
          <a:bodyPr>
            <a:normAutofit/>
          </a:bodyPr>
          <a:lstStyle/>
          <a:p>
            <a:r>
              <a:rPr lang="en-IE" sz="1000" baseline="0" dirty="0" smtClean="0"/>
              <a:t>Revised Population projections published in April 2013.  6 different scenarios are presented (M3F1 – negative net migration, high fertility of 2.1) </a:t>
            </a:r>
          </a:p>
          <a:p>
            <a:endParaRPr lang="en-IE" sz="1000" baseline="0" dirty="0" smtClean="0"/>
          </a:p>
          <a:p>
            <a:r>
              <a:rPr lang="en-IE" sz="1000" baseline="0" dirty="0" smtClean="0"/>
              <a:t>Dependency ratio = dependents / productive population </a:t>
            </a:r>
          </a:p>
          <a:p>
            <a:endParaRPr lang="en-IE" sz="1000" baseline="0" dirty="0" smtClean="0"/>
          </a:p>
          <a:p>
            <a:r>
              <a:rPr lang="en-IE" sz="1000" baseline="0" dirty="0" smtClean="0"/>
              <a:t>Youth Dependency Ratio - Young (0 – 18) expressed as % of productive population (19 – 64)</a:t>
            </a:r>
          </a:p>
          <a:p>
            <a:r>
              <a:rPr lang="en-IE" sz="1000" baseline="0" dirty="0" smtClean="0"/>
              <a:t>Old (65 +) expressed as % of productive population.</a:t>
            </a:r>
          </a:p>
          <a:p>
            <a:endParaRPr lang="en-IE" sz="1000" baseline="0" dirty="0" smtClean="0"/>
          </a:p>
          <a:p>
            <a:r>
              <a:rPr lang="en-IE" sz="1000" baseline="0" dirty="0" smtClean="0"/>
              <a:t>This scenario shows the impact of demographic changes on dependency ratio over next 25 years.  If this scenario is correct, then we can expect an increase from around 60% (now) to in excess of 80% in 2035.  Again this has obvious implications for planning of services and funding (welfare and pensions).</a:t>
            </a:r>
          </a:p>
          <a:p>
            <a:endParaRPr lang="en-IE" sz="1000" baseline="0" dirty="0" smtClean="0"/>
          </a:p>
          <a:p>
            <a:r>
              <a:rPr lang="en-IE" sz="1000" baseline="0" dirty="0" smtClean="0"/>
              <a:t>Although the dependency ratio is lower than that experienced in the 1960s and 1970s, the composition is very different.  In the 1960s and 1970s the high dependency ratio was driven by a relatively large young population.  In contrast, the growing dependency ratio now is being driven by a relatively large older population, which is likely to be more expensive.  Projections also suggest population growth will have more immediate impact for education system, but a longer term and greater impact for pension, and health care services.</a:t>
            </a:r>
          </a:p>
          <a:p>
            <a:endParaRPr lang="en-US" sz="1000" dirty="0" smtClean="0"/>
          </a:p>
          <a:p>
            <a:endParaRPr lang="en-US" sz="10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000" dirty="0" smtClean="0"/>
              <a:t>Limited selection – otherwise chart gets too cluttered.  Pattern all around Europe very similar.</a:t>
            </a:r>
          </a:p>
          <a:p>
            <a:endParaRPr lang="en-IE" sz="1000" dirty="0" smtClean="0"/>
          </a:p>
          <a:p>
            <a:r>
              <a:rPr lang="en-IE" sz="1000" dirty="0" smtClean="0"/>
              <a:t>From 2003 to 2007 Ireland had</a:t>
            </a:r>
            <a:r>
              <a:rPr lang="en-IE" sz="1000" baseline="0" dirty="0" smtClean="0"/>
              <a:t> average GDP growth of approx. 5% compared with average EU growth of 2.5% </a:t>
            </a:r>
          </a:p>
          <a:p>
            <a:endParaRPr lang="en-IE" sz="1000" baseline="0" dirty="0" smtClean="0"/>
          </a:p>
          <a:p>
            <a:r>
              <a:rPr lang="en-IE" sz="1000" baseline="0" dirty="0" smtClean="0"/>
              <a:t>From 2008 to 2012 Ireland had average GDP growth of -1.2% compared with average EU growth of -0.1%</a:t>
            </a:r>
          </a:p>
          <a:p>
            <a:endParaRPr lang="en-IE"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IE" sz="1000" baseline="0" dirty="0" smtClean="0"/>
              <a:t>Irelands growth returned to positive growth in 2011 (+1.4%), in 2012 in moderated slightly to +0.9%. Greece, Spain and Portugal still experiencing negative GDP growth.   </a:t>
            </a:r>
            <a:endParaRPr lang="en-IE" sz="1000" dirty="0" smtClean="0"/>
          </a:p>
          <a:p>
            <a:endParaRPr lang="en-IE" sz="1000" baseline="0" dirty="0" smtClean="0"/>
          </a:p>
          <a:p>
            <a:r>
              <a:rPr lang="en-IE" sz="1000" baseline="0" dirty="0" smtClean="0"/>
              <a:t>Decline in Greek economy less steep, but much deeper than Ireland’s.  Currently at -6%</a:t>
            </a:r>
          </a:p>
          <a:p>
            <a:endParaRPr lang="en-IE" sz="1000" baseline="0" dirty="0" smtClean="0"/>
          </a:p>
        </p:txBody>
      </p:sp>
    </p:spTree>
    <p:extLst>
      <p:ext uri="{BB962C8B-B14F-4D97-AF65-F5344CB8AC3E}">
        <p14:creationId xmlns:p14="http://schemas.microsoft.com/office/powerpoint/2010/main" val="3009931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190625" y="701675"/>
            <a:ext cx="4632325" cy="3475038"/>
          </a:xfrm>
          <a:ln/>
        </p:spPr>
      </p:sp>
      <p:sp>
        <p:nvSpPr>
          <p:cNvPr id="30723" name="Notes Placeholder 2"/>
          <p:cNvSpPr>
            <a:spLocks noGrp="1"/>
          </p:cNvSpPr>
          <p:nvPr>
            <p:ph type="body" idx="1"/>
          </p:nvPr>
        </p:nvSpPr>
        <p:spPr>
          <a:noFill/>
          <a:ln w="9525"/>
        </p:spPr>
        <p:txBody>
          <a:bodyPr/>
          <a:lstStyle/>
          <a:p>
            <a:r>
              <a:rPr lang="en-US" sz="1000" dirty="0" smtClean="0">
                <a:latin typeface="Arial" pitchFamily="34" charset="0"/>
                <a:cs typeface="Arial" pitchFamily="34" charset="0"/>
              </a:rPr>
              <a:t>Govt. debt has increased from just under €105bn in 2009 to €192bn in 2012 (an increase of 83%).  </a:t>
            </a: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The Debt/GDP ratio has increased from 65% in 2009 to 119%</a:t>
            </a:r>
            <a:r>
              <a:rPr lang="en-US" sz="1000" baseline="0" dirty="0" smtClean="0">
                <a:latin typeface="Arial" pitchFamily="34" charset="0"/>
                <a:cs typeface="Arial" pitchFamily="34" charset="0"/>
              </a:rPr>
              <a:t> in 2012. </a:t>
            </a:r>
          </a:p>
          <a:p>
            <a:endParaRPr lang="en-US" sz="1000" baseline="0" dirty="0" smtClean="0">
              <a:latin typeface="Arial" pitchFamily="34" charset="0"/>
              <a:cs typeface="Arial" pitchFamily="34" charset="0"/>
            </a:endParaRPr>
          </a:p>
          <a:p>
            <a:r>
              <a:rPr lang="en-US" sz="1000" baseline="0" dirty="0" smtClean="0">
                <a:latin typeface="Arial" pitchFamily="34" charset="0"/>
                <a:cs typeface="Arial" pitchFamily="34" charset="0"/>
              </a:rPr>
              <a:t>In 2009 72% (€105bn) of Govt. Debt was external or foreign owned.  </a:t>
            </a:r>
          </a:p>
          <a:p>
            <a:r>
              <a:rPr lang="en-US" sz="1000" baseline="0" dirty="0" smtClean="0">
                <a:latin typeface="Arial" pitchFamily="34" charset="0"/>
                <a:cs typeface="Arial" pitchFamily="34" charset="0"/>
              </a:rPr>
              <a:t>In 2012, 94% (€181bn) of Govt. Debt was external.  Of this, €56bn or 29% was ‘bailout’ or </a:t>
            </a:r>
            <a:r>
              <a:rPr lang="en-US" sz="1000" baseline="0" dirty="0" err="1" smtClean="0">
                <a:latin typeface="Arial" pitchFamily="34" charset="0"/>
                <a:cs typeface="Arial" pitchFamily="34" charset="0"/>
              </a:rPr>
              <a:t>programme</a:t>
            </a:r>
            <a:r>
              <a:rPr lang="en-US" sz="1000" baseline="0" dirty="0" smtClean="0">
                <a:latin typeface="Arial" pitchFamily="34" charset="0"/>
                <a:cs typeface="Arial" pitchFamily="34" charset="0"/>
              </a:rPr>
              <a:t> funding. </a:t>
            </a:r>
          </a:p>
          <a:p>
            <a:endParaRPr lang="en-US" sz="1000" baseline="0" dirty="0" smtClean="0">
              <a:latin typeface="Arial" pitchFamily="34" charset="0"/>
              <a:cs typeface="Arial" pitchFamily="34" charset="0"/>
            </a:endParaRPr>
          </a:p>
          <a:p>
            <a:r>
              <a:rPr lang="en-US" sz="1000" baseline="0" dirty="0" smtClean="0">
                <a:latin typeface="Arial" pitchFamily="34" charset="0"/>
                <a:cs typeface="Arial" pitchFamily="34" charset="0"/>
              </a:rPr>
              <a:t>The deficit (i.e. when expenditure exceeds income) doubled from €22bn in 2009 to €48bn in 2010 before falling back to just over €12bn in 2012.  The jump in 2010 coincides with funding injections to banking sector – this was treated consumption rather than investment and consequently impacted on deficit.     </a:t>
            </a:r>
          </a:p>
          <a:p>
            <a:endParaRPr lang="en-US" sz="1000" baseline="0"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latin typeface="Arial" pitchFamily="34" charset="0"/>
                <a:cs typeface="Arial" pitchFamily="34" charset="0"/>
              </a:rPr>
              <a:t>In 2012 the deficit was the equivalent of 8% of GDP. The EU target is 3%.</a:t>
            </a:r>
          </a:p>
          <a:p>
            <a:endParaRPr lang="en-US" sz="1000" baseline="0" dirty="0" smtClean="0">
              <a:latin typeface="Arial" pitchFamily="34" charset="0"/>
              <a:cs typeface="Arial" pitchFamily="34" charset="0"/>
            </a:endParaRPr>
          </a:p>
          <a:p>
            <a:endParaRPr lang="en-US" sz="1000" dirty="0" smtClean="0">
              <a:latin typeface="Arial" pitchFamily="34" charset="0"/>
              <a:cs typeface="Arial" pitchFamily="34" charset="0"/>
            </a:endParaRPr>
          </a:p>
        </p:txBody>
      </p:sp>
      <p:sp>
        <p:nvSpPr>
          <p:cNvPr id="30724" name="Slide Number Placeholder 3"/>
          <p:cNvSpPr>
            <a:spLocks noGrp="1"/>
          </p:cNvSpPr>
          <p:nvPr>
            <p:ph type="sldNum" sz="quarter" idx="5"/>
          </p:nvPr>
        </p:nvSpPr>
        <p:spPr>
          <a:xfrm>
            <a:off x="3970670" y="8829723"/>
            <a:ext cx="3038063" cy="465191"/>
          </a:xfrm>
          <a:prstGeom prst="rect">
            <a:avLst/>
          </a:prstGeom>
          <a:noFill/>
        </p:spPr>
        <p:txBody>
          <a:bodyPr lIns="92236" tIns="46118" rIns="92236" bIns="46118"/>
          <a:lstStyle/>
          <a:p>
            <a:fld id="{8394C346-85FD-4389-A8ED-92A8D159A51F}" type="slidenum">
              <a:rPr lang="en-GB" smtClean="0"/>
              <a:pPr/>
              <a:t>4</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000" kern="1200" baseline="0" dirty="0" smtClean="0">
                <a:solidFill>
                  <a:schemeClr val="tx1"/>
                </a:solidFill>
                <a:latin typeface="Arial" charset="0"/>
                <a:ea typeface="+mn-ea"/>
                <a:cs typeface="+mn-cs"/>
              </a:rPr>
              <a:t>In 2012, Ireland ran a trade surplus (approx. €39bn).  Exports were 177bn V Imports of 137bn</a:t>
            </a:r>
          </a:p>
          <a:p>
            <a:pPr rtl="0"/>
            <a:endParaRPr lang="en-US" sz="1000" kern="1200" baseline="0" dirty="0" smtClean="0">
              <a:solidFill>
                <a:schemeClr val="tx1"/>
              </a:solidFill>
              <a:latin typeface="Arial" charset="0"/>
              <a:ea typeface="+mn-ea"/>
              <a:cs typeface="+mn-cs"/>
            </a:endParaRPr>
          </a:p>
          <a:p>
            <a:pPr rtl="0"/>
            <a:r>
              <a:rPr lang="en-US" sz="1000" kern="1200" baseline="0" dirty="0" smtClean="0">
                <a:solidFill>
                  <a:schemeClr val="tx1"/>
                </a:solidFill>
                <a:latin typeface="Arial" charset="0"/>
                <a:ea typeface="+mn-ea"/>
                <a:cs typeface="+mn-cs"/>
              </a:rPr>
              <a:t>Although Services exports now exceed merchandised (goods) exports, 92% of this surplus was generated from trading (exporting) goods.  Net exports from the Chemical sector (€46bn) was the main contributor. </a:t>
            </a:r>
          </a:p>
          <a:p>
            <a:pPr rtl="0"/>
            <a:endParaRPr lang="en-US" sz="1000" kern="1200" baseline="0" dirty="0" smtClean="0">
              <a:solidFill>
                <a:schemeClr val="tx1"/>
              </a:solidFill>
              <a:latin typeface="Arial" charset="0"/>
              <a:ea typeface="+mn-ea"/>
              <a:cs typeface="+mn-cs"/>
            </a:endParaRPr>
          </a:p>
          <a:p>
            <a:pPr rtl="0"/>
            <a:r>
              <a:rPr lang="en-US" sz="1000" kern="1200" baseline="0" dirty="0" smtClean="0">
                <a:solidFill>
                  <a:schemeClr val="tx1"/>
                </a:solidFill>
                <a:latin typeface="Arial" charset="0"/>
                <a:ea typeface="+mn-ea"/>
                <a:cs typeface="+mn-cs"/>
              </a:rPr>
              <a:t>Services ran a modest trade surplus – approx. €3 billion.  Although net exports from the Computer Services were €31bn, the corresponding net importation of royalties and </a:t>
            </a:r>
            <a:r>
              <a:rPr lang="en-US" sz="1000" kern="1200" baseline="0" dirty="0" err="1" smtClean="0">
                <a:solidFill>
                  <a:schemeClr val="tx1"/>
                </a:solidFill>
                <a:latin typeface="Arial" charset="0"/>
                <a:ea typeface="+mn-ea"/>
                <a:cs typeface="+mn-cs"/>
              </a:rPr>
              <a:t>licences</a:t>
            </a:r>
            <a:r>
              <a:rPr lang="en-US" sz="1000" kern="1200" baseline="0" dirty="0" smtClean="0">
                <a:solidFill>
                  <a:schemeClr val="tx1"/>
                </a:solidFill>
                <a:latin typeface="Arial" charset="0"/>
                <a:ea typeface="+mn-ea"/>
                <a:cs typeface="+mn-cs"/>
              </a:rPr>
              <a:t> (€26bn) and Business Services €12bn (primarily by MNEs in the Chemical and Computer Software sectors) which are recorded in the </a:t>
            </a:r>
            <a:r>
              <a:rPr lang="en-US" sz="1000" kern="1200" baseline="0" dirty="0" err="1" smtClean="0">
                <a:solidFill>
                  <a:schemeClr val="tx1"/>
                </a:solidFill>
                <a:latin typeface="Arial" charset="0"/>
                <a:ea typeface="+mn-ea"/>
                <a:cs typeface="+mn-cs"/>
              </a:rPr>
              <a:t>BoP</a:t>
            </a:r>
            <a:r>
              <a:rPr lang="en-US" sz="1000" kern="1200" baseline="0" dirty="0" smtClean="0">
                <a:solidFill>
                  <a:schemeClr val="tx1"/>
                </a:solidFill>
                <a:latin typeface="Arial" charset="0"/>
                <a:ea typeface="+mn-ea"/>
                <a:cs typeface="+mn-cs"/>
              </a:rPr>
              <a:t> as imports of a service, almost cancelled out services exports.</a:t>
            </a:r>
          </a:p>
          <a:p>
            <a:pPr rtl="0"/>
            <a:endParaRPr lang="en-US" sz="1000" kern="1200" baseline="0" dirty="0" smtClean="0">
              <a:solidFill>
                <a:schemeClr val="tx1"/>
              </a:solidFill>
              <a:latin typeface="Arial" charset="0"/>
              <a:ea typeface="+mn-ea"/>
              <a:cs typeface="+mn-cs"/>
            </a:endParaRPr>
          </a:p>
          <a:p>
            <a:endParaRPr lang="en-IE" sz="1000" baseline="0" dirty="0" smtClean="0"/>
          </a:p>
          <a:p>
            <a:endParaRPr lang="en-IE" sz="1000" dirty="0" smtClean="0"/>
          </a:p>
          <a:p>
            <a:endParaRPr lang="en-US" sz="1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03263"/>
            <a:ext cx="4632325" cy="3473450"/>
          </a:xfrm>
        </p:spPr>
      </p:sp>
      <p:sp>
        <p:nvSpPr>
          <p:cNvPr id="3" name="Notes Placeholder 2"/>
          <p:cNvSpPr>
            <a:spLocks noGrp="1"/>
          </p:cNvSpPr>
          <p:nvPr>
            <p:ph type="body" idx="1"/>
          </p:nvPr>
        </p:nvSpPr>
        <p:spPr/>
        <p:txBody>
          <a:bodyPr>
            <a:normAutofit/>
          </a:bodyPr>
          <a:lstStyle/>
          <a:p>
            <a:r>
              <a:rPr lang="en-IE" sz="1000" b="1" dirty="0" smtClean="0"/>
              <a:t>There are roughly 200,000</a:t>
            </a:r>
            <a:r>
              <a:rPr lang="en-IE" sz="1000" b="1" baseline="0" dirty="0" smtClean="0"/>
              <a:t> </a:t>
            </a:r>
            <a:r>
              <a:rPr lang="en-IE" sz="1000" b="1" dirty="0" smtClean="0"/>
              <a:t>enterprises operating</a:t>
            </a:r>
            <a:r>
              <a:rPr lang="en-IE" sz="1000" b="1" baseline="0" dirty="0" smtClean="0"/>
              <a:t> in Ireland</a:t>
            </a:r>
          </a:p>
          <a:p>
            <a:endParaRPr lang="en-IE" sz="1000" baseline="0" dirty="0" smtClean="0"/>
          </a:p>
          <a:p>
            <a:r>
              <a:rPr lang="en-IE" sz="1000" baseline="0" dirty="0" smtClean="0"/>
              <a:t>90% of these are Micro enterprises – engage less than 10 persons.  </a:t>
            </a:r>
          </a:p>
          <a:p>
            <a:r>
              <a:rPr lang="en-IE" sz="1000" baseline="0" dirty="0" smtClean="0"/>
              <a:t>Less than 500 are large.</a:t>
            </a:r>
          </a:p>
          <a:p>
            <a:endParaRPr lang="en-IE" sz="1000" baseline="0" dirty="0" smtClean="0"/>
          </a:p>
          <a:p>
            <a:r>
              <a:rPr lang="en-IE" sz="1000" baseline="0" dirty="0" smtClean="0"/>
              <a:t>Large and medium sized enterprises – those that engage more than 50 persons, only account for 2% of the enterprise population and m</a:t>
            </a:r>
            <a:r>
              <a:rPr lang="en-IE" sz="1000" dirty="0" smtClean="0"/>
              <a:t>any</a:t>
            </a:r>
            <a:r>
              <a:rPr lang="en-IE" sz="1000" baseline="0" dirty="0" smtClean="0"/>
              <a:t> of these are MNEs.</a:t>
            </a:r>
          </a:p>
          <a:p>
            <a:endParaRPr lang="en-IE" sz="1000" baseline="0" dirty="0" smtClean="0"/>
          </a:p>
          <a:p>
            <a:r>
              <a:rPr lang="en-IE" sz="1000" baseline="0" dirty="0" smtClean="0"/>
              <a:t>In 2009 MNEs, account for 2% of enterprises, 22% of persons engaged in the business economy and half of the GVA generated within the business economy (28% of total economy GVA). </a:t>
            </a:r>
          </a:p>
          <a:p>
            <a:endParaRPr lang="en-IE" sz="1000" baseline="0" dirty="0" smtClean="0"/>
          </a:p>
          <a:p>
            <a:r>
              <a:rPr lang="en-IE" sz="1000" baseline="0" dirty="0" smtClean="0"/>
              <a:t>In 2010 MNEs still only accounted for 2% of enterprises, and for 22% of persons engaged in the business economy but their share of GVA had increased to 56% of GVA generated within the business economy.  They are less exposed to domestic economy and thus have outperformed Irish enterprises.</a:t>
            </a:r>
          </a:p>
          <a:p>
            <a:endParaRPr lang="en-IE" sz="1000" baseline="0" dirty="0" smtClean="0"/>
          </a:p>
          <a:p>
            <a:r>
              <a:rPr lang="en-IE" sz="1000" baseline="0" dirty="0" smtClean="0"/>
              <a:t>Many of these enterprises are in the </a:t>
            </a:r>
            <a:r>
              <a:rPr lang="en-IE" sz="1000" baseline="0" dirty="0" err="1" smtClean="0"/>
              <a:t>Pharma-Chem</a:t>
            </a:r>
            <a:r>
              <a:rPr lang="en-IE" sz="1000" baseline="0" dirty="0" smtClean="0"/>
              <a:t> and ICT/Software sectors.</a:t>
            </a:r>
          </a:p>
          <a:p>
            <a:endParaRPr lang="en-IE" sz="1000" baseline="0" dirty="0" smtClean="0"/>
          </a:p>
          <a:p>
            <a:endParaRPr lang="en-US" sz="1000" dirty="0" smtClean="0"/>
          </a:p>
          <a:p>
            <a:endParaRPr lang="en-US" sz="10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03263"/>
            <a:ext cx="4632325" cy="3473450"/>
          </a:xfrm>
        </p:spPr>
      </p:sp>
      <p:sp>
        <p:nvSpPr>
          <p:cNvPr id="3" name="Notes Placeholder 2"/>
          <p:cNvSpPr>
            <a:spLocks noGrp="1"/>
          </p:cNvSpPr>
          <p:nvPr>
            <p:ph type="body" idx="1"/>
          </p:nvPr>
        </p:nvSpPr>
        <p:spPr/>
        <p:txBody>
          <a:bodyPr>
            <a:normAutofit/>
          </a:bodyPr>
          <a:lstStyle/>
          <a:p>
            <a:r>
              <a:rPr lang="en-IE" sz="1000" dirty="0" smtClean="0"/>
              <a:t>Just to emphasise how important large enterprises are to the economy</a:t>
            </a:r>
          </a:p>
          <a:p>
            <a:endParaRPr lang="en-IE" sz="1000" dirty="0" smtClean="0"/>
          </a:p>
          <a:p>
            <a:r>
              <a:rPr lang="en-IE" sz="1000" dirty="0" smtClean="0"/>
              <a:t>200,000</a:t>
            </a:r>
            <a:r>
              <a:rPr lang="en-IE" sz="1000" baseline="0" dirty="0" smtClean="0"/>
              <a:t> enterprises – this is impact of top 50</a:t>
            </a:r>
          </a:p>
          <a:p>
            <a:endParaRPr lang="en-IE" sz="1000" baseline="0" dirty="0" smtClean="0"/>
          </a:p>
          <a:p>
            <a:r>
              <a:rPr lang="en-IE" sz="1000" baseline="0" dirty="0" smtClean="0"/>
              <a:t>Gross Operating Surplus is broadly analogous with profit</a:t>
            </a:r>
          </a:p>
          <a:p>
            <a:endParaRPr lang="en-IE" sz="1000" baseline="0" dirty="0" smtClean="0"/>
          </a:p>
          <a:p>
            <a:r>
              <a:rPr lang="en-IE" sz="1000" baseline="0" dirty="0" smtClean="0"/>
              <a:t>The importance of the top 50 has increased between 2009 and 2010.  These are typically large MNEs, trading internationally, and less dependent on domestic economy.  They have weather recession better and hence their relative importance has increased.</a:t>
            </a:r>
          </a:p>
          <a:p>
            <a:endParaRPr lang="en-IE" sz="1000" baseline="0" dirty="0" smtClean="0"/>
          </a:p>
          <a:p>
            <a:r>
              <a:rPr lang="en-IE" sz="1000" baseline="0" dirty="0" smtClean="0"/>
              <a:t>Top 50 enterprises:</a:t>
            </a:r>
          </a:p>
          <a:p>
            <a:endParaRPr lang="en-IE" sz="1000" baseline="0" dirty="0" smtClean="0"/>
          </a:p>
          <a:p>
            <a:r>
              <a:rPr lang="en-IE" sz="1000" baseline="0" dirty="0" smtClean="0"/>
              <a:t>Share of total turnover, has increased from 30 to 31%</a:t>
            </a:r>
          </a:p>
          <a:p>
            <a:r>
              <a:rPr lang="en-IE" sz="1000" baseline="0" dirty="0" smtClean="0"/>
              <a:t>Share of total GVA has increased from 37 to 40%</a:t>
            </a:r>
          </a:p>
          <a:p>
            <a:r>
              <a:rPr lang="en-IE" sz="1000" baseline="0" dirty="0" smtClean="0"/>
              <a:t>Share of total GOS has increased from 59 to 62%</a:t>
            </a:r>
          </a:p>
          <a:p>
            <a:endParaRPr lang="en-IE" sz="1000" baseline="0" dirty="0" smtClean="0"/>
          </a:p>
          <a:p>
            <a:endParaRPr lang="en-IE" sz="1000" baseline="0" dirty="0" smtClean="0"/>
          </a:p>
          <a:p>
            <a:endParaRPr lang="en-IE" sz="1000" baseline="0" dirty="0" smtClean="0"/>
          </a:p>
          <a:p>
            <a:endParaRPr lang="en-IE" sz="1000" baseline="0" dirty="0" smtClean="0"/>
          </a:p>
          <a:p>
            <a:endParaRPr lang="en-IE" sz="1000" baseline="0" dirty="0" smtClean="0"/>
          </a:p>
          <a:p>
            <a:endParaRPr lang="en-IE" sz="1000" baseline="0" dirty="0" smtClean="0"/>
          </a:p>
          <a:p>
            <a:endParaRPr lang="en-IE" sz="1000" baseline="0" dirty="0" smtClean="0"/>
          </a:p>
          <a:p>
            <a:endParaRPr lang="en-US" sz="1000" dirty="0" smtClean="0"/>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000" dirty="0" smtClean="0"/>
              <a:t>Gross Operating Surplus (is GVA – personnel costs)</a:t>
            </a:r>
          </a:p>
          <a:p>
            <a:endParaRPr lang="en-IE" sz="1000" dirty="0" smtClean="0"/>
          </a:p>
          <a:p>
            <a:r>
              <a:rPr lang="en-IE" sz="1000" dirty="0" smtClean="0"/>
              <a:t>Relative to turnover, Irish</a:t>
            </a:r>
            <a:r>
              <a:rPr lang="en-IE" sz="1000" baseline="0" dirty="0" smtClean="0"/>
              <a:t> enterprises appear very profitable by international standards.  However when MNEs are subtracted – remember 2% of enterprise population – we can see that our domestic enterprises don’t perform as well.</a:t>
            </a:r>
          </a:p>
          <a:p>
            <a:endParaRPr lang="en-IE" sz="1000" baseline="0" dirty="0" smtClean="0"/>
          </a:p>
          <a:p>
            <a:r>
              <a:rPr lang="en-IE" sz="1000" baseline="0" dirty="0" smtClean="0"/>
              <a:t>A similar story appear when we compare GVA per person employed (a measure of labour productivity).  The headline figures suggest that Irish workforce is very productive.  When MNEs are removed, Irish performance is still good but less stellar.  </a:t>
            </a:r>
            <a:endParaRPr lang="en-IE" sz="1000" dirty="0"/>
          </a:p>
        </p:txBody>
      </p:sp>
    </p:spTree>
    <p:extLst>
      <p:ext uri="{BB962C8B-B14F-4D97-AF65-F5344CB8AC3E}">
        <p14:creationId xmlns:p14="http://schemas.microsoft.com/office/powerpoint/2010/main" val="3460693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Outward FATS			</a:t>
            </a:r>
          </a:p>
          <a:p>
            <a:r>
              <a:rPr lang="en-US" sz="1000" dirty="0" smtClean="0"/>
              <a:t>156,000 jobs EU27 (63%)			</a:t>
            </a:r>
          </a:p>
          <a:p>
            <a:r>
              <a:rPr lang="en-US" sz="1000" dirty="0" smtClean="0"/>
              <a:t>92,000 jobs non EU27 (37%)	</a:t>
            </a:r>
          </a:p>
          <a:p>
            <a:r>
              <a:rPr lang="en-US" sz="1000" dirty="0" smtClean="0"/>
              <a:t>73,000 jobs (UK)			</a:t>
            </a:r>
          </a:p>
          <a:p>
            <a:r>
              <a:rPr lang="en-US" sz="1000" dirty="0" smtClean="0"/>
              <a:t>55,000 jobs (USA)			</a:t>
            </a:r>
          </a:p>
          <a:p>
            <a:r>
              <a:rPr lang="en-US" sz="1000" smtClean="0"/>
              <a:t>€</a:t>
            </a:r>
            <a:r>
              <a:rPr lang="en-US" sz="1000" dirty="0" smtClean="0"/>
              <a:t>48bn EU27 (66%)			</a:t>
            </a:r>
          </a:p>
          <a:p>
            <a:r>
              <a:rPr lang="en-US" sz="1000" dirty="0" smtClean="0"/>
              <a:t>€24bn non EU 27 (34%)			</a:t>
            </a:r>
          </a:p>
          <a:p>
            <a:r>
              <a:rPr lang="en-US" sz="1000" dirty="0" smtClean="0"/>
              <a:t>€28.0bn (UK)				</a:t>
            </a:r>
          </a:p>
          <a:p>
            <a:r>
              <a:rPr lang="en-US" sz="1000" dirty="0" smtClean="0"/>
              <a:t>€13.7bn (USA)									</a:t>
            </a:r>
          </a:p>
          <a:p>
            <a:endParaRPr lang="en-IE" sz="1000" dirty="0" smtClean="0"/>
          </a:p>
          <a:p>
            <a:r>
              <a:rPr lang="en-IE" sz="1000" dirty="0" smtClean="0"/>
              <a:t>Inward FATS</a:t>
            </a:r>
          </a:p>
          <a:p>
            <a:pPr marL="171450" indent="-171450">
              <a:buFont typeface="Arial" pitchFamily="34" charset="0"/>
              <a:buChar char="•"/>
            </a:pPr>
            <a:r>
              <a:rPr lang="en-US" sz="1000" dirty="0" smtClean="0"/>
              <a:t>MNEs </a:t>
            </a:r>
            <a:r>
              <a:rPr lang="en-US" sz="1000" dirty="0" smtClean="0"/>
              <a:t>account for about 22% of jobs in business economy or roughly 13% of total employment</a:t>
            </a:r>
            <a:endParaRPr lang="en-IE" sz="1000" dirty="0" smtClean="0"/>
          </a:p>
          <a:p>
            <a:pPr marL="171450" indent="-171450">
              <a:buFont typeface="Arial" pitchFamily="34" charset="0"/>
              <a:buChar char="•"/>
            </a:pPr>
            <a:r>
              <a:rPr lang="en-US" sz="1000" dirty="0" smtClean="0"/>
              <a:t>UK enterprises account for about 30% of all MNE jobs in Ireland</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000" dirty="0" smtClean="0"/>
              <a:t>USA enterprises account for about 39% of all MNE jobs in Ireland or 5% of total employment.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000" dirty="0" smtClean="0"/>
              <a:t>MNEs </a:t>
            </a:r>
            <a:r>
              <a:rPr lang="en-US" sz="1000" dirty="0" smtClean="0"/>
              <a:t>in Ireland account for 56% of Turnover (€161bn)</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000" dirty="0" smtClean="0"/>
              <a:t>UK enterprises account for almost 10% of total MNE turnover (€15bn)</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000" dirty="0" smtClean="0"/>
              <a:t>USA enterprises account for 72% of total MNE turnover (€116bn) or 41% of total turnover generated in Ireland in 2010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smtClean="0"/>
          </a:p>
          <a:p>
            <a:endParaRPr lang="en-IE" sz="1000" dirty="0" smtClean="0"/>
          </a:p>
        </p:txBody>
      </p:sp>
    </p:spTree>
    <p:extLst>
      <p:ext uri="{BB962C8B-B14F-4D97-AF65-F5344CB8AC3E}">
        <p14:creationId xmlns:p14="http://schemas.microsoft.com/office/powerpoint/2010/main" val="525577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1426" name="Rectangle 2"/>
          <p:cNvSpPr>
            <a:spLocks noChangeArrowheads="1"/>
          </p:cNvSpPr>
          <p:nvPr/>
        </p:nvSpPr>
        <p:spPr bwMode="auto">
          <a:xfrm>
            <a:off x="0" y="1"/>
            <a:ext cx="9144000" cy="3438525"/>
          </a:xfrm>
          <a:prstGeom prst="rect">
            <a:avLst/>
          </a:prstGeom>
          <a:solidFill>
            <a:schemeClr val="accent1"/>
          </a:solidFill>
          <a:ln w="12700">
            <a:noFill/>
            <a:miter lim="800000"/>
            <a:headEnd/>
            <a:tailEnd/>
          </a:ln>
          <a:effectLst/>
        </p:spPr>
        <p:txBody>
          <a:bodyPr wrap="none" lIns="90488" tIns="44450" rIns="90488" bIns="44450" anchor="ctr"/>
          <a:lstStyle/>
          <a:p>
            <a:endParaRPr lang="en-US"/>
          </a:p>
        </p:txBody>
      </p:sp>
      <p:sp>
        <p:nvSpPr>
          <p:cNvPr id="231427" name="Rectangle 3"/>
          <p:cNvSpPr>
            <a:spLocks noGrp="1" noChangeArrowheads="1"/>
          </p:cNvSpPr>
          <p:nvPr>
            <p:ph type="ctrTitle" sz="quarter"/>
          </p:nvPr>
        </p:nvSpPr>
        <p:spPr>
          <a:xfrm>
            <a:off x="2714625" y="184150"/>
            <a:ext cx="6216650" cy="917575"/>
          </a:xfrm>
          <a:noFill/>
          <a:ln w="9525"/>
        </p:spPr>
        <p:txBody>
          <a:bodyPr lIns="91440" tIns="45720" rIns="91440" bIns="45720" anchor="t"/>
          <a:lstStyle>
            <a:lvl1pPr algn="l">
              <a:defRPr/>
            </a:lvl1pPr>
          </a:lstStyle>
          <a:p>
            <a:r>
              <a:rPr lang="en-IE"/>
              <a:t>CSO ITSIP Project - implementation of new Data Management System (DMS)</a:t>
            </a:r>
          </a:p>
        </p:txBody>
      </p:sp>
      <p:sp>
        <p:nvSpPr>
          <p:cNvPr id="231428" name="Rectangle 4"/>
          <p:cNvSpPr>
            <a:spLocks noGrp="1" noChangeArrowheads="1"/>
          </p:cNvSpPr>
          <p:nvPr>
            <p:ph type="subTitle" sz="quarter" idx="1"/>
          </p:nvPr>
        </p:nvSpPr>
        <p:spPr>
          <a:xfrm>
            <a:off x="2697163" y="1195388"/>
            <a:ext cx="6216650" cy="684212"/>
          </a:xfrm>
          <a:ln w="9525"/>
        </p:spPr>
        <p:txBody>
          <a:bodyPr lIns="91440" tIns="45720" rIns="91440" bIns="45720"/>
          <a:lstStyle>
            <a:lvl1pPr marL="0" indent="0">
              <a:buFontTx/>
              <a:buNone/>
              <a:defRPr sz="1400">
                <a:solidFill>
                  <a:schemeClr val="bg1"/>
                </a:solidFill>
              </a:defRPr>
            </a:lvl1pPr>
          </a:lstStyle>
          <a:p>
            <a:r>
              <a:rPr lang="en-IE"/>
              <a:t>Presenter’s name</a:t>
            </a:r>
          </a:p>
          <a:p>
            <a:r>
              <a:rPr lang="en-IE"/>
              <a:t>Presenter’s title or date</a:t>
            </a:r>
          </a:p>
        </p:txBody>
      </p:sp>
      <p:sp>
        <p:nvSpPr>
          <p:cNvPr id="231429" name="Rectangle 5"/>
          <p:cNvSpPr>
            <a:spLocks noGrp="1" noChangeArrowheads="1"/>
          </p:cNvSpPr>
          <p:nvPr>
            <p:ph type="ftr" sz="quarter" idx="3"/>
          </p:nvPr>
        </p:nvSpPr>
        <p:spPr bwMode="auto">
          <a:xfrm>
            <a:off x="731838" y="6324603"/>
            <a:ext cx="2895600" cy="457201"/>
          </a:xfrm>
          <a:prstGeom prst="rect">
            <a:avLst/>
          </a:prstGeom>
          <a:noFill/>
          <a:ln w="12700">
            <a:miter lim="800000"/>
            <a:headEnd/>
            <a:tailEnd/>
          </a:ln>
        </p:spPr>
        <p:txBody>
          <a:bodyPr vert="horz" wrap="square" lIns="91440" tIns="45720" rIns="91440" bIns="45720" numCol="1" anchor="b" anchorCtr="0" compatLnSpc="1">
            <a:prstTxWarp prst="textNoShape">
              <a:avLst/>
            </a:prstTxWarp>
          </a:bodyPr>
          <a:lstStyle>
            <a:lvl1pPr algn="l">
              <a:defRPr sz="1000" b="0">
                <a:solidFill>
                  <a:schemeClr val="tx1"/>
                </a:solidFill>
              </a:defRPr>
            </a:lvl1pPr>
          </a:lstStyle>
          <a:p>
            <a:endParaRPr lang="en-GB"/>
          </a:p>
        </p:txBody>
      </p:sp>
      <p:graphicFrame>
        <p:nvGraphicFramePr>
          <p:cNvPr id="231434" name="Object 10"/>
          <p:cNvGraphicFramePr>
            <a:graphicFrameLocks noChangeAspect="1"/>
          </p:cNvGraphicFramePr>
          <p:nvPr/>
        </p:nvGraphicFramePr>
        <p:xfrm>
          <a:off x="7632700" y="4729167"/>
          <a:ext cx="1028700" cy="1379537"/>
        </p:xfrm>
        <a:graphic>
          <a:graphicData uri="http://schemas.openxmlformats.org/presentationml/2006/ole">
            <mc:AlternateContent xmlns:mc="http://schemas.openxmlformats.org/markup-compatibility/2006">
              <mc:Choice xmlns:v="urn:schemas-microsoft-com:vml" Requires="v">
                <p:oleObj spid="_x0000_s231482" name="Bitmap Image" r:id="rId3" imgW="1286055" imgH="1724266" progId="PBrush">
                  <p:embed/>
                </p:oleObj>
              </mc:Choice>
              <mc:Fallback>
                <p:oleObj name="Bitmap Image" r:id="rId3" imgW="1286055" imgH="1724266" progId="PBrush">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2700" y="4729167"/>
                        <a:ext cx="1028700" cy="137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IE"/>
              <a:t>Central Statistics Office, Ireland                                                                                                                                                                        </a:t>
            </a:r>
            <a:fld id="{2060D022-181E-4837-AFBE-6383BFF2C6DA}" type="slidenum">
              <a:rPr lang="en-IE"/>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4669" y="3"/>
            <a:ext cx="2009775" cy="6007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0575" y="3"/>
            <a:ext cx="5881688" cy="6007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IE"/>
              <a:t>Central Statistics Office, Ireland                                                                                                                                                                        </a:t>
            </a:r>
            <a:fld id="{68C2FE51-249D-42D0-ACC8-749F268D2945}" type="slidenum">
              <a:rPr lang="en-IE"/>
              <a:pPr/>
              <a:t>‹#›</a:t>
            </a:fld>
            <a:endParaRPr lang="en-I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82863" y="0"/>
            <a:ext cx="49895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90575" y="1798638"/>
            <a:ext cx="3944938" cy="4208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7919" y="1798638"/>
            <a:ext cx="3946525" cy="4208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96913" y="6348413"/>
            <a:ext cx="8094662" cy="282575"/>
          </a:xfrm>
        </p:spPr>
        <p:txBody>
          <a:bodyPr/>
          <a:lstStyle>
            <a:lvl1pPr>
              <a:defRPr/>
            </a:lvl1pPr>
          </a:lstStyle>
          <a:p>
            <a:r>
              <a:rPr lang="en-IE"/>
              <a:t>Central Statistics Office, Ireland                                                                                                                                                                        </a:t>
            </a:r>
            <a:fld id="{A7E054A4-A823-4634-96C3-AD3B8963EBBA}" type="slidenum">
              <a:rPr lang="en-IE"/>
              <a:pPr/>
              <a:t>‹#›</a:t>
            </a:fld>
            <a:endParaRPr lang="en-I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82863" y="0"/>
            <a:ext cx="4989512"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90576" y="1798638"/>
            <a:ext cx="8043863" cy="4208462"/>
          </a:xfrm>
        </p:spPr>
        <p:txBody>
          <a:bodyPr/>
          <a:lstStyle/>
          <a:p>
            <a:endParaRPr lang="en-US"/>
          </a:p>
        </p:txBody>
      </p:sp>
      <p:sp>
        <p:nvSpPr>
          <p:cNvPr id="4" name="Slide Number Placeholder 3"/>
          <p:cNvSpPr>
            <a:spLocks noGrp="1"/>
          </p:cNvSpPr>
          <p:nvPr>
            <p:ph type="sldNum" sz="quarter" idx="10"/>
          </p:nvPr>
        </p:nvSpPr>
        <p:spPr>
          <a:xfrm>
            <a:off x="696913" y="6348413"/>
            <a:ext cx="8094662" cy="282575"/>
          </a:xfrm>
        </p:spPr>
        <p:txBody>
          <a:bodyPr/>
          <a:lstStyle>
            <a:lvl1pPr>
              <a:defRPr/>
            </a:lvl1pPr>
          </a:lstStyle>
          <a:p>
            <a:r>
              <a:rPr lang="en-IE"/>
              <a:t>Central Statistics Office, Ireland                                                                                                                                                                        </a:t>
            </a:r>
            <a:fld id="{9F472908-3925-4390-BBF2-1E131E1E4204}" type="slidenum">
              <a:rPr lang="en-IE"/>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IE"/>
              <a:t>Central Statistics Office, Ireland                                                                                                                                                                        </a:t>
            </a:r>
            <a:fld id="{173D5BEE-783C-4CE3-AA17-4309E1909D99}" type="slidenum">
              <a:rPr lang="en-IE"/>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IE"/>
              <a:t>Central Statistics Office, Ireland                                                                                                                                                                        </a:t>
            </a:r>
            <a:fld id="{1F28B436-9075-4F54-8797-F95CFE5E2D8F}" type="slidenum">
              <a:rPr lang="en-IE"/>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0575" y="1798638"/>
            <a:ext cx="3944938" cy="4208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7919" y="1798638"/>
            <a:ext cx="3946525" cy="4208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IE"/>
              <a:t>Central Statistics Office, Ireland                                                                                                                                                                        </a:t>
            </a:r>
            <a:fld id="{E3DFB035-06EE-49D4-9E80-FCFD6D603548}" type="slidenum">
              <a:rPr lang="en-IE"/>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7"/>
            <a:ext cx="4040188" cy="39512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7"/>
            <a:ext cx="4041775" cy="39512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IE"/>
              <a:t>Central Statistics Office, Ireland                                                                                                                                                                        </a:t>
            </a:r>
            <a:fld id="{669248C7-FEA4-455B-9C74-01E7F1256934}" type="slidenum">
              <a:rPr lang="en-IE"/>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IE"/>
              <a:t>Central Statistics Office, Ireland                                                                                                                                                                        </a:t>
            </a:r>
            <a:fld id="{0E6C26A2-67D4-4188-9FCE-EA08780FD479}" type="slidenum">
              <a:rPr lang="en-IE"/>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IE"/>
              <a:t>Central Statistics Office, Ireland                                                                                                                                                                        </a:t>
            </a:r>
            <a:fld id="{2AA616C0-9FAC-4694-A16F-70E648B896D2}" type="slidenum">
              <a:rPr lang="en-IE"/>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2"/>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IE"/>
              <a:t>Central Statistics Office, Ireland                                                                                                                                                                        </a:t>
            </a:r>
            <a:fld id="{E7C08636-605D-48C1-B2F9-65B9F089B9F1}" type="slidenum">
              <a:rPr lang="en-IE"/>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IE"/>
              <a:t>Central Statistics Office, Ireland                                                                                                                                                                        </a:t>
            </a:r>
            <a:fld id="{C0BBA307-B20F-4960-8DFD-313FA73C3308}" type="slidenum">
              <a:rPr lang="en-IE"/>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0402" name="AC Banner"/>
          <p:cNvSpPr>
            <a:spLocks noChangeArrowheads="1"/>
          </p:cNvSpPr>
          <p:nvPr/>
        </p:nvSpPr>
        <p:spPr bwMode="auto">
          <a:xfrm>
            <a:off x="0" y="-261935"/>
            <a:ext cx="9144000" cy="1498602"/>
          </a:xfrm>
          <a:prstGeom prst="rect">
            <a:avLst/>
          </a:prstGeom>
          <a:solidFill>
            <a:schemeClr val="accent1"/>
          </a:solidFill>
          <a:ln w="12700">
            <a:noFill/>
            <a:miter lim="800000"/>
            <a:headEnd/>
            <a:tailEnd/>
          </a:ln>
          <a:effectLst/>
        </p:spPr>
        <p:txBody>
          <a:bodyPr wrap="none" anchor="ctr"/>
          <a:lstStyle/>
          <a:p>
            <a:endParaRPr lang="en-US"/>
          </a:p>
        </p:txBody>
      </p:sp>
      <p:sp>
        <p:nvSpPr>
          <p:cNvPr id="230403" name="Rectangle 3"/>
          <p:cNvSpPr>
            <a:spLocks noGrp="1" noChangeArrowheads="1"/>
          </p:cNvSpPr>
          <p:nvPr>
            <p:ph type="body" idx="1"/>
          </p:nvPr>
        </p:nvSpPr>
        <p:spPr bwMode="auto">
          <a:xfrm>
            <a:off x="790576" y="1798638"/>
            <a:ext cx="8043863" cy="4208462"/>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IE" smtClean="0"/>
              <a:t>Click to edit Master text styles</a:t>
            </a:r>
          </a:p>
          <a:p>
            <a:pPr lvl="1"/>
            <a:r>
              <a:rPr lang="en-IE" smtClean="0"/>
              <a:t>Second level</a:t>
            </a:r>
          </a:p>
          <a:p>
            <a:pPr lvl="2"/>
            <a:r>
              <a:rPr lang="en-IE" smtClean="0"/>
              <a:t>Third level</a:t>
            </a:r>
          </a:p>
          <a:p>
            <a:pPr lvl="3"/>
            <a:r>
              <a:rPr lang="en-IE" smtClean="0"/>
              <a:t>Fourth level</a:t>
            </a:r>
          </a:p>
          <a:p>
            <a:pPr lvl="4"/>
            <a:r>
              <a:rPr lang="en-IE" smtClean="0"/>
              <a:t>Fifth level</a:t>
            </a:r>
          </a:p>
        </p:txBody>
      </p:sp>
      <p:sp>
        <p:nvSpPr>
          <p:cNvPr id="230404" name="Rectangle 4"/>
          <p:cNvSpPr>
            <a:spLocks noGrp="1" noChangeArrowheads="1"/>
          </p:cNvSpPr>
          <p:nvPr>
            <p:ph type="sldNum" sz="quarter" idx="4"/>
          </p:nvPr>
        </p:nvSpPr>
        <p:spPr bwMode="auto">
          <a:xfrm>
            <a:off x="696913" y="6348413"/>
            <a:ext cx="8094662" cy="282575"/>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lvl1pPr algn="l">
              <a:lnSpc>
                <a:spcPct val="80000"/>
              </a:lnSpc>
              <a:defRPr sz="1000" b="0">
                <a:solidFill>
                  <a:schemeClr val="tx1"/>
                </a:solidFill>
              </a:defRPr>
            </a:lvl1pPr>
          </a:lstStyle>
          <a:p>
            <a:r>
              <a:rPr lang="en-IE"/>
              <a:t>Central Statistics Office, Ireland                                                                                                                                                                        </a:t>
            </a:r>
            <a:fld id="{E85ED356-1B25-4B61-9C60-9E2D4DE988C4}" type="slidenum">
              <a:rPr lang="en-IE"/>
              <a:pPr/>
              <a:t>‹#›</a:t>
            </a:fld>
            <a:endParaRPr lang="en-IE"/>
          </a:p>
        </p:txBody>
      </p:sp>
      <p:sp>
        <p:nvSpPr>
          <p:cNvPr id="230405" name="Rectangle 5"/>
          <p:cNvSpPr>
            <a:spLocks noGrp="1" noChangeArrowheads="1"/>
          </p:cNvSpPr>
          <p:nvPr>
            <p:ph type="title"/>
          </p:nvPr>
        </p:nvSpPr>
        <p:spPr bwMode="auto">
          <a:xfrm>
            <a:off x="2582863" y="0"/>
            <a:ext cx="4989512" cy="1143000"/>
          </a:xfrm>
          <a:prstGeom prst="rect">
            <a:avLst/>
          </a:prstGeom>
          <a:solidFill>
            <a:schemeClr val="accent1"/>
          </a:solidFill>
          <a:ln w="12700">
            <a:noFill/>
            <a:miter lim="800000"/>
            <a:headEnd/>
            <a:tailEnd/>
          </a:ln>
          <a:effectLst/>
        </p:spPr>
        <p:txBody>
          <a:bodyPr vert="horz" wrap="square" lIns="90488" tIns="44450" rIns="90488" bIns="44450" numCol="1" anchor="b" anchorCtr="0" compatLnSpc="1">
            <a:prstTxWarp prst="textNoShape">
              <a:avLst/>
            </a:prstTxWarp>
          </a:bodyPr>
          <a:lstStyle/>
          <a:p>
            <a:pPr lvl="0"/>
            <a:r>
              <a:rPr lang="en-IE" smtClean="0"/>
              <a:t>Master title style</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hf hdr="0" ftr="0" dt="0"/>
  <p:txStyles>
    <p:titleStyle>
      <a:lvl1pPr algn="r" rtl="0" eaLnBrk="0" fontAlgn="base" hangingPunct="0">
        <a:spcBef>
          <a:spcPct val="0"/>
        </a:spcBef>
        <a:spcAft>
          <a:spcPct val="0"/>
        </a:spcAft>
        <a:defRPr sz="2400" b="1">
          <a:solidFill>
            <a:schemeClr val="bg1"/>
          </a:solidFill>
          <a:latin typeface="+mj-lt"/>
          <a:ea typeface="+mj-ea"/>
          <a:cs typeface="+mj-cs"/>
        </a:defRPr>
      </a:lvl1pPr>
      <a:lvl2pPr algn="r" rtl="0" eaLnBrk="0" fontAlgn="base" hangingPunct="0">
        <a:spcBef>
          <a:spcPct val="0"/>
        </a:spcBef>
        <a:spcAft>
          <a:spcPct val="0"/>
        </a:spcAft>
        <a:defRPr sz="2400" b="1">
          <a:solidFill>
            <a:schemeClr val="bg1"/>
          </a:solidFill>
          <a:latin typeface="Arial" charset="0"/>
        </a:defRPr>
      </a:lvl2pPr>
      <a:lvl3pPr algn="r" rtl="0" eaLnBrk="0" fontAlgn="base" hangingPunct="0">
        <a:spcBef>
          <a:spcPct val="0"/>
        </a:spcBef>
        <a:spcAft>
          <a:spcPct val="0"/>
        </a:spcAft>
        <a:defRPr sz="2400" b="1">
          <a:solidFill>
            <a:schemeClr val="bg1"/>
          </a:solidFill>
          <a:latin typeface="Arial" charset="0"/>
        </a:defRPr>
      </a:lvl3pPr>
      <a:lvl4pPr algn="r" rtl="0" eaLnBrk="0" fontAlgn="base" hangingPunct="0">
        <a:spcBef>
          <a:spcPct val="0"/>
        </a:spcBef>
        <a:spcAft>
          <a:spcPct val="0"/>
        </a:spcAft>
        <a:defRPr sz="2400" b="1">
          <a:solidFill>
            <a:schemeClr val="bg1"/>
          </a:solidFill>
          <a:latin typeface="Arial" charset="0"/>
        </a:defRPr>
      </a:lvl4pPr>
      <a:lvl5pPr algn="r" rtl="0" eaLnBrk="0" fontAlgn="base" hangingPunct="0">
        <a:spcBef>
          <a:spcPct val="0"/>
        </a:spcBef>
        <a:spcAft>
          <a:spcPct val="0"/>
        </a:spcAft>
        <a:defRPr sz="2400" b="1">
          <a:solidFill>
            <a:schemeClr val="bg1"/>
          </a:solidFill>
          <a:latin typeface="Arial" charset="0"/>
        </a:defRPr>
      </a:lvl5pPr>
      <a:lvl6pPr marL="457200" algn="r" rtl="0" eaLnBrk="0" fontAlgn="base" hangingPunct="0">
        <a:spcBef>
          <a:spcPct val="0"/>
        </a:spcBef>
        <a:spcAft>
          <a:spcPct val="0"/>
        </a:spcAft>
        <a:defRPr sz="2400" b="1">
          <a:solidFill>
            <a:schemeClr val="bg1"/>
          </a:solidFill>
          <a:latin typeface="Arial" charset="0"/>
        </a:defRPr>
      </a:lvl6pPr>
      <a:lvl7pPr marL="914400" algn="r" rtl="0" eaLnBrk="0" fontAlgn="base" hangingPunct="0">
        <a:spcBef>
          <a:spcPct val="0"/>
        </a:spcBef>
        <a:spcAft>
          <a:spcPct val="0"/>
        </a:spcAft>
        <a:defRPr sz="2400" b="1">
          <a:solidFill>
            <a:schemeClr val="bg1"/>
          </a:solidFill>
          <a:latin typeface="Arial" charset="0"/>
        </a:defRPr>
      </a:lvl7pPr>
      <a:lvl8pPr marL="1371600" algn="r" rtl="0" eaLnBrk="0" fontAlgn="base" hangingPunct="0">
        <a:spcBef>
          <a:spcPct val="0"/>
        </a:spcBef>
        <a:spcAft>
          <a:spcPct val="0"/>
        </a:spcAft>
        <a:defRPr sz="2400" b="1">
          <a:solidFill>
            <a:schemeClr val="bg1"/>
          </a:solidFill>
          <a:latin typeface="Arial" charset="0"/>
        </a:defRPr>
      </a:lvl8pPr>
      <a:lvl9pPr marL="1828800" algn="r" rtl="0" eaLnBrk="0" fontAlgn="base" hangingPunct="0">
        <a:spcBef>
          <a:spcPct val="0"/>
        </a:spcBef>
        <a:spcAft>
          <a:spcPct val="0"/>
        </a:spcAft>
        <a:defRPr sz="2400" b="1">
          <a:solidFill>
            <a:schemeClr val="bg1"/>
          </a:solidFill>
          <a:latin typeface="Arial" charset="0"/>
        </a:defRPr>
      </a:lvl9pPr>
    </p:titleStyle>
    <p:bodyStyle>
      <a:lvl1pPr marL="342900" indent="-342900" algn="l" rtl="0" eaLnBrk="0" fontAlgn="base" hangingPunct="0">
        <a:spcBef>
          <a:spcPct val="20000"/>
        </a:spcBef>
        <a:spcAft>
          <a:spcPct val="0"/>
        </a:spcAft>
        <a:buClr>
          <a:schemeClr val="tx1"/>
        </a:buClr>
        <a:buBlip>
          <a:blip r:embed="rId15"/>
        </a:buBlip>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Blip>
          <a:blip r:embed="rId16"/>
        </a:buBlip>
        <a:defRPr sz="2000">
          <a:solidFill>
            <a:schemeClr val="tx1"/>
          </a:solidFill>
          <a:latin typeface="+mn-lt"/>
        </a:defRPr>
      </a:lvl2pPr>
      <a:lvl3pPr marL="1143000" indent="-228600" algn="l" rtl="0" eaLnBrk="0" fontAlgn="base" hangingPunct="0">
        <a:spcBef>
          <a:spcPct val="20000"/>
        </a:spcBef>
        <a:spcAft>
          <a:spcPct val="0"/>
        </a:spcAft>
        <a:buClr>
          <a:schemeClr val="tx1"/>
        </a:buClr>
        <a:buBlip>
          <a:blip r:embed="rId17"/>
        </a:buBlip>
        <a:defRPr>
          <a:solidFill>
            <a:schemeClr val="tx1"/>
          </a:solidFill>
          <a:latin typeface="+mn-lt"/>
        </a:defRPr>
      </a:lvl3pPr>
      <a:lvl4pPr marL="1600200" indent="-228600" algn="l" rtl="0" eaLnBrk="0" fontAlgn="base" hangingPunct="0">
        <a:spcBef>
          <a:spcPct val="20000"/>
        </a:spcBef>
        <a:spcAft>
          <a:spcPct val="0"/>
        </a:spcAft>
        <a:buClr>
          <a:schemeClr val="tx1"/>
        </a:buClr>
        <a:buBlip>
          <a:blip r:embed="rId17"/>
        </a:buBlip>
        <a:defRPr sz="1600">
          <a:solidFill>
            <a:schemeClr val="tx1"/>
          </a:solidFill>
          <a:latin typeface="+mn-lt"/>
        </a:defRPr>
      </a:lvl4pPr>
      <a:lvl5pPr marL="2057400" indent="-228600" algn="l" rtl="0" eaLnBrk="0" fontAlgn="base" hangingPunct="0">
        <a:spcBef>
          <a:spcPct val="20000"/>
        </a:spcBef>
        <a:spcAft>
          <a:spcPct val="0"/>
        </a:spcAft>
        <a:buClr>
          <a:schemeClr val="tx1"/>
        </a:buClr>
        <a:buBlip>
          <a:blip r:embed="rId17"/>
        </a:buBlip>
        <a:defRPr sz="1600">
          <a:solidFill>
            <a:schemeClr val="tx1"/>
          </a:solidFill>
          <a:latin typeface="+mn-lt"/>
        </a:defRPr>
      </a:lvl5pPr>
      <a:lvl6pPr marL="2514600" indent="-228600" algn="l" rtl="0" eaLnBrk="0" fontAlgn="base" hangingPunct="0">
        <a:spcBef>
          <a:spcPct val="20000"/>
        </a:spcBef>
        <a:spcAft>
          <a:spcPct val="0"/>
        </a:spcAft>
        <a:buClr>
          <a:schemeClr val="tx1"/>
        </a:buClr>
        <a:buBlip>
          <a:blip r:embed="rId17"/>
        </a:buBlip>
        <a:defRPr sz="1600">
          <a:solidFill>
            <a:schemeClr val="tx1"/>
          </a:solidFill>
          <a:latin typeface="+mn-lt"/>
        </a:defRPr>
      </a:lvl6pPr>
      <a:lvl7pPr marL="2971800" indent="-228600" algn="l" rtl="0" eaLnBrk="0" fontAlgn="base" hangingPunct="0">
        <a:spcBef>
          <a:spcPct val="20000"/>
        </a:spcBef>
        <a:spcAft>
          <a:spcPct val="0"/>
        </a:spcAft>
        <a:buClr>
          <a:schemeClr val="tx1"/>
        </a:buClr>
        <a:buBlip>
          <a:blip r:embed="rId17"/>
        </a:buBlip>
        <a:defRPr sz="1600">
          <a:solidFill>
            <a:schemeClr val="tx1"/>
          </a:solidFill>
          <a:latin typeface="+mn-lt"/>
        </a:defRPr>
      </a:lvl7pPr>
      <a:lvl8pPr marL="3429000" indent="-228600" algn="l" rtl="0" eaLnBrk="0" fontAlgn="base" hangingPunct="0">
        <a:spcBef>
          <a:spcPct val="20000"/>
        </a:spcBef>
        <a:spcAft>
          <a:spcPct val="0"/>
        </a:spcAft>
        <a:buClr>
          <a:schemeClr val="tx1"/>
        </a:buClr>
        <a:buBlip>
          <a:blip r:embed="rId17"/>
        </a:buBlip>
        <a:defRPr sz="1600">
          <a:solidFill>
            <a:schemeClr val="tx1"/>
          </a:solidFill>
          <a:latin typeface="+mn-lt"/>
        </a:defRPr>
      </a:lvl8pPr>
      <a:lvl9pPr marL="3886200" indent="-228600" algn="l" rtl="0" eaLnBrk="0" fontAlgn="base" hangingPunct="0">
        <a:spcBef>
          <a:spcPct val="20000"/>
        </a:spcBef>
        <a:spcAft>
          <a:spcPct val="0"/>
        </a:spcAft>
        <a:buClr>
          <a:schemeClr val="tx1"/>
        </a:buClr>
        <a:buBlip>
          <a:blip r:embed="rId17"/>
        </a:buBlip>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9.emf"/><Relationship Id="rId5" Type="http://schemas.openxmlformats.org/officeDocument/2006/relationships/oleObject" Target="../embeddings/Microsoft_Excel_97-2003_Worksheet1.xls"/><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3.emf"/><Relationship Id="rId5" Type="http://schemas.openxmlformats.org/officeDocument/2006/relationships/oleObject" Target="../embeddings/Microsoft_Excel_97-2003_Worksheet2.xls"/><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Hand &amp; Magnifying Glass.bmp"/>
          <p:cNvPicPr>
            <a:picLocks noGrp="1" noChangeAspect="1"/>
          </p:cNvPicPr>
          <p:nvPr>
            <p:ph idx="1"/>
          </p:nvPr>
        </p:nvPicPr>
        <p:blipFill>
          <a:blip r:embed="rId3"/>
          <a:stretch>
            <a:fillRect/>
          </a:stretch>
        </p:blipFill>
        <p:spPr>
          <a:xfrm>
            <a:off x="-39456" y="-304800"/>
            <a:ext cx="9183455" cy="7175182"/>
          </a:xfrm>
        </p:spPr>
      </p:pic>
      <p:sp>
        <p:nvSpPr>
          <p:cNvPr id="4" name="Slide Number Placeholder 3"/>
          <p:cNvSpPr>
            <a:spLocks noGrp="1"/>
          </p:cNvSpPr>
          <p:nvPr>
            <p:ph type="sldNum" sz="quarter" idx="10"/>
          </p:nvPr>
        </p:nvSpPr>
        <p:spPr/>
        <p:txBody>
          <a:bodyPr/>
          <a:lstStyle/>
          <a:p>
            <a:endParaRPr lang="en-IE" dirty="0"/>
          </a:p>
        </p:txBody>
      </p:sp>
      <p:pic>
        <p:nvPicPr>
          <p:cNvPr id="7" name="Picture 6" descr="Map of Ireland (Blue).jpg"/>
          <p:cNvPicPr>
            <a:picLocks noChangeAspect="1"/>
          </p:cNvPicPr>
          <p:nvPr/>
        </p:nvPicPr>
        <p:blipFill>
          <a:blip r:embed="rId4"/>
          <a:stretch>
            <a:fillRect/>
          </a:stretch>
        </p:blipFill>
        <p:spPr>
          <a:xfrm>
            <a:off x="1485899" y="920043"/>
            <a:ext cx="3213101" cy="3927124"/>
          </a:xfrm>
          <a:prstGeom prst="rect">
            <a:avLst/>
          </a:prstGeom>
        </p:spPr>
      </p:pic>
      <p:sp>
        <p:nvSpPr>
          <p:cNvPr id="8" name="TextBox 7"/>
          <p:cNvSpPr txBox="1"/>
          <p:nvPr/>
        </p:nvSpPr>
        <p:spPr>
          <a:xfrm>
            <a:off x="4622800" y="152400"/>
            <a:ext cx="4521200" cy="1754326"/>
          </a:xfrm>
          <a:prstGeom prst="rect">
            <a:avLst/>
          </a:prstGeom>
          <a:noFill/>
        </p:spPr>
        <p:txBody>
          <a:bodyPr wrap="square" rtlCol="0">
            <a:spAutoFit/>
          </a:bodyPr>
          <a:lstStyle/>
          <a:p>
            <a:r>
              <a:rPr lang="en-IE" sz="3600" dirty="0" smtClean="0">
                <a:solidFill>
                  <a:srgbClr val="336699"/>
                </a:solidFill>
              </a:rPr>
              <a:t>The story behind the numbers</a:t>
            </a:r>
          </a:p>
          <a:p>
            <a:r>
              <a:rPr lang="en-IE" sz="3600" dirty="0" smtClean="0">
                <a:solidFill>
                  <a:srgbClr val="336699"/>
                </a:solidFill>
              </a:rPr>
              <a:t>2013</a:t>
            </a:r>
            <a:endParaRPr lang="en-US" sz="3600" dirty="0">
              <a:solidFill>
                <a:srgbClr val="336699"/>
              </a:solidFill>
            </a:endParaRPr>
          </a:p>
        </p:txBody>
      </p:sp>
      <p:pic>
        <p:nvPicPr>
          <p:cNvPr id="9" name="Content Placeholder 6" descr="CMYK logo no background no text.jpg"/>
          <p:cNvPicPr>
            <a:picLocks noChangeAspect="1"/>
          </p:cNvPicPr>
          <p:nvPr/>
        </p:nvPicPr>
        <p:blipFill>
          <a:blip r:embed="rId5" cstate="print"/>
          <a:stretch>
            <a:fillRect/>
          </a:stretch>
        </p:blipFill>
        <p:spPr bwMode="auto">
          <a:xfrm>
            <a:off x="180796" y="5317107"/>
            <a:ext cx="1317804" cy="13433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1000" y="6502400"/>
            <a:ext cx="8550275" cy="128588"/>
          </a:xfrm>
        </p:spPr>
        <p:txBody>
          <a:bodyPr/>
          <a:lstStyle/>
          <a:p>
            <a:pPr algn="r"/>
            <a:endParaRPr lang="en-IE" dirty="0"/>
          </a:p>
        </p:txBody>
      </p:sp>
      <p:sp>
        <p:nvSpPr>
          <p:cNvPr id="283650" name="Rectangle 2"/>
          <p:cNvSpPr>
            <a:spLocks noGrp="1" noChangeArrowheads="1"/>
          </p:cNvSpPr>
          <p:nvPr>
            <p:ph type="title"/>
          </p:nvPr>
        </p:nvSpPr>
        <p:spPr>
          <a:xfrm>
            <a:off x="0" y="292100"/>
            <a:ext cx="8585200" cy="901700"/>
          </a:xfrm>
        </p:spPr>
        <p:txBody>
          <a:bodyPr/>
          <a:lstStyle/>
          <a:p>
            <a:pPr algn="l"/>
            <a:r>
              <a:rPr lang="en-GB" sz="2800" dirty="0" smtClean="0">
                <a:latin typeface="Calibri" pitchFamily="34" charset="0"/>
              </a:rPr>
              <a:t>Employment and Unemployment Rates (%)</a:t>
            </a:r>
          </a:p>
        </p:txBody>
      </p:sp>
      <p:sp>
        <p:nvSpPr>
          <p:cNvPr id="283651" name="Rectangle 3"/>
          <p:cNvSpPr>
            <a:spLocks noGrp="1" noChangeArrowheads="1"/>
          </p:cNvSpPr>
          <p:nvPr>
            <p:ph type="body" idx="1"/>
          </p:nvPr>
        </p:nvSpPr>
        <p:spPr>
          <a:xfrm>
            <a:off x="231779" y="1409703"/>
            <a:ext cx="8518525" cy="5130800"/>
          </a:xfrm>
        </p:spPr>
        <p:txBody>
          <a:bodyPr/>
          <a:lstStyle/>
          <a:p>
            <a:pPr marL="914400" lvl="1" indent="-514350">
              <a:lnSpc>
                <a:spcPct val="90000"/>
              </a:lnSpc>
              <a:spcAft>
                <a:spcPts val="1200"/>
              </a:spcAft>
              <a:buNone/>
            </a:pPr>
            <a:endParaRPr lang="en-GB" dirty="0" smtClean="0">
              <a:latin typeface="Calibri" pitchFamily="34" charset="0"/>
            </a:endParaRPr>
          </a:p>
          <a:p>
            <a:pPr marL="514350" indent="-514350">
              <a:lnSpc>
                <a:spcPct val="90000"/>
              </a:lnSpc>
              <a:spcAft>
                <a:spcPts val="1200"/>
              </a:spcAft>
              <a:buNone/>
            </a:pPr>
            <a:endParaRPr lang="en-GB" sz="2400" dirty="0" smtClean="0">
              <a:latin typeface="Calibri" pitchFamily="34" charset="0"/>
            </a:endParaRPr>
          </a:p>
        </p:txBody>
      </p:sp>
      <p:pic>
        <p:nvPicPr>
          <p:cNvPr id="2406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667" y="2057400"/>
            <a:ext cx="7675033" cy="4605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33083" y="4468911"/>
            <a:ext cx="2324100" cy="307777"/>
          </a:xfrm>
          <a:prstGeom prst="rect">
            <a:avLst/>
          </a:prstGeom>
          <a:noFill/>
        </p:spPr>
        <p:txBody>
          <a:bodyPr wrap="square" rtlCol="0">
            <a:spAutoFit/>
          </a:bodyPr>
          <a:lstStyle/>
          <a:p>
            <a:pPr algn="l"/>
            <a:r>
              <a:rPr lang="en-IE" sz="1400" dirty="0" smtClean="0">
                <a:solidFill>
                  <a:schemeClr val="accent1"/>
                </a:solidFill>
              </a:rPr>
              <a:t>Unemployment rate</a:t>
            </a:r>
            <a:endParaRPr lang="en-IE" sz="1400" dirty="0">
              <a:solidFill>
                <a:schemeClr val="accent1"/>
              </a:solidFill>
            </a:endParaRPr>
          </a:p>
        </p:txBody>
      </p:sp>
      <p:sp>
        <p:nvSpPr>
          <p:cNvPr id="3" name="TextBox 2"/>
          <p:cNvSpPr txBox="1"/>
          <p:nvPr/>
        </p:nvSpPr>
        <p:spPr>
          <a:xfrm>
            <a:off x="2032000" y="2708077"/>
            <a:ext cx="2032000" cy="307777"/>
          </a:xfrm>
          <a:prstGeom prst="rect">
            <a:avLst/>
          </a:prstGeom>
          <a:noFill/>
        </p:spPr>
        <p:txBody>
          <a:bodyPr wrap="square" rtlCol="0">
            <a:spAutoFit/>
          </a:bodyPr>
          <a:lstStyle/>
          <a:p>
            <a:r>
              <a:rPr lang="en-IE" sz="1400" dirty="0" smtClean="0">
                <a:solidFill>
                  <a:srgbClr val="C00000"/>
                </a:solidFill>
              </a:rPr>
              <a:t>Employment rate</a:t>
            </a:r>
            <a:endParaRPr lang="en-IE" sz="1400" dirty="0">
              <a:solidFill>
                <a:srgbClr val="C00000"/>
              </a:solidFill>
            </a:endParaRPr>
          </a:p>
        </p:txBody>
      </p:sp>
      <p:sp>
        <p:nvSpPr>
          <p:cNvPr id="5" name="TextBox 4"/>
          <p:cNvSpPr txBox="1"/>
          <p:nvPr/>
        </p:nvSpPr>
        <p:spPr>
          <a:xfrm>
            <a:off x="2832100" y="1498600"/>
            <a:ext cx="3327400" cy="461665"/>
          </a:xfrm>
          <a:prstGeom prst="rect">
            <a:avLst/>
          </a:prstGeom>
          <a:noFill/>
        </p:spPr>
        <p:txBody>
          <a:bodyPr wrap="square" rtlCol="0">
            <a:spAutoFit/>
          </a:bodyPr>
          <a:lstStyle/>
          <a:p>
            <a:pPr algn="ctr"/>
            <a:r>
              <a:rPr lang="en-IE" dirty="0" smtClean="0">
                <a:solidFill>
                  <a:schemeClr val="bg1">
                    <a:lumMod val="50000"/>
                  </a:schemeClr>
                </a:solidFill>
              </a:rPr>
              <a:t>2000 - 2012</a:t>
            </a:r>
            <a:endParaRPr lang="en-IE" dirty="0">
              <a:solidFill>
                <a:schemeClr val="bg1">
                  <a:lumMod val="50000"/>
                </a:schemeClr>
              </a:solidFill>
            </a:endParaRPr>
          </a:p>
        </p:txBody>
      </p:sp>
      <p:sp>
        <p:nvSpPr>
          <p:cNvPr id="8" name="TextBox 7"/>
          <p:cNvSpPr txBox="1"/>
          <p:nvPr/>
        </p:nvSpPr>
        <p:spPr>
          <a:xfrm>
            <a:off x="812032" y="1769477"/>
            <a:ext cx="1127602" cy="338554"/>
          </a:xfrm>
          <a:prstGeom prst="rect">
            <a:avLst/>
          </a:prstGeom>
          <a:noFill/>
        </p:spPr>
        <p:txBody>
          <a:bodyPr wrap="square" rtlCol="0">
            <a:spAutoFit/>
          </a:bodyPr>
          <a:lstStyle/>
          <a:p>
            <a:pPr algn="l"/>
            <a:r>
              <a:rPr lang="en-IE" sz="1600" b="0" dirty="0" smtClean="0">
                <a:solidFill>
                  <a:schemeClr val="tx1"/>
                </a:solidFill>
              </a:rPr>
              <a:t>%</a:t>
            </a:r>
            <a:endParaRPr lang="en-IE" sz="1600" b="0" dirty="0">
              <a:solidFill>
                <a:schemeClr val="tx1"/>
              </a:solidFill>
            </a:endParaRPr>
          </a:p>
        </p:txBody>
      </p:sp>
      <p:sp>
        <p:nvSpPr>
          <p:cNvPr id="9" name="Rectangle 8"/>
          <p:cNvSpPr/>
          <p:nvPr/>
        </p:nvSpPr>
        <p:spPr>
          <a:xfrm>
            <a:off x="7935920" y="1729432"/>
            <a:ext cx="367408" cy="338554"/>
          </a:xfrm>
          <a:prstGeom prst="rect">
            <a:avLst/>
          </a:prstGeom>
        </p:spPr>
        <p:txBody>
          <a:bodyPr wrap="none">
            <a:spAutoFit/>
          </a:bodyPr>
          <a:lstStyle/>
          <a:p>
            <a:pPr algn="l"/>
            <a:r>
              <a:rPr lang="en-IE" sz="1600" dirty="0">
                <a:solidFill>
                  <a:schemeClr val="tx1"/>
                </a:solidFill>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1000" y="6502400"/>
            <a:ext cx="8550275" cy="128588"/>
          </a:xfrm>
        </p:spPr>
        <p:txBody>
          <a:bodyPr/>
          <a:lstStyle/>
          <a:p>
            <a:pPr algn="r"/>
            <a:endParaRPr lang="en-IE" dirty="0"/>
          </a:p>
        </p:txBody>
      </p:sp>
      <p:sp>
        <p:nvSpPr>
          <p:cNvPr id="283650" name="Rectangle 2"/>
          <p:cNvSpPr>
            <a:spLocks noGrp="1" noChangeArrowheads="1"/>
          </p:cNvSpPr>
          <p:nvPr>
            <p:ph type="title"/>
          </p:nvPr>
        </p:nvSpPr>
        <p:spPr>
          <a:xfrm>
            <a:off x="0" y="292100"/>
            <a:ext cx="8585200" cy="901700"/>
          </a:xfrm>
        </p:spPr>
        <p:txBody>
          <a:bodyPr/>
          <a:lstStyle/>
          <a:p>
            <a:pPr algn="l"/>
            <a:r>
              <a:rPr lang="en-GB" sz="2800" dirty="0" smtClean="0">
                <a:latin typeface="Calibri" pitchFamily="34" charset="0"/>
              </a:rPr>
              <a:t>Labour Market – Current Situation</a:t>
            </a:r>
          </a:p>
        </p:txBody>
      </p:sp>
      <p:sp>
        <p:nvSpPr>
          <p:cNvPr id="283651" name="Rectangle 3"/>
          <p:cNvSpPr>
            <a:spLocks noGrp="1" noChangeArrowheads="1"/>
          </p:cNvSpPr>
          <p:nvPr>
            <p:ph type="body" idx="1"/>
          </p:nvPr>
        </p:nvSpPr>
        <p:spPr>
          <a:xfrm>
            <a:off x="231779" y="1409703"/>
            <a:ext cx="8518525" cy="5130800"/>
          </a:xfrm>
        </p:spPr>
        <p:txBody>
          <a:bodyPr/>
          <a:lstStyle/>
          <a:p>
            <a:pPr marL="914400" lvl="1" indent="-514350">
              <a:lnSpc>
                <a:spcPct val="90000"/>
              </a:lnSpc>
              <a:spcAft>
                <a:spcPts val="1200"/>
              </a:spcAft>
              <a:buNone/>
            </a:pPr>
            <a:endParaRPr lang="en-GB" dirty="0" smtClean="0">
              <a:latin typeface="Calibri" pitchFamily="34" charset="0"/>
            </a:endParaRPr>
          </a:p>
          <a:p>
            <a:pPr marL="514350" indent="-514350">
              <a:lnSpc>
                <a:spcPct val="90000"/>
              </a:lnSpc>
              <a:spcAft>
                <a:spcPts val="1200"/>
              </a:spcAft>
              <a:buNone/>
            </a:pPr>
            <a:endParaRPr lang="en-GB" sz="2400" dirty="0" smtClean="0">
              <a:latin typeface="Calibri"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927730041"/>
              </p:ext>
            </p:extLst>
          </p:nvPr>
        </p:nvGraphicFramePr>
        <p:xfrm>
          <a:off x="1510358" y="1333501"/>
          <a:ext cx="5669906" cy="5422900"/>
        </p:xfrm>
        <a:graphic>
          <a:graphicData uri="http://schemas.openxmlformats.org/presentationml/2006/ole">
            <mc:AlternateContent xmlns:mc="http://schemas.openxmlformats.org/markup-compatibility/2006">
              <mc:Choice xmlns:v="urn:schemas-microsoft-com:vml" Requires="v">
                <p:oleObj spid="_x0000_s239651" name="Worksheet" r:id="rId5" imgW="4810176" imgH="4600673" progId="Excel.Sheet.8">
                  <p:embed/>
                </p:oleObj>
              </mc:Choice>
              <mc:Fallback>
                <p:oleObj name="Worksheet" r:id="rId5" imgW="4810176" imgH="4600673" progId="Excel.Sheet.8">
                  <p:embed/>
                  <p:pic>
                    <p:nvPicPr>
                      <p:cNvPr id="0" name=""/>
                      <p:cNvPicPr/>
                      <p:nvPr/>
                    </p:nvPicPr>
                    <p:blipFill>
                      <a:blip r:embed="rId6"/>
                      <a:stretch>
                        <a:fillRect/>
                      </a:stretch>
                    </p:blipFill>
                    <p:spPr>
                      <a:xfrm>
                        <a:off x="1510358" y="1333501"/>
                        <a:ext cx="5669906" cy="5422900"/>
                      </a:xfrm>
                      <a:prstGeom prst="rect">
                        <a:avLst/>
                      </a:prstGeom>
                    </p:spPr>
                  </p:pic>
                </p:oleObj>
              </mc:Fallback>
            </mc:AlternateContent>
          </a:graphicData>
        </a:graphic>
      </p:graphicFrame>
    </p:spTree>
    <p:extLst>
      <p:ext uri="{BB962C8B-B14F-4D97-AF65-F5344CB8AC3E}">
        <p14:creationId xmlns:p14="http://schemas.microsoft.com/office/powerpoint/2010/main" val="2460652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0" y="0"/>
            <a:ext cx="8991600" cy="1143000"/>
          </a:xfrm>
        </p:spPr>
        <p:txBody>
          <a:bodyPr/>
          <a:lstStyle/>
          <a:p>
            <a:pPr algn="l"/>
            <a:r>
              <a:rPr lang="en-GB" sz="2800" dirty="0" smtClean="0">
                <a:latin typeface="Calibri" pitchFamily="34" charset="0"/>
              </a:rPr>
              <a:t>European Unemployment Rates (%) Q4 2007 </a:t>
            </a:r>
            <a:r>
              <a:rPr lang="en-GB" sz="2800" dirty="0" err="1" smtClean="0">
                <a:latin typeface="Calibri" pitchFamily="34" charset="0"/>
              </a:rPr>
              <a:t>vs</a:t>
            </a:r>
            <a:r>
              <a:rPr lang="en-GB" sz="2800" dirty="0" smtClean="0">
                <a:latin typeface="Calibri" pitchFamily="34" charset="0"/>
              </a:rPr>
              <a:t> Q4 2012</a:t>
            </a:r>
          </a:p>
        </p:txBody>
      </p:sp>
      <p:sp>
        <p:nvSpPr>
          <p:cNvPr id="283651" name="Rectangle 3"/>
          <p:cNvSpPr>
            <a:spLocks noGrp="1" noChangeArrowheads="1"/>
          </p:cNvSpPr>
          <p:nvPr>
            <p:ph sz="half" idx="1"/>
          </p:nvPr>
        </p:nvSpPr>
        <p:spPr/>
        <p:txBody>
          <a:bodyPr/>
          <a:lstStyle/>
          <a:p>
            <a:pPr marL="914400" lvl="1" indent="-514350">
              <a:lnSpc>
                <a:spcPct val="90000"/>
              </a:lnSpc>
              <a:spcAft>
                <a:spcPts val="1200"/>
              </a:spcAft>
              <a:buNone/>
            </a:pPr>
            <a:endParaRPr lang="en-GB" dirty="0" smtClean="0">
              <a:latin typeface="Calibri" pitchFamily="34" charset="0"/>
            </a:endParaRPr>
          </a:p>
          <a:p>
            <a:pPr marL="514350" indent="-514350">
              <a:lnSpc>
                <a:spcPct val="90000"/>
              </a:lnSpc>
              <a:spcAft>
                <a:spcPts val="1200"/>
              </a:spcAft>
              <a:buNone/>
            </a:pPr>
            <a:endParaRPr lang="en-GB" sz="2400" dirty="0" smtClean="0">
              <a:latin typeface="Calibri" pitchFamily="34" charset="0"/>
            </a:endParaRPr>
          </a:p>
        </p:txBody>
      </p:sp>
      <p:sp>
        <p:nvSpPr>
          <p:cNvPr id="4" name="Slide Number Placeholder 3"/>
          <p:cNvSpPr>
            <a:spLocks noGrp="1"/>
          </p:cNvSpPr>
          <p:nvPr>
            <p:ph type="sldNum" sz="quarter" idx="10"/>
          </p:nvPr>
        </p:nvSpPr>
        <p:spPr/>
        <p:txBody>
          <a:bodyPr/>
          <a:lstStyle/>
          <a:p>
            <a:pPr algn="r"/>
            <a:endParaRPr lang="en-IE" dirty="0"/>
          </a:p>
        </p:txBody>
      </p:sp>
      <p:sp>
        <p:nvSpPr>
          <p:cNvPr id="3" name="TextBox 2"/>
          <p:cNvSpPr txBox="1"/>
          <p:nvPr/>
        </p:nvSpPr>
        <p:spPr>
          <a:xfrm>
            <a:off x="3340100" y="1397000"/>
            <a:ext cx="1968500" cy="369332"/>
          </a:xfrm>
          <a:prstGeom prst="rect">
            <a:avLst/>
          </a:prstGeom>
          <a:noFill/>
        </p:spPr>
        <p:txBody>
          <a:bodyPr wrap="square" rtlCol="0">
            <a:spAutoFit/>
          </a:bodyPr>
          <a:lstStyle/>
          <a:p>
            <a:pPr algn="ctr"/>
            <a:endParaRPr lang="en-IE" sz="1800" b="0" dirty="0">
              <a:solidFill>
                <a:schemeClr val="tx1"/>
              </a:solidFill>
            </a:endParaRPr>
          </a:p>
        </p:txBody>
      </p:sp>
      <p:sp>
        <p:nvSpPr>
          <p:cNvPr id="5" name="Rectangle 4"/>
          <p:cNvSpPr/>
          <p:nvPr/>
        </p:nvSpPr>
        <p:spPr>
          <a:xfrm>
            <a:off x="4347078" y="3816514"/>
            <a:ext cx="184730" cy="369332"/>
          </a:xfrm>
          <a:prstGeom prst="rect">
            <a:avLst/>
          </a:prstGeom>
        </p:spPr>
        <p:txBody>
          <a:bodyPr wrap="none">
            <a:spAutoFit/>
          </a:bodyPr>
          <a:lstStyle/>
          <a:p>
            <a:pPr algn="ctr"/>
            <a:endParaRPr lang="en-IE" sz="1800" b="0" dirty="0">
              <a:solidFill>
                <a:schemeClr val="tx1"/>
              </a:solidFill>
            </a:endParaRPr>
          </a:p>
        </p:txBody>
      </p:sp>
      <p:pic>
        <p:nvPicPr>
          <p:cNvPr id="241668"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18558" y="1607066"/>
            <a:ext cx="8826500" cy="2298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16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 y="4162021"/>
            <a:ext cx="8851900" cy="2548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33308" y="1237734"/>
            <a:ext cx="1397000" cy="369332"/>
          </a:xfrm>
          <a:prstGeom prst="rect">
            <a:avLst/>
          </a:prstGeom>
          <a:noFill/>
        </p:spPr>
        <p:txBody>
          <a:bodyPr wrap="square" rtlCol="0">
            <a:spAutoFit/>
          </a:bodyPr>
          <a:lstStyle/>
          <a:p>
            <a:pPr algn="ctr"/>
            <a:r>
              <a:rPr lang="en-IE" sz="1800" b="0" dirty="0" smtClean="0">
                <a:solidFill>
                  <a:schemeClr val="tx1"/>
                </a:solidFill>
              </a:rPr>
              <a:t>Q4 2007</a:t>
            </a:r>
            <a:endParaRPr lang="en-IE" sz="1800" b="0" dirty="0">
              <a:solidFill>
                <a:schemeClr val="tx1"/>
              </a:solidFill>
            </a:endParaRPr>
          </a:p>
        </p:txBody>
      </p:sp>
      <p:sp>
        <p:nvSpPr>
          <p:cNvPr id="8" name="Rectangle 7"/>
          <p:cNvSpPr/>
          <p:nvPr/>
        </p:nvSpPr>
        <p:spPr>
          <a:xfrm>
            <a:off x="4030886" y="3816514"/>
            <a:ext cx="1069525" cy="369332"/>
          </a:xfrm>
          <a:prstGeom prst="rect">
            <a:avLst/>
          </a:prstGeom>
        </p:spPr>
        <p:txBody>
          <a:bodyPr wrap="none">
            <a:spAutoFit/>
          </a:bodyPr>
          <a:lstStyle/>
          <a:p>
            <a:pPr algn="ctr"/>
            <a:r>
              <a:rPr lang="en-IE" sz="1800" b="0" dirty="0">
                <a:solidFill>
                  <a:schemeClr val="tx1"/>
                </a:solidFill>
              </a:rPr>
              <a:t>Q4 </a:t>
            </a:r>
            <a:r>
              <a:rPr lang="en-IE" sz="1800" b="0" dirty="0" smtClean="0">
                <a:solidFill>
                  <a:schemeClr val="tx1"/>
                </a:solidFill>
              </a:rPr>
              <a:t>2012</a:t>
            </a:r>
            <a:endParaRPr lang="en-IE" sz="1800" b="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70900" cy="1143000"/>
          </a:xfrm>
        </p:spPr>
        <p:txBody>
          <a:bodyPr/>
          <a:lstStyle/>
          <a:p>
            <a:pPr algn="l"/>
            <a:r>
              <a:rPr lang="en-IE" dirty="0" smtClean="0"/>
              <a:t>Enterprise births, deaths &amp; impact on employment</a:t>
            </a:r>
            <a:endParaRPr lang="en-IE" dirty="0"/>
          </a:p>
        </p:txBody>
      </p:sp>
      <p:sp>
        <p:nvSpPr>
          <p:cNvPr id="4" name="Slide Number Placeholder 3"/>
          <p:cNvSpPr>
            <a:spLocks noGrp="1"/>
          </p:cNvSpPr>
          <p:nvPr>
            <p:ph type="sldNum" sz="quarter" idx="10"/>
          </p:nvPr>
        </p:nvSpPr>
        <p:spPr/>
        <p:txBody>
          <a:bodyPr/>
          <a:lstStyle/>
          <a:p>
            <a:endParaRPr lang="en-IE" dirty="0"/>
          </a:p>
        </p:txBody>
      </p:sp>
      <p:pic>
        <p:nvPicPr>
          <p:cNvPr id="2355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6008" y="2279158"/>
            <a:ext cx="4268192" cy="3298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933700" y="3263900"/>
            <a:ext cx="1625600" cy="400110"/>
          </a:xfrm>
          <a:prstGeom prst="rect">
            <a:avLst/>
          </a:prstGeom>
          <a:noFill/>
        </p:spPr>
        <p:txBody>
          <a:bodyPr wrap="square" rtlCol="0">
            <a:spAutoFit/>
          </a:bodyPr>
          <a:lstStyle/>
          <a:p>
            <a:pPr algn="l"/>
            <a:r>
              <a:rPr lang="en-IE" sz="2000" b="0" dirty="0" smtClean="0">
                <a:solidFill>
                  <a:schemeClr val="accent6">
                    <a:lumMod val="75000"/>
                  </a:schemeClr>
                </a:solidFill>
              </a:rPr>
              <a:t>Deaths</a:t>
            </a:r>
            <a:endParaRPr lang="en-IE" sz="2000" b="0" dirty="0">
              <a:solidFill>
                <a:schemeClr val="accent6">
                  <a:lumMod val="75000"/>
                </a:schemeClr>
              </a:solidFill>
            </a:endParaRPr>
          </a:p>
        </p:txBody>
      </p:sp>
      <p:sp>
        <p:nvSpPr>
          <p:cNvPr id="7" name="TextBox 6"/>
          <p:cNvSpPr txBox="1"/>
          <p:nvPr/>
        </p:nvSpPr>
        <p:spPr>
          <a:xfrm>
            <a:off x="2819400" y="4791859"/>
            <a:ext cx="1435100" cy="400110"/>
          </a:xfrm>
          <a:prstGeom prst="rect">
            <a:avLst/>
          </a:prstGeom>
          <a:noFill/>
        </p:spPr>
        <p:txBody>
          <a:bodyPr wrap="square" rtlCol="0">
            <a:spAutoFit/>
          </a:bodyPr>
          <a:lstStyle/>
          <a:p>
            <a:pPr algn="l"/>
            <a:r>
              <a:rPr lang="en-IE" sz="2000" b="0" dirty="0" smtClean="0">
                <a:solidFill>
                  <a:srgbClr val="336699"/>
                </a:solidFill>
              </a:rPr>
              <a:t>Births</a:t>
            </a:r>
            <a:endParaRPr lang="en-IE" sz="2000" b="0" dirty="0">
              <a:solidFill>
                <a:srgbClr val="336699"/>
              </a:solidFill>
            </a:endParaRPr>
          </a:p>
        </p:txBody>
      </p:sp>
      <p:pic>
        <p:nvPicPr>
          <p:cNvPr id="2355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9300" y="2260600"/>
            <a:ext cx="4362450" cy="345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032625" y="2962245"/>
            <a:ext cx="1247775" cy="400110"/>
          </a:xfrm>
          <a:prstGeom prst="rect">
            <a:avLst/>
          </a:prstGeom>
          <a:noFill/>
        </p:spPr>
        <p:txBody>
          <a:bodyPr wrap="square" rtlCol="0">
            <a:spAutoFit/>
          </a:bodyPr>
          <a:lstStyle/>
          <a:p>
            <a:pPr algn="l"/>
            <a:r>
              <a:rPr lang="en-IE" sz="2000" b="0" dirty="0" smtClean="0">
                <a:solidFill>
                  <a:schemeClr val="accent6">
                    <a:lumMod val="75000"/>
                  </a:schemeClr>
                </a:solidFill>
              </a:rPr>
              <a:t>Jobs lost</a:t>
            </a:r>
            <a:endParaRPr lang="en-IE" sz="2000" b="0" dirty="0">
              <a:solidFill>
                <a:schemeClr val="accent6">
                  <a:lumMod val="75000"/>
                </a:schemeClr>
              </a:solidFill>
            </a:endParaRPr>
          </a:p>
        </p:txBody>
      </p:sp>
      <p:sp>
        <p:nvSpPr>
          <p:cNvPr id="9" name="TextBox 8"/>
          <p:cNvSpPr txBox="1"/>
          <p:nvPr/>
        </p:nvSpPr>
        <p:spPr>
          <a:xfrm>
            <a:off x="4772025" y="4851742"/>
            <a:ext cx="1968500" cy="400110"/>
          </a:xfrm>
          <a:prstGeom prst="rect">
            <a:avLst/>
          </a:prstGeom>
          <a:noFill/>
        </p:spPr>
        <p:txBody>
          <a:bodyPr wrap="square" rtlCol="0">
            <a:spAutoFit/>
          </a:bodyPr>
          <a:lstStyle/>
          <a:p>
            <a:pPr algn="l"/>
            <a:r>
              <a:rPr lang="en-IE" sz="2000" b="0" dirty="0" smtClean="0">
                <a:solidFill>
                  <a:srgbClr val="336699"/>
                </a:solidFill>
              </a:rPr>
              <a:t>Jobs created</a:t>
            </a:r>
            <a:endParaRPr lang="en-IE" sz="2000" b="0" dirty="0">
              <a:solidFill>
                <a:srgbClr val="336699"/>
              </a:solidFill>
            </a:endParaRPr>
          </a:p>
        </p:txBody>
      </p:sp>
      <p:sp>
        <p:nvSpPr>
          <p:cNvPr id="10" name="TextBox 9"/>
          <p:cNvSpPr txBox="1"/>
          <p:nvPr/>
        </p:nvSpPr>
        <p:spPr>
          <a:xfrm>
            <a:off x="939800" y="1727199"/>
            <a:ext cx="2806700" cy="461665"/>
          </a:xfrm>
          <a:prstGeom prst="rect">
            <a:avLst/>
          </a:prstGeom>
          <a:noFill/>
        </p:spPr>
        <p:txBody>
          <a:bodyPr wrap="square" rtlCol="0">
            <a:spAutoFit/>
          </a:bodyPr>
          <a:lstStyle/>
          <a:p>
            <a:pPr algn="ctr"/>
            <a:r>
              <a:rPr lang="en-IE" b="0" dirty="0">
                <a:solidFill>
                  <a:schemeClr val="bg1">
                    <a:lumMod val="50000"/>
                  </a:schemeClr>
                </a:solidFill>
              </a:rPr>
              <a:t>Enterprises</a:t>
            </a:r>
          </a:p>
        </p:txBody>
      </p:sp>
      <p:sp>
        <p:nvSpPr>
          <p:cNvPr id="11" name="Rectangle 10"/>
          <p:cNvSpPr/>
          <p:nvPr/>
        </p:nvSpPr>
        <p:spPr>
          <a:xfrm>
            <a:off x="4997760" y="1786235"/>
            <a:ext cx="2634054" cy="461665"/>
          </a:xfrm>
          <a:prstGeom prst="rect">
            <a:avLst/>
          </a:prstGeom>
        </p:spPr>
        <p:txBody>
          <a:bodyPr wrap="none">
            <a:spAutoFit/>
          </a:bodyPr>
          <a:lstStyle/>
          <a:p>
            <a:pPr algn="ctr"/>
            <a:r>
              <a:rPr lang="en-IE" b="0" dirty="0" smtClean="0">
                <a:solidFill>
                  <a:schemeClr val="bg1">
                    <a:lumMod val="50000"/>
                  </a:schemeClr>
                </a:solidFill>
              </a:rPr>
              <a:t>Persons Engaged</a:t>
            </a:r>
            <a:endParaRPr lang="en-IE" b="0" dirty="0">
              <a:solidFill>
                <a:schemeClr val="bg1">
                  <a:lumMod val="50000"/>
                </a:schemeClr>
              </a:solidFill>
            </a:endParaRPr>
          </a:p>
        </p:txBody>
      </p:sp>
    </p:spTree>
    <p:extLst>
      <p:ext uri="{BB962C8B-B14F-4D97-AF65-F5344CB8AC3E}">
        <p14:creationId xmlns:p14="http://schemas.microsoft.com/office/powerpoint/2010/main" val="1327947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89512" cy="1143000"/>
          </a:xfrm>
        </p:spPr>
        <p:txBody>
          <a:bodyPr/>
          <a:lstStyle/>
          <a:p>
            <a:pPr algn="l"/>
            <a:r>
              <a:rPr lang="en-IE" dirty="0" smtClean="0"/>
              <a:t>Enterprise survival</a:t>
            </a:r>
            <a:endParaRPr lang="en-IE" dirty="0"/>
          </a:p>
        </p:txBody>
      </p:sp>
      <p:sp>
        <p:nvSpPr>
          <p:cNvPr id="4" name="Slide Number Placeholder 3"/>
          <p:cNvSpPr>
            <a:spLocks noGrp="1"/>
          </p:cNvSpPr>
          <p:nvPr>
            <p:ph type="sldNum" sz="quarter" idx="10"/>
          </p:nvPr>
        </p:nvSpPr>
        <p:spPr/>
        <p:txBody>
          <a:bodyPr/>
          <a:lstStyle/>
          <a:p>
            <a:endParaRPr lang="en-IE" dirty="0"/>
          </a:p>
        </p:txBody>
      </p:sp>
      <p:pic>
        <p:nvPicPr>
          <p:cNvPr id="2365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0308" y="2413000"/>
            <a:ext cx="3950692" cy="312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76300" y="1930400"/>
            <a:ext cx="2984500" cy="461665"/>
          </a:xfrm>
          <a:prstGeom prst="rect">
            <a:avLst/>
          </a:prstGeom>
          <a:noFill/>
        </p:spPr>
        <p:txBody>
          <a:bodyPr wrap="square" rtlCol="0">
            <a:spAutoFit/>
          </a:bodyPr>
          <a:lstStyle/>
          <a:p>
            <a:pPr algn="ctr"/>
            <a:r>
              <a:rPr lang="en-IE" b="0" dirty="0" smtClean="0">
                <a:solidFill>
                  <a:schemeClr val="bg1">
                    <a:lumMod val="50000"/>
                  </a:schemeClr>
                </a:solidFill>
              </a:rPr>
              <a:t>Enterprises</a:t>
            </a:r>
            <a:endParaRPr lang="en-IE" b="0" dirty="0">
              <a:solidFill>
                <a:schemeClr val="bg1">
                  <a:lumMod val="50000"/>
                </a:schemeClr>
              </a:solidFill>
            </a:endParaRPr>
          </a:p>
        </p:txBody>
      </p:sp>
      <p:sp>
        <p:nvSpPr>
          <p:cNvPr id="6" name="TextBox 5"/>
          <p:cNvSpPr txBox="1"/>
          <p:nvPr/>
        </p:nvSpPr>
        <p:spPr>
          <a:xfrm>
            <a:off x="1206500" y="2721977"/>
            <a:ext cx="1422400" cy="338554"/>
          </a:xfrm>
          <a:prstGeom prst="rect">
            <a:avLst/>
          </a:prstGeom>
          <a:noFill/>
        </p:spPr>
        <p:txBody>
          <a:bodyPr wrap="square" rtlCol="0">
            <a:spAutoFit/>
          </a:bodyPr>
          <a:lstStyle/>
          <a:p>
            <a:pPr algn="l"/>
            <a:r>
              <a:rPr lang="en-IE" sz="1600" b="0" dirty="0" smtClean="0">
                <a:solidFill>
                  <a:srgbClr val="00B050"/>
                </a:solidFill>
              </a:rPr>
              <a:t>Born in 2006</a:t>
            </a:r>
            <a:endParaRPr lang="en-IE" sz="1600" b="0" dirty="0">
              <a:solidFill>
                <a:srgbClr val="00B050"/>
              </a:solidFill>
            </a:endParaRPr>
          </a:p>
        </p:txBody>
      </p:sp>
      <p:sp>
        <p:nvSpPr>
          <p:cNvPr id="7" name="TextBox 6"/>
          <p:cNvSpPr txBox="1"/>
          <p:nvPr/>
        </p:nvSpPr>
        <p:spPr>
          <a:xfrm>
            <a:off x="3060700" y="4610100"/>
            <a:ext cx="1524000" cy="338554"/>
          </a:xfrm>
          <a:prstGeom prst="rect">
            <a:avLst/>
          </a:prstGeom>
          <a:noFill/>
        </p:spPr>
        <p:txBody>
          <a:bodyPr wrap="square" rtlCol="0">
            <a:spAutoFit/>
          </a:bodyPr>
          <a:lstStyle/>
          <a:p>
            <a:pPr algn="l"/>
            <a:r>
              <a:rPr lang="en-IE" sz="1600" b="0" dirty="0" smtClean="0">
                <a:solidFill>
                  <a:srgbClr val="FF0000"/>
                </a:solidFill>
              </a:rPr>
              <a:t>Born in 2007</a:t>
            </a:r>
            <a:endParaRPr lang="en-IE" sz="1600" b="0" dirty="0">
              <a:solidFill>
                <a:srgbClr val="FF0000"/>
              </a:solidFill>
            </a:endParaRPr>
          </a:p>
        </p:txBody>
      </p:sp>
      <p:sp>
        <p:nvSpPr>
          <p:cNvPr id="8" name="TextBox 7"/>
          <p:cNvSpPr txBox="1"/>
          <p:nvPr/>
        </p:nvSpPr>
        <p:spPr>
          <a:xfrm>
            <a:off x="1320800" y="4592309"/>
            <a:ext cx="711200" cy="338554"/>
          </a:xfrm>
          <a:prstGeom prst="rect">
            <a:avLst/>
          </a:prstGeom>
          <a:noFill/>
        </p:spPr>
        <p:txBody>
          <a:bodyPr wrap="square" rtlCol="0">
            <a:spAutoFit/>
          </a:bodyPr>
          <a:lstStyle/>
          <a:p>
            <a:r>
              <a:rPr lang="en-IE" sz="1600" b="0" dirty="0" smtClean="0">
                <a:solidFill>
                  <a:srgbClr val="00B0F0"/>
                </a:solidFill>
              </a:rPr>
              <a:t>2008</a:t>
            </a:r>
            <a:endParaRPr lang="en-IE" sz="1600" b="0" dirty="0">
              <a:solidFill>
                <a:srgbClr val="00B0F0"/>
              </a:solidFill>
            </a:endParaRPr>
          </a:p>
        </p:txBody>
      </p:sp>
      <p:sp>
        <p:nvSpPr>
          <p:cNvPr id="9" name="TextBox 8"/>
          <p:cNvSpPr txBox="1"/>
          <p:nvPr/>
        </p:nvSpPr>
        <p:spPr>
          <a:xfrm>
            <a:off x="1206500" y="3499671"/>
            <a:ext cx="1193800" cy="338554"/>
          </a:xfrm>
          <a:prstGeom prst="rect">
            <a:avLst/>
          </a:prstGeom>
          <a:noFill/>
        </p:spPr>
        <p:txBody>
          <a:bodyPr wrap="square" rtlCol="0">
            <a:spAutoFit/>
          </a:bodyPr>
          <a:lstStyle/>
          <a:p>
            <a:pPr algn="l"/>
            <a:r>
              <a:rPr lang="en-IE" sz="1600" b="0" dirty="0" smtClean="0">
                <a:solidFill>
                  <a:schemeClr val="tx1"/>
                </a:solidFill>
              </a:rPr>
              <a:t>2009</a:t>
            </a:r>
            <a:endParaRPr lang="en-IE" sz="1600" b="0" dirty="0">
              <a:solidFill>
                <a:schemeClr val="tx1"/>
              </a:solidFill>
            </a:endParaRPr>
          </a:p>
        </p:txBody>
      </p:sp>
      <p:graphicFrame>
        <p:nvGraphicFramePr>
          <p:cNvPr id="11" name="Chart 10"/>
          <p:cNvGraphicFramePr>
            <a:graphicFrameLocks/>
          </p:cNvGraphicFramePr>
          <p:nvPr>
            <p:extLst>
              <p:ext uri="{D42A27DB-BD31-4B8C-83A1-F6EECF244321}">
                <p14:modId xmlns:p14="http://schemas.microsoft.com/office/powerpoint/2010/main" val="3846773758"/>
              </p:ext>
            </p:extLst>
          </p:nvPr>
        </p:nvGraphicFramePr>
        <p:xfrm>
          <a:off x="4305300" y="2466624"/>
          <a:ext cx="4572000" cy="3032476"/>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4997760" y="1930399"/>
            <a:ext cx="2634054" cy="461665"/>
          </a:xfrm>
          <a:prstGeom prst="rect">
            <a:avLst/>
          </a:prstGeom>
        </p:spPr>
        <p:txBody>
          <a:bodyPr wrap="none">
            <a:spAutoFit/>
          </a:bodyPr>
          <a:lstStyle/>
          <a:p>
            <a:pPr algn="ctr"/>
            <a:r>
              <a:rPr lang="en-IE" b="0" dirty="0" smtClean="0">
                <a:solidFill>
                  <a:schemeClr val="bg1">
                    <a:lumMod val="50000"/>
                  </a:schemeClr>
                </a:solidFill>
              </a:rPr>
              <a:t>Persons Engaged</a:t>
            </a:r>
            <a:endParaRPr lang="en-IE" b="0" dirty="0">
              <a:solidFill>
                <a:schemeClr val="bg1">
                  <a:lumMod val="50000"/>
                </a:schemeClr>
              </a:solidFill>
            </a:endParaRPr>
          </a:p>
        </p:txBody>
      </p:sp>
    </p:spTree>
    <p:extLst>
      <p:ext uri="{BB962C8B-B14F-4D97-AF65-F5344CB8AC3E}">
        <p14:creationId xmlns:p14="http://schemas.microsoft.com/office/powerpoint/2010/main" val="1266429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51900" cy="1143000"/>
          </a:xfrm>
        </p:spPr>
        <p:txBody>
          <a:bodyPr/>
          <a:lstStyle/>
          <a:p>
            <a:pPr algn="l"/>
            <a:r>
              <a:rPr lang="en-IE" sz="2800" dirty="0" smtClean="0"/>
              <a:t>Retail Sector</a:t>
            </a:r>
            <a:endParaRPr lang="en-US" sz="2800" dirty="0"/>
          </a:p>
        </p:txBody>
      </p:sp>
      <p:sp>
        <p:nvSpPr>
          <p:cNvPr id="3" name="Slide Number Placeholder 2"/>
          <p:cNvSpPr>
            <a:spLocks noGrp="1"/>
          </p:cNvSpPr>
          <p:nvPr>
            <p:ph type="sldNum" sz="quarter" idx="10"/>
          </p:nvPr>
        </p:nvSpPr>
        <p:spPr/>
        <p:txBody>
          <a:bodyPr/>
          <a:lstStyle/>
          <a:p>
            <a:endParaRPr lang="en-IE" dirty="0"/>
          </a:p>
        </p:txBody>
      </p:sp>
      <p:sp>
        <p:nvSpPr>
          <p:cNvPr id="7" name="TextBox 6"/>
          <p:cNvSpPr txBox="1"/>
          <p:nvPr/>
        </p:nvSpPr>
        <p:spPr>
          <a:xfrm>
            <a:off x="1295400" y="1435100"/>
            <a:ext cx="6845300" cy="1015663"/>
          </a:xfrm>
          <a:prstGeom prst="rect">
            <a:avLst/>
          </a:prstGeom>
          <a:noFill/>
        </p:spPr>
        <p:txBody>
          <a:bodyPr wrap="square" rtlCol="0">
            <a:spAutoFit/>
          </a:bodyPr>
          <a:lstStyle/>
          <a:p>
            <a:pPr algn="ctr"/>
            <a:r>
              <a:rPr lang="en-IE" sz="2000" b="0" dirty="0" smtClean="0">
                <a:solidFill>
                  <a:schemeClr val="tx1"/>
                </a:solidFill>
              </a:rPr>
              <a:t>Retail Sales Index </a:t>
            </a:r>
          </a:p>
          <a:p>
            <a:pPr algn="ctr"/>
            <a:r>
              <a:rPr lang="en-IE" sz="2000" b="0" dirty="0" smtClean="0">
                <a:solidFill>
                  <a:schemeClr val="tx1"/>
                </a:solidFill>
              </a:rPr>
              <a:t>Seasonally Adjusted Volume </a:t>
            </a:r>
          </a:p>
          <a:p>
            <a:pPr algn="ctr"/>
            <a:r>
              <a:rPr lang="en-IE" sz="2000" b="0" dirty="0" smtClean="0">
                <a:solidFill>
                  <a:schemeClr val="tx1"/>
                </a:solidFill>
              </a:rPr>
              <a:t>(Base: Year 2005 = 100)</a:t>
            </a:r>
            <a:endParaRPr lang="en-US" sz="2000" b="0" dirty="0">
              <a:solidFill>
                <a:schemeClr val="tx1"/>
              </a:solidFill>
            </a:endParaRPr>
          </a:p>
        </p:txBody>
      </p:sp>
      <p:pic>
        <p:nvPicPr>
          <p:cNvPr id="2355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833" y="2450763"/>
            <a:ext cx="7133167" cy="427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0" y="0"/>
            <a:ext cx="7958137" cy="1143000"/>
          </a:xfrm>
        </p:spPr>
        <p:txBody>
          <a:bodyPr/>
          <a:lstStyle/>
          <a:p>
            <a:pPr algn="l"/>
            <a:r>
              <a:rPr lang="en-GB" sz="2800" dirty="0" smtClean="0">
                <a:latin typeface="Calibri" pitchFamily="34" charset="0"/>
              </a:rPr>
              <a:t>Residential Property &amp; Rent Prices</a:t>
            </a:r>
          </a:p>
        </p:txBody>
      </p:sp>
      <p:sp>
        <p:nvSpPr>
          <p:cNvPr id="4" name="Slide Number Placeholder 3"/>
          <p:cNvSpPr>
            <a:spLocks noGrp="1"/>
          </p:cNvSpPr>
          <p:nvPr>
            <p:ph type="sldNum" sz="quarter" idx="10"/>
          </p:nvPr>
        </p:nvSpPr>
        <p:spPr/>
        <p:txBody>
          <a:bodyPr/>
          <a:lstStyle/>
          <a:p>
            <a:pPr algn="r"/>
            <a:endParaRPr lang="en-IE" dirty="0"/>
          </a:p>
        </p:txBody>
      </p:sp>
      <p:sp>
        <p:nvSpPr>
          <p:cNvPr id="9" name="TextBox 8"/>
          <p:cNvSpPr txBox="1"/>
          <p:nvPr/>
        </p:nvSpPr>
        <p:spPr>
          <a:xfrm>
            <a:off x="3060700" y="1612900"/>
            <a:ext cx="3962400" cy="400110"/>
          </a:xfrm>
          <a:prstGeom prst="rect">
            <a:avLst/>
          </a:prstGeom>
          <a:noFill/>
        </p:spPr>
        <p:txBody>
          <a:bodyPr wrap="square" rtlCol="0">
            <a:spAutoFit/>
          </a:bodyPr>
          <a:lstStyle/>
          <a:p>
            <a:pPr algn="l"/>
            <a:r>
              <a:rPr lang="en-IE" sz="2000" b="0" dirty="0" smtClean="0">
                <a:solidFill>
                  <a:schemeClr val="tx1"/>
                </a:solidFill>
              </a:rPr>
              <a:t>(Base: Jan 2005 = 100)</a:t>
            </a:r>
            <a:endParaRPr lang="en-US" sz="2000" b="0" dirty="0">
              <a:solidFill>
                <a:schemeClr val="tx1"/>
              </a:solidFill>
            </a:endParaRPr>
          </a:p>
        </p:txBody>
      </p:sp>
      <p:pic>
        <p:nvPicPr>
          <p:cNvPr id="3" name="Content Placeholder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98645" y="2013010"/>
            <a:ext cx="7689913" cy="484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0" y="0"/>
            <a:ext cx="7958137" cy="1143000"/>
          </a:xfrm>
        </p:spPr>
        <p:txBody>
          <a:bodyPr/>
          <a:lstStyle/>
          <a:p>
            <a:pPr algn="l"/>
            <a:r>
              <a:rPr lang="en-GB" sz="2800" dirty="0" smtClean="0">
                <a:latin typeface="Calibri" pitchFamily="34" charset="0"/>
              </a:rPr>
              <a:t>Household Investments &amp; Savings</a:t>
            </a:r>
          </a:p>
        </p:txBody>
      </p:sp>
      <p:sp>
        <p:nvSpPr>
          <p:cNvPr id="4" name="Slide Number Placeholder 3"/>
          <p:cNvSpPr>
            <a:spLocks noGrp="1"/>
          </p:cNvSpPr>
          <p:nvPr>
            <p:ph type="sldNum" sz="quarter" idx="10"/>
          </p:nvPr>
        </p:nvSpPr>
        <p:spPr/>
        <p:txBody>
          <a:bodyPr/>
          <a:lstStyle/>
          <a:p>
            <a:pPr algn="r"/>
            <a:endParaRPr lang="en-IE" dirty="0"/>
          </a:p>
        </p:txBody>
      </p:sp>
      <p:pic>
        <p:nvPicPr>
          <p:cNvPr id="2355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90599" y="1558998"/>
            <a:ext cx="7301531" cy="5299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28700" y="1282700"/>
            <a:ext cx="1282700" cy="276999"/>
          </a:xfrm>
          <a:prstGeom prst="rect">
            <a:avLst/>
          </a:prstGeom>
          <a:noFill/>
        </p:spPr>
        <p:txBody>
          <a:bodyPr wrap="square" rtlCol="0">
            <a:spAutoFit/>
          </a:bodyPr>
          <a:lstStyle/>
          <a:p>
            <a:pPr algn="l"/>
            <a:r>
              <a:rPr lang="en-IE" sz="1200" b="0" dirty="0" smtClean="0">
                <a:solidFill>
                  <a:schemeClr val="tx1"/>
                </a:solidFill>
              </a:rPr>
              <a:t>€ Billion</a:t>
            </a:r>
            <a:endParaRPr lang="en-IE" sz="1200" b="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0" y="0"/>
            <a:ext cx="7958137" cy="1143000"/>
          </a:xfrm>
        </p:spPr>
        <p:txBody>
          <a:bodyPr/>
          <a:lstStyle/>
          <a:p>
            <a:pPr algn="l"/>
            <a:r>
              <a:rPr lang="en-GB" sz="2800" dirty="0" smtClean="0">
                <a:latin typeface="Calibri" pitchFamily="34" charset="0"/>
              </a:rPr>
              <a:t>Household indebtedness</a:t>
            </a:r>
          </a:p>
        </p:txBody>
      </p:sp>
      <p:sp>
        <p:nvSpPr>
          <p:cNvPr id="4" name="Slide Number Placeholder 3"/>
          <p:cNvSpPr>
            <a:spLocks noGrp="1"/>
          </p:cNvSpPr>
          <p:nvPr>
            <p:ph type="sldNum" sz="quarter" idx="10"/>
          </p:nvPr>
        </p:nvSpPr>
        <p:spPr/>
        <p:txBody>
          <a:bodyPr/>
          <a:lstStyle/>
          <a:p>
            <a:pPr algn="r"/>
            <a:endParaRPr lang="en-IE" dirty="0"/>
          </a:p>
        </p:txBody>
      </p:sp>
      <p:pic>
        <p:nvPicPr>
          <p:cNvPr id="2437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04900" y="1635977"/>
            <a:ext cx="7124700" cy="5170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3400" y="1347688"/>
            <a:ext cx="1270000" cy="276999"/>
          </a:xfrm>
          <a:prstGeom prst="rect">
            <a:avLst/>
          </a:prstGeom>
          <a:noFill/>
        </p:spPr>
        <p:txBody>
          <a:bodyPr wrap="square" rtlCol="0">
            <a:spAutoFit/>
          </a:bodyPr>
          <a:lstStyle/>
          <a:p>
            <a:r>
              <a:rPr lang="en-IE" sz="1200" b="0" dirty="0" smtClean="0">
                <a:solidFill>
                  <a:schemeClr val="tx1"/>
                </a:solidFill>
              </a:rPr>
              <a:t>€ Billion</a:t>
            </a:r>
            <a:endParaRPr lang="en-IE" sz="1200" b="0" dirty="0">
              <a:solidFill>
                <a:schemeClr val="tx1"/>
              </a:solidFill>
            </a:endParaRPr>
          </a:p>
        </p:txBody>
      </p:sp>
    </p:spTree>
    <p:extLst>
      <p:ext uri="{BB962C8B-B14F-4D97-AF65-F5344CB8AC3E}">
        <p14:creationId xmlns:p14="http://schemas.microsoft.com/office/powerpoint/2010/main" val="1382169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0" y="0"/>
            <a:ext cx="8529638" cy="1143000"/>
          </a:xfrm>
        </p:spPr>
        <p:txBody>
          <a:bodyPr/>
          <a:lstStyle/>
          <a:p>
            <a:pPr algn="l"/>
            <a:r>
              <a:rPr lang="en-GB" sz="2800" dirty="0" smtClean="0">
                <a:latin typeface="Calibri" pitchFamily="34" charset="0"/>
              </a:rPr>
              <a:t>Impact on Well-being</a:t>
            </a:r>
          </a:p>
        </p:txBody>
      </p:sp>
      <p:sp>
        <p:nvSpPr>
          <p:cNvPr id="6" name="TextBox 5"/>
          <p:cNvSpPr txBox="1"/>
          <p:nvPr/>
        </p:nvSpPr>
        <p:spPr>
          <a:xfrm>
            <a:off x="1930400" y="1460500"/>
            <a:ext cx="4851400" cy="400110"/>
          </a:xfrm>
          <a:prstGeom prst="rect">
            <a:avLst/>
          </a:prstGeom>
          <a:noFill/>
        </p:spPr>
        <p:txBody>
          <a:bodyPr wrap="square" rtlCol="0">
            <a:spAutoFit/>
          </a:bodyPr>
          <a:lstStyle/>
          <a:p>
            <a:pPr algn="ctr"/>
            <a:r>
              <a:rPr lang="en-IE" sz="2000" b="0" dirty="0" smtClean="0">
                <a:solidFill>
                  <a:schemeClr val="tx1"/>
                </a:solidFill>
              </a:rPr>
              <a:t>(Base: Year 2007 = 100)</a:t>
            </a:r>
            <a:endParaRPr lang="en-US" sz="2000" b="0" dirty="0">
              <a:solidFill>
                <a:schemeClr val="tx1"/>
              </a:solidFill>
            </a:endParaRPr>
          </a:p>
        </p:txBody>
      </p:sp>
      <p:pic>
        <p:nvPicPr>
          <p:cNvPr id="2437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9943" y="2146301"/>
            <a:ext cx="8499915" cy="443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70868"/>
            <a:ext cx="9055100" cy="523220"/>
          </a:xfrm>
          <a:prstGeom prst="rect">
            <a:avLst/>
          </a:prstGeom>
        </p:spPr>
        <p:txBody>
          <a:bodyPr wrap="square">
            <a:spAutoFit/>
          </a:bodyPr>
          <a:lstStyle/>
          <a:p>
            <a:pPr algn="l"/>
            <a:r>
              <a:rPr lang="en-GB" sz="2800" dirty="0" smtClean="0">
                <a:latin typeface="Calibri" pitchFamily="34" charset="0"/>
              </a:rPr>
              <a:t>GDP &amp; GNP (Constant Prices - Seasonally Adjusted)</a:t>
            </a:r>
            <a:endParaRPr lang="en-US" sz="2800" dirty="0"/>
          </a:p>
        </p:txBody>
      </p:sp>
      <p:sp>
        <p:nvSpPr>
          <p:cNvPr id="10" name="TextBox 9"/>
          <p:cNvSpPr txBox="1"/>
          <p:nvPr/>
        </p:nvSpPr>
        <p:spPr>
          <a:xfrm>
            <a:off x="3175000" y="1346200"/>
            <a:ext cx="3187700" cy="400110"/>
          </a:xfrm>
          <a:prstGeom prst="rect">
            <a:avLst/>
          </a:prstGeom>
          <a:noFill/>
        </p:spPr>
        <p:txBody>
          <a:bodyPr wrap="square" rtlCol="0">
            <a:spAutoFit/>
          </a:bodyPr>
          <a:lstStyle/>
          <a:p>
            <a:pPr algn="ctr"/>
            <a:r>
              <a:rPr lang="en-IE" sz="2000" b="0" dirty="0" smtClean="0">
                <a:solidFill>
                  <a:schemeClr val="tx1"/>
                </a:solidFill>
              </a:rPr>
              <a:t>Q1 2002 – Q4 2012</a:t>
            </a:r>
            <a:endParaRPr lang="en-US" sz="2000" b="0" dirty="0">
              <a:solidFill>
                <a:schemeClr val="tx1"/>
              </a:solidFill>
            </a:endParaRPr>
          </a:p>
        </p:txBody>
      </p:sp>
      <p:pic>
        <p:nvPicPr>
          <p:cNvPr id="2396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822449"/>
            <a:ext cx="8470900" cy="475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17500" y="1592421"/>
            <a:ext cx="1638300" cy="307777"/>
          </a:xfrm>
          <a:prstGeom prst="rect">
            <a:avLst/>
          </a:prstGeom>
          <a:noFill/>
        </p:spPr>
        <p:txBody>
          <a:bodyPr wrap="square" rtlCol="0">
            <a:spAutoFit/>
          </a:bodyPr>
          <a:lstStyle/>
          <a:p>
            <a:pPr algn="l"/>
            <a:r>
              <a:rPr lang="en-IE" sz="1400" b="0" dirty="0" smtClean="0">
                <a:solidFill>
                  <a:schemeClr val="tx1"/>
                </a:solidFill>
              </a:rPr>
              <a:t>€ Billion</a:t>
            </a:r>
            <a:endParaRPr lang="en-IE" sz="1400" b="0" dirty="0">
              <a:solidFill>
                <a:schemeClr val="tx1"/>
              </a:solidFill>
            </a:endParaRPr>
          </a:p>
        </p:txBody>
      </p:sp>
      <p:sp>
        <p:nvSpPr>
          <p:cNvPr id="3" name="TextBox 2"/>
          <p:cNvSpPr txBox="1"/>
          <p:nvPr/>
        </p:nvSpPr>
        <p:spPr>
          <a:xfrm>
            <a:off x="5930900" y="2315863"/>
            <a:ext cx="1600200" cy="461665"/>
          </a:xfrm>
          <a:prstGeom prst="rect">
            <a:avLst/>
          </a:prstGeom>
          <a:noFill/>
        </p:spPr>
        <p:txBody>
          <a:bodyPr wrap="square" rtlCol="0">
            <a:spAutoFit/>
          </a:bodyPr>
          <a:lstStyle/>
          <a:p>
            <a:pPr algn="l"/>
            <a:r>
              <a:rPr lang="en-IE" dirty="0" smtClean="0">
                <a:solidFill>
                  <a:schemeClr val="accent1"/>
                </a:solidFill>
              </a:rPr>
              <a:t>GDP</a:t>
            </a:r>
            <a:endParaRPr lang="en-IE" dirty="0">
              <a:solidFill>
                <a:schemeClr val="accent1"/>
              </a:solidFill>
            </a:endParaRPr>
          </a:p>
        </p:txBody>
      </p:sp>
      <p:sp>
        <p:nvSpPr>
          <p:cNvPr id="4" name="TextBox 3"/>
          <p:cNvSpPr txBox="1"/>
          <p:nvPr/>
        </p:nvSpPr>
        <p:spPr>
          <a:xfrm>
            <a:off x="5486400" y="3498502"/>
            <a:ext cx="1244600" cy="461665"/>
          </a:xfrm>
          <a:prstGeom prst="rect">
            <a:avLst/>
          </a:prstGeom>
          <a:noFill/>
        </p:spPr>
        <p:txBody>
          <a:bodyPr wrap="square" rtlCol="0">
            <a:spAutoFit/>
          </a:bodyPr>
          <a:lstStyle/>
          <a:p>
            <a:r>
              <a:rPr lang="en-IE" dirty="0" smtClean="0">
                <a:solidFill>
                  <a:schemeClr val="accent6">
                    <a:lumMod val="75000"/>
                  </a:schemeClr>
                </a:solidFill>
              </a:rPr>
              <a:t>GNP</a:t>
            </a:r>
            <a:endParaRPr lang="en-IE"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15300" cy="1143000"/>
          </a:xfrm>
        </p:spPr>
        <p:txBody>
          <a:bodyPr/>
          <a:lstStyle/>
          <a:p>
            <a:pPr algn="l"/>
            <a:r>
              <a:rPr lang="en-IE" dirty="0" smtClean="0"/>
              <a:t>Poverty, Deprivation &amp; income inequality rates </a:t>
            </a:r>
            <a:endParaRPr lang="en-IE" dirty="0"/>
          </a:p>
        </p:txBody>
      </p:sp>
      <p:sp>
        <p:nvSpPr>
          <p:cNvPr id="9" name="TextBox 8"/>
          <p:cNvSpPr txBox="1"/>
          <p:nvPr/>
        </p:nvSpPr>
        <p:spPr>
          <a:xfrm>
            <a:off x="258234" y="1273145"/>
            <a:ext cx="901700" cy="400110"/>
          </a:xfrm>
          <a:prstGeom prst="rect">
            <a:avLst/>
          </a:prstGeom>
          <a:noFill/>
        </p:spPr>
        <p:txBody>
          <a:bodyPr wrap="square" rtlCol="0">
            <a:spAutoFit/>
          </a:bodyPr>
          <a:lstStyle/>
          <a:p>
            <a:pPr algn="l"/>
            <a:r>
              <a:rPr lang="en-IE" sz="2000" b="0" dirty="0" smtClean="0">
                <a:solidFill>
                  <a:schemeClr val="tx1"/>
                </a:solidFill>
              </a:rPr>
              <a:t>%</a:t>
            </a:r>
            <a:endParaRPr lang="en-IE" sz="2000" b="0" dirty="0">
              <a:solidFill>
                <a:schemeClr val="tx1"/>
              </a:solidFill>
            </a:endParaRPr>
          </a:p>
        </p:txBody>
      </p:sp>
      <p:sp>
        <p:nvSpPr>
          <p:cNvPr id="10" name="Rectangle 9"/>
          <p:cNvSpPr/>
          <p:nvPr/>
        </p:nvSpPr>
        <p:spPr>
          <a:xfrm>
            <a:off x="8469320" y="1249977"/>
            <a:ext cx="458780" cy="461665"/>
          </a:xfrm>
          <a:prstGeom prst="rect">
            <a:avLst/>
          </a:prstGeom>
        </p:spPr>
        <p:txBody>
          <a:bodyPr wrap="none">
            <a:spAutoFit/>
          </a:bodyPr>
          <a:lstStyle/>
          <a:p>
            <a:pPr algn="l"/>
            <a:r>
              <a:rPr lang="en-IE" b="0" dirty="0">
                <a:solidFill>
                  <a:schemeClr val="tx1"/>
                </a:solidFill>
              </a:rPr>
              <a:t>%</a:t>
            </a:r>
          </a:p>
        </p:txBody>
      </p:sp>
      <p:pic>
        <p:nvPicPr>
          <p:cNvPr id="2437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1607821"/>
            <a:ext cx="8763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159934" y="5555734"/>
            <a:ext cx="2260600" cy="369332"/>
          </a:xfrm>
          <a:prstGeom prst="rect">
            <a:avLst/>
          </a:prstGeom>
          <a:noFill/>
        </p:spPr>
        <p:txBody>
          <a:bodyPr wrap="square" rtlCol="0">
            <a:spAutoFit/>
          </a:bodyPr>
          <a:lstStyle/>
          <a:p>
            <a:pPr algn="l"/>
            <a:r>
              <a:rPr lang="en-IE" sz="1800" b="0" dirty="0" smtClean="0">
                <a:solidFill>
                  <a:srgbClr val="00B050"/>
                </a:solidFill>
              </a:rPr>
              <a:t>Consistent Poverty</a:t>
            </a:r>
            <a:endParaRPr lang="en-IE" sz="1800" b="0" dirty="0">
              <a:solidFill>
                <a:srgbClr val="00B050"/>
              </a:solidFill>
            </a:endParaRPr>
          </a:p>
        </p:txBody>
      </p:sp>
      <p:sp>
        <p:nvSpPr>
          <p:cNvPr id="14" name="TextBox 13"/>
          <p:cNvSpPr txBox="1"/>
          <p:nvPr/>
        </p:nvSpPr>
        <p:spPr>
          <a:xfrm>
            <a:off x="1159934" y="4249421"/>
            <a:ext cx="1447800" cy="369332"/>
          </a:xfrm>
          <a:prstGeom prst="rect">
            <a:avLst/>
          </a:prstGeom>
          <a:noFill/>
        </p:spPr>
        <p:txBody>
          <a:bodyPr wrap="square" rtlCol="0">
            <a:spAutoFit/>
          </a:bodyPr>
          <a:lstStyle/>
          <a:p>
            <a:pPr algn="l"/>
            <a:r>
              <a:rPr lang="en-IE" sz="1800" b="0" dirty="0" smtClean="0">
                <a:solidFill>
                  <a:srgbClr val="FF0000"/>
                </a:solidFill>
              </a:rPr>
              <a:t>Deprivation</a:t>
            </a:r>
            <a:endParaRPr lang="en-IE" sz="1800" b="0" dirty="0">
              <a:solidFill>
                <a:srgbClr val="FF0000"/>
              </a:solidFill>
            </a:endParaRPr>
          </a:p>
        </p:txBody>
      </p:sp>
      <p:sp>
        <p:nvSpPr>
          <p:cNvPr id="15" name="TextBox 14"/>
          <p:cNvSpPr txBox="1"/>
          <p:nvPr/>
        </p:nvSpPr>
        <p:spPr>
          <a:xfrm>
            <a:off x="1172634" y="3035300"/>
            <a:ext cx="2870200" cy="369332"/>
          </a:xfrm>
          <a:prstGeom prst="rect">
            <a:avLst/>
          </a:prstGeom>
          <a:noFill/>
        </p:spPr>
        <p:txBody>
          <a:bodyPr wrap="square" rtlCol="0">
            <a:spAutoFit/>
          </a:bodyPr>
          <a:lstStyle/>
          <a:p>
            <a:pPr algn="l"/>
            <a:r>
              <a:rPr lang="en-IE" sz="1800" b="0" dirty="0" smtClean="0">
                <a:solidFill>
                  <a:srgbClr val="00B0F0"/>
                </a:solidFill>
              </a:rPr>
              <a:t>At Risk of Poverty</a:t>
            </a:r>
            <a:endParaRPr lang="en-IE" sz="1800" b="0" dirty="0">
              <a:solidFill>
                <a:srgbClr val="00B0F0"/>
              </a:solidFill>
            </a:endParaRPr>
          </a:p>
        </p:txBody>
      </p:sp>
      <p:sp>
        <p:nvSpPr>
          <p:cNvPr id="16" name="TextBox 15"/>
          <p:cNvSpPr txBox="1"/>
          <p:nvPr/>
        </p:nvSpPr>
        <p:spPr>
          <a:xfrm>
            <a:off x="5499100" y="1892300"/>
            <a:ext cx="2540000" cy="369332"/>
          </a:xfrm>
          <a:prstGeom prst="rect">
            <a:avLst/>
          </a:prstGeom>
          <a:noFill/>
        </p:spPr>
        <p:txBody>
          <a:bodyPr wrap="square" rtlCol="0">
            <a:spAutoFit/>
          </a:bodyPr>
          <a:lstStyle/>
          <a:p>
            <a:r>
              <a:rPr lang="en-IE" sz="1800" b="0" dirty="0" err="1" smtClean="0">
                <a:solidFill>
                  <a:srgbClr val="7030A0"/>
                </a:solidFill>
              </a:rPr>
              <a:t>Gini</a:t>
            </a:r>
            <a:r>
              <a:rPr lang="en-IE" sz="1800" b="0" dirty="0" smtClean="0">
                <a:solidFill>
                  <a:srgbClr val="7030A0"/>
                </a:solidFill>
              </a:rPr>
              <a:t> coefficient</a:t>
            </a:r>
            <a:endParaRPr lang="en-IE" sz="1800" b="0" dirty="0">
              <a:solidFill>
                <a:srgbClr val="7030A0"/>
              </a:solidFill>
            </a:endParaRPr>
          </a:p>
        </p:txBody>
      </p:sp>
    </p:spTree>
    <p:extLst>
      <p:ext uri="{BB962C8B-B14F-4D97-AF65-F5344CB8AC3E}">
        <p14:creationId xmlns:p14="http://schemas.microsoft.com/office/powerpoint/2010/main" val="1255535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0" y="0"/>
            <a:ext cx="8529638" cy="1143000"/>
          </a:xfrm>
        </p:spPr>
        <p:txBody>
          <a:bodyPr/>
          <a:lstStyle/>
          <a:p>
            <a:pPr algn="l"/>
            <a:r>
              <a:rPr lang="en-GB" sz="2800" dirty="0" smtClean="0">
                <a:latin typeface="Calibri" pitchFamily="34" charset="0"/>
              </a:rPr>
              <a:t>Overall Population Change</a:t>
            </a:r>
          </a:p>
        </p:txBody>
      </p:sp>
      <p:sp>
        <p:nvSpPr>
          <p:cNvPr id="7" name="Rectangle 6"/>
          <p:cNvSpPr/>
          <p:nvPr/>
        </p:nvSpPr>
        <p:spPr>
          <a:xfrm>
            <a:off x="165100" y="2370604"/>
            <a:ext cx="3568700" cy="400110"/>
          </a:xfrm>
          <a:prstGeom prst="rect">
            <a:avLst/>
          </a:prstGeom>
        </p:spPr>
        <p:txBody>
          <a:bodyPr wrap="square">
            <a:spAutoFit/>
          </a:bodyPr>
          <a:lstStyle/>
          <a:p>
            <a:pPr algn="l"/>
            <a:endParaRPr lang="en-IE" sz="2000" b="0" dirty="0" smtClean="0">
              <a:solidFill>
                <a:srgbClr val="0072BC"/>
              </a:solidFill>
            </a:endParaRPr>
          </a:p>
        </p:txBody>
      </p:sp>
      <p:sp>
        <p:nvSpPr>
          <p:cNvPr id="5" name="Content Placeholder 4"/>
          <p:cNvSpPr>
            <a:spLocks noGrp="1"/>
          </p:cNvSpPr>
          <p:nvPr>
            <p:ph idx="1"/>
          </p:nvPr>
        </p:nvSpPr>
        <p:spPr/>
        <p:txBody>
          <a:bodyPr/>
          <a:lstStyle/>
          <a:p>
            <a:endParaRPr lang="en-US" dirty="0"/>
          </a:p>
        </p:txBody>
      </p:sp>
      <p:pic>
        <p:nvPicPr>
          <p:cNvPr id="258049" name="Picture 1"/>
          <p:cNvPicPr>
            <a:picLocks noChangeAspect="1" noChangeArrowheads="1"/>
          </p:cNvPicPr>
          <p:nvPr/>
        </p:nvPicPr>
        <p:blipFill>
          <a:blip r:embed="rId3"/>
          <a:srcRect/>
          <a:stretch>
            <a:fillRect/>
          </a:stretch>
        </p:blipFill>
        <p:spPr bwMode="auto">
          <a:xfrm>
            <a:off x="875753" y="1358900"/>
            <a:ext cx="7576100"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0" y="0"/>
            <a:ext cx="8529638" cy="1143000"/>
          </a:xfrm>
        </p:spPr>
        <p:txBody>
          <a:bodyPr/>
          <a:lstStyle/>
          <a:p>
            <a:pPr algn="l"/>
            <a:r>
              <a:rPr lang="en-GB" sz="2800" dirty="0" smtClean="0">
                <a:latin typeface="Calibri" pitchFamily="34" charset="0"/>
              </a:rPr>
              <a:t>Components of Population Change</a:t>
            </a:r>
          </a:p>
        </p:txBody>
      </p:sp>
      <p:sp>
        <p:nvSpPr>
          <p:cNvPr id="7" name="Rectangle 6"/>
          <p:cNvSpPr/>
          <p:nvPr/>
        </p:nvSpPr>
        <p:spPr>
          <a:xfrm>
            <a:off x="165100" y="2370604"/>
            <a:ext cx="3568700" cy="707886"/>
          </a:xfrm>
          <a:prstGeom prst="rect">
            <a:avLst/>
          </a:prstGeom>
        </p:spPr>
        <p:txBody>
          <a:bodyPr wrap="square">
            <a:spAutoFit/>
          </a:bodyPr>
          <a:lstStyle/>
          <a:p>
            <a:pPr algn="l"/>
            <a:endParaRPr lang="en-IE" sz="2000" b="0" dirty="0" smtClean="0">
              <a:solidFill>
                <a:srgbClr val="0072BC"/>
              </a:solidFill>
            </a:endParaRPr>
          </a:p>
          <a:p>
            <a:pPr algn="l"/>
            <a:endParaRPr lang="en-IE" sz="2000" b="0" dirty="0" smtClean="0">
              <a:solidFill>
                <a:srgbClr val="0072BC"/>
              </a:solidFill>
            </a:endParaRPr>
          </a:p>
        </p:txBody>
      </p:sp>
      <p:sp>
        <p:nvSpPr>
          <p:cNvPr id="9" name="Content Placeholder 8"/>
          <p:cNvSpPr>
            <a:spLocks noGrp="1"/>
          </p:cNvSpPr>
          <p:nvPr>
            <p:ph idx="1"/>
          </p:nvPr>
        </p:nvSpPr>
        <p:spPr/>
        <p:txBody>
          <a:bodyPr/>
          <a:lstStyle/>
          <a:p>
            <a:pPr>
              <a:buNone/>
            </a:pPr>
            <a:endParaRPr lang="en-US" dirty="0"/>
          </a:p>
        </p:txBody>
      </p:sp>
      <p:pic>
        <p:nvPicPr>
          <p:cNvPr id="289794" name="Picture 2"/>
          <p:cNvPicPr>
            <a:picLocks noChangeAspect="1" noChangeArrowheads="1"/>
          </p:cNvPicPr>
          <p:nvPr/>
        </p:nvPicPr>
        <p:blipFill>
          <a:blip r:embed="rId3"/>
          <a:srcRect/>
          <a:stretch>
            <a:fillRect/>
          </a:stretch>
        </p:blipFill>
        <p:spPr bwMode="auto">
          <a:xfrm>
            <a:off x="209848" y="1422400"/>
            <a:ext cx="8724209" cy="5000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89512" cy="1143000"/>
          </a:xfrm>
        </p:spPr>
        <p:txBody>
          <a:bodyPr/>
          <a:lstStyle/>
          <a:p>
            <a:pPr algn="l"/>
            <a:r>
              <a:rPr lang="en-IE" dirty="0" smtClean="0"/>
              <a:t>Births: 1970 - 2010</a:t>
            </a:r>
            <a:endParaRPr lang="en-IE" dirty="0"/>
          </a:p>
        </p:txBody>
      </p:sp>
      <p:sp>
        <p:nvSpPr>
          <p:cNvPr id="4" name="Slide Number Placeholder 3"/>
          <p:cNvSpPr>
            <a:spLocks noGrp="1"/>
          </p:cNvSpPr>
          <p:nvPr>
            <p:ph type="sldNum" sz="quarter" idx="10"/>
          </p:nvPr>
        </p:nvSpPr>
        <p:spPr/>
        <p:txBody>
          <a:bodyPr/>
          <a:lstStyle/>
          <a:p>
            <a:endParaRPr lang="en-IE"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2151918952"/>
              </p:ext>
            </p:extLst>
          </p:nvPr>
        </p:nvGraphicFramePr>
        <p:xfrm>
          <a:off x="59288" y="1447800"/>
          <a:ext cx="8983112" cy="5258864"/>
        </p:xfrm>
        <a:graphic>
          <a:graphicData uri="http://schemas.openxmlformats.org/presentationml/2006/ole">
            <mc:AlternateContent xmlns:mc="http://schemas.openxmlformats.org/markup-compatibility/2006">
              <mc:Choice xmlns:v="urn:schemas-microsoft-com:vml" Requires="v">
                <p:oleObj spid="_x0000_s242720" name="Worksheet" r:id="rId5" imgW="4572000" imgH="2676394" progId="Excel.Sheet.8">
                  <p:embed/>
                </p:oleObj>
              </mc:Choice>
              <mc:Fallback>
                <p:oleObj name="Worksheet" r:id="rId5" imgW="4572000" imgH="2676394" progId="Excel.Sheet.8">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88" y="1447800"/>
                        <a:ext cx="8983112" cy="525886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23368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89512" cy="1143000"/>
          </a:xfrm>
        </p:spPr>
        <p:txBody>
          <a:bodyPr/>
          <a:lstStyle/>
          <a:p>
            <a:pPr algn="l"/>
            <a:r>
              <a:rPr lang="en-IE" dirty="0" smtClean="0"/>
              <a:t>Migration: 1996 - 2012</a:t>
            </a:r>
            <a:endParaRPr lang="en-IE" dirty="0"/>
          </a:p>
        </p:txBody>
      </p:sp>
      <p:sp>
        <p:nvSpPr>
          <p:cNvPr id="4" name="Slide Number Placeholder 3"/>
          <p:cNvSpPr>
            <a:spLocks noGrp="1"/>
          </p:cNvSpPr>
          <p:nvPr>
            <p:ph type="sldNum" sz="quarter" idx="10"/>
          </p:nvPr>
        </p:nvSpPr>
        <p:spPr/>
        <p:txBody>
          <a:bodyPr/>
          <a:lstStyle/>
          <a:p>
            <a:endParaRPr lang="en-IE" dirty="0"/>
          </a:p>
        </p:txBody>
      </p:sp>
      <p:pic>
        <p:nvPicPr>
          <p:cNvPr id="2375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2439" y="1449987"/>
            <a:ext cx="8655661" cy="5293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874000" y="1386700"/>
            <a:ext cx="1181100" cy="246221"/>
          </a:xfrm>
          <a:prstGeom prst="rect">
            <a:avLst/>
          </a:prstGeom>
          <a:noFill/>
        </p:spPr>
        <p:txBody>
          <a:bodyPr wrap="square" rtlCol="0">
            <a:spAutoFit/>
          </a:bodyPr>
          <a:lstStyle/>
          <a:p>
            <a:pPr algn="l"/>
            <a:r>
              <a:rPr lang="en-IE" sz="1000" b="0" dirty="0" smtClean="0">
                <a:solidFill>
                  <a:schemeClr val="tx1"/>
                </a:solidFill>
              </a:rPr>
              <a:t>000’s</a:t>
            </a:r>
            <a:endParaRPr lang="en-IE" sz="1000" b="0" dirty="0">
              <a:solidFill>
                <a:schemeClr val="tx1"/>
              </a:solidFill>
            </a:endParaRPr>
          </a:p>
        </p:txBody>
      </p:sp>
    </p:spTree>
    <p:extLst>
      <p:ext uri="{BB962C8B-B14F-4D97-AF65-F5344CB8AC3E}">
        <p14:creationId xmlns:p14="http://schemas.microsoft.com/office/powerpoint/2010/main" val="18847087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0" y="0"/>
            <a:ext cx="8529638" cy="1143000"/>
          </a:xfrm>
        </p:spPr>
        <p:txBody>
          <a:bodyPr/>
          <a:lstStyle/>
          <a:p>
            <a:pPr algn="l"/>
            <a:r>
              <a:rPr lang="en-GB" sz="2800" dirty="0" smtClean="0">
                <a:latin typeface="Calibri" pitchFamily="34" charset="0"/>
              </a:rPr>
              <a:t>Actual and Projected dependency ratios</a:t>
            </a:r>
          </a:p>
        </p:txBody>
      </p:sp>
      <p:sp>
        <p:nvSpPr>
          <p:cNvPr id="7" name="Rectangle 6"/>
          <p:cNvSpPr/>
          <p:nvPr/>
        </p:nvSpPr>
        <p:spPr>
          <a:xfrm>
            <a:off x="165100" y="2370604"/>
            <a:ext cx="3568700" cy="707886"/>
          </a:xfrm>
          <a:prstGeom prst="rect">
            <a:avLst/>
          </a:prstGeom>
        </p:spPr>
        <p:txBody>
          <a:bodyPr wrap="square">
            <a:spAutoFit/>
          </a:bodyPr>
          <a:lstStyle/>
          <a:p>
            <a:pPr algn="l"/>
            <a:endParaRPr lang="en-IE" sz="2000" b="0" dirty="0" smtClean="0">
              <a:solidFill>
                <a:srgbClr val="0072BC"/>
              </a:solidFill>
            </a:endParaRPr>
          </a:p>
          <a:p>
            <a:pPr algn="l"/>
            <a:endParaRPr lang="en-IE" sz="2000" b="0" dirty="0" smtClean="0">
              <a:solidFill>
                <a:srgbClr val="0072BC"/>
              </a:solidFill>
            </a:endParaRPr>
          </a:p>
        </p:txBody>
      </p:sp>
      <p:sp>
        <p:nvSpPr>
          <p:cNvPr id="8" name="TextBox 7"/>
          <p:cNvSpPr txBox="1"/>
          <p:nvPr/>
        </p:nvSpPr>
        <p:spPr>
          <a:xfrm>
            <a:off x="1308100" y="1435100"/>
            <a:ext cx="6197600" cy="400110"/>
          </a:xfrm>
          <a:prstGeom prst="rect">
            <a:avLst/>
          </a:prstGeom>
          <a:noFill/>
        </p:spPr>
        <p:txBody>
          <a:bodyPr wrap="square" rtlCol="0">
            <a:spAutoFit/>
          </a:bodyPr>
          <a:lstStyle/>
          <a:p>
            <a:pPr algn="ctr"/>
            <a:r>
              <a:rPr lang="en-IE" sz="2000" b="0" dirty="0" smtClean="0">
                <a:solidFill>
                  <a:schemeClr val="tx1"/>
                </a:solidFill>
              </a:rPr>
              <a:t>Projections based on M3F1 assumptions</a:t>
            </a:r>
            <a:endParaRPr lang="en-US" sz="2000" b="0" dirty="0">
              <a:solidFill>
                <a:schemeClr val="tx1"/>
              </a:solidFill>
            </a:endParaRPr>
          </a:p>
        </p:txBody>
      </p:sp>
      <p:pic>
        <p:nvPicPr>
          <p:cNvPr id="2355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4863" y="1798637"/>
            <a:ext cx="8917537" cy="491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Hand &amp; Magnifying Glass.bmp"/>
          <p:cNvPicPr>
            <a:picLocks noGrp="1" noChangeAspect="1"/>
          </p:cNvPicPr>
          <p:nvPr>
            <p:ph idx="1"/>
          </p:nvPr>
        </p:nvPicPr>
        <p:blipFill>
          <a:blip r:embed="rId3"/>
          <a:stretch>
            <a:fillRect/>
          </a:stretch>
        </p:blipFill>
        <p:spPr>
          <a:xfrm>
            <a:off x="-39456" y="-304800"/>
            <a:ext cx="9183455" cy="7175182"/>
          </a:xfrm>
        </p:spPr>
      </p:pic>
      <p:sp>
        <p:nvSpPr>
          <p:cNvPr id="4" name="Slide Number Placeholder 3"/>
          <p:cNvSpPr>
            <a:spLocks noGrp="1"/>
          </p:cNvSpPr>
          <p:nvPr>
            <p:ph type="sldNum" sz="quarter" idx="10"/>
          </p:nvPr>
        </p:nvSpPr>
        <p:spPr/>
        <p:txBody>
          <a:bodyPr/>
          <a:lstStyle/>
          <a:p>
            <a:endParaRPr lang="en-IE" dirty="0"/>
          </a:p>
        </p:txBody>
      </p:sp>
      <p:sp>
        <p:nvSpPr>
          <p:cNvPr id="8" name="TextBox 7"/>
          <p:cNvSpPr txBox="1"/>
          <p:nvPr/>
        </p:nvSpPr>
        <p:spPr>
          <a:xfrm>
            <a:off x="4343400" y="0"/>
            <a:ext cx="4686300" cy="646331"/>
          </a:xfrm>
          <a:prstGeom prst="rect">
            <a:avLst/>
          </a:prstGeom>
          <a:noFill/>
        </p:spPr>
        <p:txBody>
          <a:bodyPr wrap="square" rtlCol="0">
            <a:spAutoFit/>
          </a:bodyPr>
          <a:lstStyle/>
          <a:p>
            <a:r>
              <a:rPr lang="en-IE" sz="3600" dirty="0" smtClean="0">
                <a:solidFill>
                  <a:srgbClr val="336699"/>
                </a:solidFill>
              </a:rPr>
              <a:t>Take a closer look</a:t>
            </a:r>
            <a:endParaRPr lang="en-US" sz="3600" dirty="0">
              <a:solidFill>
                <a:srgbClr val="336699"/>
              </a:solidFill>
            </a:endParaRPr>
          </a:p>
        </p:txBody>
      </p:sp>
      <p:pic>
        <p:nvPicPr>
          <p:cNvPr id="9" name="Content Placeholder 6" descr="CMYK logo no background no text.jpg"/>
          <p:cNvPicPr>
            <a:picLocks noChangeAspect="1"/>
          </p:cNvPicPr>
          <p:nvPr/>
        </p:nvPicPr>
        <p:blipFill>
          <a:blip r:embed="rId4" cstate="print"/>
          <a:stretch>
            <a:fillRect/>
          </a:stretch>
        </p:blipFill>
        <p:spPr bwMode="auto">
          <a:xfrm>
            <a:off x="1145996" y="1380107"/>
            <a:ext cx="1317804" cy="1343389"/>
          </a:xfrm>
          <a:prstGeom prst="rect">
            <a:avLst/>
          </a:prstGeom>
          <a:noFill/>
          <a:ln w="9525">
            <a:noFill/>
            <a:miter lim="800000"/>
            <a:headEnd/>
            <a:tailEnd/>
          </a:ln>
          <a:effectLst/>
        </p:spPr>
      </p:pic>
      <p:sp>
        <p:nvSpPr>
          <p:cNvPr id="10" name="TextBox 9"/>
          <p:cNvSpPr txBox="1"/>
          <p:nvPr/>
        </p:nvSpPr>
        <p:spPr>
          <a:xfrm>
            <a:off x="2476500" y="1600200"/>
            <a:ext cx="2667000" cy="646331"/>
          </a:xfrm>
          <a:prstGeom prst="rect">
            <a:avLst/>
          </a:prstGeom>
          <a:noFill/>
        </p:spPr>
        <p:txBody>
          <a:bodyPr wrap="square" rtlCol="0">
            <a:spAutoFit/>
          </a:bodyPr>
          <a:lstStyle/>
          <a:p>
            <a:r>
              <a:rPr lang="en-IE" sz="3600" dirty="0" smtClean="0">
                <a:solidFill>
                  <a:srgbClr val="336699"/>
                </a:solidFill>
              </a:rPr>
              <a:t>www.cso.ie</a:t>
            </a:r>
            <a:endParaRPr lang="en-US" sz="3600" dirty="0">
              <a:solidFill>
                <a:srgbClr val="336699"/>
              </a:solidFill>
            </a:endParaRPr>
          </a:p>
        </p:txBody>
      </p:sp>
      <p:pic>
        <p:nvPicPr>
          <p:cNvPr id="11" name="Picture 10" descr="StatCentralLogo.jpg"/>
          <p:cNvPicPr>
            <a:picLocks noChangeAspect="1"/>
          </p:cNvPicPr>
          <p:nvPr/>
        </p:nvPicPr>
        <p:blipFill>
          <a:blip r:embed="rId5"/>
          <a:stretch>
            <a:fillRect/>
          </a:stretch>
        </p:blipFill>
        <p:spPr>
          <a:xfrm>
            <a:off x="1139824" y="3276600"/>
            <a:ext cx="3823201" cy="8699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endParaRPr lang="en-IE" dirty="0"/>
          </a:p>
        </p:txBody>
      </p:sp>
      <p:sp>
        <p:nvSpPr>
          <p:cNvPr id="3" name="Rectangle 2"/>
          <p:cNvSpPr/>
          <p:nvPr/>
        </p:nvSpPr>
        <p:spPr>
          <a:xfrm>
            <a:off x="0" y="714802"/>
            <a:ext cx="8140700" cy="461665"/>
          </a:xfrm>
          <a:prstGeom prst="rect">
            <a:avLst/>
          </a:prstGeom>
        </p:spPr>
        <p:txBody>
          <a:bodyPr wrap="square">
            <a:spAutoFit/>
          </a:bodyPr>
          <a:lstStyle/>
          <a:p>
            <a:pPr algn="l"/>
            <a:r>
              <a:rPr lang="en-GB" dirty="0" smtClean="0">
                <a:latin typeface="Calibri" pitchFamily="34" charset="0"/>
              </a:rPr>
              <a:t>International Growth Rates (% GDP) for selected countries</a:t>
            </a:r>
            <a:endParaRPr lang="en-US" dirty="0"/>
          </a:p>
        </p:txBody>
      </p:sp>
      <p:sp>
        <p:nvSpPr>
          <p:cNvPr id="4" name="TextBox 3"/>
          <p:cNvSpPr txBox="1"/>
          <p:nvPr/>
        </p:nvSpPr>
        <p:spPr>
          <a:xfrm>
            <a:off x="635000" y="1380239"/>
            <a:ext cx="1663700" cy="276999"/>
          </a:xfrm>
          <a:prstGeom prst="rect">
            <a:avLst/>
          </a:prstGeom>
          <a:noFill/>
        </p:spPr>
        <p:txBody>
          <a:bodyPr wrap="square" rtlCol="0">
            <a:spAutoFit/>
          </a:bodyPr>
          <a:lstStyle/>
          <a:p>
            <a:pPr algn="l"/>
            <a:r>
              <a:rPr lang="en-IE" sz="1200" b="0" dirty="0">
                <a:solidFill>
                  <a:schemeClr val="tx1"/>
                </a:solidFill>
              </a:rPr>
              <a:t>% change</a:t>
            </a:r>
          </a:p>
        </p:txBody>
      </p:sp>
      <p:sp>
        <p:nvSpPr>
          <p:cNvPr id="7" name="TextBox 6"/>
          <p:cNvSpPr txBox="1"/>
          <p:nvPr/>
        </p:nvSpPr>
        <p:spPr>
          <a:xfrm>
            <a:off x="635000" y="3858840"/>
            <a:ext cx="1028700" cy="307777"/>
          </a:xfrm>
          <a:prstGeom prst="rect">
            <a:avLst/>
          </a:prstGeom>
          <a:noFill/>
        </p:spPr>
        <p:txBody>
          <a:bodyPr wrap="square" rtlCol="0">
            <a:spAutoFit/>
          </a:bodyPr>
          <a:lstStyle/>
          <a:p>
            <a:endParaRPr lang="en-IE" sz="1400" b="0" dirty="0">
              <a:solidFill>
                <a:schemeClr val="accent2">
                  <a:lumMod val="75000"/>
                </a:schemeClr>
              </a:solidFill>
            </a:endParaRPr>
          </a:p>
        </p:txBody>
      </p:sp>
      <p:sp>
        <p:nvSpPr>
          <p:cNvPr id="8" name="TextBox 7"/>
          <p:cNvSpPr txBox="1"/>
          <p:nvPr/>
        </p:nvSpPr>
        <p:spPr>
          <a:xfrm>
            <a:off x="711200" y="3455887"/>
            <a:ext cx="635000" cy="307777"/>
          </a:xfrm>
          <a:prstGeom prst="rect">
            <a:avLst/>
          </a:prstGeom>
          <a:noFill/>
        </p:spPr>
        <p:txBody>
          <a:bodyPr wrap="square" rtlCol="0">
            <a:spAutoFit/>
          </a:bodyPr>
          <a:lstStyle/>
          <a:p>
            <a:pPr algn="l"/>
            <a:endParaRPr lang="en-IE" sz="1400" b="0" dirty="0">
              <a:solidFill>
                <a:srgbClr val="0066CC"/>
              </a:solidFill>
            </a:endParaRPr>
          </a:p>
        </p:txBody>
      </p:sp>
      <p:pic>
        <p:nvPicPr>
          <p:cNvPr id="2437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928" y="1657238"/>
            <a:ext cx="7759234" cy="5109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402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70868"/>
            <a:ext cx="9055100" cy="523220"/>
          </a:xfrm>
          <a:prstGeom prst="rect">
            <a:avLst/>
          </a:prstGeom>
        </p:spPr>
        <p:txBody>
          <a:bodyPr wrap="square">
            <a:spAutoFit/>
          </a:bodyPr>
          <a:lstStyle/>
          <a:p>
            <a:pPr algn="l"/>
            <a:r>
              <a:rPr lang="en-US" sz="2800" dirty="0" smtClean="0"/>
              <a:t>Debt &amp; Deficit</a:t>
            </a:r>
            <a:endParaRPr lang="en-US" sz="2800" dirty="0"/>
          </a:p>
        </p:txBody>
      </p:sp>
      <p:pic>
        <p:nvPicPr>
          <p:cNvPr id="2365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312" y="1375008"/>
            <a:ext cx="7356475" cy="5338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110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51900" cy="1143000"/>
          </a:xfrm>
        </p:spPr>
        <p:txBody>
          <a:bodyPr/>
          <a:lstStyle/>
          <a:p>
            <a:pPr algn="l"/>
            <a:r>
              <a:rPr lang="en-IE" sz="2800" dirty="0" smtClean="0"/>
              <a:t>Imports, Exports &amp;Trade Balance (2012)</a:t>
            </a:r>
            <a:endParaRPr lang="en-US" sz="2800" dirty="0"/>
          </a:p>
        </p:txBody>
      </p:sp>
      <p:sp>
        <p:nvSpPr>
          <p:cNvPr id="3" name="Slide Number Placeholder 2"/>
          <p:cNvSpPr>
            <a:spLocks noGrp="1"/>
          </p:cNvSpPr>
          <p:nvPr>
            <p:ph type="sldNum" sz="quarter" idx="10"/>
          </p:nvPr>
        </p:nvSpPr>
        <p:spPr/>
        <p:txBody>
          <a:bodyPr/>
          <a:lstStyle/>
          <a:p>
            <a:endParaRPr lang="en-IE" dirty="0"/>
          </a:p>
        </p:txBody>
      </p:sp>
      <p:pic>
        <p:nvPicPr>
          <p:cNvPr id="2375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 y="2425700"/>
            <a:ext cx="4068544" cy="3375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5100" y="2079365"/>
            <a:ext cx="1384300" cy="276999"/>
          </a:xfrm>
          <a:prstGeom prst="rect">
            <a:avLst/>
          </a:prstGeom>
          <a:noFill/>
        </p:spPr>
        <p:txBody>
          <a:bodyPr wrap="square" rtlCol="0">
            <a:spAutoFit/>
          </a:bodyPr>
          <a:lstStyle/>
          <a:p>
            <a:pPr algn="l"/>
            <a:r>
              <a:rPr lang="en-IE" sz="1200" b="0" dirty="0" smtClean="0">
                <a:solidFill>
                  <a:schemeClr val="tx1"/>
                </a:solidFill>
              </a:rPr>
              <a:t>€ billion</a:t>
            </a:r>
            <a:endParaRPr lang="en-IE" sz="1200" b="0" dirty="0">
              <a:solidFill>
                <a:schemeClr val="tx1"/>
              </a:solidFill>
            </a:endParaRPr>
          </a:p>
        </p:txBody>
      </p:sp>
      <p:pic>
        <p:nvPicPr>
          <p:cNvPr id="2375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3999" y="2079365"/>
            <a:ext cx="4841875" cy="3513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484936" y="5662348"/>
            <a:ext cx="702436" cy="276999"/>
          </a:xfrm>
          <a:prstGeom prst="rect">
            <a:avLst/>
          </a:prstGeom>
        </p:spPr>
        <p:txBody>
          <a:bodyPr wrap="none">
            <a:spAutoFit/>
          </a:bodyPr>
          <a:lstStyle/>
          <a:p>
            <a:pPr algn="l"/>
            <a:r>
              <a:rPr lang="en-IE" sz="1200" b="0" dirty="0">
                <a:solidFill>
                  <a:schemeClr val="tx1"/>
                </a:solidFill>
              </a:rPr>
              <a:t>€ billion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1000" y="6502400"/>
            <a:ext cx="8550275" cy="128588"/>
          </a:xfrm>
        </p:spPr>
        <p:txBody>
          <a:bodyPr/>
          <a:lstStyle/>
          <a:p>
            <a:pPr algn="r"/>
            <a:endParaRPr lang="en-IE" dirty="0"/>
          </a:p>
        </p:txBody>
      </p:sp>
      <p:sp>
        <p:nvSpPr>
          <p:cNvPr id="283650" name="Rectangle 2"/>
          <p:cNvSpPr>
            <a:spLocks noGrp="1" noChangeArrowheads="1"/>
          </p:cNvSpPr>
          <p:nvPr>
            <p:ph type="title"/>
          </p:nvPr>
        </p:nvSpPr>
        <p:spPr>
          <a:xfrm>
            <a:off x="2" y="292100"/>
            <a:ext cx="6759575" cy="901700"/>
          </a:xfrm>
        </p:spPr>
        <p:txBody>
          <a:bodyPr/>
          <a:lstStyle/>
          <a:p>
            <a:pPr algn="l"/>
            <a:r>
              <a:rPr lang="en-GB" sz="2800" dirty="0" smtClean="0">
                <a:latin typeface="Calibri" pitchFamily="34" charset="0"/>
              </a:rPr>
              <a:t>Importance of MNEs</a:t>
            </a:r>
          </a:p>
        </p:txBody>
      </p:sp>
      <p:sp>
        <p:nvSpPr>
          <p:cNvPr id="283651" name="Rectangle 3"/>
          <p:cNvSpPr>
            <a:spLocks noGrp="1" noChangeArrowheads="1"/>
          </p:cNvSpPr>
          <p:nvPr>
            <p:ph type="body" idx="1"/>
          </p:nvPr>
        </p:nvSpPr>
        <p:spPr>
          <a:xfrm>
            <a:off x="231779" y="1409703"/>
            <a:ext cx="8518525" cy="5130800"/>
          </a:xfrm>
        </p:spPr>
        <p:txBody>
          <a:bodyPr/>
          <a:lstStyle/>
          <a:p>
            <a:pPr marL="914400" lvl="1" indent="-514350">
              <a:lnSpc>
                <a:spcPct val="90000"/>
              </a:lnSpc>
              <a:spcAft>
                <a:spcPts val="1200"/>
              </a:spcAft>
              <a:buNone/>
            </a:pPr>
            <a:endParaRPr lang="en-GB" dirty="0" smtClean="0">
              <a:latin typeface="Calibri" pitchFamily="34" charset="0"/>
            </a:endParaRPr>
          </a:p>
          <a:p>
            <a:pPr marL="514350" indent="-514350">
              <a:lnSpc>
                <a:spcPct val="90000"/>
              </a:lnSpc>
              <a:spcAft>
                <a:spcPts val="1200"/>
              </a:spcAft>
              <a:buNone/>
            </a:pPr>
            <a:endParaRPr lang="en-GB" sz="2400" dirty="0" smtClean="0">
              <a:latin typeface="Calibri" pitchFamily="34" charset="0"/>
            </a:endParaRPr>
          </a:p>
        </p:txBody>
      </p:sp>
      <p:sp>
        <p:nvSpPr>
          <p:cNvPr id="8" name="TextBox 7"/>
          <p:cNvSpPr txBox="1"/>
          <p:nvPr/>
        </p:nvSpPr>
        <p:spPr>
          <a:xfrm>
            <a:off x="800100" y="1397004"/>
            <a:ext cx="7150100" cy="461665"/>
          </a:xfrm>
          <a:prstGeom prst="rect">
            <a:avLst/>
          </a:prstGeom>
          <a:noFill/>
        </p:spPr>
        <p:txBody>
          <a:bodyPr wrap="square" rtlCol="0">
            <a:spAutoFit/>
          </a:bodyPr>
          <a:lstStyle/>
          <a:p>
            <a:pPr algn="l"/>
            <a:endParaRPr lang="en-US" b="0" dirty="0">
              <a:solidFill>
                <a:schemeClr val="tx1"/>
              </a:solidFill>
            </a:endParaRPr>
          </a:p>
        </p:txBody>
      </p:sp>
      <p:pic>
        <p:nvPicPr>
          <p:cNvPr id="2447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0685" y="1991696"/>
            <a:ext cx="3815760" cy="228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47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0686" y="4546656"/>
            <a:ext cx="3815761" cy="2289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5400" y="4508359"/>
            <a:ext cx="901700" cy="461665"/>
          </a:xfrm>
          <a:prstGeom prst="rect">
            <a:avLst/>
          </a:prstGeom>
          <a:noFill/>
        </p:spPr>
        <p:txBody>
          <a:bodyPr wrap="square" rtlCol="0">
            <a:spAutoFit/>
          </a:bodyPr>
          <a:lstStyle/>
          <a:p>
            <a:pPr algn="l"/>
            <a:r>
              <a:rPr lang="en-IE" b="0" dirty="0" smtClean="0">
                <a:solidFill>
                  <a:srgbClr val="7030A0"/>
                </a:solidFill>
              </a:rPr>
              <a:t>2010</a:t>
            </a:r>
            <a:endParaRPr lang="en-IE" b="0" dirty="0">
              <a:solidFill>
                <a:srgbClr val="7030A0"/>
              </a:solidFill>
            </a:endParaRPr>
          </a:p>
        </p:txBody>
      </p:sp>
      <p:sp>
        <p:nvSpPr>
          <p:cNvPr id="7" name="TextBox 6"/>
          <p:cNvSpPr txBox="1"/>
          <p:nvPr/>
        </p:nvSpPr>
        <p:spPr>
          <a:xfrm>
            <a:off x="0" y="1991696"/>
            <a:ext cx="927100" cy="461665"/>
          </a:xfrm>
          <a:prstGeom prst="rect">
            <a:avLst/>
          </a:prstGeom>
          <a:noFill/>
        </p:spPr>
        <p:txBody>
          <a:bodyPr wrap="square" rtlCol="0">
            <a:spAutoFit/>
          </a:bodyPr>
          <a:lstStyle/>
          <a:p>
            <a:pPr algn="l"/>
            <a:r>
              <a:rPr lang="en-IE" b="0" dirty="0" smtClean="0">
                <a:solidFill>
                  <a:srgbClr val="7030A0"/>
                </a:solidFill>
              </a:rPr>
              <a:t>2009</a:t>
            </a:r>
            <a:endParaRPr lang="en-IE" b="0" dirty="0">
              <a:solidFill>
                <a:srgbClr val="7030A0"/>
              </a:solidFill>
            </a:endParaRPr>
          </a:p>
        </p:txBody>
      </p:sp>
      <p:sp>
        <p:nvSpPr>
          <p:cNvPr id="9" name="TextBox 8"/>
          <p:cNvSpPr txBox="1"/>
          <p:nvPr/>
        </p:nvSpPr>
        <p:spPr>
          <a:xfrm>
            <a:off x="463550" y="1409612"/>
            <a:ext cx="1848440" cy="584775"/>
          </a:xfrm>
          <a:prstGeom prst="rect">
            <a:avLst/>
          </a:prstGeom>
          <a:noFill/>
        </p:spPr>
        <p:txBody>
          <a:bodyPr wrap="square" rtlCol="0">
            <a:spAutoFit/>
          </a:bodyPr>
          <a:lstStyle/>
          <a:p>
            <a:pPr algn="ctr"/>
            <a:r>
              <a:rPr lang="en-IE" sz="1600" b="0" dirty="0" smtClean="0">
                <a:solidFill>
                  <a:schemeClr val="tx1"/>
                </a:solidFill>
              </a:rPr>
              <a:t>Number of Enterprises</a:t>
            </a:r>
            <a:endParaRPr lang="en-IE" sz="1600" b="0" dirty="0">
              <a:solidFill>
                <a:schemeClr val="tx1"/>
              </a:solidFill>
            </a:endParaRPr>
          </a:p>
        </p:txBody>
      </p:sp>
      <p:pic>
        <p:nvPicPr>
          <p:cNvPr id="2447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4800" y="2234733"/>
            <a:ext cx="3407395" cy="204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474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6558" y="4739190"/>
            <a:ext cx="3408637" cy="2045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460750" y="1465019"/>
            <a:ext cx="1828800" cy="584775"/>
          </a:xfrm>
          <a:prstGeom prst="rect">
            <a:avLst/>
          </a:prstGeom>
          <a:noFill/>
        </p:spPr>
        <p:txBody>
          <a:bodyPr wrap="square" rtlCol="0">
            <a:spAutoFit/>
          </a:bodyPr>
          <a:lstStyle/>
          <a:p>
            <a:pPr algn="ctr"/>
            <a:r>
              <a:rPr lang="en-IE" sz="1600" b="0" dirty="0" smtClean="0">
                <a:solidFill>
                  <a:schemeClr val="tx1"/>
                </a:solidFill>
              </a:rPr>
              <a:t>Number of Persons Engaged</a:t>
            </a:r>
            <a:endParaRPr lang="en-IE" sz="1600" b="0" dirty="0">
              <a:solidFill>
                <a:schemeClr val="tx1"/>
              </a:solidFill>
            </a:endParaRPr>
          </a:p>
        </p:txBody>
      </p:sp>
      <p:pic>
        <p:nvPicPr>
          <p:cNvPr id="24474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8948" y="2234733"/>
            <a:ext cx="3438652" cy="2063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474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68948" y="4730568"/>
            <a:ext cx="3412877" cy="2047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615578" y="1492485"/>
            <a:ext cx="1893048" cy="584775"/>
          </a:xfrm>
          <a:prstGeom prst="rect">
            <a:avLst/>
          </a:prstGeom>
          <a:noFill/>
        </p:spPr>
        <p:txBody>
          <a:bodyPr wrap="square" rtlCol="0">
            <a:spAutoFit/>
          </a:bodyPr>
          <a:lstStyle/>
          <a:p>
            <a:pPr algn="ctr"/>
            <a:r>
              <a:rPr lang="en-IE" sz="1600" b="0" dirty="0" smtClean="0">
                <a:solidFill>
                  <a:schemeClr val="tx1"/>
                </a:solidFill>
              </a:rPr>
              <a:t>Gross Value Added</a:t>
            </a:r>
            <a:endParaRPr lang="en-IE" sz="1600" b="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1000" y="6502400"/>
            <a:ext cx="8550275" cy="128588"/>
          </a:xfrm>
        </p:spPr>
        <p:txBody>
          <a:bodyPr/>
          <a:lstStyle/>
          <a:p>
            <a:pPr algn="r"/>
            <a:endParaRPr lang="en-IE" dirty="0"/>
          </a:p>
        </p:txBody>
      </p:sp>
      <p:sp>
        <p:nvSpPr>
          <p:cNvPr id="283650" name="Rectangle 2"/>
          <p:cNvSpPr>
            <a:spLocks noGrp="1" noChangeArrowheads="1"/>
          </p:cNvSpPr>
          <p:nvPr>
            <p:ph type="title"/>
          </p:nvPr>
        </p:nvSpPr>
        <p:spPr>
          <a:xfrm>
            <a:off x="2" y="292100"/>
            <a:ext cx="6759575" cy="901700"/>
          </a:xfrm>
        </p:spPr>
        <p:txBody>
          <a:bodyPr/>
          <a:lstStyle/>
          <a:p>
            <a:pPr algn="l"/>
            <a:r>
              <a:rPr lang="en-GB" sz="2800" dirty="0" smtClean="0">
                <a:latin typeface="Calibri" pitchFamily="34" charset="0"/>
              </a:rPr>
              <a:t>Importance of Top 50 enterprises</a:t>
            </a:r>
          </a:p>
        </p:txBody>
      </p:sp>
      <p:sp>
        <p:nvSpPr>
          <p:cNvPr id="283651" name="Rectangle 3"/>
          <p:cNvSpPr>
            <a:spLocks noGrp="1" noChangeArrowheads="1"/>
          </p:cNvSpPr>
          <p:nvPr>
            <p:ph type="body" idx="1"/>
          </p:nvPr>
        </p:nvSpPr>
        <p:spPr>
          <a:xfrm>
            <a:off x="231779" y="1409703"/>
            <a:ext cx="8518525" cy="5130800"/>
          </a:xfrm>
        </p:spPr>
        <p:txBody>
          <a:bodyPr/>
          <a:lstStyle/>
          <a:p>
            <a:pPr marL="914400" lvl="1" indent="-514350">
              <a:lnSpc>
                <a:spcPct val="90000"/>
              </a:lnSpc>
              <a:spcAft>
                <a:spcPts val="1200"/>
              </a:spcAft>
              <a:buNone/>
            </a:pPr>
            <a:endParaRPr lang="en-GB" dirty="0" smtClean="0">
              <a:latin typeface="Calibri" pitchFamily="34" charset="0"/>
            </a:endParaRPr>
          </a:p>
          <a:p>
            <a:pPr marL="514350" indent="-514350">
              <a:lnSpc>
                <a:spcPct val="90000"/>
              </a:lnSpc>
              <a:spcAft>
                <a:spcPts val="1200"/>
              </a:spcAft>
              <a:buNone/>
            </a:pPr>
            <a:endParaRPr lang="en-GB" sz="2400" dirty="0" smtClean="0">
              <a:latin typeface="Calibri" pitchFamily="34" charset="0"/>
            </a:endParaRPr>
          </a:p>
        </p:txBody>
      </p:sp>
      <p:sp>
        <p:nvSpPr>
          <p:cNvPr id="8" name="TextBox 7"/>
          <p:cNvSpPr txBox="1"/>
          <p:nvPr/>
        </p:nvSpPr>
        <p:spPr>
          <a:xfrm>
            <a:off x="800100" y="1397004"/>
            <a:ext cx="7150100" cy="461665"/>
          </a:xfrm>
          <a:prstGeom prst="rect">
            <a:avLst/>
          </a:prstGeom>
          <a:noFill/>
        </p:spPr>
        <p:txBody>
          <a:bodyPr wrap="square" rtlCol="0">
            <a:spAutoFit/>
          </a:bodyPr>
          <a:lstStyle/>
          <a:p>
            <a:pPr algn="l"/>
            <a:endParaRPr lang="en-US" b="0" dirty="0">
              <a:solidFill>
                <a:schemeClr val="tx1"/>
              </a:solidFill>
            </a:endParaRPr>
          </a:p>
        </p:txBody>
      </p:sp>
      <p:pic>
        <p:nvPicPr>
          <p:cNvPr id="233479" name="Picture 7"/>
          <p:cNvPicPr>
            <a:picLocks noChangeAspect="1" noChangeArrowheads="1"/>
          </p:cNvPicPr>
          <p:nvPr/>
        </p:nvPicPr>
        <p:blipFill>
          <a:blip r:embed="rId3"/>
          <a:srcRect/>
          <a:stretch>
            <a:fillRect/>
          </a:stretch>
        </p:blipFill>
        <p:spPr bwMode="auto">
          <a:xfrm>
            <a:off x="2" y="1750581"/>
            <a:ext cx="3001960" cy="2594434"/>
          </a:xfrm>
          <a:prstGeom prst="rect">
            <a:avLst/>
          </a:prstGeom>
          <a:noFill/>
          <a:ln w="9525">
            <a:noFill/>
            <a:miter lim="800000"/>
            <a:headEnd/>
            <a:tailEnd/>
          </a:ln>
          <a:effectLst/>
        </p:spPr>
      </p:pic>
      <p:pic>
        <p:nvPicPr>
          <p:cNvPr id="233480" name="Picture 8"/>
          <p:cNvPicPr>
            <a:picLocks noChangeAspect="1" noChangeArrowheads="1"/>
          </p:cNvPicPr>
          <p:nvPr/>
        </p:nvPicPr>
        <p:blipFill>
          <a:blip r:embed="rId4"/>
          <a:srcRect/>
          <a:stretch>
            <a:fillRect/>
          </a:stretch>
        </p:blipFill>
        <p:spPr bwMode="auto">
          <a:xfrm>
            <a:off x="3001962" y="1791739"/>
            <a:ext cx="2954338" cy="2553276"/>
          </a:xfrm>
          <a:prstGeom prst="rect">
            <a:avLst/>
          </a:prstGeom>
          <a:noFill/>
          <a:ln w="9525">
            <a:noFill/>
            <a:miter lim="800000"/>
            <a:headEnd/>
            <a:tailEnd/>
          </a:ln>
          <a:effectLst/>
        </p:spPr>
      </p:pic>
      <p:pic>
        <p:nvPicPr>
          <p:cNvPr id="233481" name="Picture 9"/>
          <p:cNvPicPr>
            <a:picLocks noChangeAspect="1" noChangeArrowheads="1"/>
          </p:cNvPicPr>
          <p:nvPr/>
        </p:nvPicPr>
        <p:blipFill>
          <a:blip r:embed="rId5"/>
          <a:srcRect/>
          <a:stretch>
            <a:fillRect/>
          </a:stretch>
        </p:blipFill>
        <p:spPr bwMode="auto">
          <a:xfrm>
            <a:off x="6056202" y="1787964"/>
            <a:ext cx="2922698" cy="2519668"/>
          </a:xfrm>
          <a:prstGeom prst="rect">
            <a:avLst/>
          </a:prstGeom>
          <a:noFill/>
          <a:ln w="9525">
            <a:noFill/>
            <a:miter lim="800000"/>
            <a:headEnd/>
            <a:tailEnd/>
          </a:ln>
          <a:effectLst/>
        </p:spPr>
      </p:pic>
      <p:sp>
        <p:nvSpPr>
          <p:cNvPr id="2" name="TextBox 1"/>
          <p:cNvSpPr txBox="1"/>
          <p:nvPr/>
        </p:nvSpPr>
        <p:spPr>
          <a:xfrm>
            <a:off x="9925" y="1385604"/>
            <a:ext cx="2095500" cy="461665"/>
          </a:xfrm>
          <a:prstGeom prst="rect">
            <a:avLst/>
          </a:prstGeom>
          <a:noFill/>
        </p:spPr>
        <p:txBody>
          <a:bodyPr wrap="square" rtlCol="0">
            <a:spAutoFit/>
          </a:bodyPr>
          <a:lstStyle/>
          <a:p>
            <a:pPr algn="l"/>
            <a:r>
              <a:rPr lang="en-IE" b="0" dirty="0">
                <a:solidFill>
                  <a:schemeClr val="tx1"/>
                </a:solidFill>
              </a:rPr>
              <a:t>2009</a:t>
            </a:r>
          </a:p>
        </p:txBody>
      </p:sp>
      <p:pic>
        <p:nvPicPr>
          <p:cNvPr id="2375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795" y="4499838"/>
            <a:ext cx="2053597" cy="2710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757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5499" y="4307632"/>
            <a:ext cx="2133601" cy="2808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757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57948" y="4297264"/>
            <a:ext cx="2123125" cy="2786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124" y="4212402"/>
            <a:ext cx="870751" cy="461665"/>
          </a:xfrm>
          <a:prstGeom prst="rect">
            <a:avLst/>
          </a:prstGeom>
        </p:spPr>
        <p:txBody>
          <a:bodyPr wrap="none">
            <a:spAutoFit/>
          </a:bodyPr>
          <a:lstStyle/>
          <a:p>
            <a:pPr algn="l"/>
            <a:r>
              <a:rPr lang="en-IE" b="0" dirty="0" smtClean="0">
                <a:solidFill>
                  <a:schemeClr val="tx1"/>
                </a:solidFill>
              </a:rPr>
              <a:t>2010</a:t>
            </a:r>
            <a:endParaRPr lang="en-IE" b="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89512" cy="1143000"/>
          </a:xfrm>
        </p:spPr>
        <p:txBody>
          <a:bodyPr/>
          <a:lstStyle/>
          <a:p>
            <a:pPr algn="l"/>
            <a:r>
              <a:rPr lang="en-IE" dirty="0" smtClean="0"/>
              <a:t>Distortionary impact of MNEs</a:t>
            </a:r>
            <a:endParaRPr lang="en-IE" dirty="0"/>
          </a:p>
        </p:txBody>
      </p:sp>
      <p:sp>
        <p:nvSpPr>
          <p:cNvPr id="4" name="Slide Number Placeholder 3"/>
          <p:cNvSpPr>
            <a:spLocks noGrp="1"/>
          </p:cNvSpPr>
          <p:nvPr>
            <p:ph type="sldNum" sz="quarter" idx="10"/>
          </p:nvPr>
        </p:nvSpPr>
        <p:spPr/>
        <p:txBody>
          <a:bodyPr/>
          <a:lstStyle/>
          <a:p>
            <a:endParaRPr lang="en-IE" dirty="0"/>
          </a:p>
        </p:txBody>
      </p:sp>
      <p:sp>
        <p:nvSpPr>
          <p:cNvPr id="5" name="Content Placeholder 4"/>
          <p:cNvSpPr>
            <a:spLocks noGrp="1"/>
          </p:cNvSpPr>
          <p:nvPr>
            <p:ph idx="1"/>
          </p:nvPr>
        </p:nvSpPr>
        <p:spPr/>
        <p:txBody>
          <a:bodyPr/>
          <a:lstStyle/>
          <a:p>
            <a:pPr marL="0" indent="0">
              <a:buNone/>
            </a:pPr>
            <a:endParaRPr lang="en-IE" dirty="0"/>
          </a:p>
        </p:txBody>
      </p:sp>
      <p:pic>
        <p:nvPicPr>
          <p:cNvPr id="2355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406" y="1265252"/>
            <a:ext cx="4181194" cy="5772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 y="1265252"/>
            <a:ext cx="3803018" cy="5772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6099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981700" cy="1143000"/>
          </a:xfrm>
        </p:spPr>
        <p:txBody>
          <a:bodyPr/>
          <a:lstStyle/>
          <a:p>
            <a:pPr algn="l"/>
            <a:r>
              <a:rPr lang="en-IE" dirty="0" smtClean="0"/>
              <a:t>Foreign &amp; </a:t>
            </a:r>
            <a:r>
              <a:rPr lang="en-IE" dirty="0"/>
              <a:t>I</a:t>
            </a:r>
            <a:r>
              <a:rPr lang="en-IE" dirty="0" smtClean="0"/>
              <a:t>rish owned MNEs (2010) </a:t>
            </a:r>
            <a:endParaRPr lang="en-IE" dirty="0"/>
          </a:p>
        </p:txBody>
      </p:sp>
      <p:sp>
        <p:nvSpPr>
          <p:cNvPr id="3" name="Slide Number Placeholder 2"/>
          <p:cNvSpPr>
            <a:spLocks noGrp="1"/>
          </p:cNvSpPr>
          <p:nvPr>
            <p:ph type="sldNum" sz="quarter" idx="10"/>
          </p:nvPr>
        </p:nvSpPr>
        <p:spPr/>
        <p:txBody>
          <a:bodyPr/>
          <a:lstStyle/>
          <a:p>
            <a:endParaRPr lang="en-IE" dirty="0"/>
          </a:p>
        </p:txBody>
      </p:sp>
      <p:pic>
        <p:nvPicPr>
          <p:cNvPr id="4" name="Picture 3"/>
          <p:cNvPicPr>
            <a:picLocks noChangeAspect="1" noChangeArrowheads="1"/>
          </p:cNvPicPr>
          <p:nvPr/>
        </p:nvPicPr>
        <p:blipFill>
          <a:blip r:embed="rId3"/>
          <a:srcRect/>
          <a:stretch>
            <a:fillRect/>
          </a:stretch>
        </p:blipFill>
        <p:spPr bwMode="auto">
          <a:xfrm>
            <a:off x="2321528" y="1282700"/>
            <a:ext cx="4490715" cy="5575300"/>
          </a:xfrm>
          <a:prstGeom prst="rect">
            <a:avLst/>
          </a:prstGeom>
          <a:noFill/>
          <a:ln w="9525">
            <a:noFill/>
            <a:miter lim="800000"/>
            <a:headEnd/>
            <a:tailEnd/>
          </a:ln>
        </p:spPr>
      </p:pic>
    </p:spTree>
    <p:extLst>
      <p:ext uri="{BB962C8B-B14F-4D97-AF65-F5344CB8AC3E}">
        <p14:creationId xmlns:p14="http://schemas.microsoft.com/office/powerpoint/2010/main" val="3137547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ITSIP High Level">
  <a:themeElements>
    <a:clrScheme name="ITSIP High Level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ITSIP High 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68600"/>
        </a:solid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IE"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68600"/>
        </a:solid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IE" sz="2400" b="1" i="0" u="none" strike="noStrike" cap="none" normalizeH="0" baseline="0" smtClean="0">
            <a:ln>
              <a:noFill/>
            </a:ln>
            <a:solidFill>
              <a:schemeClr val="bg1"/>
            </a:solidFill>
            <a:effectLst/>
            <a:latin typeface="Arial" charset="0"/>
          </a:defRPr>
        </a:defPPr>
      </a:lstStyle>
    </a:lnDef>
  </a:objectDefaults>
  <a:extraClrSchemeLst>
    <a:extraClrScheme>
      <a:clrScheme name="ITSIP High Level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ITSIP High Level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ITSIP High Level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ITSIP High Level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Designs\ITSIP High Level.pot</Template>
  <TotalTime>16299</TotalTime>
  <Words>3192</Words>
  <Application>Microsoft Office PowerPoint</Application>
  <PresentationFormat>On-screen Show (4:3)</PresentationFormat>
  <Paragraphs>399</Paragraphs>
  <Slides>26</Slides>
  <Notes>26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29" baseType="lpstr">
      <vt:lpstr>ITSIP High Level</vt:lpstr>
      <vt:lpstr>Bitmap Image</vt:lpstr>
      <vt:lpstr>Worksheet</vt:lpstr>
      <vt:lpstr>PowerPoint Presentation</vt:lpstr>
      <vt:lpstr>PowerPoint Presentation</vt:lpstr>
      <vt:lpstr>PowerPoint Presentation</vt:lpstr>
      <vt:lpstr>PowerPoint Presentation</vt:lpstr>
      <vt:lpstr>Imports, Exports &amp;Trade Balance (2012)</vt:lpstr>
      <vt:lpstr>Importance of MNEs</vt:lpstr>
      <vt:lpstr>Importance of Top 50 enterprises</vt:lpstr>
      <vt:lpstr>Distortionary impact of MNEs</vt:lpstr>
      <vt:lpstr>Foreign &amp; Irish owned MNEs (2010) </vt:lpstr>
      <vt:lpstr>Employment and Unemployment Rates (%)</vt:lpstr>
      <vt:lpstr>Labour Market – Current Situation</vt:lpstr>
      <vt:lpstr>European Unemployment Rates (%) Q4 2007 vs Q4 2012</vt:lpstr>
      <vt:lpstr>Enterprise births, deaths &amp; impact on employment</vt:lpstr>
      <vt:lpstr>Enterprise survival</vt:lpstr>
      <vt:lpstr>Retail Sector</vt:lpstr>
      <vt:lpstr>Residential Property &amp; Rent Prices</vt:lpstr>
      <vt:lpstr>Household Investments &amp; Savings</vt:lpstr>
      <vt:lpstr>Household indebtedness</vt:lpstr>
      <vt:lpstr>Impact on Well-being</vt:lpstr>
      <vt:lpstr>Poverty, Deprivation &amp; income inequality rates </vt:lpstr>
      <vt:lpstr>Overall Population Change</vt:lpstr>
      <vt:lpstr>Components of Population Change</vt:lpstr>
      <vt:lpstr>Births: 1970 - 2010</vt:lpstr>
      <vt:lpstr>Migration: 1996 - 2012</vt:lpstr>
      <vt:lpstr>Actual and Projected dependency ratios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Strategy 2008-2012 - update and discussion points</dc:title>
  <dc:creator>Stephen MacFeely</dc:creator>
  <cp:lastModifiedBy>Stephen MacFeely</cp:lastModifiedBy>
  <cp:revision>1246</cp:revision>
  <cp:lastPrinted>2013-05-14T13:56:33Z</cp:lastPrinted>
  <dcterms:created xsi:type="dcterms:W3CDTF">2002-09-11T10:46:01Z</dcterms:created>
  <dcterms:modified xsi:type="dcterms:W3CDTF">2013-05-14T13:58:46Z</dcterms:modified>
</cp:coreProperties>
</file>