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6" r:id="rId2"/>
    <p:sldId id="298" r:id="rId3"/>
    <p:sldId id="299" r:id="rId4"/>
    <p:sldId id="302" r:id="rId5"/>
    <p:sldId id="308" r:id="rId6"/>
    <p:sldId id="309" r:id="rId7"/>
    <p:sldId id="310" r:id="rId8"/>
    <p:sldId id="311" r:id="rId9"/>
    <p:sldId id="312" r:id="rId10"/>
    <p:sldId id="316" r:id="rId11"/>
    <p:sldId id="264" r:id="rId12"/>
    <p:sldId id="283" r:id="rId13"/>
    <p:sldId id="266" r:id="rId14"/>
    <p:sldId id="275" r:id="rId15"/>
    <p:sldId id="277" r:id="rId16"/>
    <p:sldId id="278" r:id="rId17"/>
    <p:sldId id="281" r:id="rId18"/>
    <p:sldId id="279" r:id="rId19"/>
    <p:sldId id="280" r:id="rId20"/>
    <p:sldId id="285" r:id="rId21"/>
    <p:sldId id="291" r:id="rId22"/>
    <p:sldId id="293" r:id="rId23"/>
    <p:sldId id="294" r:id="rId24"/>
    <p:sldId id="295" r:id="rId25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65074" autoAdjust="0"/>
  </p:normalViewPr>
  <p:slideViewPr>
    <p:cSldViewPr>
      <p:cViewPr varScale="1">
        <p:scale>
          <a:sx n="69" d="100"/>
          <a:sy n="69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794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40A849-328E-46B4-AE5D-2B8BBBAB7FEE}" type="datetimeFigureOut">
              <a:rPr lang="en-US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DDDFD64-778A-4798-824D-BB94FC414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4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1B5990-BD2C-4732-8FB3-C450E91420A4}" type="datetimeFigureOut">
              <a:rPr lang="en-US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5"/>
            <a:ext cx="5444490" cy="4472702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0680D02-BEF9-4F46-B18D-D277131E3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34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5823C3-61D4-42C8-8EB8-999D56E6060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AC6C85-4E84-4260-ACB4-72FC1990DE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680D02-BEF9-4F46-B18D-D277131E350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680D02-BEF9-4F46-B18D-D277131E350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680D02-BEF9-4F46-B18D-D277131E350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680D02-BEF9-4F46-B18D-D277131E350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680D02-BEF9-4F46-B18D-D277131E350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680D02-BEF9-4F46-B18D-D277131E350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680D02-BEF9-4F46-B18D-D277131E350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680D02-BEF9-4F46-B18D-D277131E350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680D02-BEF9-4F46-B18D-D277131E350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AC6C85-4E84-4260-ACB4-72FC1990DE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680D02-BEF9-4F46-B18D-D277131E350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250318-9600-458F-9D76-58482F8931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680D02-BEF9-4F46-B18D-D277131E35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AC817-B7CE-40EF-8FFB-9C09CCDE1F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AC6C85-4E84-4260-ACB4-72FC1990DE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AC6C85-4E84-4260-ACB4-72FC1990DE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AC6C85-4E84-4260-ACB4-72FC1990DE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AC6C85-4E84-4260-ACB4-72FC1990DE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AC6C85-4E84-4260-ACB4-72FC1990DE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AC6C85-4E84-4260-ACB4-72FC1990DE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AC6C85-4E84-4260-ACB4-72FC1990DE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7FC2D-8F3E-4E1B-AE09-BA9152D6072F}" type="datetimeFigureOut">
              <a:rPr lang="en-US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9AD1B-50C7-493B-B8D9-B18932E087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5EB46-D353-4355-B10A-FE3360336BE2}" type="datetimeFigureOut">
              <a:rPr lang="en-US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76EA2-E2B1-492F-9E65-3680825FEA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B10E-07E6-4CAA-8787-32994C6BE227}" type="datetimeFigureOut">
              <a:rPr lang="en-US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463CD-9F30-4196-BD9E-FB2B5CAEDB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2D6A-5D71-46B1-8398-3DA62CF28DE5}" type="datetimeFigureOut">
              <a:rPr lang="en-US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9B54F-0D2F-4795-81FC-E1BB1DE1B8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2B2EC-2C4C-4655-A917-1BE0BD8738EC}" type="datetimeFigureOut">
              <a:rPr lang="en-US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275E2-14F0-4D68-B28F-7A439DD3F0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9095F-4A52-4E7D-8EF0-44D86BCE9B97}" type="datetimeFigureOut">
              <a:rPr lang="en-US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1627A-34C1-4D65-BB6C-D5CDA8947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15D16-E82E-4FA9-912E-1F18D49AE221}" type="datetimeFigureOut">
              <a:rPr lang="en-US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DB5E5-03E2-48A8-8D77-8B8207DDA0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08C64-38ED-40B2-A651-59184D11DE59}" type="datetimeFigureOut">
              <a:rPr lang="en-US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F361E-83C7-49BD-AC77-1CA11C4C5E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59C5-0F26-4DC9-ADBF-9508AE5E4CBF}" type="datetimeFigureOut">
              <a:rPr lang="en-US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71407-730B-4850-859A-9BAA71FE87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4D074-B1A0-456F-B99B-32A3B95689CB}" type="datetimeFigureOut">
              <a:rPr lang="en-US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E09-0083-4E74-8273-0B50E5AA8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9935-4596-4088-9D73-95240A4B95BD}" type="datetimeFigureOut">
              <a:rPr lang="en-US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61440-EAA9-4E44-BB59-2D492944F8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80391B-38A9-4475-9EA1-152C4A159E7E}" type="datetimeFigureOut">
              <a:rPr lang="en-US"/>
              <a:pPr>
                <a:defRPr/>
              </a:pPr>
              <a:t>12/20/2012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2F4A72-D25D-4F9B-B799-2D477D78DC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effectLst>
            <a:innerShdw blurRad="101600" dist="76200" dir="5400000">
              <a:srgbClr val="1D7DEE">
                <a:alpha val="74000"/>
              </a:srgbClr>
            </a:inn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effectLst>
            <a:innerShdw blurRad="101600" dist="76200" dir="5400000">
              <a:srgbClr val="1D7DEE">
                <a:alpha val="74000"/>
              </a:srgbClr>
            </a:inn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effectLst>
            <a:innerShdw blurRad="101600" dist="76200" dir="5400000">
              <a:srgbClr val="1D7DEE">
                <a:alpha val="74000"/>
              </a:srgbClr>
            </a:inn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effectLst>
            <a:innerShdw blurRad="101600" dist="76200" dir="5400000">
              <a:srgbClr val="1D7DEE">
                <a:alpha val="74000"/>
              </a:srgbClr>
            </a:inn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effectLst>
            <a:innerShdw blurRad="101600" dist="76200" dir="5400000">
              <a:srgbClr val="1D7DEE">
                <a:alpha val="74000"/>
              </a:srgbClr>
            </a:inn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effectLst>
            <a:innerShdw blurRad="101600" dist="76200" dir="5400000">
              <a:srgbClr val="1D7DEE">
                <a:alpha val="74000"/>
              </a:srgbClr>
            </a:inn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o.ie/Censu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o.ie/censu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	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sz="6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This is </a:t>
            </a:r>
            <a:r>
              <a:rPr lang="en-IE" sz="6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Ireland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E" sz="6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sz="4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Part 2</a:t>
            </a:r>
            <a:endParaRPr lang="en-IE" sz="43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E" sz="4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2AC7E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sz="4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Highlights from Census 2011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</a:t>
            </a:r>
            <a:r>
              <a:rPr lang="en-IE" b="1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</a:t>
            </a:r>
            <a:r>
              <a:rPr lang="en-I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I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July 2012</a:t>
            </a:r>
            <a:endParaRPr lang="en-IE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E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E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E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2AC7E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1728192" cy="122413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/>
              <a:t/>
            </a:r>
            <a:br>
              <a:rPr lang="en-IE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700808"/>
            <a:ext cx="2016224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IE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2AC7E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2AC7E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BF4"/>
              </a:clrFrom>
              <a:clrTo>
                <a:srgbClr val="F9FB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-22841"/>
            <a:ext cx="3816425" cy="676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2339752" y="2348880"/>
            <a:ext cx="388843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15816" y="3861048"/>
            <a:ext cx="20162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Education</a:t>
            </a:r>
            <a:endParaRPr lang="en-I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BF4"/>
              </a:clrFrom>
              <a:clrTo>
                <a:srgbClr val="F9FBF4">
                  <a:alpha val="0"/>
                </a:srgbClr>
              </a:clrTo>
            </a:clrChange>
          </a:blip>
          <a:srcRect t="7528"/>
          <a:stretch>
            <a:fillRect/>
          </a:stretch>
        </p:blipFill>
        <p:spPr bwMode="auto">
          <a:xfrm>
            <a:off x="4415268" y="1340768"/>
            <a:ext cx="4728732" cy="518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IE" dirty="0" smtClean="0"/>
              <a:t>Large increase in student numbers</a:t>
            </a:r>
          </a:p>
          <a:p>
            <a:pPr>
              <a:buNone/>
            </a:pPr>
            <a:endParaRPr lang="en-IE" dirty="0" smtClean="0"/>
          </a:p>
          <a:p>
            <a:r>
              <a:rPr lang="en-IE" dirty="0" smtClean="0"/>
              <a:t>Males gaining share</a:t>
            </a:r>
          </a:p>
          <a:p>
            <a:endParaRPr lang="en-IE" dirty="0" smtClean="0"/>
          </a:p>
          <a:p>
            <a:r>
              <a:rPr lang="en-IE" dirty="0" smtClean="0"/>
              <a:t>62% of increase males</a:t>
            </a:r>
            <a:endParaRPr lang="en-IE" dirty="0"/>
          </a:p>
        </p:txBody>
      </p:sp>
      <p:sp>
        <p:nvSpPr>
          <p:cNvPr id="13" name="Left Brace 12"/>
          <p:cNvSpPr/>
          <p:nvPr/>
        </p:nvSpPr>
        <p:spPr>
          <a:xfrm>
            <a:off x="7164288" y="1988840"/>
            <a:ext cx="216024" cy="504056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20608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59,242</a:t>
            </a:r>
            <a:endParaRPr lang="en-I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Education</a:t>
            </a:r>
            <a:endParaRPr lang="en-IE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2636912"/>
            <a:ext cx="406429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E" dirty="0" smtClean="0"/>
              <a:t>Education participation rates 2002 – 2011</a:t>
            </a:r>
          </a:p>
          <a:p>
            <a:pPr lvl="1"/>
            <a:r>
              <a:rPr lang="en-IE" dirty="0" smtClean="0"/>
              <a:t>19-24 year olds</a:t>
            </a:r>
          </a:p>
          <a:p>
            <a:endParaRPr lang="en-IE" dirty="0"/>
          </a:p>
        </p:txBody>
      </p:sp>
      <p:sp>
        <p:nvSpPr>
          <p:cNvPr id="13" name="Oval 12"/>
          <p:cNvSpPr/>
          <p:nvPr/>
        </p:nvSpPr>
        <p:spPr>
          <a:xfrm>
            <a:off x="4499992" y="3356992"/>
            <a:ext cx="108012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580112" y="2780928"/>
            <a:ext cx="108012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Level of Education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en-IE" dirty="0" smtClean="0"/>
              <a:t>Education and </a:t>
            </a:r>
            <a:br>
              <a:rPr lang="en-IE" dirty="0" smtClean="0"/>
            </a:br>
            <a:r>
              <a:rPr lang="en-IE" dirty="0" smtClean="0"/>
              <a:t>unemployment</a:t>
            </a:r>
          </a:p>
          <a:p>
            <a:endParaRPr lang="en-IE" dirty="0" smtClean="0"/>
          </a:p>
          <a:p>
            <a:r>
              <a:rPr lang="en-IE" dirty="0" smtClean="0"/>
              <a:t>Technical /Vocational tipping point</a:t>
            </a:r>
          </a:p>
          <a:p>
            <a:endParaRPr lang="en-IE" dirty="0" smtClean="0"/>
          </a:p>
          <a:p>
            <a:r>
              <a:rPr lang="en-IE" dirty="0" smtClean="0"/>
              <a:t>Honours degree 7.3%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1412776"/>
            <a:ext cx="3024336" cy="506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4608798" y="4112282"/>
            <a:ext cx="396044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Disabilities</a:t>
            </a:r>
            <a:endParaRPr lang="en-I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412776"/>
            <a:ext cx="37338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048" y="2132856"/>
            <a:ext cx="3733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1043608" y="2060848"/>
            <a:ext cx="22322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43608" y="2636912"/>
            <a:ext cx="22322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71600" y="5805264"/>
            <a:ext cx="252028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15616" y="4077072"/>
            <a:ext cx="22322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15616" y="4725144"/>
            <a:ext cx="25922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BF4"/>
              </a:clrFrom>
              <a:clrTo>
                <a:srgbClr val="FAFB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092518"/>
            <a:ext cx="3813026" cy="476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Disabilities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595,335 people had at least one disability in 2011</a:t>
            </a:r>
          </a:p>
          <a:p>
            <a:r>
              <a:rPr lang="en-IE" dirty="0" smtClean="0"/>
              <a:t>Up from 393,785 in 2006</a:t>
            </a:r>
          </a:p>
          <a:p>
            <a:pPr lvl="1"/>
            <a:r>
              <a:rPr lang="en-IE" dirty="0" smtClean="0"/>
              <a:t>Questionnaire effect?</a:t>
            </a:r>
          </a:p>
          <a:p>
            <a:r>
              <a:rPr lang="en-IE" dirty="0" smtClean="0"/>
              <a:t>Increased with age</a:t>
            </a:r>
          </a:p>
          <a:p>
            <a:r>
              <a:rPr lang="en-IE" dirty="0" smtClean="0"/>
              <a:t>More men than women</a:t>
            </a:r>
            <a:br>
              <a:rPr lang="en-IE" dirty="0" smtClean="0"/>
            </a:br>
            <a:r>
              <a:rPr lang="en-IE" dirty="0" smtClean="0"/>
              <a:t>for young and middle-aged</a:t>
            </a:r>
          </a:p>
          <a:p>
            <a:r>
              <a:rPr lang="en-IE" dirty="0" smtClean="0"/>
              <a:t>More women than men</a:t>
            </a:r>
            <a:br>
              <a:rPr lang="en-IE" dirty="0" smtClean="0"/>
            </a:br>
            <a:r>
              <a:rPr lang="en-IE" dirty="0" smtClean="0"/>
              <a:t>among elderly</a:t>
            </a:r>
            <a:endParaRPr lang="en-IE" dirty="0"/>
          </a:p>
        </p:txBody>
      </p:sp>
      <p:cxnSp>
        <p:nvCxnSpPr>
          <p:cNvPr id="13" name="Curved Connector 12"/>
          <p:cNvCxnSpPr/>
          <p:nvPr/>
        </p:nvCxnSpPr>
        <p:spPr>
          <a:xfrm rot="5400000" flipH="1" flipV="1">
            <a:off x="5184068" y="2672916"/>
            <a:ext cx="3240360" cy="3024336"/>
          </a:xfrm>
          <a:prstGeom prst="curvedConnector3">
            <a:avLst>
              <a:gd name="adj1" fmla="val 12962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Disabilities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/>
          <a:lstStyle/>
          <a:p>
            <a:r>
              <a:rPr lang="en-IE" dirty="0" smtClean="0"/>
              <a:t>Eastern seaboard lower rates</a:t>
            </a:r>
          </a:p>
          <a:p>
            <a:r>
              <a:rPr lang="en-IE" dirty="0" smtClean="0"/>
              <a:t>Higher rates in the west</a:t>
            </a:r>
          </a:p>
          <a:p>
            <a:r>
              <a:rPr lang="en-IE" dirty="0" smtClean="0"/>
              <a:t>Influence of age</a:t>
            </a:r>
          </a:p>
          <a:p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530962"/>
            <a:ext cx="3744416" cy="53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Carers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Change to question since 2006</a:t>
            </a:r>
          </a:p>
          <a:p>
            <a:pPr>
              <a:buNone/>
            </a:pPr>
            <a:r>
              <a:rPr lang="en-IE" dirty="0" smtClean="0"/>
              <a:t>		2006					2011</a:t>
            </a:r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0043" y="2780929"/>
            <a:ext cx="3726310" cy="385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2705100"/>
            <a:ext cx="23526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Carers</a:t>
            </a:r>
            <a:endParaRPr lang="en-I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1484784"/>
            <a:ext cx="6336704" cy="516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Young carers</a:t>
            </a:r>
            <a:endParaRPr lang="en-I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5285" y="1600200"/>
            <a:ext cx="62534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Economic Status</a:t>
            </a:r>
            <a:r>
              <a:rPr lang="en-IE" dirty="0" smtClean="0"/>
              <a:t/>
            </a:r>
            <a:br>
              <a:rPr lang="en-IE" dirty="0" smtClean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6" y="1484784"/>
            <a:ext cx="5616624" cy="4142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  Over 14s increased by 6.9% </a:t>
            </a:r>
            <a:endParaRPr lang="en-IE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Labour force up 5.8%</a:t>
            </a:r>
            <a:endParaRPr lang="en-IE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  1.1% per annum since 2006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  Outside labour force up 8.7%</a:t>
            </a:r>
            <a:endParaRPr lang="en-IE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  Students rose by 16.9%</a:t>
            </a:r>
            <a:endParaRPr lang="en-IE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  Retired up 21%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  Looking after home down 12.2%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2AC7E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512" y="1556792"/>
            <a:ext cx="30963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Carers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E" dirty="0" smtClean="0"/>
              <a:t> 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BF4"/>
              </a:clrFrom>
              <a:clrTo>
                <a:srgbClr val="F9FB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700808"/>
            <a:ext cx="64579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1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Small Area Population Statistics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10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90% between 55-130 households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10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Within ED boundaries</a:t>
            </a:r>
            <a:endParaRPr lang="en-US" sz="10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IE" sz="10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15 Thematic areas</a:t>
            </a:r>
          </a:p>
          <a:p>
            <a:pPr fontAlgn="auto">
              <a:spcAft>
                <a:spcPts val="0"/>
              </a:spcAft>
              <a:defRPr/>
            </a:pPr>
            <a:endParaRPr lang="en-IE" sz="4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en-IE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7584" y="116632"/>
            <a:ext cx="7200800" cy="720080"/>
          </a:xfrm>
        </p:spPr>
        <p:txBody>
          <a:bodyPr/>
          <a:lstStyle/>
          <a:p>
            <a:r>
              <a:rPr lang="en-I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SAPS–Tuesday 31</a:t>
            </a:r>
            <a:r>
              <a:rPr lang="en-IE" b="1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st</a:t>
            </a:r>
            <a:r>
              <a:rPr lang="en-I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 July 2012</a:t>
            </a:r>
            <a:endParaRPr lang="en-IE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www.airo.ie/system/files/news/Airologofinal_new70_9_13.jpg?13297590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4368" y="5730627"/>
            <a:ext cx="1081042" cy="1127373"/>
          </a:xfrm>
          <a:prstGeom prst="rect">
            <a:avLst/>
          </a:prstGeom>
          <a:noFill/>
        </p:spPr>
      </p:pic>
      <p:pic>
        <p:nvPicPr>
          <p:cNvPr id="1026" name="il_fi" descr="96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3771" y="980728"/>
            <a:ext cx="1914234" cy="1454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19672" y="404664"/>
            <a:ext cx="6336704" cy="926976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SAPS – Where to find them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13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SAPS on </a:t>
            </a:r>
            <a:r>
              <a:rPr lang="en-IE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3"/>
              </a:rPr>
              <a:t>WWW.CSO.IE/Census</a:t>
            </a:r>
            <a:r>
              <a:rPr lang="en-IE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IE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Address search/map drill to find your location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IE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Choose geography, Click on area to get basic counts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IE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Drill down to get full report for that area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IE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Download to excel or PDF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IE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Full download of SAPS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SAPS on AIRO website</a:t>
            </a: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IE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Map a particular SAPs variable derived variable thematically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IE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Census mapping module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IE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Data visualisation/graphing module</a:t>
            </a:r>
          </a:p>
          <a:p>
            <a:pPr lvl="1" fontAlgn="auto">
              <a:spcAft>
                <a:spcPts val="0"/>
              </a:spcAft>
              <a:defRPr/>
            </a:pPr>
            <a:endParaRPr lang="en-IE" sz="1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lvl="1" fontAlgn="auto">
              <a:spcAft>
                <a:spcPts val="0"/>
              </a:spcAft>
              <a:defRPr/>
            </a:pPr>
            <a:endParaRPr lang="en-IE" sz="1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lvl="2" fontAlgn="auto">
              <a:spcAft>
                <a:spcPts val="0"/>
              </a:spcAft>
              <a:defRPr/>
            </a:pPr>
            <a:endParaRPr lang="en-IE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lvl="1" fontAlgn="auto">
              <a:spcAft>
                <a:spcPts val="0"/>
              </a:spcAft>
              <a:defRPr/>
            </a:pPr>
            <a:endParaRPr lang="en-IE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120" y="1412776"/>
            <a:ext cx="3245133" cy="248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://www.consolidatedmd.com/Images/practice_fusion_free.gif"/>
          <p:cNvPicPr>
            <a:picLocks noChangeAspect="1" noChangeArrowheads="1"/>
          </p:cNvPicPr>
          <p:nvPr/>
        </p:nvPicPr>
        <p:blipFill>
          <a:blip r:embed="rId5"/>
          <a:srcRect l="2543" t="6386" r="3366" b="10591"/>
          <a:stretch>
            <a:fillRect/>
          </a:stretch>
        </p:blipFill>
        <p:spPr bwMode="auto">
          <a:xfrm>
            <a:off x="6084168" y="4149080"/>
            <a:ext cx="2888628" cy="2029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/>
              <a:t/>
            </a:r>
            <a:br>
              <a:rPr lang="en-IE" dirty="0" smtClean="0"/>
            </a:b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5536" y="620688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E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Further details....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4653136"/>
            <a:ext cx="8064896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1700808"/>
            <a:ext cx="8064896" cy="66890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Full publication &amp; analysis </a:t>
            </a:r>
            <a:r>
              <a:rPr lang="en-IE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hlinkClick r:id="rId3"/>
              </a:rPr>
              <a:t>www.cso.ie/census</a:t>
            </a:r>
            <a:endParaRPr lang="en-IE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8 </a:t>
            </a:r>
            <a:r>
              <a:rPr lang="en-IE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further publications in 2012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Next up....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Profile 3 – At work – Employment, occupations and industry in Ireland – Thursday 26 July</a:t>
            </a:r>
            <a:endParaRPr lang="en-IE" sz="2800" b="1" baseline="30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800" b="1" baseline="30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Publication schedule </a:t>
            </a:r>
            <a:r>
              <a:rPr lang="en-IE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in publication page 163 and on www.cso.ie</a:t>
            </a:r>
            <a:endParaRPr lang="en-IE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</a:t>
            </a:r>
            <a:endParaRPr lang="en-IE" dirty="0"/>
          </a:p>
        </p:txBody>
      </p:sp>
      <p:pic>
        <p:nvPicPr>
          <p:cNvPr id="1028" name="Picture 4" descr="http://www.rawfoodangel.com/blog/wp-content/uploads/2011/07/Ques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1628799"/>
            <a:ext cx="4911716" cy="4895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BF4"/>
              </a:clrFrom>
              <a:clrTo>
                <a:srgbClr val="F9FB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124744"/>
            <a:ext cx="7504931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67544" y="4046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Economic status of persons over 14, 1981 - 2011</a:t>
            </a:r>
            <a:r>
              <a:rPr kumimoji="0" lang="en-I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I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2194942" y="3573016"/>
            <a:ext cx="4897338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547664" y="3429000"/>
            <a:ext cx="21602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47664" y="4149080"/>
            <a:ext cx="14401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452320" y="2492896"/>
            <a:ext cx="2160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52320" y="2852936"/>
            <a:ext cx="207640" cy="512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/>
              <a:t/>
            </a:r>
            <a:br>
              <a:rPr lang="en-IE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0" y="95387"/>
            <a:ext cx="4968552" cy="658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6912768" cy="122413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Unemployment</a:t>
            </a:r>
            <a:r>
              <a:rPr lang="en-IE" dirty="0" smtClean="0"/>
              <a:t/>
            </a:r>
            <a:br>
              <a:rPr lang="en-IE" dirty="0" smtClean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27984" y="1052736"/>
            <a:ext cx="4320480" cy="1557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IE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2AC7E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IE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2AC7E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2AC7E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5443" y="627096"/>
            <a:ext cx="5376837" cy="611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60232" y="119675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solidFill>
                  <a:srgbClr val="FF0000"/>
                </a:solidFill>
              </a:rPr>
              <a:t>424,843  (19%)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270892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solidFill>
                  <a:srgbClr val="FF0000"/>
                </a:solidFill>
              </a:rPr>
              <a:t>274,327  (22%)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3861048"/>
            <a:ext cx="255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solidFill>
                  <a:srgbClr val="FF0000"/>
                </a:solidFill>
              </a:rPr>
              <a:t>150,516  (15%)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912768" cy="122413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/>
              <a:t/>
            </a:r>
            <a:br>
              <a:rPr lang="en-IE" dirty="0" smtClean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052736"/>
            <a:ext cx="3384376" cy="1557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IE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2AC7E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IE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2AC7E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2AC7E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BF4"/>
              </a:clrFrom>
              <a:clrTo>
                <a:srgbClr val="F9FB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3" y="260648"/>
            <a:ext cx="7344816" cy="627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2555776" y="2060848"/>
            <a:ext cx="864096" cy="2448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96136" y="3573016"/>
            <a:ext cx="72008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912768" cy="122413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Unemployment by County</a:t>
            </a:r>
            <a:r>
              <a:rPr lang="en-IE" dirty="0" smtClean="0"/>
              <a:t/>
            </a:r>
            <a:br>
              <a:rPr lang="en-IE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268760"/>
            <a:ext cx="446449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Limerick City 28.6%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Dún</a:t>
            </a:r>
            <a:r>
              <a:rPr lang="en-IE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Laoghaire-</a:t>
            </a:r>
            <a:r>
              <a:rPr lang="en-IE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Rathdown</a:t>
            </a:r>
            <a:r>
              <a:rPr lang="en-IE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    11.2%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Changes since 2006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Offaly 8.5% - 23.2%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Wexford 9.3% - 24%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DLR 5.4% - 11.2%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IE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2AC7E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IE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2AC7E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2AC7E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4991" y="1052736"/>
            <a:ext cx="376150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912768" cy="122413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/>
              <a:t/>
            </a:r>
            <a:br>
              <a:rPr lang="en-IE" dirty="0" smtClean="0"/>
            </a:b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272851" y="-879421"/>
            <a:ext cx="6531248" cy="866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3528392" cy="1008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Unemployment </a:t>
            </a:r>
            <a:r>
              <a:rPr lang="en-IE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Blackspots</a:t>
            </a:r>
            <a:r>
              <a:rPr lang="en-IE" dirty="0" smtClean="0"/>
              <a:t/>
            </a:r>
            <a:br>
              <a:rPr lang="en-IE" dirty="0" smtClean="0"/>
            </a:b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03051"/>
            <a:ext cx="46196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9F9"/>
              </a:clrFrom>
              <a:clrTo>
                <a:srgbClr val="F8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1484784"/>
            <a:ext cx="4420479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5983</TotalTime>
  <Words>342</Words>
  <Application>Microsoft Office PowerPoint</Application>
  <PresentationFormat>On-screen Show (4:3)</PresentationFormat>
  <Paragraphs>135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 </vt:lpstr>
      <vt:lpstr>Economic Status </vt:lpstr>
      <vt:lpstr>PowerPoint Presentation</vt:lpstr>
      <vt:lpstr> </vt:lpstr>
      <vt:lpstr>Unemployment </vt:lpstr>
      <vt:lpstr> </vt:lpstr>
      <vt:lpstr>Unemployment by County </vt:lpstr>
      <vt:lpstr> </vt:lpstr>
      <vt:lpstr>Unemployment Blackspots </vt:lpstr>
      <vt:lpstr> </vt:lpstr>
      <vt:lpstr>Education</vt:lpstr>
      <vt:lpstr>Education</vt:lpstr>
      <vt:lpstr>Level of Education</vt:lpstr>
      <vt:lpstr>Disabilities</vt:lpstr>
      <vt:lpstr>Disabilities</vt:lpstr>
      <vt:lpstr>Disabilities</vt:lpstr>
      <vt:lpstr>Carers</vt:lpstr>
      <vt:lpstr>Carers</vt:lpstr>
      <vt:lpstr>Young carers</vt:lpstr>
      <vt:lpstr>Carers</vt:lpstr>
      <vt:lpstr>SAPS–Tuesday 31st July 2012</vt:lpstr>
      <vt:lpstr>PowerPoint Presentation</vt:lpstr>
      <vt:lpstr> </vt:lpstr>
      <vt:lpstr>Questions</vt:lpstr>
    </vt:vector>
  </TitlesOfParts>
  <Company>Central Statistics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CullenD</dc:creator>
  <cp:lastModifiedBy>Stephen MacFeely</cp:lastModifiedBy>
  <cp:revision>350</cp:revision>
  <dcterms:created xsi:type="dcterms:W3CDTF">2012-03-16T16:12:58Z</dcterms:created>
  <dcterms:modified xsi:type="dcterms:W3CDTF">2012-12-20T14:35:11Z</dcterms:modified>
</cp:coreProperties>
</file>