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3">
  <p:sldMasterIdLst>
    <p:sldMasterId id="2147483650" r:id="rId1"/>
  </p:sldMasterIdLst>
  <p:notesMasterIdLst>
    <p:notesMasterId r:id="rId12"/>
  </p:notesMasterIdLst>
  <p:handoutMasterIdLst>
    <p:handoutMasterId r:id="rId13"/>
  </p:handoutMasterIdLst>
  <p:sldIdLst>
    <p:sldId id="459" r:id="rId2"/>
    <p:sldId id="428" r:id="rId3"/>
    <p:sldId id="479" r:id="rId4"/>
    <p:sldId id="481" r:id="rId5"/>
    <p:sldId id="482" r:id="rId6"/>
    <p:sldId id="483" r:id="rId7"/>
    <p:sldId id="484" r:id="rId8"/>
    <p:sldId id="485" r:id="rId9"/>
    <p:sldId id="486" r:id="rId10"/>
    <p:sldId id="460" r:id="rId11"/>
  </p:sldIdLst>
  <p:sldSz cx="9144000" cy="6858000" type="screen4x3"/>
  <p:notesSz cx="6670675" cy="99298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IE"/>
    </a:defPPr>
    <a:lvl1pPr algn="r" rtl="0" eaLnBrk="0" fontAlgn="base" hangingPunct="0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336699"/>
    <a:srgbClr val="0066CC"/>
    <a:srgbClr val="FFCCCC"/>
    <a:srgbClr val="333399"/>
    <a:srgbClr val="0033CC"/>
    <a:srgbClr val="000099"/>
    <a:srgbClr val="003366"/>
    <a:srgbClr val="0099CC"/>
    <a:srgbClr val="666699"/>
    <a:srgbClr val="66C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49" autoAdjust="0"/>
    <p:restoredTop sz="71810" autoAdjust="0"/>
  </p:normalViewPr>
  <p:slideViewPr>
    <p:cSldViewPr snapToGrid="0">
      <p:cViewPr>
        <p:scale>
          <a:sx n="75" d="100"/>
          <a:sy n="75" d="100"/>
        </p:scale>
        <p:origin x="-756" y="-150"/>
      </p:cViewPr>
      <p:guideLst>
        <p:guide orient="horz" pos="2161"/>
        <p:guide pos="2875"/>
      </p:guideLst>
    </p:cSldViewPr>
  </p:slideViewPr>
  <p:outlineViewPr>
    <p:cViewPr>
      <p:scale>
        <a:sx n="33" d="100"/>
        <a:sy n="33" d="100"/>
      </p:scale>
      <p:origin x="264" y="694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1908" y="-96"/>
      </p:cViewPr>
      <p:guideLst>
        <p:guide orient="horz" pos="3128"/>
        <p:guide pos="210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walshk\Local%20Settings\Temp\notesD30550\oireachtas_library_nov1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%20&amp;%20Vital%20Statistics\Labour%20Market\User(Public)\Tara\Dept%20Taoiseach\graphs_may12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%20&amp;%20Vital%20Statistics\Labour%20Market\User(Public)\Tara\Dept%20Taoiseach\graphs_may12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Brian\Kieran\Oireachtas%20Comm\Graph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Brian\Kieran\Oireachtas%20Comm\Graph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Brian\Kieran\Oireachtas%20Comm\Graph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Brian\Kieran\Oireachtas%20Comm\Graph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Brian\Kieran\Oireachtas%20Comm\Graph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Brian\Kieran\Oireachtas%20Comm\Graph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Figure 1 - Employment </a:t>
            </a:r>
            <a:r>
              <a:rPr lang="en-US" dirty="0"/>
              <a:t>rate and unemployment rate (%), 2000 to 2011</a:t>
            </a:r>
          </a:p>
        </c:rich>
      </c:tx>
      <c:layout>
        <c:manualLayout>
          <c:xMode val="edge"/>
          <c:yMode val="edge"/>
          <c:x val="0.1364748662172558"/>
          <c:y val="2.1164016755402078E-2"/>
        </c:manualLayout>
      </c:layout>
    </c:title>
    <c:plotArea>
      <c:layout/>
      <c:lineChart>
        <c:grouping val="standard"/>
        <c:ser>
          <c:idx val="0"/>
          <c:order val="0"/>
          <c:tx>
            <c:strRef>
              <c:f>'Summary 03 to 2011'!$A$26</c:f>
              <c:strCache>
                <c:ptCount val="1"/>
                <c:pt idx="0">
                  <c:v>Employment rate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strRef>
              <c:f>'Summary 03 to 2011'!$B$25:$M$25</c:f>
              <c:strCache>
                <c:ptCount val="12"/>
                <c:pt idx="0">
                  <c:v>Q200</c:v>
                </c:pt>
                <c:pt idx="1">
                  <c:v>Q201</c:v>
                </c:pt>
                <c:pt idx="2">
                  <c:v>Q202</c:v>
                </c:pt>
                <c:pt idx="3">
                  <c:v>Q203</c:v>
                </c:pt>
                <c:pt idx="4">
                  <c:v>Q204</c:v>
                </c:pt>
                <c:pt idx="5">
                  <c:v>Q205</c:v>
                </c:pt>
                <c:pt idx="6">
                  <c:v>Q206</c:v>
                </c:pt>
                <c:pt idx="7">
                  <c:v>Q207</c:v>
                </c:pt>
                <c:pt idx="8">
                  <c:v>Q208</c:v>
                </c:pt>
                <c:pt idx="9">
                  <c:v>Q209</c:v>
                </c:pt>
                <c:pt idx="10">
                  <c:v>Q210</c:v>
                </c:pt>
                <c:pt idx="11">
                  <c:v>Q211</c:v>
                </c:pt>
              </c:strCache>
            </c:strRef>
          </c:cat>
          <c:val>
            <c:numRef>
              <c:f>'Summary 03 to 2011'!$B$26:$M$26</c:f>
              <c:numCache>
                <c:formatCode>General</c:formatCode>
                <c:ptCount val="12"/>
                <c:pt idx="0">
                  <c:v>65</c:v>
                </c:pt>
                <c:pt idx="1">
                  <c:v>65.7</c:v>
                </c:pt>
                <c:pt idx="2">
                  <c:v>65.2</c:v>
                </c:pt>
                <c:pt idx="3">
                  <c:v>65.2</c:v>
                </c:pt>
                <c:pt idx="4">
                  <c:v>65.900000000000006</c:v>
                </c:pt>
                <c:pt idx="5">
                  <c:v>67.5</c:v>
                </c:pt>
                <c:pt idx="6">
                  <c:v>68.5</c:v>
                </c:pt>
                <c:pt idx="7">
                  <c:v>69.2</c:v>
                </c:pt>
                <c:pt idx="8">
                  <c:v>68.099999999999994</c:v>
                </c:pt>
                <c:pt idx="9">
                  <c:v>62.5</c:v>
                </c:pt>
                <c:pt idx="10">
                  <c:v>60.4</c:v>
                </c:pt>
                <c:pt idx="11">
                  <c:v>59.6</c:v>
                </c:pt>
              </c:numCache>
            </c:numRef>
          </c:val>
        </c:ser>
        <c:marker val="1"/>
        <c:axId val="152167936"/>
        <c:axId val="152169472"/>
      </c:lineChart>
      <c:lineChart>
        <c:grouping val="standard"/>
        <c:ser>
          <c:idx val="1"/>
          <c:order val="1"/>
          <c:tx>
            <c:strRef>
              <c:f>'Summary 03 to 2011'!$A$27</c:f>
              <c:strCache>
                <c:ptCount val="1"/>
                <c:pt idx="0">
                  <c:v>Unemployment rate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strRef>
              <c:f>'Summary 03 to 2011'!$B$25:$M$25</c:f>
              <c:strCache>
                <c:ptCount val="12"/>
                <c:pt idx="0">
                  <c:v>Q200</c:v>
                </c:pt>
                <c:pt idx="1">
                  <c:v>Q201</c:v>
                </c:pt>
                <c:pt idx="2">
                  <c:v>Q202</c:v>
                </c:pt>
                <c:pt idx="3">
                  <c:v>Q203</c:v>
                </c:pt>
                <c:pt idx="4">
                  <c:v>Q204</c:v>
                </c:pt>
                <c:pt idx="5">
                  <c:v>Q205</c:v>
                </c:pt>
                <c:pt idx="6">
                  <c:v>Q206</c:v>
                </c:pt>
                <c:pt idx="7">
                  <c:v>Q207</c:v>
                </c:pt>
                <c:pt idx="8">
                  <c:v>Q208</c:v>
                </c:pt>
                <c:pt idx="9">
                  <c:v>Q209</c:v>
                </c:pt>
                <c:pt idx="10">
                  <c:v>Q210</c:v>
                </c:pt>
                <c:pt idx="11">
                  <c:v>Q211</c:v>
                </c:pt>
              </c:strCache>
            </c:strRef>
          </c:cat>
          <c:val>
            <c:numRef>
              <c:f>'Summary 03 to 2011'!$B$27:$M$27</c:f>
              <c:numCache>
                <c:formatCode>General</c:formatCode>
                <c:ptCount val="12"/>
                <c:pt idx="0">
                  <c:v>4.5</c:v>
                </c:pt>
                <c:pt idx="1">
                  <c:v>3.8</c:v>
                </c:pt>
                <c:pt idx="2">
                  <c:v>4.4000000000000004</c:v>
                </c:pt>
                <c:pt idx="3">
                  <c:v>4.5999999999999996</c:v>
                </c:pt>
                <c:pt idx="4">
                  <c:v>4.5</c:v>
                </c:pt>
                <c:pt idx="5">
                  <c:v>4.7</c:v>
                </c:pt>
                <c:pt idx="6">
                  <c:v>4.5999999999999996</c:v>
                </c:pt>
                <c:pt idx="7">
                  <c:v>4.7</c:v>
                </c:pt>
                <c:pt idx="8">
                  <c:v>5.7</c:v>
                </c:pt>
                <c:pt idx="9">
                  <c:v>12</c:v>
                </c:pt>
                <c:pt idx="10">
                  <c:v>13.6</c:v>
                </c:pt>
                <c:pt idx="11">
                  <c:v>14.3</c:v>
                </c:pt>
              </c:numCache>
            </c:numRef>
          </c:val>
        </c:ser>
        <c:marker val="1"/>
        <c:axId val="152307968"/>
        <c:axId val="152306432"/>
      </c:lineChart>
      <c:catAx>
        <c:axId val="152167936"/>
        <c:scaling>
          <c:orientation val="minMax"/>
        </c:scaling>
        <c:axPos val="b"/>
        <c:majorTickMark val="none"/>
        <c:tickLblPos val="nextTo"/>
        <c:txPr>
          <a:bodyPr rot="-2460000"/>
          <a:lstStyle/>
          <a:p>
            <a:pPr>
              <a:defRPr sz="1400" b="1"/>
            </a:pPr>
            <a:endParaRPr lang="en-US"/>
          </a:p>
        </c:txPr>
        <c:crossAx val="152169472"/>
        <c:crosses val="autoZero"/>
        <c:auto val="1"/>
        <c:lblAlgn val="ctr"/>
        <c:lblOffset val="100"/>
      </c:catAx>
      <c:valAx>
        <c:axId val="152169472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52167936"/>
        <c:crosses val="autoZero"/>
        <c:crossBetween val="between"/>
      </c:valAx>
      <c:valAx>
        <c:axId val="152306432"/>
        <c:scaling>
          <c:orientation val="minMax"/>
        </c:scaling>
        <c:axPos val="r"/>
        <c:numFmt formatCode="General" sourceLinked="1"/>
        <c:tickLblPos val="nextTo"/>
        <c:txPr>
          <a:bodyPr/>
          <a:lstStyle/>
          <a:p>
            <a:pPr>
              <a:defRPr sz="1400" b="1" i="0"/>
            </a:pPr>
            <a:endParaRPr lang="en-US"/>
          </a:p>
        </c:txPr>
        <c:crossAx val="152307968"/>
        <c:crosses val="max"/>
        <c:crossBetween val="between"/>
      </c:valAx>
      <c:catAx>
        <c:axId val="152307968"/>
        <c:scaling>
          <c:orientation val="minMax"/>
        </c:scaling>
        <c:delete val="1"/>
        <c:axPos val="b"/>
        <c:tickLblPos val="nextTo"/>
        <c:crossAx val="152306432"/>
        <c:crosses val="autoZero"/>
        <c:auto val="1"/>
        <c:lblAlgn val="ctr"/>
        <c:lblOffset val="100"/>
      </c:catAx>
    </c:plotArea>
    <c:legend>
      <c:legendPos val="r"/>
      <c:layout/>
      <c:txPr>
        <a:bodyPr/>
        <a:lstStyle/>
        <a:p>
          <a:pPr>
            <a:defRPr sz="1400" b="1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dirty="0" smtClean="0"/>
              <a:t>Figure</a:t>
            </a:r>
            <a:r>
              <a:rPr lang="en-US" baseline="0" dirty="0" smtClean="0"/>
              <a:t> 2 - </a:t>
            </a:r>
            <a:r>
              <a:rPr lang="en-US" dirty="0" smtClean="0"/>
              <a:t>Unemployment </a:t>
            </a:r>
            <a:r>
              <a:rPr lang="en-US" dirty="0"/>
              <a:t>by gender and duration, </a:t>
            </a:r>
            <a:r>
              <a:rPr lang="en-US" dirty="0" smtClean="0"/>
              <a:t>2007</a:t>
            </a:r>
            <a:endParaRPr lang="en-US" dirty="0"/>
          </a:p>
        </c:rich>
      </c:tx>
      <c:layout/>
    </c:title>
    <c:plotArea>
      <c:layout/>
      <c:barChart>
        <c:barDir val="col"/>
        <c:grouping val="stacked"/>
        <c:ser>
          <c:idx val="0"/>
          <c:order val="0"/>
          <c:tx>
            <c:strRef>
              <c:f>'Unemp by sex and duration'!$A$2</c:f>
              <c:strCache>
                <c:ptCount val="1"/>
                <c:pt idx="0">
                  <c:v>Short-term</c:v>
                </c:pt>
              </c:strCache>
            </c:strRef>
          </c:tx>
          <c:cat>
            <c:strRef>
              <c:f>'Unemp by sex and duration'!$B$1:$C$1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'Unemp by sex and duration'!$B$2:$C$2</c:f>
              <c:numCache>
                <c:formatCode>General</c:formatCode>
                <c:ptCount val="2"/>
                <c:pt idx="0">
                  <c:v>41200</c:v>
                </c:pt>
                <c:pt idx="1">
                  <c:v>31700</c:v>
                </c:pt>
              </c:numCache>
            </c:numRef>
          </c:val>
        </c:ser>
        <c:ser>
          <c:idx val="1"/>
          <c:order val="1"/>
          <c:tx>
            <c:strRef>
              <c:f>'Unemp by sex and duration'!$A$3</c:f>
              <c:strCache>
                <c:ptCount val="1"/>
                <c:pt idx="0">
                  <c:v>Long-term</c:v>
                </c:pt>
              </c:strCache>
            </c:strRef>
          </c:tx>
          <c:cat>
            <c:strRef>
              <c:f>'Unemp by sex and duration'!$B$1:$C$1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'Unemp by sex and duration'!$B$3:$C$3</c:f>
              <c:numCache>
                <c:formatCode>General</c:formatCode>
                <c:ptCount val="2"/>
                <c:pt idx="0">
                  <c:v>20700</c:v>
                </c:pt>
                <c:pt idx="1">
                  <c:v>7600</c:v>
                </c:pt>
              </c:numCache>
            </c:numRef>
          </c:val>
        </c:ser>
        <c:gapWidth val="55"/>
        <c:overlap val="100"/>
        <c:axId val="152333312"/>
        <c:axId val="152335104"/>
      </c:barChart>
      <c:catAx>
        <c:axId val="15233331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0" vert="horz"/>
          <a:lstStyle/>
          <a:p>
            <a:pPr>
              <a:defRPr sz="2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52335104"/>
        <c:crosses val="autoZero"/>
        <c:auto val="1"/>
        <c:lblAlgn val="ctr"/>
        <c:lblOffset val="100"/>
      </c:catAx>
      <c:valAx>
        <c:axId val="152335104"/>
        <c:scaling>
          <c:orientation val="minMax"/>
          <c:max val="250000"/>
        </c:scaling>
        <c:axPos val="l"/>
        <c:majorGridlines/>
        <c:numFmt formatCode="General" sourceLinked="1"/>
        <c:majorTickMark val="none"/>
        <c:tickLblPos val="nextTo"/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5233331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6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dirty="0" smtClean="0"/>
              <a:t>Figure 3 - Unemployment </a:t>
            </a:r>
            <a:r>
              <a:rPr lang="en-US" dirty="0"/>
              <a:t>by gender and duration, </a:t>
            </a:r>
            <a:r>
              <a:rPr lang="en-US" dirty="0" smtClean="0"/>
              <a:t>2011</a:t>
            </a:r>
            <a:endParaRPr lang="en-US" dirty="0"/>
          </a:p>
        </c:rich>
      </c:tx>
      <c:layout/>
    </c:title>
    <c:plotArea>
      <c:layout/>
      <c:barChart>
        <c:barDir val="col"/>
        <c:grouping val="stacked"/>
        <c:ser>
          <c:idx val="0"/>
          <c:order val="0"/>
          <c:tx>
            <c:strRef>
              <c:f>'Unemp by sex and duration'!$A$7</c:f>
              <c:strCache>
                <c:ptCount val="1"/>
                <c:pt idx="0">
                  <c:v>Short-term</c:v>
                </c:pt>
              </c:strCache>
            </c:strRef>
          </c:tx>
          <c:cat>
            <c:strRef>
              <c:f>'Unemp by sex and duration'!$B$6:$C$6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'Unemp by sex and duration'!$B$7:$C$7</c:f>
              <c:numCache>
                <c:formatCode>General</c:formatCode>
                <c:ptCount val="2"/>
                <c:pt idx="0">
                  <c:v>74300</c:v>
                </c:pt>
                <c:pt idx="1">
                  <c:v>55500</c:v>
                </c:pt>
              </c:numCache>
            </c:numRef>
          </c:val>
        </c:ser>
        <c:ser>
          <c:idx val="1"/>
          <c:order val="1"/>
          <c:tx>
            <c:strRef>
              <c:f>'Unemp by sex and duration'!$A$8</c:f>
              <c:strCache>
                <c:ptCount val="1"/>
                <c:pt idx="0">
                  <c:v>Long-term</c:v>
                </c:pt>
              </c:strCache>
            </c:strRef>
          </c:tx>
          <c:cat>
            <c:strRef>
              <c:f>'Unemp by sex and duration'!$B$6:$C$6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'Unemp by sex and duration'!$B$8:$C$8</c:f>
              <c:numCache>
                <c:formatCode>General</c:formatCode>
                <c:ptCount val="2"/>
                <c:pt idx="0">
                  <c:v>127500</c:v>
                </c:pt>
                <c:pt idx="1">
                  <c:v>44100</c:v>
                </c:pt>
              </c:numCache>
            </c:numRef>
          </c:val>
        </c:ser>
        <c:gapWidth val="55"/>
        <c:overlap val="100"/>
        <c:axId val="152360064"/>
        <c:axId val="152361600"/>
      </c:barChart>
      <c:catAx>
        <c:axId val="15236006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0" vert="horz"/>
          <a:lstStyle/>
          <a:p>
            <a:pPr>
              <a:defRPr sz="2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52361600"/>
        <c:crosses val="autoZero"/>
        <c:auto val="1"/>
        <c:lblAlgn val="ctr"/>
        <c:lblOffset val="100"/>
      </c:catAx>
      <c:valAx>
        <c:axId val="15236160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5236006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6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/>
              <a:t>Figure 4 </a:t>
            </a:r>
            <a:r>
              <a:rPr lang="en-US" dirty="0" smtClean="0"/>
              <a:t>– Unemployment by duration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1"/>
          <c:order val="1"/>
          <c:spPr>
            <a:solidFill>
              <a:schemeClr val="accent6"/>
            </a:solidFill>
            <a:ln>
              <a:solidFill>
                <a:schemeClr val="accent2"/>
              </a:solidFill>
            </a:ln>
          </c:spPr>
          <c:dPt>
            <c:idx val="19"/>
            <c:spPr>
              <a:solidFill>
                <a:schemeClr val="accent6"/>
              </a:solidFill>
              <a:ln>
                <a:noFill/>
              </a:ln>
            </c:spPr>
          </c:dPt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sz="1100" b="1">
                    <a:solidFill>
                      <a:schemeClr val="accent6"/>
                    </a:solidFill>
                  </a:defRPr>
                </a:pPr>
                <a:endParaRPr lang="en-US"/>
              </a:p>
            </c:txPr>
            <c:dLblPos val="outEnd"/>
            <c:showVal val="1"/>
          </c:dLbls>
          <c:val>
            <c:numRef>
              <c:f>'Sheet1 (2)'!$F$1:$F$22</c:f>
              <c:numCache>
                <c:formatCode>General</c:formatCode>
                <c:ptCount val="22"/>
                <c:pt idx="0" formatCode="0.0%">
                  <c:v>6.3847581708085008E-2</c:v>
                </c:pt>
                <c:pt idx="2" formatCode="0.0%">
                  <c:v>4.0000000000000022E-2</c:v>
                </c:pt>
                <c:pt idx="6" formatCode="0.0%">
                  <c:v>9.8000000000000059E-2</c:v>
                </c:pt>
                <c:pt idx="10" formatCode="0.0%">
                  <c:v>0.18600000000000008</c:v>
                </c:pt>
                <c:pt idx="14" formatCode="0.0%">
                  <c:v>0.19400000000000001</c:v>
                </c:pt>
                <c:pt idx="18" formatCode="0.0%">
                  <c:v>0.33300000000000024</c:v>
                </c:pt>
                <c:pt idx="21" formatCode="0.0%">
                  <c:v>8.4452042663430524E-2</c:v>
                </c:pt>
              </c:numCache>
            </c:numRef>
          </c:val>
        </c:ser>
        <c:gapWidth val="500"/>
        <c:overlap val="51"/>
        <c:axId val="154065920"/>
        <c:axId val="154064384"/>
      </c:barChart>
      <c:lineChart>
        <c:grouping val="standard"/>
        <c:ser>
          <c:idx val="0"/>
          <c:order val="0"/>
          <c:spPr>
            <a:ln>
              <a:solidFill>
                <a:schemeClr val="accent1"/>
              </a:solidFill>
            </a:ln>
          </c:spPr>
          <c:marker>
            <c:symbol val="none"/>
          </c:marker>
          <c:cat>
            <c:strRef>
              <c:f>'Sheet1 (2)'!$D$1:$D$22</c:f>
              <c:strCache>
                <c:ptCount val="22"/>
                <c:pt idx="0">
                  <c:v>2006 or earlier</c:v>
                </c:pt>
                <c:pt idx="1">
                  <c:v>Q1 2007</c:v>
                </c:pt>
                <c:pt idx="2">
                  <c:v>Q2 2007</c:v>
                </c:pt>
                <c:pt idx="3">
                  <c:v>Q3 2007</c:v>
                </c:pt>
                <c:pt idx="4">
                  <c:v>Q4 2007</c:v>
                </c:pt>
                <c:pt idx="5">
                  <c:v>Q1 2008</c:v>
                </c:pt>
                <c:pt idx="6">
                  <c:v>Q2 2008</c:v>
                </c:pt>
                <c:pt idx="7">
                  <c:v>Q3 2008</c:v>
                </c:pt>
                <c:pt idx="8">
                  <c:v>Q4 2008</c:v>
                </c:pt>
                <c:pt idx="9">
                  <c:v>Q1 2009</c:v>
                </c:pt>
                <c:pt idx="10">
                  <c:v>Q2 2009</c:v>
                </c:pt>
                <c:pt idx="11">
                  <c:v>Q3 2009</c:v>
                </c:pt>
                <c:pt idx="12">
                  <c:v>Q4 2009</c:v>
                </c:pt>
                <c:pt idx="13">
                  <c:v>Q1 2010</c:v>
                </c:pt>
                <c:pt idx="14">
                  <c:v>Q2 2010</c:v>
                </c:pt>
                <c:pt idx="15">
                  <c:v>Q3 2010</c:v>
                </c:pt>
                <c:pt idx="16">
                  <c:v>Q4 2010</c:v>
                </c:pt>
                <c:pt idx="17">
                  <c:v>Q1 2011</c:v>
                </c:pt>
                <c:pt idx="18">
                  <c:v>Q2 2011</c:v>
                </c:pt>
                <c:pt idx="19">
                  <c:v>Q3 2011</c:v>
                </c:pt>
                <c:pt idx="20">
                  <c:v>Q4 2011</c:v>
                </c:pt>
                <c:pt idx="21">
                  <c:v>Q1 2012</c:v>
                </c:pt>
              </c:strCache>
            </c:strRef>
          </c:cat>
          <c:val>
            <c:numRef>
              <c:f>'Sheet1 (2)'!$E$1:$E$22</c:f>
              <c:numCache>
                <c:formatCode>General</c:formatCode>
                <c:ptCount val="22"/>
                <c:pt idx="0">
                  <c:v>19573.46000000001</c:v>
                </c:pt>
                <c:pt idx="1">
                  <c:v>2890.777</c:v>
                </c:pt>
                <c:pt idx="2">
                  <c:v>2529.63</c:v>
                </c:pt>
                <c:pt idx="3">
                  <c:v>2704.2329999999997</c:v>
                </c:pt>
                <c:pt idx="4">
                  <c:v>4215.0560000000014</c:v>
                </c:pt>
                <c:pt idx="5">
                  <c:v>6992.9650000000001</c:v>
                </c:pt>
                <c:pt idx="6">
                  <c:v>6540.6140000000014</c:v>
                </c:pt>
                <c:pt idx="7">
                  <c:v>7144.7809999999999</c:v>
                </c:pt>
                <c:pt idx="8">
                  <c:v>9472.1149999999943</c:v>
                </c:pt>
                <c:pt idx="9">
                  <c:v>10655.731999999995</c:v>
                </c:pt>
                <c:pt idx="10">
                  <c:v>11622.091</c:v>
                </c:pt>
                <c:pt idx="11">
                  <c:v>15667.579</c:v>
                </c:pt>
                <c:pt idx="12">
                  <c:v>19102.169000000002</c:v>
                </c:pt>
                <c:pt idx="13">
                  <c:v>8919.3849999999911</c:v>
                </c:pt>
                <c:pt idx="14">
                  <c:v>12237.287999999993</c:v>
                </c:pt>
                <c:pt idx="15">
                  <c:v>16223.253999999992</c:v>
                </c:pt>
                <c:pt idx="16">
                  <c:v>22141.601000000002</c:v>
                </c:pt>
                <c:pt idx="17">
                  <c:v>20410.358999999997</c:v>
                </c:pt>
                <c:pt idx="18">
                  <c:v>21285.439000000002</c:v>
                </c:pt>
                <c:pt idx="19">
                  <c:v>25499.946000000011</c:v>
                </c:pt>
                <c:pt idx="20">
                  <c:v>34846.86</c:v>
                </c:pt>
                <c:pt idx="21">
                  <c:v>25890.075000000001</c:v>
                </c:pt>
              </c:numCache>
            </c:numRef>
          </c:val>
        </c:ser>
        <c:marker val="1"/>
        <c:axId val="154056960"/>
        <c:axId val="154062848"/>
      </c:lineChart>
      <c:catAx>
        <c:axId val="154056960"/>
        <c:scaling>
          <c:orientation val="minMax"/>
        </c:scaling>
        <c:axPos val="b"/>
        <c:tickLblPos val="nextTo"/>
        <c:txPr>
          <a:bodyPr/>
          <a:lstStyle/>
          <a:p>
            <a:pPr>
              <a:defRPr sz="1100" b="1"/>
            </a:pPr>
            <a:endParaRPr lang="en-US"/>
          </a:p>
        </c:txPr>
        <c:crossAx val="154062848"/>
        <c:crosses val="autoZero"/>
        <c:auto val="1"/>
        <c:lblAlgn val="ctr"/>
        <c:lblOffset val="100"/>
      </c:catAx>
      <c:valAx>
        <c:axId val="15406284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Persons (000’s)</a:t>
                </a:r>
                <a:endParaRPr lang="en-US" dirty="0"/>
              </a:p>
            </c:rich>
          </c:tx>
          <c:layout/>
        </c:title>
        <c:numFmt formatCode="#,##0" sourceLinked="0"/>
        <c:tickLblPos val="nextTo"/>
        <c:txPr>
          <a:bodyPr/>
          <a:lstStyle/>
          <a:p>
            <a:pPr>
              <a:defRPr sz="1400">
                <a:solidFill>
                  <a:schemeClr val="accent1"/>
                </a:solidFill>
              </a:defRPr>
            </a:pPr>
            <a:endParaRPr lang="en-US"/>
          </a:p>
        </c:txPr>
        <c:crossAx val="154056960"/>
        <c:crosses val="autoZero"/>
        <c:crossBetween val="between"/>
      </c:valAx>
      <c:valAx>
        <c:axId val="154064384"/>
        <c:scaling>
          <c:orientation val="minMax"/>
        </c:scaling>
        <c:axPos val="r"/>
        <c:numFmt formatCode="0%" sourceLinked="0"/>
        <c:tickLblPos val="nextTo"/>
        <c:txPr>
          <a:bodyPr/>
          <a:lstStyle/>
          <a:p>
            <a:pPr>
              <a:defRPr sz="1400" b="1">
                <a:solidFill>
                  <a:schemeClr val="accent2"/>
                </a:solidFill>
              </a:defRPr>
            </a:pPr>
            <a:endParaRPr lang="en-US"/>
          </a:p>
        </c:txPr>
        <c:crossAx val="154065920"/>
        <c:crosses val="max"/>
        <c:crossBetween val="between"/>
      </c:valAx>
      <c:catAx>
        <c:axId val="154065920"/>
        <c:scaling>
          <c:orientation val="minMax"/>
        </c:scaling>
        <c:delete val="1"/>
        <c:axPos val="b"/>
        <c:tickLblPos val="nextTo"/>
        <c:crossAx val="154064384"/>
        <c:crosses val="autoZero"/>
        <c:auto val="1"/>
        <c:lblAlgn val="ctr"/>
        <c:lblOffset val="100"/>
      </c:catAx>
    </c:plotArea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Figure 5 - Unemployment rate by highest level of education achieved - Q1 2008 to Q1 2012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8.4488407699037621E-2"/>
          <c:y val="0.15275182662977937"/>
          <c:w val="0.91493503937007936"/>
          <c:h val="0.69687380293679568"/>
        </c:manualLayout>
      </c:layout>
      <c:barChart>
        <c:barDir val="col"/>
        <c:grouping val="clustered"/>
        <c:ser>
          <c:idx val="0"/>
          <c:order val="0"/>
          <c:tx>
            <c:strRef>
              <c:f>Education!$A$21</c:f>
              <c:strCache>
                <c:ptCount val="1"/>
                <c:pt idx="0">
                  <c:v>No formal education/primary</c:v>
                </c:pt>
              </c:strCache>
            </c:strRef>
          </c:tx>
          <c:cat>
            <c:strRef>
              <c:f>Education!$B$20:$F$20</c:f>
              <c:strCache>
                <c:ptCount val="5"/>
                <c:pt idx="0">
                  <c:v>2008q1</c:v>
                </c:pt>
                <c:pt idx="1">
                  <c:v>2009q1</c:v>
                </c:pt>
                <c:pt idx="2">
                  <c:v>2010q1</c:v>
                </c:pt>
                <c:pt idx="3">
                  <c:v>2011q1</c:v>
                </c:pt>
                <c:pt idx="4">
                  <c:v>2012q1</c:v>
                </c:pt>
              </c:strCache>
            </c:strRef>
          </c:cat>
          <c:val>
            <c:numRef>
              <c:f>Education!$B$21:$F$21</c:f>
              <c:numCache>
                <c:formatCode>0.0</c:formatCode>
                <c:ptCount val="5"/>
                <c:pt idx="0">
                  <c:v>7.7986179664363275</c:v>
                </c:pt>
                <c:pt idx="1">
                  <c:v>12.436404748445456</c:v>
                </c:pt>
                <c:pt idx="2">
                  <c:v>17</c:v>
                </c:pt>
                <c:pt idx="3">
                  <c:v>19.900497512437799</c:v>
                </c:pt>
                <c:pt idx="4">
                  <c:v>24.148148148148149</c:v>
                </c:pt>
              </c:numCache>
            </c:numRef>
          </c:val>
        </c:ser>
        <c:ser>
          <c:idx val="1"/>
          <c:order val="1"/>
          <c:tx>
            <c:strRef>
              <c:f>Education!$A$22</c:f>
              <c:strCache>
                <c:ptCount val="1"/>
                <c:pt idx="0">
                  <c:v>Lower secondary</c:v>
                </c:pt>
              </c:strCache>
            </c:strRef>
          </c:tx>
          <c:cat>
            <c:strRef>
              <c:f>Education!$B$20:$F$20</c:f>
              <c:strCache>
                <c:ptCount val="5"/>
                <c:pt idx="0">
                  <c:v>2008q1</c:v>
                </c:pt>
                <c:pt idx="1">
                  <c:v>2009q1</c:v>
                </c:pt>
                <c:pt idx="2">
                  <c:v>2010q1</c:v>
                </c:pt>
                <c:pt idx="3">
                  <c:v>2011q1</c:v>
                </c:pt>
                <c:pt idx="4">
                  <c:v>2012q1</c:v>
                </c:pt>
              </c:strCache>
            </c:strRef>
          </c:cat>
          <c:val>
            <c:numRef>
              <c:f>Education!$B$22:$F$22</c:f>
              <c:numCache>
                <c:formatCode>0.0</c:formatCode>
                <c:ptCount val="5"/>
                <c:pt idx="0">
                  <c:v>8.224465558194769</c:v>
                </c:pt>
                <c:pt idx="1">
                  <c:v>15.47464239271782</c:v>
                </c:pt>
                <c:pt idx="2">
                  <c:v>21.035362741523866</c:v>
                </c:pt>
                <c:pt idx="3">
                  <c:v>22.65112891478514</c:v>
                </c:pt>
                <c:pt idx="4">
                  <c:v>25.185185185185183</c:v>
                </c:pt>
              </c:numCache>
            </c:numRef>
          </c:val>
        </c:ser>
        <c:ser>
          <c:idx val="2"/>
          <c:order val="2"/>
          <c:tx>
            <c:strRef>
              <c:f>Education!$A$23</c:f>
              <c:strCache>
                <c:ptCount val="1"/>
                <c:pt idx="0">
                  <c:v>Higher secondary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Education!$B$20:$F$20</c:f>
              <c:strCache>
                <c:ptCount val="5"/>
                <c:pt idx="0">
                  <c:v>2008q1</c:v>
                </c:pt>
                <c:pt idx="1">
                  <c:v>2009q1</c:v>
                </c:pt>
                <c:pt idx="2">
                  <c:v>2010q1</c:v>
                </c:pt>
                <c:pt idx="3">
                  <c:v>2011q1</c:v>
                </c:pt>
                <c:pt idx="4">
                  <c:v>2012q1</c:v>
                </c:pt>
              </c:strCache>
            </c:strRef>
          </c:cat>
          <c:val>
            <c:numRef>
              <c:f>Education!$B$23:$F$23</c:f>
              <c:numCache>
                <c:formatCode>0.0</c:formatCode>
                <c:ptCount val="5"/>
                <c:pt idx="0">
                  <c:v>5.0663645192618976</c:v>
                </c:pt>
                <c:pt idx="1">
                  <c:v>10.951105157401212</c:v>
                </c:pt>
                <c:pt idx="2">
                  <c:v>13.589604764482951</c:v>
                </c:pt>
                <c:pt idx="3">
                  <c:v>15.347274085138157</c:v>
                </c:pt>
                <c:pt idx="4">
                  <c:v>16.911045943304007</c:v>
                </c:pt>
              </c:numCache>
            </c:numRef>
          </c:val>
        </c:ser>
        <c:ser>
          <c:idx val="3"/>
          <c:order val="3"/>
          <c:tx>
            <c:strRef>
              <c:f>Education!$A$24</c:f>
              <c:strCache>
                <c:ptCount val="1"/>
                <c:pt idx="0">
                  <c:v>Post leaving cert and above</c:v>
                </c:pt>
              </c:strCache>
            </c:strRef>
          </c:tx>
          <c:cat>
            <c:strRef>
              <c:f>Education!$B$20:$F$20</c:f>
              <c:strCache>
                <c:ptCount val="5"/>
                <c:pt idx="0">
                  <c:v>2008q1</c:v>
                </c:pt>
                <c:pt idx="1">
                  <c:v>2009q1</c:v>
                </c:pt>
                <c:pt idx="2">
                  <c:v>2010q1</c:v>
                </c:pt>
                <c:pt idx="3">
                  <c:v>2011q1</c:v>
                </c:pt>
                <c:pt idx="4">
                  <c:v>2012q1</c:v>
                </c:pt>
              </c:strCache>
            </c:strRef>
          </c:cat>
          <c:val>
            <c:numRef>
              <c:f>Education!$B$24:$F$24</c:f>
              <c:numCache>
                <c:formatCode>0.0</c:formatCode>
                <c:ptCount val="5"/>
                <c:pt idx="0">
                  <c:v>3.0644026926554808</c:v>
                </c:pt>
                <c:pt idx="1">
                  <c:v>7.5252133436772688</c:v>
                </c:pt>
                <c:pt idx="2">
                  <c:v>9.8895027624309471</c:v>
                </c:pt>
                <c:pt idx="3">
                  <c:v>10.365351158318836</c:v>
                </c:pt>
                <c:pt idx="4">
                  <c:v>10.212617636807259</c:v>
                </c:pt>
              </c:numCache>
            </c:numRef>
          </c:val>
        </c:ser>
        <c:axId val="154104192"/>
        <c:axId val="154105728"/>
      </c:barChart>
      <c:catAx>
        <c:axId val="154104192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54105728"/>
        <c:crosses val="autoZero"/>
        <c:auto val="1"/>
        <c:lblAlgn val="ctr"/>
        <c:lblOffset val="100"/>
      </c:catAx>
      <c:valAx>
        <c:axId val="154105728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 sz="1400" b="1"/>
                </a:pPr>
                <a:r>
                  <a:rPr lang="en-US" sz="1400" b="1" dirty="0" smtClean="0"/>
                  <a:t>%</a:t>
                </a:r>
                <a:endParaRPr lang="en-US" sz="1400" b="1" dirty="0"/>
              </a:p>
            </c:rich>
          </c:tx>
          <c:layout>
            <c:manualLayout>
              <c:xMode val="edge"/>
              <c:yMode val="edge"/>
              <c:x val="4.4898184601924809E-2"/>
              <c:y val="9.0715755125204064E-2"/>
            </c:manualLayout>
          </c:layout>
        </c:title>
        <c:numFmt formatCode="0.0" sourceLinked="1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541041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7.1848643919510083E-2"/>
          <c:y val="0.15124228559267955"/>
          <c:w val="0.34620691163604583"/>
          <c:h val="0.35029308836395445"/>
        </c:manualLayout>
      </c:layout>
      <c:txPr>
        <a:bodyPr/>
        <a:lstStyle/>
        <a:p>
          <a:pPr>
            <a:defRPr sz="1400"/>
          </a:pPr>
          <a:endParaRPr lang="en-US"/>
        </a:p>
      </c:txPr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Calibri" pitchFamily="34" charset="0"/>
              </a:defRPr>
            </a:pPr>
            <a:r>
              <a:rPr lang="en-US" dirty="0" smtClean="0">
                <a:latin typeface="Calibri" pitchFamily="34" charset="0"/>
              </a:rPr>
              <a:t>Figure 6 - Unemployed persons by previous sector</a:t>
            </a:r>
            <a:r>
              <a:rPr lang="en-US" baseline="0" dirty="0" smtClean="0">
                <a:latin typeface="Calibri" pitchFamily="34" charset="0"/>
              </a:rPr>
              <a:t> of employment - Q</a:t>
            </a:r>
            <a:r>
              <a:rPr lang="en-US" dirty="0" smtClean="0">
                <a:latin typeface="Calibri" pitchFamily="34" charset="0"/>
              </a:rPr>
              <a:t>1 2012 </a:t>
            </a:r>
            <a:endParaRPr lang="en-US" dirty="0">
              <a:latin typeface="Calibri" pitchFamily="34" charset="0"/>
            </a:endParaRPr>
          </a:p>
        </c:rich>
      </c:tx>
      <c:layout>
        <c:manualLayout>
          <c:xMode val="edge"/>
          <c:yMode val="edge"/>
          <c:x val="0.10268055555555559"/>
          <c:y val="0"/>
        </c:manualLayout>
      </c:layout>
    </c:title>
    <c:plotArea>
      <c:layout/>
      <c:barChart>
        <c:barDir val="col"/>
        <c:grouping val="clustered"/>
        <c:ser>
          <c:idx val="0"/>
          <c:order val="0"/>
          <c:cat>
            <c:strRef>
              <c:f>Sector!$A$23:$A$28</c:f>
              <c:strCache>
                <c:ptCount val="6"/>
                <c:pt idx="0">
                  <c:v>B-E. Industry</c:v>
                </c:pt>
                <c:pt idx="1">
                  <c:v>F. Construction</c:v>
                </c:pt>
                <c:pt idx="2">
                  <c:v>G. Wholesale &amp; Retail trade; Repair of motor vehicles and motorcycles</c:v>
                </c:pt>
                <c:pt idx="3">
                  <c:v>I.Accommodation &amp; food service activities</c:v>
                </c:pt>
                <c:pt idx="4">
                  <c:v>Other Sectors</c:v>
                </c:pt>
                <c:pt idx="5">
                  <c:v>Unknown</c:v>
                </c:pt>
              </c:strCache>
            </c:strRef>
          </c:cat>
          <c:val>
            <c:numRef>
              <c:f>Sector!$B$23:$B$28</c:f>
              <c:numCache>
                <c:formatCode>General</c:formatCode>
                <c:ptCount val="6"/>
                <c:pt idx="0">
                  <c:v>39400</c:v>
                </c:pt>
                <c:pt idx="1">
                  <c:v>77000</c:v>
                </c:pt>
                <c:pt idx="2">
                  <c:v>38500</c:v>
                </c:pt>
                <c:pt idx="3">
                  <c:v>21800</c:v>
                </c:pt>
                <c:pt idx="4">
                  <c:v>86600</c:v>
                </c:pt>
                <c:pt idx="5">
                  <c:v>45700</c:v>
                </c:pt>
              </c:numCache>
            </c:numRef>
          </c:val>
        </c:ser>
        <c:axId val="154347776"/>
        <c:axId val="154357760"/>
      </c:barChart>
      <c:catAx>
        <c:axId val="154347776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54357760"/>
        <c:crosses val="autoZero"/>
        <c:auto val="1"/>
        <c:lblAlgn val="ctr"/>
        <c:lblOffset val="100"/>
      </c:catAx>
      <c:valAx>
        <c:axId val="154357760"/>
        <c:scaling>
          <c:orientation val="minMax"/>
        </c:scaling>
        <c:axPos val="l"/>
        <c:majorGridlines/>
        <c:numFmt formatCode="#,##0" sourceLinked="0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54347776"/>
        <c:crosses val="autoZero"/>
        <c:crossBetween val="between"/>
      </c:valAx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>
        <c:manualLayout>
          <c:xMode val="edge"/>
          <c:yMode val="edge"/>
          <c:x val="0.32810067346232907"/>
          <c:y val="2.181818181818182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[Graphs.xlsx]Age!$B$14</c:f>
              <c:strCache>
                <c:ptCount val="1"/>
                <c:pt idx="0">
                  <c:v>Q1 2008</c:v>
                </c:pt>
              </c:strCache>
            </c:strRef>
          </c:tx>
          <c:dPt>
            <c:idx val="2"/>
            <c:spPr>
              <a:solidFill>
                <a:srgbClr val="92D050"/>
              </a:solidFill>
            </c:spPr>
          </c:dPt>
          <c:dLbls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numFmt formatCode="0.0%" sourceLinked="0"/>
            <c:dLblPos val="outEnd"/>
            <c:showVal val="1"/>
            <c:showLeaderLines val="1"/>
          </c:dLbls>
          <c:cat>
            <c:strRef>
              <c:f>[Graphs.xlsx]Age!$A$15:$A$22</c:f>
              <c:strCache>
                <c:ptCount val="8"/>
                <c:pt idx="0">
                  <c:v>15-19</c:v>
                </c:pt>
                <c:pt idx="1">
                  <c:v>20-24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55-59</c:v>
                </c:pt>
                <c:pt idx="6">
                  <c:v>60-64</c:v>
                </c:pt>
                <c:pt idx="7">
                  <c:v>65 +</c:v>
                </c:pt>
              </c:strCache>
            </c:strRef>
          </c:cat>
          <c:val>
            <c:numRef>
              <c:f>[Graphs.xlsx]Age!$B$15:$B$22</c:f>
              <c:numCache>
                <c:formatCode>0.00</c:formatCode>
                <c:ptCount val="8"/>
                <c:pt idx="0">
                  <c:v>8.7751371115173726E-2</c:v>
                </c:pt>
                <c:pt idx="1">
                  <c:v>0.19195612431444239</c:v>
                </c:pt>
                <c:pt idx="2">
                  <c:v>0.31078610603290702</c:v>
                </c:pt>
                <c:pt idx="3">
                  <c:v>0.19652650822669102</c:v>
                </c:pt>
                <c:pt idx="4">
                  <c:v>0.15082266910420475</c:v>
                </c:pt>
                <c:pt idx="5">
                  <c:v>4.4789762340036614E-2</c:v>
                </c:pt>
                <c:pt idx="6">
                  <c:v>1.553930530164534E-2</c:v>
                </c:pt>
                <c:pt idx="7">
                  <c:v>1.8281535648994542E-3</c:v>
                </c:pt>
              </c:numCache>
            </c:numRef>
          </c:val>
        </c:ser>
        <c:dLbls>
          <c:showVal val="1"/>
        </c:dLbls>
        <c:firstSliceAng val="0"/>
      </c:pieChart>
    </c:plotArea>
    <c:legend>
      <c:legendPos val="r"/>
      <c:layout/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Age!$D$14</c:f>
              <c:strCache>
                <c:ptCount val="1"/>
                <c:pt idx="0">
                  <c:v>Q1 2012</c:v>
                </c:pt>
              </c:strCache>
            </c:strRef>
          </c:tx>
          <c:dPt>
            <c:idx val="2"/>
            <c:spPr>
              <a:solidFill>
                <a:srgbClr val="92D050"/>
              </a:solidFill>
            </c:spPr>
          </c:dPt>
          <c:dLbls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numFmt formatCode="0.0%" sourceLinked="0"/>
            <c:dLblPos val="outEnd"/>
            <c:showVal val="1"/>
            <c:showLeaderLines val="1"/>
          </c:dLbls>
          <c:cat>
            <c:strRef>
              <c:f>Age!$C$15:$C$22</c:f>
              <c:strCache>
                <c:ptCount val="8"/>
                <c:pt idx="0">
                  <c:v>15-19</c:v>
                </c:pt>
                <c:pt idx="1">
                  <c:v>20-24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55-59</c:v>
                </c:pt>
                <c:pt idx="6">
                  <c:v>60-64</c:v>
                </c:pt>
                <c:pt idx="7">
                  <c:v>65 +</c:v>
                </c:pt>
              </c:strCache>
            </c:strRef>
          </c:cat>
          <c:val>
            <c:numRef>
              <c:f>Age!$D$15:$D$22</c:f>
              <c:numCache>
                <c:formatCode>0.00</c:formatCode>
                <c:ptCount val="8"/>
                <c:pt idx="0">
                  <c:v>4.7896440129449887E-2</c:v>
                </c:pt>
                <c:pt idx="1">
                  <c:v>0.13333333333333341</c:v>
                </c:pt>
                <c:pt idx="2">
                  <c:v>0.32783171521035626</c:v>
                </c:pt>
                <c:pt idx="3">
                  <c:v>0.23333333333333339</c:v>
                </c:pt>
                <c:pt idx="4">
                  <c:v>0.1686084142394822</c:v>
                </c:pt>
                <c:pt idx="5">
                  <c:v>5.5987055016181259E-2</c:v>
                </c:pt>
                <c:pt idx="6">
                  <c:v>2.9773462783171542E-2</c:v>
                </c:pt>
                <c:pt idx="7">
                  <c:v>3.5598705501618147E-3</c:v>
                </c:pt>
              </c:numCache>
            </c:numRef>
          </c:val>
        </c:ser>
        <c:dLbls>
          <c:showVal val="1"/>
        </c:dLbls>
        <c:firstSliceAng val="0"/>
      </c:pieChart>
    </c:plotArea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>
                <a:latin typeface="Calabri"/>
              </a:defRPr>
            </a:pPr>
            <a:r>
              <a:rPr lang="en-US" dirty="0" smtClean="0">
                <a:latin typeface="Calabri"/>
              </a:rPr>
              <a:t>Figure 8 – Principal Economic</a:t>
            </a:r>
            <a:r>
              <a:rPr lang="en-US" baseline="0" dirty="0" smtClean="0">
                <a:latin typeface="Calabri"/>
              </a:rPr>
              <a:t> Status (PES) of persons aged 15-24 – Q1 2008 and Q1 2012</a:t>
            </a:r>
            <a:endParaRPr lang="en-US" dirty="0">
              <a:latin typeface="Calabri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0.23668285214348206"/>
          <c:y val="0.18857666106343449"/>
          <c:w val="0.70441447944006996"/>
          <c:h val="0.7604973900734322"/>
        </c:manualLayout>
      </c:layout>
      <c:barChart>
        <c:barDir val="bar"/>
        <c:grouping val="clustered"/>
        <c:ser>
          <c:idx val="0"/>
          <c:order val="0"/>
          <c:tx>
            <c:strRef>
              <c:f>'PES(15-24)'!$B$9</c:f>
              <c:strCache>
                <c:ptCount val="1"/>
                <c:pt idx="0">
                  <c:v>2008q1</c:v>
                </c:pt>
              </c:strCache>
            </c:strRef>
          </c:tx>
          <c:cat>
            <c:strRef>
              <c:f>'PES(15-24)'!$A$10:$A$15</c:f>
              <c:strCache>
                <c:ptCount val="6"/>
                <c:pt idx="0">
                  <c:v>At work</c:v>
                </c:pt>
                <c:pt idx="1">
                  <c:v>Unemployed</c:v>
                </c:pt>
                <c:pt idx="2">
                  <c:v>Student</c:v>
                </c:pt>
                <c:pt idx="3">
                  <c:v>On home duties</c:v>
                </c:pt>
                <c:pt idx="4">
                  <c:v>Others</c:v>
                </c:pt>
                <c:pt idx="5">
                  <c:v>Total</c:v>
                </c:pt>
              </c:strCache>
            </c:strRef>
          </c:cat>
          <c:val>
            <c:numRef>
              <c:f>'PES(15-24)'!$B$10:$B$15</c:f>
              <c:numCache>
                <c:formatCode>General</c:formatCode>
                <c:ptCount val="6"/>
                <c:pt idx="0">
                  <c:v>244500</c:v>
                </c:pt>
                <c:pt idx="1">
                  <c:v>37000</c:v>
                </c:pt>
                <c:pt idx="2">
                  <c:v>319600</c:v>
                </c:pt>
                <c:pt idx="3">
                  <c:v>15700</c:v>
                </c:pt>
                <c:pt idx="4">
                  <c:v>10800</c:v>
                </c:pt>
                <c:pt idx="5">
                  <c:v>627600</c:v>
                </c:pt>
              </c:numCache>
            </c:numRef>
          </c:val>
        </c:ser>
        <c:ser>
          <c:idx val="1"/>
          <c:order val="1"/>
          <c:tx>
            <c:strRef>
              <c:f>'PES(15-24)'!$C$9</c:f>
              <c:strCache>
                <c:ptCount val="1"/>
                <c:pt idx="0">
                  <c:v>2012q1</c:v>
                </c:pt>
              </c:strCache>
            </c:strRef>
          </c:tx>
          <c:cat>
            <c:strRef>
              <c:f>'PES(15-24)'!$A$10:$A$15</c:f>
              <c:strCache>
                <c:ptCount val="6"/>
                <c:pt idx="0">
                  <c:v>At work</c:v>
                </c:pt>
                <c:pt idx="1">
                  <c:v>Unemployed</c:v>
                </c:pt>
                <c:pt idx="2">
                  <c:v>Student</c:v>
                </c:pt>
                <c:pt idx="3">
                  <c:v>On home duties</c:v>
                </c:pt>
                <c:pt idx="4">
                  <c:v>Others</c:v>
                </c:pt>
                <c:pt idx="5">
                  <c:v>Total</c:v>
                </c:pt>
              </c:strCache>
            </c:strRef>
          </c:cat>
          <c:val>
            <c:numRef>
              <c:f>'PES(15-24)'!$C$10:$C$15</c:f>
              <c:numCache>
                <c:formatCode>General</c:formatCode>
                <c:ptCount val="6"/>
                <c:pt idx="0">
                  <c:v>96800</c:v>
                </c:pt>
                <c:pt idx="1">
                  <c:v>59600</c:v>
                </c:pt>
                <c:pt idx="2">
                  <c:v>328800</c:v>
                </c:pt>
                <c:pt idx="3">
                  <c:v>11700</c:v>
                </c:pt>
                <c:pt idx="4">
                  <c:v>10900</c:v>
                </c:pt>
                <c:pt idx="5">
                  <c:v>507700</c:v>
                </c:pt>
              </c:numCache>
            </c:numRef>
          </c:val>
        </c:ser>
        <c:axId val="154404736"/>
        <c:axId val="154406272"/>
      </c:barChart>
      <c:catAx>
        <c:axId val="154404736"/>
        <c:scaling>
          <c:orientation val="maxMin"/>
        </c:scaling>
        <c:axPos val="l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54406272"/>
        <c:crosses val="autoZero"/>
        <c:auto val="1"/>
        <c:lblAlgn val="ctr"/>
        <c:lblOffset val="100"/>
      </c:catAx>
      <c:valAx>
        <c:axId val="154406272"/>
        <c:scaling>
          <c:orientation val="minMax"/>
        </c:scaling>
        <c:axPos val="t"/>
        <c:majorGridlines/>
        <c:numFmt formatCode="#,##0" sourceLinked="0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544047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1780686789151362"/>
          <c:y val="0.39313466025080268"/>
          <c:w val="0.13219313210848643"/>
          <c:h val="0.16743438320210002"/>
        </c:manualLayout>
      </c:layout>
      <c:txPr>
        <a:bodyPr/>
        <a:lstStyle/>
        <a:p>
          <a:pPr>
            <a:defRPr sz="1400" b="1"/>
          </a:pPr>
          <a:endParaRPr lang="en-US"/>
        </a:p>
      </c:txPr>
    </c:legend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5188" y="752475"/>
            <a:ext cx="4943475" cy="3708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530" y="4716384"/>
            <a:ext cx="4891621" cy="44702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89790" tIns="44108" rIns="89790" bIns="441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IE" smtClean="0"/>
              <a:t>Click to edit Master text styles</a:t>
            </a:r>
          </a:p>
          <a:p>
            <a:pPr lvl="1"/>
            <a:r>
              <a:rPr lang="en-IE" smtClean="0"/>
              <a:t>Second level</a:t>
            </a:r>
          </a:p>
          <a:p>
            <a:pPr lvl="2"/>
            <a:r>
              <a:rPr lang="en-IE" smtClean="0"/>
              <a:t>Third level</a:t>
            </a:r>
          </a:p>
          <a:p>
            <a:pPr lvl="3"/>
            <a:r>
              <a:rPr lang="en-IE" smtClean="0"/>
              <a:t>Fourth level</a:t>
            </a:r>
          </a:p>
          <a:p>
            <a:pPr lvl="4"/>
            <a:r>
              <a:rPr lang="en-IE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IE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65188" y="752475"/>
            <a:ext cx="4943475" cy="3708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baseline="0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baseline="0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baseline="0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ChangeArrowheads="1"/>
          </p:cNvSpPr>
          <p:nvPr/>
        </p:nvSpPr>
        <p:spPr bwMode="auto">
          <a:xfrm>
            <a:off x="0" y="1"/>
            <a:ext cx="9144000" cy="3438525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2714625" y="184150"/>
            <a:ext cx="6216650" cy="917575"/>
          </a:xfrm>
          <a:noFill/>
          <a:ln w="9525"/>
        </p:spPr>
        <p:txBody>
          <a:bodyPr lIns="91440" tIns="45720" rIns="91440" bIns="45720" anchor="t"/>
          <a:lstStyle>
            <a:lvl1pPr algn="l">
              <a:defRPr/>
            </a:lvl1pPr>
          </a:lstStyle>
          <a:p>
            <a:r>
              <a:rPr lang="en-IE"/>
              <a:t>CSO ITSIP Project - implementation of new Data Management System (DMS)</a:t>
            </a:r>
          </a:p>
        </p:txBody>
      </p:sp>
      <p:sp>
        <p:nvSpPr>
          <p:cNvPr id="231428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697163" y="1195388"/>
            <a:ext cx="6216650" cy="684212"/>
          </a:xfrm>
          <a:ln w="9525"/>
        </p:spPr>
        <p:txBody>
          <a:bodyPr lIns="91440" tIns="45720" rIns="91440" bIns="45720"/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IE"/>
              <a:t>Presenter’s name</a:t>
            </a:r>
          </a:p>
          <a:p>
            <a:r>
              <a:rPr lang="en-IE"/>
              <a:t>Presenter’s title or date</a:t>
            </a:r>
          </a:p>
        </p:txBody>
      </p:sp>
      <p:sp>
        <p:nvSpPr>
          <p:cNvPr id="2314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838" y="6324603"/>
            <a:ext cx="2895600" cy="457201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000" b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graphicFrame>
        <p:nvGraphicFramePr>
          <p:cNvPr id="231434" name="Object 10"/>
          <p:cNvGraphicFramePr>
            <a:graphicFrameLocks noChangeAspect="1"/>
          </p:cNvGraphicFramePr>
          <p:nvPr/>
        </p:nvGraphicFramePr>
        <p:xfrm>
          <a:off x="7632700" y="4729167"/>
          <a:ext cx="1028700" cy="1379537"/>
        </p:xfrm>
        <a:graphic>
          <a:graphicData uri="http://schemas.openxmlformats.org/presentationml/2006/ole">
            <p:oleObj spid="_x0000_s231434" name="Bitmap Image" r:id="rId3" imgW="1286055" imgH="1724266" progId="PBrush">
              <p:embed/>
            </p:oleObj>
          </a:graphicData>
        </a:graphic>
      </p:graphicFrame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E"/>
              <a:t>Central Statistics Office, Ireland                                                                                                                                                                        </a:t>
            </a:r>
            <a:fld id="{2060D022-181E-4837-AFBE-6383BFF2C6DA}" type="slidenum">
              <a:rPr lang="en-IE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4669" y="3"/>
            <a:ext cx="2009775" cy="6007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90575" y="3"/>
            <a:ext cx="5881688" cy="6007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E"/>
              <a:t>Central Statistics Office, Ireland                                                                                                                                                                        </a:t>
            </a:r>
            <a:fld id="{68C2FE51-249D-42D0-ACC8-749F268D2945}" type="slidenum">
              <a:rPr lang="en-IE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2863" y="0"/>
            <a:ext cx="498951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90575" y="1798638"/>
            <a:ext cx="3944938" cy="4208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7919" y="1798638"/>
            <a:ext cx="3946525" cy="4208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96913" y="6348413"/>
            <a:ext cx="8094662" cy="282575"/>
          </a:xfrm>
        </p:spPr>
        <p:txBody>
          <a:bodyPr/>
          <a:lstStyle>
            <a:lvl1pPr>
              <a:defRPr/>
            </a:lvl1pPr>
          </a:lstStyle>
          <a:p>
            <a:r>
              <a:rPr lang="en-IE"/>
              <a:t>Central Statistics Office, Ireland                                                                                                                                                                        </a:t>
            </a:r>
            <a:fld id="{A7E054A4-A823-4634-96C3-AD3B8963EBBA}" type="slidenum">
              <a:rPr lang="en-IE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2863" y="0"/>
            <a:ext cx="498951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90576" y="1798638"/>
            <a:ext cx="8043863" cy="4208462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6913" y="6348413"/>
            <a:ext cx="8094662" cy="282575"/>
          </a:xfrm>
        </p:spPr>
        <p:txBody>
          <a:bodyPr/>
          <a:lstStyle>
            <a:lvl1pPr>
              <a:defRPr/>
            </a:lvl1pPr>
          </a:lstStyle>
          <a:p>
            <a:r>
              <a:rPr lang="en-IE"/>
              <a:t>Central Statistics Office, Ireland                                                                                                                                                                        </a:t>
            </a:r>
            <a:fld id="{9F472908-3925-4390-BBF2-1E131E1E4204}" type="slidenum">
              <a:rPr lang="en-IE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E"/>
              <a:t>Central Statistics Office, Ireland                                                                                                                                                                        </a:t>
            </a:r>
            <a:fld id="{173D5BEE-783C-4CE3-AA17-4309E1909D99}" type="slidenum">
              <a:rPr lang="en-IE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7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E"/>
              <a:t>Central Statistics Office, Ireland                                                                                                                                                                        </a:t>
            </a:r>
            <a:fld id="{1F28B436-9075-4F54-8797-F95CFE5E2D8F}" type="slidenum">
              <a:rPr lang="en-IE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0575" y="1798638"/>
            <a:ext cx="3944938" cy="4208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7919" y="1798638"/>
            <a:ext cx="3946525" cy="4208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E"/>
              <a:t>Central Statistics Office, Ireland                                                                                                                                                                        </a:t>
            </a:r>
            <a:fld id="{E3DFB035-06EE-49D4-9E80-FCFD6D603548}" type="slidenum">
              <a:rPr lang="en-IE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7"/>
            <a:ext cx="4040188" cy="39512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2174877"/>
            <a:ext cx="4041775" cy="39512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E"/>
              <a:t>Central Statistics Office, Ireland                                                                                                                                                                        </a:t>
            </a:r>
            <a:fld id="{669248C7-FEA4-455B-9C74-01E7F1256934}" type="slidenum">
              <a:rPr lang="en-IE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E"/>
              <a:t>Central Statistics Office, Ireland                                                                                                                                                                        </a:t>
            </a:r>
            <a:fld id="{0E6C26A2-67D4-4188-9FCE-EA08780FD479}" type="slidenum">
              <a:rPr lang="en-IE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E"/>
              <a:t>Central Statistics Office, Ireland                                                                                                                                                                        </a:t>
            </a:r>
            <a:fld id="{2AA616C0-9FAC-4694-A16F-70E648B896D2}" type="slidenum">
              <a:rPr lang="en-IE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2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E"/>
              <a:t>Central Statistics Office, Ireland                                                                                                                                                                        </a:t>
            </a:r>
            <a:fld id="{E7C08636-605D-48C1-B2F9-65B9F089B9F1}" type="slidenum">
              <a:rPr lang="en-IE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E"/>
              <a:t>Central Statistics Office, Ireland                                                                                                                                                                        </a:t>
            </a:r>
            <a:fld id="{C0BBA307-B20F-4960-8DFD-313FA73C3308}" type="slidenum">
              <a:rPr lang="en-IE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AC Banner"/>
          <p:cNvSpPr>
            <a:spLocks noChangeArrowheads="1"/>
          </p:cNvSpPr>
          <p:nvPr/>
        </p:nvSpPr>
        <p:spPr bwMode="auto">
          <a:xfrm>
            <a:off x="0" y="-261935"/>
            <a:ext cx="9144000" cy="1498602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90576" y="1798638"/>
            <a:ext cx="8043863" cy="4208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IE" smtClean="0"/>
              <a:t>Click to edit Master text styles</a:t>
            </a:r>
          </a:p>
          <a:p>
            <a:pPr lvl="1"/>
            <a:r>
              <a:rPr lang="en-IE" smtClean="0"/>
              <a:t>Second level</a:t>
            </a:r>
          </a:p>
          <a:p>
            <a:pPr lvl="2"/>
            <a:r>
              <a:rPr lang="en-IE" smtClean="0"/>
              <a:t>Third level</a:t>
            </a:r>
          </a:p>
          <a:p>
            <a:pPr lvl="3"/>
            <a:r>
              <a:rPr lang="en-IE" smtClean="0"/>
              <a:t>Fourth level</a:t>
            </a:r>
          </a:p>
          <a:p>
            <a:pPr lvl="4"/>
            <a:r>
              <a:rPr lang="en-IE" smtClean="0"/>
              <a:t>Fifth level</a:t>
            </a:r>
          </a:p>
        </p:txBody>
      </p:sp>
      <p:sp>
        <p:nvSpPr>
          <p:cNvPr id="230404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6913" y="6348413"/>
            <a:ext cx="8094662" cy="282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80000"/>
              </a:lnSpc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en-IE"/>
              <a:t>Central Statistics Office, Ireland                                                                                                                                                                        </a:t>
            </a:r>
            <a:fld id="{E85ED356-1B25-4B61-9C60-9E2D4DE988C4}" type="slidenum">
              <a:rPr lang="en-IE"/>
              <a:pPr/>
              <a:t>‹#›</a:t>
            </a:fld>
            <a:endParaRPr lang="en-IE"/>
          </a:p>
        </p:txBody>
      </p:sp>
      <p:sp>
        <p:nvSpPr>
          <p:cNvPr id="23040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582863" y="0"/>
            <a:ext cx="4989512" cy="1143000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IE" smtClean="0"/>
              <a:t>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</p:sldLayoutIdLst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Blip>
          <a:blip r:embed="rId15"/>
        </a:buBlip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Blip>
          <a:blip r:embed="rId16"/>
        </a:buBlip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Blip>
          <a:blip r:embed="rId17"/>
        </a:buBlip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Blip>
          <a:blip r:embed="rId17"/>
        </a:buBlip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Blip>
          <a:blip r:embed="rId17"/>
        </a:buBlip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Blip>
          <a:blip r:embed="rId17"/>
        </a:buBlip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Blip>
          <a:blip r:embed="rId17"/>
        </a:buBlip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Blip>
          <a:blip r:embed="rId17"/>
        </a:buBlip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Blip>
          <a:blip r:embed="rId17"/>
        </a:buBlip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Hand &amp; Magnifying Glass.bmp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-39456" y="-304800"/>
            <a:ext cx="9183455" cy="7175182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IE" dirty="0"/>
          </a:p>
        </p:txBody>
      </p:sp>
      <p:pic>
        <p:nvPicPr>
          <p:cNvPr id="7" name="Picture 6" descr="Map of Ireland (Blue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85899" y="920043"/>
            <a:ext cx="3213101" cy="392712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622800" y="152400"/>
            <a:ext cx="452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600" dirty="0" smtClean="0">
                <a:solidFill>
                  <a:srgbClr val="336699"/>
                </a:solidFill>
              </a:rPr>
              <a:t>Who are the unemployed?</a:t>
            </a:r>
            <a:endParaRPr lang="en-US" sz="3600" dirty="0">
              <a:solidFill>
                <a:srgbClr val="336699"/>
              </a:solidFill>
            </a:endParaRPr>
          </a:p>
        </p:txBody>
      </p:sp>
      <p:pic>
        <p:nvPicPr>
          <p:cNvPr id="9" name="Content Placeholder 6" descr="CMYK logo no background no text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180796" y="5317107"/>
            <a:ext cx="1317804" cy="1343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Hand &amp; Magnifying Glass.bmp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-39456" y="-304800"/>
            <a:ext cx="9183455" cy="7175182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8" name="TextBox 7"/>
          <p:cNvSpPr txBox="1"/>
          <p:nvPr/>
        </p:nvSpPr>
        <p:spPr>
          <a:xfrm>
            <a:off x="4241800" y="0"/>
            <a:ext cx="468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600" dirty="0" smtClean="0">
                <a:solidFill>
                  <a:srgbClr val="336699"/>
                </a:solidFill>
              </a:rPr>
              <a:t>Take a closer look</a:t>
            </a:r>
            <a:endParaRPr lang="en-US" sz="3600" dirty="0">
              <a:solidFill>
                <a:srgbClr val="336699"/>
              </a:solidFill>
            </a:endParaRPr>
          </a:p>
        </p:txBody>
      </p:sp>
      <p:pic>
        <p:nvPicPr>
          <p:cNvPr id="9" name="Content Placeholder 6" descr="CMYK logo no background no tex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1145996" y="1380107"/>
            <a:ext cx="1317804" cy="1343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2476500" y="16002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600" dirty="0" smtClean="0">
                <a:solidFill>
                  <a:srgbClr val="336699"/>
                </a:solidFill>
              </a:rPr>
              <a:t>www.cso.ie</a:t>
            </a:r>
            <a:endParaRPr lang="en-US" sz="3600" dirty="0">
              <a:solidFill>
                <a:srgbClr val="336699"/>
              </a:solidFill>
            </a:endParaRPr>
          </a:p>
        </p:txBody>
      </p:sp>
      <p:pic>
        <p:nvPicPr>
          <p:cNvPr id="11" name="Picture 10" descr="StatCentralLogo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9824" y="3276600"/>
            <a:ext cx="3823201" cy="869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1000" y="6502400"/>
            <a:ext cx="8550275" cy="128588"/>
          </a:xfrm>
        </p:spPr>
        <p:txBody>
          <a:bodyPr/>
          <a:lstStyle/>
          <a:p>
            <a:pPr algn="r"/>
            <a:endParaRPr lang="en-IE" dirty="0"/>
          </a:p>
        </p:txBody>
      </p:sp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92100"/>
            <a:ext cx="8585200" cy="901700"/>
          </a:xfrm>
        </p:spPr>
        <p:txBody>
          <a:bodyPr/>
          <a:lstStyle/>
          <a:p>
            <a:pPr algn="l"/>
            <a:r>
              <a:rPr lang="en-GB" sz="2800" dirty="0" smtClean="0">
                <a:latin typeface="Calibri" pitchFamily="34" charset="0"/>
              </a:rPr>
              <a:t>Background – main recent trends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1779" y="1409703"/>
            <a:ext cx="8518525" cy="5130800"/>
          </a:xfrm>
        </p:spPr>
        <p:txBody>
          <a:bodyPr/>
          <a:lstStyle/>
          <a:p>
            <a:pPr marL="914400" lvl="1" indent="-514350">
              <a:lnSpc>
                <a:spcPct val="90000"/>
              </a:lnSpc>
              <a:spcAft>
                <a:spcPts val="1200"/>
              </a:spcAft>
              <a:buNone/>
            </a:pPr>
            <a:endParaRPr lang="en-GB" dirty="0" smtClean="0">
              <a:latin typeface="Calibri" pitchFamily="34" charset="0"/>
            </a:endParaRPr>
          </a:p>
          <a:p>
            <a:pPr marL="514350" indent="-514350">
              <a:lnSpc>
                <a:spcPct val="90000"/>
              </a:lnSpc>
              <a:spcAft>
                <a:spcPts val="1200"/>
              </a:spcAft>
              <a:buNone/>
            </a:pPr>
            <a:endParaRPr lang="en-GB" sz="2400" dirty="0" smtClean="0">
              <a:latin typeface="Calibri" pitchFamily="34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215900" y="1397002"/>
          <a:ext cx="8623300" cy="5168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23863" y="0"/>
            <a:ext cx="4989512" cy="1143000"/>
          </a:xfrm>
        </p:spPr>
        <p:txBody>
          <a:bodyPr/>
          <a:lstStyle/>
          <a:p>
            <a:pPr algn="l"/>
            <a:r>
              <a:rPr lang="en-IE" dirty="0" smtClean="0"/>
              <a:t>Duration of unemployment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</p:nvPr>
        </p:nvGraphicFramePr>
        <p:xfrm>
          <a:off x="266700" y="1485900"/>
          <a:ext cx="4468813" cy="482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</p:nvPr>
        </p:nvGraphicFramePr>
        <p:xfrm>
          <a:off x="4699001" y="1511300"/>
          <a:ext cx="4135438" cy="474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41363" y="0"/>
            <a:ext cx="4989512" cy="1143000"/>
          </a:xfrm>
        </p:spPr>
        <p:txBody>
          <a:bodyPr/>
          <a:lstStyle/>
          <a:p>
            <a:pPr algn="l"/>
            <a:r>
              <a:rPr lang="en-IE" dirty="0" smtClean="0"/>
              <a:t>Duration of unemployment - </a:t>
            </a:r>
            <a:r>
              <a:rPr lang="en-IE" dirty="0" err="1" smtClean="0"/>
              <a:t>contd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0" y="1244600"/>
          <a:ext cx="9143999" cy="561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41363" y="0"/>
            <a:ext cx="4989512" cy="1143000"/>
          </a:xfrm>
        </p:spPr>
        <p:txBody>
          <a:bodyPr/>
          <a:lstStyle/>
          <a:p>
            <a:pPr algn="l"/>
            <a:r>
              <a:rPr lang="en-IE" dirty="0" smtClean="0"/>
              <a:t>Who are the unemployed?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>
              <a:buNone/>
            </a:pPr>
            <a:endParaRPr lang="en-IE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0" y="1219200"/>
          <a:ext cx="91440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41363" y="0"/>
            <a:ext cx="4989512" cy="1143000"/>
          </a:xfrm>
        </p:spPr>
        <p:txBody>
          <a:bodyPr/>
          <a:lstStyle/>
          <a:p>
            <a:pPr algn="l"/>
            <a:r>
              <a:rPr lang="en-IE" dirty="0" smtClean="0"/>
              <a:t>Who are the unemployed? -  contd.</a:t>
            </a:r>
            <a:endParaRPr lang="en-US" dirty="0"/>
          </a:p>
        </p:txBody>
      </p:sp>
      <p:graphicFrame>
        <p:nvGraphicFramePr>
          <p:cNvPr id="8" name="Chart 7"/>
          <p:cNvGraphicFramePr/>
          <p:nvPr/>
        </p:nvGraphicFramePr>
        <p:xfrm>
          <a:off x="0" y="1219200"/>
          <a:ext cx="91440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41363" y="0"/>
            <a:ext cx="4989512" cy="1143000"/>
          </a:xfrm>
        </p:spPr>
        <p:txBody>
          <a:bodyPr/>
          <a:lstStyle/>
          <a:p>
            <a:pPr algn="l"/>
            <a:r>
              <a:rPr lang="en-IE" dirty="0" smtClean="0"/>
              <a:t>Who are the unemployed? – Age profile</a:t>
            </a:r>
            <a:endParaRPr lang="en-US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0" y="2362200"/>
          <a:ext cx="4914900" cy="3492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49300" y="1663700"/>
            <a:ext cx="764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800" dirty="0" smtClean="0">
                <a:solidFill>
                  <a:schemeClr val="tx1"/>
                </a:solidFill>
                <a:latin typeface="Calibri" pitchFamily="34" charset="0"/>
              </a:rPr>
              <a:t>Figure 7 - Share of unemployed persons by age category – Q1 2008 and Q1 2012 </a:t>
            </a:r>
            <a:endParaRPr lang="en-US" sz="1800" dirty="0">
              <a:solidFill>
                <a:schemeClr val="tx1"/>
              </a:solidFill>
              <a:latin typeface="Calibri" pitchFamily="34" charset="0"/>
            </a:endParaRPr>
          </a:p>
        </p:txBody>
      </p:sp>
      <p:graphicFrame>
        <p:nvGraphicFramePr>
          <p:cNvPr id="9" name="Chart 8"/>
          <p:cNvGraphicFramePr/>
          <p:nvPr/>
        </p:nvGraphicFramePr>
        <p:xfrm>
          <a:off x="4572000" y="2362200"/>
          <a:ext cx="4572000" cy="3467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41363" y="0"/>
            <a:ext cx="4989512" cy="1143000"/>
          </a:xfrm>
        </p:spPr>
        <p:txBody>
          <a:bodyPr/>
          <a:lstStyle/>
          <a:p>
            <a:pPr algn="l"/>
            <a:r>
              <a:rPr lang="en-IE" dirty="0" smtClean="0"/>
              <a:t>Who are the unemployed? – Focus on youth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0" y="1206500"/>
          <a:ext cx="9144000" cy="5651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41363" y="0"/>
            <a:ext cx="4989512" cy="1143000"/>
          </a:xfrm>
        </p:spPr>
        <p:txBody>
          <a:bodyPr/>
          <a:lstStyle/>
          <a:p>
            <a:pPr algn="l"/>
            <a:r>
              <a:rPr lang="en-IE" dirty="0" smtClean="0"/>
              <a:t>Where are the unemployed?</a:t>
            </a:r>
            <a:endParaRPr lang="en-US" dirty="0"/>
          </a:p>
        </p:txBody>
      </p:sp>
      <p:pic>
        <p:nvPicPr>
          <p:cNvPr id="233474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400000">
            <a:off x="2082800" y="457200"/>
            <a:ext cx="4991100" cy="781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800100" y="1219200"/>
            <a:ext cx="7785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800" dirty="0" smtClean="0">
                <a:solidFill>
                  <a:schemeClr val="tx1"/>
                </a:solidFill>
                <a:latin typeface="Calibri" pitchFamily="34" charset="0"/>
              </a:rPr>
              <a:t>Figure 9 – Unemployment rates by Electoral Division, 2006 and 2011 </a:t>
            </a:r>
            <a:endParaRPr lang="en-US" sz="180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TSIP High Level">
  <a:themeElements>
    <a:clrScheme name="ITSIP High Level 2">
      <a:dk1>
        <a:srgbClr val="000000"/>
      </a:dk1>
      <a:lt1>
        <a:srgbClr val="FFFFFF"/>
      </a:lt1>
      <a:dk2>
        <a:srgbClr val="F8F8F8"/>
      </a:dk2>
      <a:lt2>
        <a:srgbClr val="C0C0C0"/>
      </a:lt2>
      <a:accent1>
        <a:srgbClr val="006699"/>
      </a:accent1>
      <a:accent2>
        <a:srgbClr val="FF6600"/>
      </a:accent2>
      <a:accent3>
        <a:srgbClr val="FFFFFF"/>
      </a:accent3>
      <a:accent4>
        <a:srgbClr val="000000"/>
      </a:accent4>
      <a:accent5>
        <a:srgbClr val="AAB8CA"/>
      </a:accent5>
      <a:accent6>
        <a:srgbClr val="E75C00"/>
      </a:accent6>
      <a:hlink>
        <a:srgbClr val="663399"/>
      </a:hlink>
      <a:folHlink>
        <a:srgbClr val="FF0000"/>
      </a:folHlink>
    </a:clrScheme>
    <a:fontScheme name="ITSIP High Lev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68600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b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IE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68600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b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IE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TSIP High Level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SIP High Level 2">
        <a:dk1>
          <a:srgbClr val="000000"/>
        </a:dk1>
        <a:lt1>
          <a:srgbClr val="FFFFFF"/>
        </a:lt1>
        <a:dk2>
          <a:srgbClr val="F8F8F8"/>
        </a:dk2>
        <a:lt2>
          <a:srgbClr val="C0C0C0"/>
        </a:lt2>
        <a:accent1>
          <a:srgbClr val="006699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AAB8CA"/>
        </a:accent5>
        <a:accent6>
          <a:srgbClr val="E75C00"/>
        </a:accent6>
        <a:hlink>
          <a:srgbClr val="663399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SIP High Level 3">
        <a:dk1>
          <a:srgbClr val="000000"/>
        </a:dk1>
        <a:lt1>
          <a:srgbClr val="FFFFFF"/>
        </a:lt1>
        <a:dk2>
          <a:srgbClr val="F8F8F8"/>
        </a:dk2>
        <a:lt2>
          <a:srgbClr val="C0C0C0"/>
        </a:lt2>
        <a:accent1>
          <a:srgbClr val="336633"/>
        </a:accent1>
        <a:accent2>
          <a:srgbClr val="336666"/>
        </a:accent2>
        <a:accent3>
          <a:srgbClr val="FFFFFF"/>
        </a:accent3>
        <a:accent4>
          <a:srgbClr val="000000"/>
        </a:accent4>
        <a:accent5>
          <a:srgbClr val="ADB8AD"/>
        </a:accent5>
        <a:accent6>
          <a:srgbClr val="2D5C5C"/>
        </a:accent6>
        <a:hlink>
          <a:srgbClr val="990033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SIP High Level 4">
        <a:dk1>
          <a:srgbClr val="000000"/>
        </a:dk1>
        <a:lt1>
          <a:srgbClr val="FFFFFF"/>
        </a:lt1>
        <a:dk2>
          <a:srgbClr val="F8F8F8"/>
        </a:dk2>
        <a:lt2>
          <a:srgbClr val="C0C0C0"/>
        </a:lt2>
        <a:accent1>
          <a:srgbClr val="CCCC33"/>
        </a:accent1>
        <a:accent2>
          <a:srgbClr val="66CC00"/>
        </a:accent2>
        <a:accent3>
          <a:srgbClr val="FFFFFF"/>
        </a:accent3>
        <a:accent4>
          <a:srgbClr val="000000"/>
        </a:accent4>
        <a:accent5>
          <a:srgbClr val="E2E2AD"/>
        </a:accent5>
        <a:accent6>
          <a:srgbClr val="5CB900"/>
        </a:accent6>
        <a:hlink>
          <a:srgbClr val="0099CC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Designs\ITSIP High Level.pot</Template>
  <TotalTime>17587</TotalTime>
  <Words>182</Words>
  <Application>Microsoft Office PowerPoint</Application>
  <PresentationFormat>On-screen Show (4:3)</PresentationFormat>
  <Paragraphs>24</Paragraphs>
  <Slides>10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ITSIP High Level</vt:lpstr>
      <vt:lpstr>Bitmap Image</vt:lpstr>
      <vt:lpstr>Slide 1</vt:lpstr>
      <vt:lpstr>Background – main recent trends</vt:lpstr>
      <vt:lpstr>Duration of unemployment</vt:lpstr>
      <vt:lpstr>Duration of unemployment - contd</vt:lpstr>
      <vt:lpstr>Who are the unemployed?</vt:lpstr>
      <vt:lpstr>Who are the unemployed? -  contd.</vt:lpstr>
      <vt:lpstr>Who are the unemployed? – Age profile</vt:lpstr>
      <vt:lpstr>Who are the unemployed? – Focus on youth</vt:lpstr>
      <vt:lpstr>Where are the unemployed?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Strategy 2008-2012 - update and discussion points</dc:title>
  <dc:subject/>
  <dc:creator/>
  <dc:description/>
  <cp:lastModifiedBy>Lenovo User</cp:lastModifiedBy>
  <cp:revision>1275</cp:revision>
  <cp:lastPrinted>2006-10-12T14:24:02Z</cp:lastPrinted>
  <dcterms:created xsi:type="dcterms:W3CDTF">2002-09-11T10:46:01Z</dcterms:created>
  <dcterms:modified xsi:type="dcterms:W3CDTF">2012-12-19T13:07:15Z</dcterms:modified>
  <cp:category/>
</cp:coreProperties>
</file>