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42"/>
  </p:notesMasterIdLst>
  <p:handoutMasterIdLst>
    <p:handoutMasterId r:id="rId43"/>
  </p:handoutMasterIdLst>
  <p:sldIdLst>
    <p:sldId id="290" r:id="rId2"/>
    <p:sldId id="610" r:id="rId3"/>
    <p:sldId id="620" r:id="rId4"/>
    <p:sldId id="621" r:id="rId5"/>
    <p:sldId id="622" r:id="rId6"/>
    <p:sldId id="526" r:id="rId7"/>
    <p:sldId id="562" r:id="rId8"/>
    <p:sldId id="564" r:id="rId9"/>
    <p:sldId id="563" r:id="rId10"/>
    <p:sldId id="589" r:id="rId11"/>
    <p:sldId id="565" r:id="rId12"/>
    <p:sldId id="627" r:id="rId13"/>
    <p:sldId id="611" r:id="rId14"/>
    <p:sldId id="556" r:id="rId15"/>
    <p:sldId id="555" r:id="rId16"/>
    <p:sldId id="557" r:id="rId17"/>
    <p:sldId id="554" r:id="rId18"/>
    <p:sldId id="612" r:id="rId19"/>
    <p:sldId id="571" r:id="rId20"/>
    <p:sldId id="614" r:id="rId21"/>
    <p:sldId id="573" r:id="rId22"/>
    <p:sldId id="642" r:id="rId23"/>
    <p:sldId id="643" r:id="rId24"/>
    <p:sldId id="644" r:id="rId25"/>
    <p:sldId id="613" r:id="rId26"/>
    <p:sldId id="638" r:id="rId27"/>
    <p:sldId id="639" r:id="rId28"/>
    <p:sldId id="636" r:id="rId29"/>
    <p:sldId id="637" r:id="rId30"/>
    <p:sldId id="615" r:id="rId31"/>
    <p:sldId id="618" r:id="rId32"/>
    <p:sldId id="629" r:id="rId33"/>
    <p:sldId id="640" r:id="rId34"/>
    <p:sldId id="628" r:id="rId35"/>
    <p:sldId id="632" r:id="rId36"/>
    <p:sldId id="633" r:id="rId37"/>
    <p:sldId id="619" r:id="rId38"/>
    <p:sldId id="641" r:id="rId39"/>
    <p:sldId id="631" r:id="rId40"/>
    <p:sldId id="437" r:id="rId41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40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Globalization%20Networkz:Eurostat:Manual:Eurostat%20stat%20lis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pie"/>
        <c:varyColors val="1"/>
        <c:ser>
          <c:idx val="0"/>
          <c:order val="0"/>
          <c:dLbls>
            <c:dLbl>
              <c:idx val="1"/>
              <c:layout>
                <c:manualLayout>
                  <c:x val="-0.0688255889950515"/>
                  <c:y val="0.13608976939713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Intra</a:t>
                    </a:r>
                    <a:r>
                      <a:rPr lang="en-US" sz="1400" b="1" baseline="0"/>
                      <a:t>-</a:t>
                    </a:r>
                    <a:r>
                      <a:rPr lang="en-US" sz="1400" b="1"/>
                      <a:t>group?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577238492421649"/>
                  <c:y val="0.011115750840300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78381625221748"/>
                  <c:y val="0.011058263971462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International Sourcing?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Sheet1!$A$3:$A$5</c:f>
              <c:strCache>
                <c:ptCount val="3"/>
                <c:pt idx="0">
                  <c:v>Arms-Length Trade?</c:v>
                </c:pt>
                <c:pt idx="1">
                  <c:v>Intra-group?</c:v>
                </c:pt>
                <c:pt idx="2">
                  <c:v>External?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0.3</c:v>
                </c:pt>
                <c:pt idx="1">
                  <c:v>0.6</c:v>
                </c:pt>
                <c:pt idx="2">
                  <c:v>0.1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gapWidth val="100"/>
        <c:splitType val="pos"/>
        <c:splitPos val="2.0"/>
        <c:secondPieSize val="75"/>
        <c:serLines>
          <c:spPr>
            <a:ln w="28575" cmpd="sng">
              <a:solidFill>
                <a:srgbClr val="FFFFFF"/>
              </a:solidFill>
            </a:ln>
          </c:spPr>
        </c:serLines>
      </c:of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F8DC5-30CC-4B46-A94C-49839A181542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88FDD-4ED7-2D4A-B07B-038FB0B2FB0E}">
      <dgm:prSet phldrT="[Text]" custT="1"/>
      <dgm:spPr>
        <a:xfrm>
          <a:off x="1336300" y="43652"/>
          <a:ext cx="1481949" cy="59277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Inputs</a:t>
          </a:r>
        </a:p>
      </dgm:t>
    </dgm:pt>
    <dgm:pt modelId="{4F66CE9A-5143-D04E-8195-EE819DD619E6}" type="parTrans" cxnId="{70151AD6-B8F0-1D42-84DB-73626F381F86}">
      <dgm:prSet/>
      <dgm:spPr/>
      <dgm:t>
        <a:bodyPr/>
        <a:lstStyle/>
        <a:p>
          <a:endParaRPr lang="en-US" sz="1300"/>
        </a:p>
      </dgm:t>
    </dgm:pt>
    <dgm:pt modelId="{4AA58113-302B-DC49-83FE-7F98A9376C35}" type="sibTrans" cxnId="{70151AD6-B8F0-1D42-84DB-73626F381F86}">
      <dgm:prSet/>
      <dgm:spPr/>
      <dgm:t>
        <a:bodyPr/>
        <a:lstStyle/>
        <a:p>
          <a:endParaRPr lang="en-US" sz="1300"/>
        </a:p>
      </dgm:t>
    </dgm:pt>
    <dgm:pt modelId="{D1E31D06-3BAF-A04F-907E-0A5CBA2667F2}">
      <dgm:prSet phldrT="[Text]" custT="1"/>
      <dgm:spPr>
        <a:xfrm>
          <a:off x="2670055" y="43652"/>
          <a:ext cx="1481949" cy="59277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Production</a:t>
          </a:r>
        </a:p>
      </dgm:t>
    </dgm:pt>
    <dgm:pt modelId="{BFFACDAE-C6E9-A546-BE24-0C3E6F20B965}" type="parTrans" cxnId="{EEA57186-05C7-0648-93A1-259ED6238B72}">
      <dgm:prSet/>
      <dgm:spPr/>
      <dgm:t>
        <a:bodyPr/>
        <a:lstStyle/>
        <a:p>
          <a:endParaRPr lang="en-US" sz="1300"/>
        </a:p>
      </dgm:t>
    </dgm:pt>
    <dgm:pt modelId="{A237610B-264F-8A42-B037-89F8D0E780F4}" type="sibTrans" cxnId="{EEA57186-05C7-0648-93A1-259ED6238B72}">
      <dgm:prSet/>
      <dgm:spPr/>
      <dgm:t>
        <a:bodyPr/>
        <a:lstStyle/>
        <a:p>
          <a:endParaRPr lang="en-US" sz="1300"/>
        </a:p>
      </dgm:t>
    </dgm:pt>
    <dgm:pt modelId="{BC21DE1A-4C2D-B447-A75F-568FA1DDA8CF}">
      <dgm:prSet phldrT="[Text]" custT="1"/>
      <dgm:spPr>
        <a:xfrm>
          <a:off x="4003809" y="43652"/>
          <a:ext cx="1481949" cy="59277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Marketing, Sales, Distribution, and After-sales Service</a:t>
          </a:r>
        </a:p>
      </dgm:t>
    </dgm:pt>
    <dgm:pt modelId="{58159210-76CD-0E44-B406-E2780BD91B51}" type="parTrans" cxnId="{641047DE-DBE7-834A-83B2-8C2C437FC2B1}">
      <dgm:prSet/>
      <dgm:spPr/>
      <dgm:t>
        <a:bodyPr/>
        <a:lstStyle/>
        <a:p>
          <a:endParaRPr lang="en-US" sz="1300"/>
        </a:p>
      </dgm:t>
    </dgm:pt>
    <dgm:pt modelId="{D179DC05-02BC-754C-AE84-6175532E082B}" type="sibTrans" cxnId="{641047DE-DBE7-834A-83B2-8C2C437FC2B1}">
      <dgm:prSet/>
      <dgm:spPr/>
      <dgm:t>
        <a:bodyPr/>
        <a:lstStyle/>
        <a:p>
          <a:endParaRPr lang="en-US" sz="1300"/>
        </a:p>
      </dgm:t>
    </dgm:pt>
    <dgm:pt modelId="{678AA1A2-3577-BE4D-8237-638EA16CB9BA}">
      <dgm:prSet custT="1"/>
      <dgm:spPr>
        <a:xfrm>
          <a:off x="2545" y="43652"/>
          <a:ext cx="1481949" cy="592779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3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Research, Design and Product Development</a:t>
          </a:r>
        </a:p>
      </dgm:t>
    </dgm:pt>
    <dgm:pt modelId="{009A804E-52AD-C94B-944B-14C0C2A0E110}" type="sibTrans" cxnId="{D92FEF2E-79E4-874C-B6B9-107A01C92568}">
      <dgm:prSet/>
      <dgm:spPr/>
      <dgm:t>
        <a:bodyPr/>
        <a:lstStyle/>
        <a:p>
          <a:endParaRPr lang="en-US" sz="1300"/>
        </a:p>
      </dgm:t>
    </dgm:pt>
    <dgm:pt modelId="{86FA9FA6-DB00-E14F-9B79-900E572E10D5}" type="parTrans" cxnId="{D92FEF2E-79E4-874C-B6B9-107A01C92568}">
      <dgm:prSet/>
      <dgm:spPr/>
      <dgm:t>
        <a:bodyPr/>
        <a:lstStyle/>
        <a:p>
          <a:endParaRPr lang="en-US" sz="1300"/>
        </a:p>
      </dgm:t>
    </dgm:pt>
    <dgm:pt modelId="{D39F97FA-8C4C-7C4F-9966-97A686217EA3}" type="pres">
      <dgm:prSet presAssocID="{860F8DC5-30CC-4B46-A94C-49839A1815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63661-DE4A-4246-A690-FB860EAEC9B9}" type="pres">
      <dgm:prSet presAssocID="{678AA1A2-3577-BE4D-8237-638EA16CB9B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F5195-AE14-6947-AB24-5C534B74F7C2}" type="pres">
      <dgm:prSet presAssocID="{009A804E-52AD-C94B-944B-14C0C2A0E110}" presName="parTxOnlySpace" presStyleCnt="0"/>
      <dgm:spPr/>
    </dgm:pt>
    <dgm:pt modelId="{B59B02E6-E651-5A4E-8B16-1E794088684C}" type="pres">
      <dgm:prSet presAssocID="{C8E88FDD-4ED7-2D4A-B07B-038FB0B2FB0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962D0-7D6B-2241-BFB9-A24952BADFC8}" type="pres">
      <dgm:prSet presAssocID="{4AA58113-302B-DC49-83FE-7F98A9376C35}" presName="parTxOnlySpace" presStyleCnt="0"/>
      <dgm:spPr/>
    </dgm:pt>
    <dgm:pt modelId="{C63A6CB0-7CB8-CD45-8082-1E0134930ED0}" type="pres">
      <dgm:prSet presAssocID="{D1E31D06-3BAF-A04F-907E-0A5CBA2667F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12A9D-102C-8147-950E-6D3FE2B85EF4}" type="pres">
      <dgm:prSet presAssocID="{A237610B-264F-8A42-B037-89F8D0E780F4}" presName="parTxOnlySpace" presStyleCnt="0"/>
      <dgm:spPr/>
    </dgm:pt>
    <dgm:pt modelId="{52A3B01E-D67A-0644-BE45-017978D4C8A5}" type="pres">
      <dgm:prSet presAssocID="{BC21DE1A-4C2D-B447-A75F-568FA1DDA8C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047DE-DBE7-834A-83B2-8C2C437FC2B1}" srcId="{860F8DC5-30CC-4B46-A94C-49839A181542}" destId="{BC21DE1A-4C2D-B447-A75F-568FA1DDA8CF}" srcOrd="3" destOrd="0" parTransId="{58159210-76CD-0E44-B406-E2780BD91B51}" sibTransId="{D179DC05-02BC-754C-AE84-6175532E082B}"/>
    <dgm:cxn modelId="{70151AD6-B8F0-1D42-84DB-73626F381F86}" srcId="{860F8DC5-30CC-4B46-A94C-49839A181542}" destId="{C8E88FDD-4ED7-2D4A-B07B-038FB0B2FB0E}" srcOrd="1" destOrd="0" parTransId="{4F66CE9A-5143-D04E-8195-EE819DD619E6}" sibTransId="{4AA58113-302B-DC49-83FE-7F98A9376C35}"/>
    <dgm:cxn modelId="{BE470602-1BCB-3C49-A4F7-1DBAEAF629F2}" type="presOf" srcId="{BC21DE1A-4C2D-B447-A75F-568FA1DDA8CF}" destId="{52A3B01E-D67A-0644-BE45-017978D4C8A5}" srcOrd="0" destOrd="0" presId="urn:microsoft.com/office/officeart/2005/8/layout/chevron1"/>
    <dgm:cxn modelId="{2D00F8B4-8CC1-754B-9532-9E798D911DE1}" type="presOf" srcId="{C8E88FDD-4ED7-2D4A-B07B-038FB0B2FB0E}" destId="{B59B02E6-E651-5A4E-8B16-1E794088684C}" srcOrd="0" destOrd="0" presId="urn:microsoft.com/office/officeart/2005/8/layout/chevron1"/>
    <dgm:cxn modelId="{EEA57186-05C7-0648-93A1-259ED6238B72}" srcId="{860F8DC5-30CC-4B46-A94C-49839A181542}" destId="{D1E31D06-3BAF-A04F-907E-0A5CBA2667F2}" srcOrd="2" destOrd="0" parTransId="{BFFACDAE-C6E9-A546-BE24-0C3E6F20B965}" sibTransId="{A237610B-264F-8A42-B037-89F8D0E780F4}"/>
    <dgm:cxn modelId="{D92FEF2E-79E4-874C-B6B9-107A01C92568}" srcId="{860F8DC5-30CC-4B46-A94C-49839A181542}" destId="{678AA1A2-3577-BE4D-8237-638EA16CB9BA}" srcOrd="0" destOrd="0" parTransId="{86FA9FA6-DB00-E14F-9B79-900E572E10D5}" sibTransId="{009A804E-52AD-C94B-944B-14C0C2A0E110}"/>
    <dgm:cxn modelId="{551270CB-B29F-9948-8F9C-42585809D4AD}" type="presOf" srcId="{678AA1A2-3577-BE4D-8237-638EA16CB9BA}" destId="{DFE63661-DE4A-4246-A690-FB860EAEC9B9}" srcOrd="0" destOrd="0" presId="urn:microsoft.com/office/officeart/2005/8/layout/chevron1"/>
    <dgm:cxn modelId="{85C24967-78B2-1541-91D8-7CFEE45C63D6}" type="presOf" srcId="{D1E31D06-3BAF-A04F-907E-0A5CBA2667F2}" destId="{C63A6CB0-7CB8-CD45-8082-1E0134930ED0}" srcOrd="0" destOrd="0" presId="urn:microsoft.com/office/officeart/2005/8/layout/chevron1"/>
    <dgm:cxn modelId="{D1ADF0EA-B81B-8D4C-809B-77EF6DFFF9E2}" type="presOf" srcId="{860F8DC5-30CC-4B46-A94C-49839A181542}" destId="{D39F97FA-8C4C-7C4F-9966-97A686217EA3}" srcOrd="0" destOrd="0" presId="urn:microsoft.com/office/officeart/2005/8/layout/chevron1"/>
    <dgm:cxn modelId="{F9B658FA-5F26-3042-B5CF-2945A13A9056}" type="presParOf" srcId="{D39F97FA-8C4C-7C4F-9966-97A686217EA3}" destId="{DFE63661-DE4A-4246-A690-FB860EAEC9B9}" srcOrd="0" destOrd="0" presId="urn:microsoft.com/office/officeart/2005/8/layout/chevron1"/>
    <dgm:cxn modelId="{BC495716-4DF6-1046-95BF-6A6FF696E1A5}" type="presParOf" srcId="{D39F97FA-8C4C-7C4F-9966-97A686217EA3}" destId="{CCAF5195-AE14-6947-AB24-5C534B74F7C2}" srcOrd="1" destOrd="0" presId="urn:microsoft.com/office/officeart/2005/8/layout/chevron1"/>
    <dgm:cxn modelId="{A9DCB095-E3E0-AC48-B005-57F1CFE17D70}" type="presParOf" srcId="{D39F97FA-8C4C-7C4F-9966-97A686217EA3}" destId="{B59B02E6-E651-5A4E-8B16-1E794088684C}" srcOrd="2" destOrd="0" presId="urn:microsoft.com/office/officeart/2005/8/layout/chevron1"/>
    <dgm:cxn modelId="{88529433-9323-A64B-9395-20C73A33F5AF}" type="presParOf" srcId="{D39F97FA-8C4C-7C4F-9966-97A686217EA3}" destId="{884962D0-7D6B-2241-BFB9-A24952BADFC8}" srcOrd="3" destOrd="0" presId="urn:microsoft.com/office/officeart/2005/8/layout/chevron1"/>
    <dgm:cxn modelId="{A4E0206E-205B-F044-8430-8EA1B0FF236E}" type="presParOf" srcId="{D39F97FA-8C4C-7C4F-9966-97A686217EA3}" destId="{C63A6CB0-7CB8-CD45-8082-1E0134930ED0}" srcOrd="4" destOrd="0" presId="urn:microsoft.com/office/officeart/2005/8/layout/chevron1"/>
    <dgm:cxn modelId="{A9930EEF-6C08-D346-9765-AF312FF9B094}" type="presParOf" srcId="{D39F97FA-8C4C-7C4F-9966-97A686217EA3}" destId="{C0712A9D-102C-8147-950E-6D3FE2B85EF4}" srcOrd="5" destOrd="0" presId="urn:microsoft.com/office/officeart/2005/8/layout/chevron1"/>
    <dgm:cxn modelId="{2A51AACE-E79B-DD40-AB9F-DFCFA0B5C46B}" type="presParOf" srcId="{D39F97FA-8C4C-7C4F-9966-97A686217EA3}" destId="{52A3B01E-D67A-0644-BE45-017978D4C8A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880776" y="845820"/>
          <a:ext cx="754951" cy="56388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10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1000"/>
        </a:p>
      </dgm:t>
    </dgm:pt>
    <dgm:pt modelId="{535B850A-72B6-1E45-A160-1F525971B5A3}">
      <dgm:prSet phldrT="[Text]" custT="1"/>
      <dgm:spPr>
        <a:xfrm rot="16200000">
          <a:off x="65246" y="-65246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10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1000"/>
        </a:p>
      </dgm:t>
    </dgm:pt>
    <dgm:pt modelId="{7D846135-CB29-4E4A-92AE-5BDABA58E85C}">
      <dgm:prSet phldrT="[Text]" custT="1"/>
      <dgm:spPr>
        <a:xfrm>
          <a:off x="1258252" y="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10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1000"/>
        </a:p>
      </dgm:t>
    </dgm:pt>
    <dgm:pt modelId="{2530A801-BEFC-5E40-A321-C763C454CB25}">
      <dgm:prSet phldrT="[Text]" custT="1"/>
      <dgm:spPr>
        <a:xfrm rot="10800000">
          <a:off x="0" y="112776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10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1000"/>
        </a:p>
      </dgm:t>
    </dgm:pt>
    <dgm:pt modelId="{4C38F9CB-F283-F34E-AA48-C3271B6918C7}">
      <dgm:prSet phldrT="[Text]" custT="1"/>
      <dgm:spPr>
        <a:xfrm rot="5400000">
          <a:off x="1323498" y="1062513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10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10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 custLinFactNeighborX="-34351" custLinFactNeighborY="24138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 custLinFactNeighborX="81472" custLinFactNeighborY="63709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A66C42AE-0423-414F-BE65-AEE6671D1408}" type="presOf" srcId="{2530A801-BEFC-5E40-A321-C763C454CB25}" destId="{4B8B33C2-C2C7-6B4C-972B-4BB648C681F6}" srcOrd="0" destOrd="0" presId="urn:microsoft.com/office/officeart/2005/8/layout/matrix1"/>
    <dgm:cxn modelId="{DD27AA43-9B46-E449-8EFE-EFC0EEA444A1}" type="presOf" srcId="{2530A801-BEFC-5E40-A321-C763C454CB25}" destId="{7B1400EC-7759-5249-A3E2-193E4C7B7A15}" srcOrd="1" destOrd="0" presId="urn:microsoft.com/office/officeart/2005/8/layout/matrix1"/>
    <dgm:cxn modelId="{8D15F882-4BCB-174D-9944-38586CA6961C}" type="presOf" srcId="{4C38F9CB-F283-F34E-AA48-C3271B6918C7}" destId="{B5D30814-E499-FC49-A5F5-A7850399091E}" srcOrd="0" destOrd="0" presId="urn:microsoft.com/office/officeart/2005/8/layout/matrix1"/>
    <dgm:cxn modelId="{3703D80B-D37F-4B45-BFDA-EDA634D7B9B6}" type="presOf" srcId="{535B850A-72B6-1E45-A160-1F525971B5A3}" destId="{171EF2EA-962F-E747-BF42-52B0C8807467}" srcOrd="0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0B3BFFCC-177A-964F-932A-CD27136978CF}" type="presOf" srcId="{7D846135-CB29-4E4A-92AE-5BDABA58E85C}" destId="{0BC36A17-4F9C-D444-A34C-14A722910BDD}" srcOrd="0" destOrd="0" presId="urn:microsoft.com/office/officeart/2005/8/layout/matrix1"/>
    <dgm:cxn modelId="{EC18F36D-AA3E-A84D-80ED-24B0653D726D}" type="presOf" srcId="{69A8DCCA-73F6-8E45-9F7D-51774E2DD76E}" destId="{F85F2BF3-CF60-5C45-934F-CAF59D5CF0F0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0355AFEB-1AC4-1F42-90D2-22681F189CE6}" type="presOf" srcId="{7D846135-CB29-4E4A-92AE-5BDABA58E85C}" destId="{17BD8CB1-5CFE-A847-B5D9-52E4DD747876}" srcOrd="1" destOrd="0" presId="urn:microsoft.com/office/officeart/2005/8/layout/matrix1"/>
    <dgm:cxn modelId="{91675AE6-934F-7742-A753-C1C8AC23F9E3}" type="presOf" srcId="{EAB68411-AE04-CB48-B3A4-7D5EC2F220EE}" destId="{03B74223-191B-EF43-B887-67A4B57A9F0E}" srcOrd="0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219D9463-37E4-424F-B51C-68485908DDF0}" type="presOf" srcId="{535B850A-72B6-1E45-A160-1F525971B5A3}" destId="{84A55E96-A413-0C4C-97E6-77F898B85EF3}" srcOrd="1" destOrd="0" presId="urn:microsoft.com/office/officeart/2005/8/layout/matrix1"/>
    <dgm:cxn modelId="{FBCA8481-E560-B845-95CC-02FD7D4A8435}" type="presOf" srcId="{4C38F9CB-F283-F34E-AA48-C3271B6918C7}" destId="{79E74ADC-AFBB-984D-B4AC-649302E3F58C}" srcOrd="1" destOrd="0" presId="urn:microsoft.com/office/officeart/2005/8/layout/matrix1"/>
    <dgm:cxn modelId="{388EFBDD-8A71-694B-B639-5BF20C16ECAD}" type="presParOf" srcId="{03B74223-191B-EF43-B887-67A4B57A9F0E}" destId="{0D6A45CD-9B86-A347-8BD4-8A5EB9B00F6B}" srcOrd="0" destOrd="0" presId="urn:microsoft.com/office/officeart/2005/8/layout/matrix1"/>
    <dgm:cxn modelId="{C62D68A1-2397-5A4F-ABF7-BB4A1CA47865}" type="presParOf" srcId="{0D6A45CD-9B86-A347-8BD4-8A5EB9B00F6B}" destId="{171EF2EA-962F-E747-BF42-52B0C8807467}" srcOrd="0" destOrd="0" presId="urn:microsoft.com/office/officeart/2005/8/layout/matrix1"/>
    <dgm:cxn modelId="{8C1C0C8F-C53D-B445-A253-BA8EFB7DF167}" type="presParOf" srcId="{0D6A45CD-9B86-A347-8BD4-8A5EB9B00F6B}" destId="{84A55E96-A413-0C4C-97E6-77F898B85EF3}" srcOrd="1" destOrd="0" presId="urn:microsoft.com/office/officeart/2005/8/layout/matrix1"/>
    <dgm:cxn modelId="{D7428FE0-E704-0A49-92B9-441EB316A845}" type="presParOf" srcId="{0D6A45CD-9B86-A347-8BD4-8A5EB9B00F6B}" destId="{0BC36A17-4F9C-D444-A34C-14A722910BDD}" srcOrd="2" destOrd="0" presId="urn:microsoft.com/office/officeart/2005/8/layout/matrix1"/>
    <dgm:cxn modelId="{5E12B976-E6E7-1543-9B62-8480B243D16D}" type="presParOf" srcId="{0D6A45CD-9B86-A347-8BD4-8A5EB9B00F6B}" destId="{17BD8CB1-5CFE-A847-B5D9-52E4DD747876}" srcOrd="3" destOrd="0" presId="urn:microsoft.com/office/officeart/2005/8/layout/matrix1"/>
    <dgm:cxn modelId="{CBB9A896-8A98-2A45-84FC-E45D600F1186}" type="presParOf" srcId="{0D6A45CD-9B86-A347-8BD4-8A5EB9B00F6B}" destId="{4B8B33C2-C2C7-6B4C-972B-4BB648C681F6}" srcOrd="4" destOrd="0" presId="urn:microsoft.com/office/officeart/2005/8/layout/matrix1"/>
    <dgm:cxn modelId="{47861F6D-1759-0E49-AB03-CBE58F32A524}" type="presParOf" srcId="{0D6A45CD-9B86-A347-8BD4-8A5EB9B00F6B}" destId="{7B1400EC-7759-5249-A3E2-193E4C7B7A15}" srcOrd="5" destOrd="0" presId="urn:microsoft.com/office/officeart/2005/8/layout/matrix1"/>
    <dgm:cxn modelId="{F29B17DE-B6C0-A24A-8302-0F25871E37D4}" type="presParOf" srcId="{0D6A45CD-9B86-A347-8BD4-8A5EB9B00F6B}" destId="{B5D30814-E499-FC49-A5F5-A7850399091E}" srcOrd="6" destOrd="0" presId="urn:microsoft.com/office/officeart/2005/8/layout/matrix1"/>
    <dgm:cxn modelId="{41DD5400-FE78-CC4C-A6FE-4F72A2B84EEB}" type="presParOf" srcId="{0D6A45CD-9B86-A347-8BD4-8A5EB9B00F6B}" destId="{79E74ADC-AFBB-984D-B4AC-649302E3F58C}" srcOrd="7" destOrd="0" presId="urn:microsoft.com/office/officeart/2005/8/layout/matrix1"/>
    <dgm:cxn modelId="{74AC47B5-3B07-E54E-8004-5809B6787109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880776" y="845820"/>
          <a:ext cx="754951" cy="56388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10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1000"/>
        </a:p>
      </dgm:t>
    </dgm:pt>
    <dgm:pt modelId="{535B850A-72B6-1E45-A160-1F525971B5A3}">
      <dgm:prSet phldrT="[Text]" custT="1"/>
      <dgm:spPr>
        <a:xfrm rot="16200000">
          <a:off x="65246" y="-65246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10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1000"/>
        </a:p>
      </dgm:t>
    </dgm:pt>
    <dgm:pt modelId="{7D846135-CB29-4E4A-92AE-5BDABA58E85C}">
      <dgm:prSet phldrT="[Text]" custT="1"/>
      <dgm:spPr>
        <a:xfrm>
          <a:off x="1258252" y="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10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1000"/>
        </a:p>
      </dgm:t>
    </dgm:pt>
    <dgm:pt modelId="{2530A801-BEFC-5E40-A321-C763C454CB25}">
      <dgm:prSet phldrT="[Text]" custT="1"/>
      <dgm:spPr>
        <a:xfrm rot="10800000">
          <a:off x="0" y="112776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10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1000"/>
        </a:p>
      </dgm:t>
    </dgm:pt>
    <dgm:pt modelId="{4C38F9CB-F283-F34E-AA48-C3271B6918C7}">
      <dgm:prSet phldrT="[Text]" custT="1"/>
      <dgm:spPr>
        <a:xfrm rot="5400000">
          <a:off x="1323498" y="1062513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10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10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 custLinFactNeighborX="-34351" custLinFactNeighborY="24138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 custLinFactNeighborX="81472" custLinFactNeighborY="63709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A2C6FBBF-D8DC-7943-A806-814C84548920}" type="presOf" srcId="{4C38F9CB-F283-F34E-AA48-C3271B6918C7}" destId="{B5D30814-E499-FC49-A5F5-A7850399091E}" srcOrd="0" destOrd="0" presId="urn:microsoft.com/office/officeart/2005/8/layout/matrix1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9B84BA93-72D2-C449-9E7B-E547976F16B0}" type="presOf" srcId="{69A8DCCA-73F6-8E45-9F7D-51774E2DD76E}" destId="{F85F2BF3-CF60-5C45-934F-CAF59D5CF0F0}" srcOrd="0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FFD9E5E4-9B40-3A40-85A0-2EF1A0DFA428}" type="presOf" srcId="{535B850A-72B6-1E45-A160-1F525971B5A3}" destId="{84A55E96-A413-0C4C-97E6-77F898B85EF3}" srcOrd="1" destOrd="0" presId="urn:microsoft.com/office/officeart/2005/8/layout/matrix1"/>
    <dgm:cxn modelId="{8EDBD566-D02C-4847-B769-A890F9CA9343}" type="presOf" srcId="{7D846135-CB29-4E4A-92AE-5BDABA58E85C}" destId="{17BD8CB1-5CFE-A847-B5D9-52E4DD747876}" srcOrd="1" destOrd="0" presId="urn:microsoft.com/office/officeart/2005/8/layout/matrix1"/>
    <dgm:cxn modelId="{4C8BF90F-8C60-FE44-9416-EDD216EDB3B0}" type="presOf" srcId="{7D846135-CB29-4E4A-92AE-5BDABA58E85C}" destId="{0BC36A17-4F9C-D444-A34C-14A722910BDD}" srcOrd="0" destOrd="0" presId="urn:microsoft.com/office/officeart/2005/8/layout/matrix1"/>
    <dgm:cxn modelId="{EDD302DD-08B6-434F-8DF8-29FED793B012}" type="presOf" srcId="{2530A801-BEFC-5E40-A321-C763C454CB25}" destId="{4B8B33C2-C2C7-6B4C-972B-4BB648C681F6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C399CFE5-7EA9-624A-B35C-65C97620084A}" type="presOf" srcId="{535B850A-72B6-1E45-A160-1F525971B5A3}" destId="{171EF2EA-962F-E747-BF42-52B0C8807467}" srcOrd="0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A70DE2E1-5581-484B-A941-A85ED6B177DB}" type="presOf" srcId="{2530A801-BEFC-5E40-A321-C763C454CB25}" destId="{7B1400EC-7759-5249-A3E2-193E4C7B7A15}" srcOrd="1" destOrd="0" presId="urn:microsoft.com/office/officeart/2005/8/layout/matrix1"/>
    <dgm:cxn modelId="{8E0CE378-BC82-5140-8ACF-A7F936054351}" type="presOf" srcId="{4C38F9CB-F283-F34E-AA48-C3271B6918C7}" destId="{79E74ADC-AFBB-984D-B4AC-649302E3F58C}" srcOrd="1" destOrd="0" presId="urn:microsoft.com/office/officeart/2005/8/layout/matrix1"/>
    <dgm:cxn modelId="{838A0097-D116-BB4D-960D-2A42CA86F6B7}" type="presOf" srcId="{EAB68411-AE04-CB48-B3A4-7D5EC2F220EE}" destId="{03B74223-191B-EF43-B887-67A4B57A9F0E}" srcOrd="0" destOrd="0" presId="urn:microsoft.com/office/officeart/2005/8/layout/matrix1"/>
    <dgm:cxn modelId="{8D18616B-854E-D341-A22C-771FF7C8DFF3}" type="presParOf" srcId="{03B74223-191B-EF43-B887-67A4B57A9F0E}" destId="{0D6A45CD-9B86-A347-8BD4-8A5EB9B00F6B}" srcOrd="0" destOrd="0" presId="urn:microsoft.com/office/officeart/2005/8/layout/matrix1"/>
    <dgm:cxn modelId="{01338340-B552-B746-9D3F-F1F5CA57E443}" type="presParOf" srcId="{0D6A45CD-9B86-A347-8BD4-8A5EB9B00F6B}" destId="{171EF2EA-962F-E747-BF42-52B0C8807467}" srcOrd="0" destOrd="0" presId="urn:microsoft.com/office/officeart/2005/8/layout/matrix1"/>
    <dgm:cxn modelId="{580B8B86-2614-6B4F-BEF9-0E7BC99888DF}" type="presParOf" srcId="{0D6A45CD-9B86-A347-8BD4-8A5EB9B00F6B}" destId="{84A55E96-A413-0C4C-97E6-77F898B85EF3}" srcOrd="1" destOrd="0" presId="urn:microsoft.com/office/officeart/2005/8/layout/matrix1"/>
    <dgm:cxn modelId="{234204A3-D698-9149-A705-D529B9CDD64B}" type="presParOf" srcId="{0D6A45CD-9B86-A347-8BD4-8A5EB9B00F6B}" destId="{0BC36A17-4F9C-D444-A34C-14A722910BDD}" srcOrd="2" destOrd="0" presId="urn:microsoft.com/office/officeart/2005/8/layout/matrix1"/>
    <dgm:cxn modelId="{17264D7A-C65F-D74F-B399-3EA075198154}" type="presParOf" srcId="{0D6A45CD-9B86-A347-8BD4-8A5EB9B00F6B}" destId="{17BD8CB1-5CFE-A847-B5D9-52E4DD747876}" srcOrd="3" destOrd="0" presId="urn:microsoft.com/office/officeart/2005/8/layout/matrix1"/>
    <dgm:cxn modelId="{49187BBC-0272-6C4B-B4C1-165155D1B4D5}" type="presParOf" srcId="{0D6A45CD-9B86-A347-8BD4-8A5EB9B00F6B}" destId="{4B8B33C2-C2C7-6B4C-972B-4BB648C681F6}" srcOrd="4" destOrd="0" presId="urn:microsoft.com/office/officeart/2005/8/layout/matrix1"/>
    <dgm:cxn modelId="{72A56574-94E8-934E-97D7-8F9409AFE909}" type="presParOf" srcId="{0D6A45CD-9B86-A347-8BD4-8A5EB9B00F6B}" destId="{7B1400EC-7759-5249-A3E2-193E4C7B7A15}" srcOrd="5" destOrd="0" presId="urn:microsoft.com/office/officeart/2005/8/layout/matrix1"/>
    <dgm:cxn modelId="{8D5734EC-3655-7248-9FE4-FBD5D0713097}" type="presParOf" srcId="{0D6A45CD-9B86-A347-8BD4-8A5EB9B00F6B}" destId="{B5D30814-E499-FC49-A5F5-A7850399091E}" srcOrd="6" destOrd="0" presId="urn:microsoft.com/office/officeart/2005/8/layout/matrix1"/>
    <dgm:cxn modelId="{5C65DAD0-1B4F-7C4D-BCB4-CF05C47BFA00}" type="presParOf" srcId="{0D6A45CD-9B86-A347-8BD4-8A5EB9B00F6B}" destId="{79E74ADC-AFBB-984D-B4AC-649302E3F58C}" srcOrd="7" destOrd="0" presId="urn:microsoft.com/office/officeart/2005/8/layout/matrix1"/>
    <dgm:cxn modelId="{7A8893FD-4B19-1E49-B33E-AAB22ADD6083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>
            <a:rot lat="898298" lon="19861137" rev="0"/>
          </a:camera>
          <a:lightRig rig="flat" dir="t"/>
        </a:scene3d>
      </dgm:spPr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880776" y="855106"/>
          <a:ext cx="754951" cy="57007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z="57150" extrusionH="63500" contourW="12700" prstMaterial="matte">
          <a:contourClr>
            <a:sysClr val="window" lastClr="FFFFFF">
              <a:tint val="50000"/>
            </a:sysClr>
          </a:contourClr>
        </a:sp3d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535B850A-72B6-1E45-A160-1F525971B5A3}">
      <dgm:prSet phldrT="[Text]" custT="1"/>
      <dgm:spPr>
        <a:xfrm rot="16200000">
          <a:off x="59055" y="-59055"/>
          <a:ext cx="1140142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05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5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5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7D846135-CB29-4E4A-92AE-5BDABA58E85C}">
      <dgm:prSet phldrT="[Text]" custT="1"/>
      <dgm:spPr>
        <a:xfrm>
          <a:off x="1258252" y="0"/>
          <a:ext cx="1258252" cy="114014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05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5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intra-group affiliates</a:t>
          </a:r>
          <a:endParaRPr lang="en-US" sz="105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2530A801-BEFC-5E40-A321-C763C454CB25}">
      <dgm:prSet phldrT="[Text]" custT="1"/>
      <dgm:spPr>
        <a:xfrm rot="10800000">
          <a:off x="0" y="1140142"/>
          <a:ext cx="1258252" cy="114014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05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5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5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4C38F9CB-F283-F34E-AA48-C3271B6918C7}">
      <dgm:prSet phldrT="[Text]" custT="1"/>
      <dgm:spPr>
        <a:xfrm rot="5400000">
          <a:off x="1317307" y="1081087"/>
          <a:ext cx="1140142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sz="105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5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5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105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 custLinFactNeighborX="-54298" custLinFactNeighborY="-30567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 custLinFactNeighborX="17969" custLinFactNeighborY="44687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10D48F85-842B-5B43-946B-9FB518300F2D}" type="presOf" srcId="{7D846135-CB29-4E4A-92AE-5BDABA58E85C}" destId="{17BD8CB1-5CFE-A847-B5D9-52E4DD747876}" srcOrd="1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C686D7CA-A61C-5C41-8B4D-5C7D940BBF23}" type="presOf" srcId="{535B850A-72B6-1E45-A160-1F525971B5A3}" destId="{84A55E96-A413-0C4C-97E6-77F898B85EF3}" srcOrd="1" destOrd="0" presId="urn:microsoft.com/office/officeart/2005/8/layout/matrix1"/>
    <dgm:cxn modelId="{AE9F7411-0655-9645-BD4E-55C06785DE98}" type="presOf" srcId="{EAB68411-AE04-CB48-B3A4-7D5EC2F220EE}" destId="{03B74223-191B-EF43-B887-67A4B57A9F0E}" srcOrd="0" destOrd="0" presId="urn:microsoft.com/office/officeart/2005/8/layout/matrix1"/>
    <dgm:cxn modelId="{33D4272E-7ABA-E149-A719-36DCE1A804A0}" type="presOf" srcId="{69A8DCCA-73F6-8E45-9F7D-51774E2DD76E}" destId="{F85F2BF3-CF60-5C45-934F-CAF59D5CF0F0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4C1502AA-5BE4-7944-958D-ED274095E25C}" type="presOf" srcId="{7D846135-CB29-4E4A-92AE-5BDABA58E85C}" destId="{0BC36A17-4F9C-D444-A34C-14A722910BDD}" srcOrd="0" destOrd="0" presId="urn:microsoft.com/office/officeart/2005/8/layout/matrix1"/>
    <dgm:cxn modelId="{CEB38314-EDD8-E14C-8BD9-5F8E9C918C7C}" type="presOf" srcId="{4C38F9CB-F283-F34E-AA48-C3271B6918C7}" destId="{B5D30814-E499-FC49-A5F5-A7850399091E}" srcOrd="0" destOrd="0" presId="urn:microsoft.com/office/officeart/2005/8/layout/matrix1"/>
    <dgm:cxn modelId="{FEFF8ED0-6005-624C-92FC-5D00D683D718}" type="presOf" srcId="{2530A801-BEFC-5E40-A321-C763C454CB25}" destId="{7B1400EC-7759-5249-A3E2-193E4C7B7A15}" srcOrd="1" destOrd="0" presId="urn:microsoft.com/office/officeart/2005/8/layout/matrix1"/>
    <dgm:cxn modelId="{948D4945-74EB-CD4E-A4D2-46FC2DF0F295}" type="presOf" srcId="{535B850A-72B6-1E45-A160-1F525971B5A3}" destId="{171EF2EA-962F-E747-BF42-52B0C8807467}" srcOrd="0" destOrd="0" presId="urn:microsoft.com/office/officeart/2005/8/layout/matrix1"/>
    <dgm:cxn modelId="{801D4156-58EF-5C46-8494-25B1C2A7E348}" type="presOf" srcId="{4C38F9CB-F283-F34E-AA48-C3271B6918C7}" destId="{79E74ADC-AFBB-984D-B4AC-649302E3F58C}" srcOrd="1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25920009-FB5D-924D-A595-EB88982D1925}" type="presOf" srcId="{2530A801-BEFC-5E40-A321-C763C454CB25}" destId="{4B8B33C2-C2C7-6B4C-972B-4BB648C681F6}" srcOrd="0" destOrd="0" presId="urn:microsoft.com/office/officeart/2005/8/layout/matrix1"/>
    <dgm:cxn modelId="{F08E739B-FDB6-744C-8813-A333BE15F68E}" type="presParOf" srcId="{03B74223-191B-EF43-B887-67A4B57A9F0E}" destId="{0D6A45CD-9B86-A347-8BD4-8A5EB9B00F6B}" srcOrd="0" destOrd="0" presId="urn:microsoft.com/office/officeart/2005/8/layout/matrix1"/>
    <dgm:cxn modelId="{D8EA52B5-B1E6-9E44-976A-BD8F2523C2F1}" type="presParOf" srcId="{0D6A45CD-9B86-A347-8BD4-8A5EB9B00F6B}" destId="{171EF2EA-962F-E747-BF42-52B0C8807467}" srcOrd="0" destOrd="0" presId="urn:microsoft.com/office/officeart/2005/8/layout/matrix1"/>
    <dgm:cxn modelId="{C1C09375-466D-8140-A7E6-BA1E233E87DE}" type="presParOf" srcId="{0D6A45CD-9B86-A347-8BD4-8A5EB9B00F6B}" destId="{84A55E96-A413-0C4C-97E6-77F898B85EF3}" srcOrd="1" destOrd="0" presId="urn:microsoft.com/office/officeart/2005/8/layout/matrix1"/>
    <dgm:cxn modelId="{7E0EF837-F3AE-2F48-B30E-D91FA68F5147}" type="presParOf" srcId="{0D6A45CD-9B86-A347-8BD4-8A5EB9B00F6B}" destId="{0BC36A17-4F9C-D444-A34C-14A722910BDD}" srcOrd="2" destOrd="0" presId="urn:microsoft.com/office/officeart/2005/8/layout/matrix1"/>
    <dgm:cxn modelId="{A37B96A6-C833-0845-9105-4DBF63B94545}" type="presParOf" srcId="{0D6A45CD-9B86-A347-8BD4-8A5EB9B00F6B}" destId="{17BD8CB1-5CFE-A847-B5D9-52E4DD747876}" srcOrd="3" destOrd="0" presId="urn:microsoft.com/office/officeart/2005/8/layout/matrix1"/>
    <dgm:cxn modelId="{63D13195-0B54-F74B-87CD-7C7DB13AD650}" type="presParOf" srcId="{0D6A45CD-9B86-A347-8BD4-8A5EB9B00F6B}" destId="{4B8B33C2-C2C7-6B4C-972B-4BB648C681F6}" srcOrd="4" destOrd="0" presId="urn:microsoft.com/office/officeart/2005/8/layout/matrix1"/>
    <dgm:cxn modelId="{0757F2FF-DC4B-9A42-AA07-E1D71FED6014}" type="presParOf" srcId="{0D6A45CD-9B86-A347-8BD4-8A5EB9B00F6B}" destId="{7B1400EC-7759-5249-A3E2-193E4C7B7A15}" srcOrd="5" destOrd="0" presId="urn:microsoft.com/office/officeart/2005/8/layout/matrix1"/>
    <dgm:cxn modelId="{B24054EE-2E25-2F4F-B777-D6378ED98A0D}" type="presParOf" srcId="{0D6A45CD-9B86-A347-8BD4-8A5EB9B00F6B}" destId="{B5D30814-E499-FC49-A5F5-A7850399091E}" srcOrd="6" destOrd="0" presId="urn:microsoft.com/office/officeart/2005/8/layout/matrix1"/>
    <dgm:cxn modelId="{A1C1870F-4C9E-1140-AE0B-FD624358A619}" type="presParOf" srcId="{0D6A45CD-9B86-A347-8BD4-8A5EB9B00F6B}" destId="{79E74ADC-AFBB-984D-B4AC-649302E3F58C}" srcOrd="7" destOrd="0" presId="urn:microsoft.com/office/officeart/2005/8/layout/matrix1"/>
    <dgm:cxn modelId="{F3A8754B-6E4B-8643-AA86-39071F1E9698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880776" y="845820"/>
          <a:ext cx="754951" cy="56388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10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1000"/>
        </a:p>
      </dgm:t>
    </dgm:pt>
    <dgm:pt modelId="{535B850A-72B6-1E45-A160-1F525971B5A3}">
      <dgm:prSet phldrT="[Text]" custT="1"/>
      <dgm:spPr>
        <a:xfrm rot="16200000">
          <a:off x="65246" y="-65246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10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1000"/>
        </a:p>
      </dgm:t>
    </dgm:pt>
    <dgm:pt modelId="{7D846135-CB29-4E4A-92AE-5BDABA58E85C}">
      <dgm:prSet phldrT="[Text]" custT="1"/>
      <dgm:spPr>
        <a:xfrm>
          <a:off x="1258252" y="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10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1000"/>
        </a:p>
      </dgm:t>
    </dgm:pt>
    <dgm:pt modelId="{2530A801-BEFC-5E40-A321-C763C454CB25}">
      <dgm:prSet phldrT="[Text]" custT="1"/>
      <dgm:spPr>
        <a:xfrm rot="10800000">
          <a:off x="0" y="112776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10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1000"/>
        </a:p>
      </dgm:t>
    </dgm:pt>
    <dgm:pt modelId="{4C38F9CB-F283-F34E-AA48-C3271B6918C7}">
      <dgm:prSet phldrT="[Text]" custT="1"/>
      <dgm:spPr>
        <a:xfrm rot="5400000">
          <a:off x="1323498" y="1062513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10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10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 custLinFactNeighborX="-34351" custLinFactNeighborY="24138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 custLinFactNeighborX="81472" custLinFactNeighborY="63709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8C5852A2-9DFD-6C49-ABD7-B0613BE56490}" type="presOf" srcId="{7D846135-CB29-4E4A-92AE-5BDABA58E85C}" destId="{17BD8CB1-5CFE-A847-B5D9-52E4DD747876}" srcOrd="1" destOrd="0" presId="urn:microsoft.com/office/officeart/2005/8/layout/matrix1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C754E051-202A-F84F-A81E-35091DEF6F46}" type="presOf" srcId="{4C38F9CB-F283-F34E-AA48-C3271B6918C7}" destId="{B5D30814-E499-FC49-A5F5-A7850399091E}" srcOrd="0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97259C64-73C0-0F44-8F55-4E9619EDAF4C}" type="presOf" srcId="{535B850A-72B6-1E45-A160-1F525971B5A3}" destId="{171EF2EA-962F-E747-BF42-52B0C8807467}" srcOrd="0" destOrd="0" presId="urn:microsoft.com/office/officeart/2005/8/layout/matrix1"/>
    <dgm:cxn modelId="{61DDAF04-C93E-8641-BF5B-17151C13679D}" type="presOf" srcId="{7D846135-CB29-4E4A-92AE-5BDABA58E85C}" destId="{0BC36A17-4F9C-D444-A34C-14A722910BDD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F70C90B8-83B7-1B41-8A1E-0E445E0827DF}" type="presOf" srcId="{535B850A-72B6-1E45-A160-1F525971B5A3}" destId="{84A55E96-A413-0C4C-97E6-77F898B85EF3}" srcOrd="1" destOrd="0" presId="urn:microsoft.com/office/officeart/2005/8/layout/matrix1"/>
    <dgm:cxn modelId="{CD5F4CF3-F711-784D-B36B-6BA849ABB604}" type="presOf" srcId="{69A8DCCA-73F6-8E45-9F7D-51774E2DD76E}" destId="{F85F2BF3-CF60-5C45-934F-CAF59D5CF0F0}" srcOrd="0" destOrd="0" presId="urn:microsoft.com/office/officeart/2005/8/layout/matrix1"/>
    <dgm:cxn modelId="{228B1991-3522-B848-8ED6-D9B131E1188B}" type="presOf" srcId="{2530A801-BEFC-5E40-A321-C763C454CB25}" destId="{7B1400EC-7759-5249-A3E2-193E4C7B7A15}" srcOrd="1" destOrd="0" presId="urn:microsoft.com/office/officeart/2005/8/layout/matrix1"/>
    <dgm:cxn modelId="{BB887E24-3E3C-D54C-907E-8037F75AF54C}" type="presOf" srcId="{EAB68411-AE04-CB48-B3A4-7D5EC2F220EE}" destId="{03B74223-191B-EF43-B887-67A4B57A9F0E}" srcOrd="0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01CA6806-DD7C-5146-9F56-3F6B0EF0F95F}" type="presOf" srcId="{4C38F9CB-F283-F34E-AA48-C3271B6918C7}" destId="{79E74ADC-AFBB-984D-B4AC-649302E3F58C}" srcOrd="1" destOrd="0" presId="urn:microsoft.com/office/officeart/2005/8/layout/matrix1"/>
    <dgm:cxn modelId="{35860A77-5853-E34E-A03C-041E6EE5239E}" type="presOf" srcId="{2530A801-BEFC-5E40-A321-C763C454CB25}" destId="{4B8B33C2-C2C7-6B4C-972B-4BB648C681F6}" srcOrd="0" destOrd="0" presId="urn:microsoft.com/office/officeart/2005/8/layout/matrix1"/>
    <dgm:cxn modelId="{F1BD904E-7A7C-C541-A015-26F89B7524B4}" type="presParOf" srcId="{03B74223-191B-EF43-B887-67A4B57A9F0E}" destId="{0D6A45CD-9B86-A347-8BD4-8A5EB9B00F6B}" srcOrd="0" destOrd="0" presId="urn:microsoft.com/office/officeart/2005/8/layout/matrix1"/>
    <dgm:cxn modelId="{345AA6F5-BF06-1A48-9402-CBF0720B41DF}" type="presParOf" srcId="{0D6A45CD-9B86-A347-8BD4-8A5EB9B00F6B}" destId="{171EF2EA-962F-E747-BF42-52B0C8807467}" srcOrd="0" destOrd="0" presId="urn:microsoft.com/office/officeart/2005/8/layout/matrix1"/>
    <dgm:cxn modelId="{D6745952-0483-E54B-BB7B-DDB2516F2ABF}" type="presParOf" srcId="{0D6A45CD-9B86-A347-8BD4-8A5EB9B00F6B}" destId="{84A55E96-A413-0C4C-97E6-77F898B85EF3}" srcOrd="1" destOrd="0" presId="urn:microsoft.com/office/officeart/2005/8/layout/matrix1"/>
    <dgm:cxn modelId="{88B44867-54C6-AA40-887F-3FD6C3DA5BD9}" type="presParOf" srcId="{0D6A45CD-9B86-A347-8BD4-8A5EB9B00F6B}" destId="{0BC36A17-4F9C-D444-A34C-14A722910BDD}" srcOrd="2" destOrd="0" presId="urn:microsoft.com/office/officeart/2005/8/layout/matrix1"/>
    <dgm:cxn modelId="{A829DDCF-B49C-BB48-8A6A-13A477E267D8}" type="presParOf" srcId="{0D6A45CD-9B86-A347-8BD4-8A5EB9B00F6B}" destId="{17BD8CB1-5CFE-A847-B5D9-52E4DD747876}" srcOrd="3" destOrd="0" presId="urn:microsoft.com/office/officeart/2005/8/layout/matrix1"/>
    <dgm:cxn modelId="{AE17A575-42D0-7B4C-9A0E-B73E59FD47C7}" type="presParOf" srcId="{0D6A45CD-9B86-A347-8BD4-8A5EB9B00F6B}" destId="{4B8B33C2-C2C7-6B4C-972B-4BB648C681F6}" srcOrd="4" destOrd="0" presId="urn:microsoft.com/office/officeart/2005/8/layout/matrix1"/>
    <dgm:cxn modelId="{5632E7EC-9FF5-BF49-AC97-8211288D2D4E}" type="presParOf" srcId="{0D6A45CD-9B86-A347-8BD4-8A5EB9B00F6B}" destId="{7B1400EC-7759-5249-A3E2-193E4C7B7A15}" srcOrd="5" destOrd="0" presId="urn:microsoft.com/office/officeart/2005/8/layout/matrix1"/>
    <dgm:cxn modelId="{750A06A1-F561-094B-B9BB-DA829AE12D55}" type="presParOf" srcId="{0D6A45CD-9B86-A347-8BD4-8A5EB9B00F6B}" destId="{B5D30814-E499-FC49-A5F5-A7850399091E}" srcOrd="6" destOrd="0" presId="urn:microsoft.com/office/officeart/2005/8/layout/matrix1"/>
    <dgm:cxn modelId="{8E57B123-359D-E646-85CD-4FB0E9B8AB51}" type="presParOf" srcId="{0D6A45CD-9B86-A347-8BD4-8A5EB9B00F6B}" destId="{79E74ADC-AFBB-984D-B4AC-649302E3F58C}" srcOrd="7" destOrd="0" presId="urn:microsoft.com/office/officeart/2005/8/layout/matrix1"/>
    <dgm:cxn modelId="{7D9199E4-D5C8-BB47-8BFF-C9D9D9BF30FF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F8DC5-30CC-4B46-A94C-49839A181542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E88FDD-4ED7-2D4A-B07B-038FB0B2FB0E}">
      <dgm:prSet phldrT="[Text]" custT="1"/>
      <dgm:spPr>
        <a:xfrm>
          <a:off x="1336300" y="43652"/>
          <a:ext cx="1481949" cy="5927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Inputs</a:t>
          </a:r>
          <a:endParaRPr lang="en-US" sz="14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4F66CE9A-5143-D04E-8195-EE819DD619E6}" type="parTrans" cxnId="{70151AD6-B8F0-1D42-84DB-73626F381F86}">
      <dgm:prSet/>
      <dgm:spPr/>
      <dgm:t>
        <a:bodyPr/>
        <a:lstStyle/>
        <a:p>
          <a:endParaRPr lang="en-US" sz="1400"/>
        </a:p>
      </dgm:t>
    </dgm:pt>
    <dgm:pt modelId="{4AA58113-302B-DC49-83FE-7F98A9376C35}" type="sibTrans" cxnId="{70151AD6-B8F0-1D42-84DB-73626F381F86}">
      <dgm:prSet/>
      <dgm:spPr/>
      <dgm:t>
        <a:bodyPr/>
        <a:lstStyle/>
        <a:p>
          <a:endParaRPr lang="en-US" sz="1400"/>
        </a:p>
      </dgm:t>
    </dgm:pt>
    <dgm:pt modelId="{D1E31D06-3BAF-A04F-907E-0A5CBA2667F2}">
      <dgm:prSet phldrT="[Text]" custT="1"/>
      <dgm:spPr>
        <a:xfrm>
          <a:off x="2670055" y="43652"/>
          <a:ext cx="1481949" cy="5927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Production</a:t>
          </a:r>
        </a:p>
      </dgm:t>
    </dgm:pt>
    <dgm:pt modelId="{BFFACDAE-C6E9-A546-BE24-0C3E6F20B965}" type="parTrans" cxnId="{EEA57186-05C7-0648-93A1-259ED6238B72}">
      <dgm:prSet/>
      <dgm:spPr/>
      <dgm:t>
        <a:bodyPr/>
        <a:lstStyle/>
        <a:p>
          <a:endParaRPr lang="en-US" sz="1400"/>
        </a:p>
      </dgm:t>
    </dgm:pt>
    <dgm:pt modelId="{A237610B-264F-8A42-B037-89F8D0E780F4}" type="sibTrans" cxnId="{EEA57186-05C7-0648-93A1-259ED6238B72}">
      <dgm:prSet/>
      <dgm:spPr/>
      <dgm:t>
        <a:bodyPr/>
        <a:lstStyle/>
        <a:p>
          <a:endParaRPr lang="en-US" sz="1400"/>
        </a:p>
      </dgm:t>
    </dgm:pt>
    <dgm:pt modelId="{BC21DE1A-4C2D-B447-A75F-568FA1DDA8CF}">
      <dgm:prSet phldrT="[Text]" custT="1"/>
      <dgm:spPr>
        <a:xfrm>
          <a:off x="4003809" y="43652"/>
          <a:ext cx="1481949" cy="5927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Marketing, Sales, Distribution, and After-sales Service</a:t>
          </a:r>
        </a:p>
      </dgm:t>
    </dgm:pt>
    <dgm:pt modelId="{58159210-76CD-0E44-B406-E2780BD91B51}" type="parTrans" cxnId="{641047DE-DBE7-834A-83B2-8C2C437FC2B1}">
      <dgm:prSet/>
      <dgm:spPr/>
      <dgm:t>
        <a:bodyPr/>
        <a:lstStyle/>
        <a:p>
          <a:endParaRPr lang="en-US" sz="1400"/>
        </a:p>
      </dgm:t>
    </dgm:pt>
    <dgm:pt modelId="{D179DC05-02BC-754C-AE84-6175532E082B}" type="sibTrans" cxnId="{641047DE-DBE7-834A-83B2-8C2C437FC2B1}">
      <dgm:prSet/>
      <dgm:spPr/>
      <dgm:t>
        <a:bodyPr/>
        <a:lstStyle/>
        <a:p>
          <a:endParaRPr lang="en-US" sz="1400"/>
        </a:p>
      </dgm:t>
    </dgm:pt>
    <dgm:pt modelId="{678AA1A2-3577-BE4D-8237-638EA16CB9BA}">
      <dgm:prSet custT="1"/>
      <dgm:spPr>
        <a:xfrm>
          <a:off x="2545" y="43652"/>
          <a:ext cx="1481949" cy="5927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4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Research, Design and Product Development</a:t>
          </a:r>
        </a:p>
      </dgm:t>
    </dgm:pt>
    <dgm:pt modelId="{009A804E-52AD-C94B-944B-14C0C2A0E110}" type="sibTrans" cxnId="{D92FEF2E-79E4-874C-B6B9-107A01C92568}">
      <dgm:prSet/>
      <dgm:spPr/>
      <dgm:t>
        <a:bodyPr/>
        <a:lstStyle/>
        <a:p>
          <a:endParaRPr lang="en-US" sz="1400"/>
        </a:p>
      </dgm:t>
    </dgm:pt>
    <dgm:pt modelId="{86FA9FA6-DB00-E14F-9B79-900E572E10D5}" type="parTrans" cxnId="{D92FEF2E-79E4-874C-B6B9-107A01C92568}">
      <dgm:prSet/>
      <dgm:spPr/>
      <dgm:t>
        <a:bodyPr/>
        <a:lstStyle/>
        <a:p>
          <a:endParaRPr lang="en-US" sz="1400"/>
        </a:p>
      </dgm:t>
    </dgm:pt>
    <dgm:pt modelId="{D39F97FA-8C4C-7C4F-9966-97A686217EA3}" type="pres">
      <dgm:prSet presAssocID="{860F8DC5-30CC-4B46-A94C-49839A1815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63661-DE4A-4246-A690-FB860EAEC9B9}" type="pres">
      <dgm:prSet presAssocID="{678AA1A2-3577-BE4D-8237-638EA16CB9BA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CAF5195-AE14-6947-AB24-5C534B74F7C2}" type="pres">
      <dgm:prSet presAssocID="{009A804E-52AD-C94B-944B-14C0C2A0E110}" presName="parTxOnlySpace" presStyleCnt="0"/>
      <dgm:spPr/>
    </dgm:pt>
    <dgm:pt modelId="{B59B02E6-E651-5A4E-8B16-1E794088684C}" type="pres">
      <dgm:prSet presAssocID="{C8E88FDD-4ED7-2D4A-B07B-038FB0B2FB0E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84962D0-7D6B-2241-BFB9-A24952BADFC8}" type="pres">
      <dgm:prSet presAssocID="{4AA58113-302B-DC49-83FE-7F98A9376C35}" presName="parTxOnlySpace" presStyleCnt="0"/>
      <dgm:spPr/>
    </dgm:pt>
    <dgm:pt modelId="{C63A6CB0-7CB8-CD45-8082-1E0134930ED0}" type="pres">
      <dgm:prSet presAssocID="{D1E31D06-3BAF-A04F-907E-0A5CBA2667F2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0712A9D-102C-8147-950E-6D3FE2B85EF4}" type="pres">
      <dgm:prSet presAssocID="{A237610B-264F-8A42-B037-89F8D0E780F4}" presName="parTxOnlySpace" presStyleCnt="0"/>
      <dgm:spPr/>
    </dgm:pt>
    <dgm:pt modelId="{52A3B01E-D67A-0644-BE45-017978D4C8A5}" type="pres">
      <dgm:prSet presAssocID="{BC21DE1A-4C2D-B447-A75F-568FA1DDA8CF}" presName="parTxOnly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7239750-A34B-DF4A-95DA-9E1DA426F294}" type="presOf" srcId="{BC21DE1A-4C2D-B447-A75F-568FA1DDA8CF}" destId="{52A3B01E-D67A-0644-BE45-017978D4C8A5}" srcOrd="0" destOrd="0" presId="urn:microsoft.com/office/officeart/2005/8/layout/chevron1"/>
    <dgm:cxn modelId="{5EFCCA43-AF7A-6C4D-A0BF-53BB819B0A20}" type="presOf" srcId="{678AA1A2-3577-BE4D-8237-638EA16CB9BA}" destId="{DFE63661-DE4A-4246-A690-FB860EAEC9B9}" srcOrd="0" destOrd="0" presId="urn:microsoft.com/office/officeart/2005/8/layout/chevron1"/>
    <dgm:cxn modelId="{787431B0-2E14-694A-8DFB-04141F483281}" type="presOf" srcId="{860F8DC5-30CC-4B46-A94C-49839A181542}" destId="{D39F97FA-8C4C-7C4F-9966-97A686217EA3}" srcOrd="0" destOrd="0" presId="urn:microsoft.com/office/officeart/2005/8/layout/chevron1"/>
    <dgm:cxn modelId="{B0783017-647E-B549-8131-1D8F6FDDB186}" type="presOf" srcId="{D1E31D06-3BAF-A04F-907E-0A5CBA2667F2}" destId="{C63A6CB0-7CB8-CD45-8082-1E0134930ED0}" srcOrd="0" destOrd="0" presId="urn:microsoft.com/office/officeart/2005/8/layout/chevron1"/>
    <dgm:cxn modelId="{641047DE-DBE7-834A-83B2-8C2C437FC2B1}" srcId="{860F8DC5-30CC-4B46-A94C-49839A181542}" destId="{BC21DE1A-4C2D-B447-A75F-568FA1DDA8CF}" srcOrd="3" destOrd="0" parTransId="{58159210-76CD-0E44-B406-E2780BD91B51}" sibTransId="{D179DC05-02BC-754C-AE84-6175532E082B}"/>
    <dgm:cxn modelId="{D65A84BC-E14B-9245-9DED-D498BA8CBA94}" type="presOf" srcId="{C8E88FDD-4ED7-2D4A-B07B-038FB0B2FB0E}" destId="{B59B02E6-E651-5A4E-8B16-1E794088684C}" srcOrd="0" destOrd="0" presId="urn:microsoft.com/office/officeart/2005/8/layout/chevron1"/>
    <dgm:cxn modelId="{70151AD6-B8F0-1D42-84DB-73626F381F86}" srcId="{860F8DC5-30CC-4B46-A94C-49839A181542}" destId="{C8E88FDD-4ED7-2D4A-B07B-038FB0B2FB0E}" srcOrd="1" destOrd="0" parTransId="{4F66CE9A-5143-D04E-8195-EE819DD619E6}" sibTransId="{4AA58113-302B-DC49-83FE-7F98A9376C35}"/>
    <dgm:cxn modelId="{EEA57186-05C7-0648-93A1-259ED6238B72}" srcId="{860F8DC5-30CC-4B46-A94C-49839A181542}" destId="{D1E31D06-3BAF-A04F-907E-0A5CBA2667F2}" srcOrd="2" destOrd="0" parTransId="{BFFACDAE-C6E9-A546-BE24-0C3E6F20B965}" sibTransId="{A237610B-264F-8A42-B037-89F8D0E780F4}"/>
    <dgm:cxn modelId="{D92FEF2E-79E4-874C-B6B9-107A01C92568}" srcId="{860F8DC5-30CC-4B46-A94C-49839A181542}" destId="{678AA1A2-3577-BE4D-8237-638EA16CB9BA}" srcOrd="0" destOrd="0" parTransId="{86FA9FA6-DB00-E14F-9B79-900E572E10D5}" sibTransId="{009A804E-52AD-C94B-944B-14C0C2A0E110}"/>
    <dgm:cxn modelId="{CADA03CA-7AA5-1C48-8677-B2B925CF213D}" type="presParOf" srcId="{D39F97FA-8C4C-7C4F-9966-97A686217EA3}" destId="{DFE63661-DE4A-4246-A690-FB860EAEC9B9}" srcOrd="0" destOrd="0" presId="urn:microsoft.com/office/officeart/2005/8/layout/chevron1"/>
    <dgm:cxn modelId="{56A7650B-ACCF-B94A-BB14-A5A20B4D8A55}" type="presParOf" srcId="{D39F97FA-8C4C-7C4F-9966-97A686217EA3}" destId="{CCAF5195-AE14-6947-AB24-5C534B74F7C2}" srcOrd="1" destOrd="0" presId="urn:microsoft.com/office/officeart/2005/8/layout/chevron1"/>
    <dgm:cxn modelId="{6B3BF12A-D743-7645-AA06-2E9E6F9FD053}" type="presParOf" srcId="{D39F97FA-8C4C-7C4F-9966-97A686217EA3}" destId="{B59B02E6-E651-5A4E-8B16-1E794088684C}" srcOrd="2" destOrd="0" presId="urn:microsoft.com/office/officeart/2005/8/layout/chevron1"/>
    <dgm:cxn modelId="{E736B9BD-F82A-9F49-8B48-8FEBEC1D7D3B}" type="presParOf" srcId="{D39F97FA-8C4C-7C4F-9966-97A686217EA3}" destId="{884962D0-7D6B-2241-BFB9-A24952BADFC8}" srcOrd="3" destOrd="0" presId="urn:microsoft.com/office/officeart/2005/8/layout/chevron1"/>
    <dgm:cxn modelId="{E9BB1CB8-B2E7-394F-836C-2DD25A4868EE}" type="presParOf" srcId="{D39F97FA-8C4C-7C4F-9966-97A686217EA3}" destId="{C63A6CB0-7CB8-CD45-8082-1E0134930ED0}" srcOrd="4" destOrd="0" presId="urn:microsoft.com/office/officeart/2005/8/layout/chevron1"/>
    <dgm:cxn modelId="{7CEB9B9B-EFC5-604E-A888-94906CF79EDF}" type="presParOf" srcId="{D39F97FA-8C4C-7C4F-9966-97A686217EA3}" destId="{C0712A9D-102C-8147-950E-6D3FE2B85EF4}" srcOrd="5" destOrd="0" presId="urn:microsoft.com/office/officeart/2005/8/layout/chevron1"/>
    <dgm:cxn modelId="{E16296F5-88F5-C549-8A1B-A0BC73D140FF}" type="presParOf" srcId="{D39F97FA-8C4C-7C4F-9966-97A686217EA3}" destId="{52A3B01E-D67A-0644-BE45-017978D4C8A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440721" y="420290"/>
          <a:ext cx="377761" cy="280193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36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3600"/>
        </a:p>
      </dgm:t>
    </dgm:pt>
    <dgm:pt modelId="{535B850A-72B6-1E45-A160-1F525971B5A3}">
      <dgm:prSet phldrT="[Text]" custT="1"/>
      <dgm:spPr>
        <a:xfrm rot="16200000">
          <a:off x="37056" y="-34607"/>
          <a:ext cx="560387" cy="62960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b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</a:b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sources</a:t>
          </a: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36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3600"/>
        </a:p>
      </dgm:t>
    </dgm:pt>
    <dgm:pt modelId="{7D846135-CB29-4E4A-92AE-5BDABA58E85C}">
      <dgm:prSet phldrT="[Text]" custT="1"/>
      <dgm:spPr>
        <a:xfrm>
          <a:off x="629602" y="0"/>
          <a:ext cx="629602" cy="56038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intra-group affiliates</a:t>
          </a: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36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3600"/>
        </a:p>
      </dgm:t>
    </dgm:pt>
    <dgm:pt modelId="{2530A801-BEFC-5E40-A321-C763C454CB25}">
      <dgm:prSet phldrT="[Text]" custT="1"/>
      <dgm:spPr>
        <a:xfrm rot="10800000">
          <a:off x="0" y="560387"/>
          <a:ext cx="629602" cy="56038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external suppliers</a:t>
          </a: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36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3600"/>
        </a:p>
      </dgm:t>
    </dgm:pt>
    <dgm:pt modelId="{4C38F9CB-F283-F34E-AA48-C3271B6918C7}">
      <dgm:prSet phldrT="[Text]" custT="1"/>
      <dgm:spPr>
        <a:xfrm rot="5400000">
          <a:off x="664210" y="525780"/>
          <a:ext cx="560387" cy="62960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</a:t>
          </a:r>
        </a:p>
        <a:p>
          <a:pPr>
            <a:spcAft>
              <a:spcPct val="35000"/>
            </a:spcAft>
          </a:pP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36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36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 custLinFactNeighborX="389" custLinFactNeighborY="-9743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3779711-33E4-384F-92B7-D8EC8899F96D}" type="presOf" srcId="{4C38F9CB-F283-F34E-AA48-C3271B6918C7}" destId="{79E74ADC-AFBB-984D-B4AC-649302E3F58C}" srcOrd="1" destOrd="0" presId="urn:microsoft.com/office/officeart/2005/8/layout/matrix1"/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B439C20E-9B22-8242-872E-BD114987F49A}" type="presOf" srcId="{4C38F9CB-F283-F34E-AA48-C3271B6918C7}" destId="{B5D30814-E499-FC49-A5F5-A7850399091E}" srcOrd="0" destOrd="0" presId="urn:microsoft.com/office/officeart/2005/8/layout/matrix1"/>
    <dgm:cxn modelId="{E3B4D5EF-6F9A-FC43-8FD7-EE47E8B12376}" type="presOf" srcId="{2530A801-BEFC-5E40-A321-C763C454CB25}" destId="{4B8B33C2-C2C7-6B4C-972B-4BB648C681F6}" srcOrd="0" destOrd="0" presId="urn:microsoft.com/office/officeart/2005/8/layout/matrix1"/>
    <dgm:cxn modelId="{35D806E4-22DB-2141-AE9A-AB6D924783EC}" type="presOf" srcId="{535B850A-72B6-1E45-A160-1F525971B5A3}" destId="{84A55E96-A413-0C4C-97E6-77F898B85EF3}" srcOrd="1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793418B0-844F-AD40-8B13-3926FB6439ED}" type="presOf" srcId="{EAB68411-AE04-CB48-B3A4-7D5EC2F220EE}" destId="{03B74223-191B-EF43-B887-67A4B57A9F0E}" srcOrd="0" destOrd="0" presId="urn:microsoft.com/office/officeart/2005/8/layout/matrix1"/>
    <dgm:cxn modelId="{8A79AB1F-996F-9F4D-A2AB-9C6FF1CF4374}" type="presOf" srcId="{535B850A-72B6-1E45-A160-1F525971B5A3}" destId="{171EF2EA-962F-E747-BF42-52B0C8807467}" srcOrd="0" destOrd="0" presId="urn:microsoft.com/office/officeart/2005/8/layout/matrix1"/>
    <dgm:cxn modelId="{7AFE1067-A351-0249-9A57-83D85E1EE09E}" type="presOf" srcId="{7D846135-CB29-4E4A-92AE-5BDABA58E85C}" destId="{17BD8CB1-5CFE-A847-B5D9-52E4DD747876}" srcOrd="1" destOrd="0" presId="urn:microsoft.com/office/officeart/2005/8/layout/matrix1"/>
    <dgm:cxn modelId="{408D2B93-F1DA-184A-B789-55D7AD99188F}" type="presOf" srcId="{69A8DCCA-73F6-8E45-9F7D-51774E2DD76E}" destId="{F85F2BF3-CF60-5C45-934F-CAF59D5CF0F0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F9B9D09A-A3B3-A243-854E-1DBDE93561E4}" type="presOf" srcId="{2530A801-BEFC-5E40-A321-C763C454CB25}" destId="{7B1400EC-7759-5249-A3E2-193E4C7B7A15}" srcOrd="1" destOrd="0" presId="urn:microsoft.com/office/officeart/2005/8/layout/matrix1"/>
    <dgm:cxn modelId="{24ADDFCE-C3C1-1641-B79C-CA9E82110224}" type="presOf" srcId="{7D846135-CB29-4E4A-92AE-5BDABA58E85C}" destId="{0BC36A17-4F9C-D444-A34C-14A722910BDD}" srcOrd="0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802E1498-BE97-BE49-A50D-242D13C4EC66}" type="presParOf" srcId="{03B74223-191B-EF43-B887-67A4B57A9F0E}" destId="{0D6A45CD-9B86-A347-8BD4-8A5EB9B00F6B}" srcOrd="0" destOrd="0" presId="urn:microsoft.com/office/officeart/2005/8/layout/matrix1"/>
    <dgm:cxn modelId="{4DE9B44D-A7AA-EF4A-8397-C78C7717F3F6}" type="presParOf" srcId="{0D6A45CD-9B86-A347-8BD4-8A5EB9B00F6B}" destId="{171EF2EA-962F-E747-BF42-52B0C8807467}" srcOrd="0" destOrd="0" presId="urn:microsoft.com/office/officeart/2005/8/layout/matrix1"/>
    <dgm:cxn modelId="{4B46976C-2F21-F948-9B08-7C97011858DE}" type="presParOf" srcId="{0D6A45CD-9B86-A347-8BD4-8A5EB9B00F6B}" destId="{84A55E96-A413-0C4C-97E6-77F898B85EF3}" srcOrd="1" destOrd="0" presId="urn:microsoft.com/office/officeart/2005/8/layout/matrix1"/>
    <dgm:cxn modelId="{D50F2A46-E8FC-7A4F-AD03-114A12C7FCEC}" type="presParOf" srcId="{0D6A45CD-9B86-A347-8BD4-8A5EB9B00F6B}" destId="{0BC36A17-4F9C-D444-A34C-14A722910BDD}" srcOrd="2" destOrd="0" presId="urn:microsoft.com/office/officeart/2005/8/layout/matrix1"/>
    <dgm:cxn modelId="{A90B7CE1-62BE-F449-820E-85F9010AA759}" type="presParOf" srcId="{0D6A45CD-9B86-A347-8BD4-8A5EB9B00F6B}" destId="{17BD8CB1-5CFE-A847-B5D9-52E4DD747876}" srcOrd="3" destOrd="0" presId="urn:microsoft.com/office/officeart/2005/8/layout/matrix1"/>
    <dgm:cxn modelId="{C9D61E41-8BAB-514F-826B-7A5775E68DC5}" type="presParOf" srcId="{0D6A45CD-9B86-A347-8BD4-8A5EB9B00F6B}" destId="{4B8B33C2-C2C7-6B4C-972B-4BB648C681F6}" srcOrd="4" destOrd="0" presId="urn:microsoft.com/office/officeart/2005/8/layout/matrix1"/>
    <dgm:cxn modelId="{F02DFB24-0F45-3644-A72D-55E135FB84D6}" type="presParOf" srcId="{0D6A45CD-9B86-A347-8BD4-8A5EB9B00F6B}" destId="{7B1400EC-7759-5249-A3E2-193E4C7B7A15}" srcOrd="5" destOrd="0" presId="urn:microsoft.com/office/officeart/2005/8/layout/matrix1"/>
    <dgm:cxn modelId="{7FBC4F4D-7690-0C46-9C1A-9004B7525CEC}" type="presParOf" srcId="{0D6A45CD-9B86-A347-8BD4-8A5EB9B00F6B}" destId="{B5D30814-E499-FC49-A5F5-A7850399091E}" srcOrd="6" destOrd="0" presId="urn:microsoft.com/office/officeart/2005/8/layout/matrix1"/>
    <dgm:cxn modelId="{E1CEAE44-280B-B046-BA5D-09C4D056AF63}" type="presParOf" srcId="{0D6A45CD-9B86-A347-8BD4-8A5EB9B00F6B}" destId="{79E74ADC-AFBB-984D-B4AC-649302E3F58C}" srcOrd="7" destOrd="0" presId="urn:microsoft.com/office/officeart/2005/8/layout/matrix1"/>
    <dgm:cxn modelId="{8CE1573A-3177-F74A-8847-59536CEAFE48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440721" y="420290"/>
          <a:ext cx="377761" cy="280193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36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3600"/>
        </a:p>
      </dgm:t>
    </dgm:pt>
    <dgm:pt modelId="{535B850A-72B6-1E45-A160-1F525971B5A3}">
      <dgm:prSet phldrT="[Text]" custT="1"/>
      <dgm:spPr>
        <a:xfrm rot="16200000">
          <a:off x="37056" y="-34607"/>
          <a:ext cx="560387" cy="62960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b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</a:b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sources</a:t>
          </a: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36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3600"/>
        </a:p>
      </dgm:t>
    </dgm:pt>
    <dgm:pt modelId="{7D846135-CB29-4E4A-92AE-5BDABA58E85C}">
      <dgm:prSet phldrT="[Text]" custT="1"/>
      <dgm:spPr>
        <a:xfrm>
          <a:off x="629602" y="0"/>
          <a:ext cx="629602" cy="56038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intra-group affiliates</a:t>
          </a: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36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3600"/>
        </a:p>
      </dgm:t>
    </dgm:pt>
    <dgm:pt modelId="{2530A801-BEFC-5E40-A321-C763C454CB25}">
      <dgm:prSet phldrT="[Text]" custT="1"/>
      <dgm:spPr>
        <a:xfrm rot="10800000">
          <a:off x="0" y="560387"/>
          <a:ext cx="629602" cy="56038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external suppliers</a:t>
          </a: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36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3600"/>
        </a:p>
      </dgm:t>
    </dgm:pt>
    <dgm:pt modelId="{4C38F9CB-F283-F34E-AA48-C3271B6918C7}">
      <dgm:prSet phldrT="[Text]" custT="1"/>
      <dgm:spPr>
        <a:xfrm rot="5400000">
          <a:off x="664210" y="525780"/>
          <a:ext cx="560387" cy="62960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</a:t>
          </a:r>
        </a:p>
        <a:p>
          <a:pPr>
            <a:spcAft>
              <a:spcPct val="35000"/>
            </a:spcAft>
          </a:pP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36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36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 custLinFactNeighborX="389" custLinFactNeighborY="-9743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FA115B09-5AFE-3B40-9855-9A0FA7EC255E}" type="presOf" srcId="{7D846135-CB29-4E4A-92AE-5BDABA58E85C}" destId="{17BD8CB1-5CFE-A847-B5D9-52E4DD747876}" srcOrd="1" destOrd="0" presId="urn:microsoft.com/office/officeart/2005/8/layout/matrix1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5B108C07-497F-4C4B-B527-DB5F7845FC7D}" type="presOf" srcId="{4C38F9CB-F283-F34E-AA48-C3271B6918C7}" destId="{B5D30814-E499-FC49-A5F5-A7850399091E}" srcOrd="0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7175F984-2804-084C-A8B5-33A799B83774}" type="presOf" srcId="{535B850A-72B6-1E45-A160-1F525971B5A3}" destId="{84A55E96-A413-0C4C-97E6-77F898B85EF3}" srcOrd="1" destOrd="0" presId="urn:microsoft.com/office/officeart/2005/8/layout/matrix1"/>
    <dgm:cxn modelId="{B89B5507-9723-2845-8397-00C2FBFCC9D7}" type="presOf" srcId="{EAB68411-AE04-CB48-B3A4-7D5EC2F220EE}" destId="{03B74223-191B-EF43-B887-67A4B57A9F0E}" srcOrd="0" destOrd="0" presId="urn:microsoft.com/office/officeart/2005/8/layout/matrix1"/>
    <dgm:cxn modelId="{CD2279AE-2676-A948-BFA3-DE644A260F2B}" type="presOf" srcId="{2530A801-BEFC-5E40-A321-C763C454CB25}" destId="{4B8B33C2-C2C7-6B4C-972B-4BB648C681F6}" srcOrd="0" destOrd="0" presId="urn:microsoft.com/office/officeart/2005/8/layout/matrix1"/>
    <dgm:cxn modelId="{EF2A74C0-1633-0C40-AFAE-8F6689A4FAEC}" type="presOf" srcId="{7D846135-CB29-4E4A-92AE-5BDABA58E85C}" destId="{0BC36A17-4F9C-D444-A34C-14A722910BDD}" srcOrd="0" destOrd="0" presId="urn:microsoft.com/office/officeart/2005/8/layout/matrix1"/>
    <dgm:cxn modelId="{9E0A4F75-C45A-4F46-9CD3-90CF02F219B9}" type="presOf" srcId="{4C38F9CB-F283-F34E-AA48-C3271B6918C7}" destId="{79E74ADC-AFBB-984D-B4AC-649302E3F58C}" srcOrd="1" destOrd="0" presId="urn:microsoft.com/office/officeart/2005/8/layout/matrix1"/>
    <dgm:cxn modelId="{08BFE0CC-5490-354C-886E-0CB881B54EBB}" type="presOf" srcId="{69A8DCCA-73F6-8E45-9F7D-51774E2DD76E}" destId="{F85F2BF3-CF60-5C45-934F-CAF59D5CF0F0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61263D81-C388-0D47-8EA1-3D512ABC9864}" type="presOf" srcId="{2530A801-BEFC-5E40-A321-C763C454CB25}" destId="{7B1400EC-7759-5249-A3E2-193E4C7B7A15}" srcOrd="1" destOrd="0" presId="urn:microsoft.com/office/officeart/2005/8/layout/matrix1"/>
    <dgm:cxn modelId="{C8BD1492-C33E-A440-A375-45CB78458E79}" type="presOf" srcId="{535B850A-72B6-1E45-A160-1F525971B5A3}" destId="{171EF2EA-962F-E747-BF42-52B0C8807467}" srcOrd="0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6C617B30-EE03-0247-89B7-860D915D1EB8}" type="presParOf" srcId="{03B74223-191B-EF43-B887-67A4B57A9F0E}" destId="{0D6A45CD-9B86-A347-8BD4-8A5EB9B00F6B}" srcOrd="0" destOrd="0" presId="urn:microsoft.com/office/officeart/2005/8/layout/matrix1"/>
    <dgm:cxn modelId="{BAC7C17E-D6CC-0F4C-BFF0-26498F1C227F}" type="presParOf" srcId="{0D6A45CD-9B86-A347-8BD4-8A5EB9B00F6B}" destId="{171EF2EA-962F-E747-BF42-52B0C8807467}" srcOrd="0" destOrd="0" presId="urn:microsoft.com/office/officeart/2005/8/layout/matrix1"/>
    <dgm:cxn modelId="{C5ED2BBF-9207-BE46-9C99-9F0461F12AFB}" type="presParOf" srcId="{0D6A45CD-9B86-A347-8BD4-8A5EB9B00F6B}" destId="{84A55E96-A413-0C4C-97E6-77F898B85EF3}" srcOrd="1" destOrd="0" presId="urn:microsoft.com/office/officeart/2005/8/layout/matrix1"/>
    <dgm:cxn modelId="{AA60F33C-E970-3246-824C-21054FA43B58}" type="presParOf" srcId="{0D6A45CD-9B86-A347-8BD4-8A5EB9B00F6B}" destId="{0BC36A17-4F9C-D444-A34C-14A722910BDD}" srcOrd="2" destOrd="0" presId="urn:microsoft.com/office/officeart/2005/8/layout/matrix1"/>
    <dgm:cxn modelId="{BCC0CEA0-4ACD-D04F-B14D-9ADABFC4A4CA}" type="presParOf" srcId="{0D6A45CD-9B86-A347-8BD4-8A5EB9B00F6B}" destId="{17BD8CB1-5CFE-A847-B5D9-52E4DD747876}" srcOrd="3" destOrd="0" presId="urn:microsoft.com/office/officeart/2005/8/layout/matrix1"/>
    <dgm:cxn modelId="{C1B613A0-3542-2646-AD45-6A0F4AB97373}" type="presParOf" srcId="{0D6A45CD-9B86-A347-8BD4-8A5EB9B00F6B}" destId="{4B8B33C2-C2C7-6B4C-972B-4BB648C681F6}" srcOrd="4" destOrd="0" presId="urn:microsoft.com/office/officeart/2005/8/layout/matrix1"/>
    <dgm:cxn modelId="{21F0DBF9-5F4A-0D47-9D7E-0A33CDE33E2C}" type="presParOf" srcId="{0D6A45CD-9B86-A347-8BD4-8A5EB9B00F6B}" destId="{7B1400EC-7759-5249-A3E2-193E4C7B7A15}" srcOrd="5" destOrd="0" presId="urn:microsoft.com/office/officeart/2005/8/layout/matrix1"/>
    <dgm:cxn modelId="{2E1183F3-3706-584D-8F98-F9039D1BF0C9}" type="presParOf" srcId="{0D6A45CD-9B86-A347-8BD4-8A5EB9B00F6B}" destId="{B5D30814-E499-FC49-A5F5-A7850399091E}" srcOrd="6" destOrd="0" presId="urn:microsoft.com/office/officeart/2005/8/layout/matrix1"/>
    <dgm:cxn modelId="{26B96836-F02C-0646-A3E5-A6241A9A069C}" type="presParOf" srcId="{0D6A45CD-9B86-A347-8BD4-8A5EB9B00F6B}" destId="{79E74ADC-AFBB-984D-B4AC-649302E3F58C}" srcOrd="7" destOrd="0" presId="urn:microsoft.com/office/officeart/2005/8/layout/matrix1"/>
    <dgm:cxn modelId="{EBEFFDA0-135A-3C4A-96B5-BF882E9103C5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440721" y="420290"/>
          <a:ext cx="377761" cy="280193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36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3600"/>
        </a:p>
      </dgm:t>
    </dgm:pt>
    <dgm:pt modelId="{535B850A-72B6-1E45-A160-1F525971B5A3}">
      <dgm:prSet phldrT="[Text]" custT="1"/>
      <dgm:spPr>
        <a:xfrm rot="16200000">
          <a:off x="37056" y="-34607"/>
          <a:ext cx="560387" cy="62960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b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</a:b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sources</a:t>
          </a: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36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3600"/>
        </a:p>
      </dgm:t>
    </dgm:pt>
    <dgm:pt modelId="{7D846135-CB29-4E4A-92AE-5BDABA58E85C}">
      <dgm:prSet phldrT="[Text]" custT="1"/>
      <dgm:spPr>
        <a:xfrm>
          <a:off x="629602" y="0"/>
          <a:ext cx="629602" cy="56038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intra-group affiliates</a:t>
          </a: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36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3600"/>
        </a:p>
      </dgm:t>
    </dgm:pt>
    <dgm:pt modelId="{2530A801-BEFC-5E40-A321-C763C454CB25}">
      <dgm:prSet phldrT="[Text]" custT="1"/>
      <dgm:spPr>
        <a:xfrm rot="10800000">
          <a:off x="0" y="560387"/>
          <a:ext cx="629602" cy="56038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external suppliers</a:t>
          </a: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36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3600"/>
        </a:p>
      </dgm:t>
    </dgm:pt>
    <dgm:pt modelId="{4C38F9CB-F283-F34E-AA48-C3271B6918C7}">
      <dgm:prSet phldrT="[Text]" custT="1"/>
      <dgm:spPr>
        <a:xfrm rot="5400000">
          <a:off x="664210" y="525780"/>
          <a:ext cx="560387" cy="62960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</a:t>
          </a:r>
        </a:p>
        <a:p>
          <a:pPr>
            <a:spcAft>
              <a:spcPct val="35000"/>
            </a:spcAft>
          </a:pP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36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36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 custLinFactNeighborX="389" custLinFactNeighborY="-9743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F090C94D-25EC-144D-B593-F6501DE0D748}" type="presOf" srcId="{535B850A-72B6-1E45-A160-1F525971B5A3}" destId="{84A55E96-A413-0C4C-97E6-77F898B85EF3}" srcOrd="1" destOrd="0" presId="urn:microsoft.com/office/officeart/2005/8/layout/matrix1"/>
    <dgm:cxn modelId="{3CE35738-211C-6D44-8BB3-C2E4B9091079}" type="presOf" srcId="{EAB68411-AE04-CB48-B3A4-7D5EC2F220EE}" destId="{03B74223-191B-EF43-B887-67A4B57A9F0E}" srcOrd="0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B89B4693-8F4D-F044-B0ED-EBD26701BE3A}" type="presOf" srcId="{4C38F9CB-F283-F34E-AA48-C3271B6918C7}" destId="{B5D30814-E499-FC49-A5F5-A7850399091E}" srcOrd="0" destOrd="0" presId="urn:microsoft.com/office/officeart/2005/8/layout/matrix1"/>
    <dgm:cxn modelId="{BE001A80-BEC2-304A-A912-37AF3AA931E8}" type="presOf" srcId="{69A8DCCA-73F6-8E45-9F7D-51774E2DD76E}" destId="{F85F2BF3-CF60-5C45-934F-CAF59D5CF0F0}" srcOrd="0" destOrd="0" presId="urn:microsoft.com/office/officeart/2005/8/layout/matrix1"/>
    <dgm:cxn modelId="{66EAA38B-B01B-F64B-85E0-F0959010557D}" type="presOf" srcId="{2530A801-BEFC-5E40-A321-C763C454CB25}" destId="{7B1400EC-7759-5249-A3E2-193E4C7B7A15}" srcOrd="1" destOrd="0" presId="urn:microsoft.com/office/officeart/2005/8/layout/matrix1"/>
    <dgm:cxn modelId="{DEB3F2ED-58E6-0D4C-BECD-175308972BA8}" type="presOf" srcId="{2530A801-BEFC-5E40-A321-C763C454CB25}" destId="{4B8B33C2-C2C7-6B4C-972B-4BB648C681F6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6BF9729F-827E-4941-8738-EBFEC0B817D6}" type="presOf" srcId="{535B850A-72B6-1E45-A160-1F525971B5A3}" destId="{171EF2EA-962F-E747-BF42-52B0C8807467}" srcOrd="0" destOrd="0" presId="urn:microsoft.com/office/officeart/2005/8/layout/matrix1"/>
    <dgm:cxn modelId="{E34CA0BB-CC8D-C54A-AFBB-FA82DC968E12}" type="presOf" srcId="{4C38F9CB-F283-F34E-AA48-C3271B6918C7}" destId="{79E74ADC-AFBB-984D-B4AC-649302E3F58C}" srcOrd="1" destOrd="0" presId="urn:microsoft.com/office/officeart/2005/8/layout/matrix1"/>
    <dgm:cxn modelId="{A88E3308-46CF-9147-9FA6-AC297AE27E1B}" type="presOf" srcId="{7D846135-CB29-4E4A-92AE-5BDABA58E85C}" destId="{0BC36A17-4F9C-D444-A34C-14A722910BDD}" srcOrd="0" destOrd="0" presId="urn:microsoft.com/office/officeart/2005/8/layout/matrix1"/>
    <dgm:cxn modelId="{2A9BCDCB-5040-A041-A8EE-FA34ECE09A4B}" type="presOf" srcId="{7D846135-CB29-4E4A-92AE-5BDABA58E85C}" destId="{17BD8CB1-5CFE-A847-B5D9-52E4DD747876}" srcOrd="1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C13A81E5-D43C-E44B-A5DE-3BE2A6E01119}" type="presParOf" srcId="{03B74223-191B-EF43-B887-67A4B57A9F0E}" destId="{0D6A45CD-9B86-A347-8BD4-8A5EB9B00F6B}" srcOrd="0" destOrd="0" presId="urn:microsoft.com/office/officeart/2005/8/layout/matrix1"/>
    <dgm:cxn modelId="{EFC64FF4-D4CA-FB46-ACD0-22962F10D1DF}" type="presParOf" srcId="{0D6A45CD-9B86-A347-8BD4-8A5EB9B00F6B}" destId="{171EF2EA-962F-E747-BF42-52B0C8807467}" srcOrd="0" destOrd="0" presId="urn:microsoft.com/office/officeart/2005/8/layout/matrix1"/>
    <dgm:cxn modelId="{00B361B0-EE80-4F40-B740-00C7C63C6AD4}" type="presParOf" srcId="{0D6A45CD-9B86-A347-8BD4-8A5EB9B00F6B}" destId="{84A55E96-A413-0C4C-97E6-77F898B85EF3}" srcOrd="1" destOrd="0" presId="urn:microsoft.com/office/officeart/2005/8/layout/matrix1"/>
    <dgm:cxn modelId="{1B687526-BBED-CC45-9BBA-7951D29C506F}" type="presParOf" srcId="{0D6A45CD-9B86-A347-8BD4-8A5EB9B00F6B}" destId="{0BC36A17-4F9C-D444-A34C-14A722910BDD}" srcOrd="2" destOrd="0" presId="urn:microsoft.com/office/officeart/2005/8/layout/matrix1"/>
    <dgm:cxn modelId="{BE04BE2F-78F8-2B44-B819-C10AB0E31CD6}" type="presParOf" srcId="{0D6A45CD-9B86-A347-8BD4-8A5EB9B00F6B}" destId="{17BD8CB1-5CFE-A847-B5D9-52E4DD747876}" srcOrd="3" destOrd="0" presId="urn:microsoft.com/office/officeart/2005/8/layout/matrix1"/>
    <dgm:cxn modelId="{63DD07DC-F553-E64C-B4C7-A6A849F43307}" type="presParOf" srcId="{0D6A45CD-9B86-A347-8BD4-8A5EB9B00F6B}" destId="{4B8B33C2-C2C7-6B4C-972B-4BB648C681F6}" srcOrd="4" destOrd="0" presId="urn:microsoft.com/office/officeart/2005/8/layout/matrix1"/>
    <dgm:cxn modelId="{B0A4CF9F-D433-054C-B9D4-4092F22CB9E4}" type="presParOf" srcId="{0D6A45CD-9B86-A347-8BD4-8A5EB9B00F6B}" destId="{7B1400EC-7759-5249-A3E2-193E4C7B7A15}" srcOrd="5" destOrd="0" presId="urn:microsoft.com/office/officeart/2005/8/layout/matrix1"/>
    <dgm:cxn modelId="{48AA2A0C-BAD0-1F4B-8266-14FBFE854611}" type="presParOf" srcId="{0D6A45CD-9B86-A347-8BD4-8A5EB9B00F6B}" destId="{B5D30814-E499-FC49-A5F5-A7850399091E}" srcOrd="6" destOrd="0" presId="urn:microsoft.com/office/officeart/2005/8/layout/matrix1"/>
    <dgm:cxn modelId="{67726974-C6DE-C840-A045-4C98FC5529EA}" type="presParOf" srcId="{0D6A45CD-9B86-A347-8BD4-8A5EB9B00F6B}" destId="{79E74ADC-AFBB-984D-B4AC-649302E3F58C}" srcOrd="7" destOrd="0" presId="urn:microsoft.com/office/officeart/2005/8/layout/matrix1"/>
    <dgm:cxn modelId="{CCD216CF-F923-5A4E-8706-89D40FF2275C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440721" y="420290"/>
          <a:ext cx="377761" cy="280193"/>
        </a:xfr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36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3600"/>
        </a:p>
      </dgm:t>
    </dgm:pt>
    <dgm:pt modelId="{535B850A-72B6-1E45-A160-1F525971B5A3}">
      <dgm:prSet phldrT="[Text]" custT="1"/>
      <dgm:spPr>
        <a:xfrm rot="16200000">
          <a:off x="37056" y="-34607"/>
          <a:ext cx="560387" cy="62960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b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</a:b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sources</a:t>
          </a: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36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3600"/>
        </a:p>
      </dgm:t>
    </dgm:pt>
    <dgm:pt modelId="{7D846135-CB29-4E4A-92AE-5BDABA58E85C}">
      <dgm:prSet phldrT="[Text]" custT="1"/>
      <dgm:spPr>
        <a:xfrm>
          <a:off x="629602" y="0"/>
          <a:ext cx="629602" cy="56038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intra-group affiliates</a:t>
          </a: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36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3600"/>
        </a:p>
      </dgm:t>
    </dgm:pt>
    <dgm:pt modelId="{2530A801-BEFC-5E40-A321-C763C454CB25}">
      <dgm:prSet phldrT="[Text]" custT="1"/>
      <dgm:spPr>
        <a:xfrm rot="10800000">
          <a:off x="0" y="560387"/>
          <a:ext cx="629602" cy="560387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external suppliers</a:t>
          </a: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36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3600"/>
        </a:p>
      </dgm:t>
    </dgm:pt>
    <dgm:pt modelId="{4C38F9CB-F283-F34E-AA48-C3271B6918C7}">
      <dgm:prSet phldrT="[Text]" custT="1"/>
      <dgm:spPr>
        <a:xfrm rot="5400000">
          <a:off x="664210" y="525780"/>
          <a:ext cx="560387" cy="62960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</a:t>
          </a:r>
        </a:p>
        <a:p>
          <a:pPr>
            <a:spcAft>
              <a:spcPct val="35000"/>
            </a:spcAft>
          </a:pPr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36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36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 custLinFactNeighborX="389" custLinFactNeighborY="-9743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04B9BF5C-E6C3-A648-A86A-51877790159A}" type="presOf" srcId="{2530A801-BEFC-5E40-A321-C763C454CB25}" destId="{7B1400EC-7759-5249-A3E2-193E4C7B7A15}" srcOrd="1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45752488-C532-DB49-90E0-D01ADEC29F98}" type="presOf" srcId="{4C38F9CB-F283-F34E-AA48-C3271B6918C7}" destId="{79E74ADC-AFBB-984D-B4AC-649302E3F58C}" srcOrd="1" destOrd="0" presId="urn:microsoft.com/office/officeart/2005/8/layout/matrix1"/>
    <dgm:cxn modelId="{EE2B9232-2DA0-3C48-9D5D-AE36FF0E15CA}" type="presOf" srcId="{69A8DCCA-73F6-8E45-9F7D-51774E2DD76E}" destId="{F85F2BF3-CF60-5C45-934F-CAF59D5CF0F0}" srcOrd="0" destOrd="0" presId="urn:microsoft.com/office/officeart/2005/8/layout/matrix1"/>
    <dgm:cxn modelId="{F433A800-3987-B644-BA70-48F70C081752}" type="presOf" srcId="{7D846135-CB29-4E4A-92AE-5BDABA58E85C}" destId="{0BC36A17-4F9C-D444-A34C-14A722910BDD}" srcOrd="0" destOrd="0" presId="urn:microsoft.com/office/officeart/2005/8/layout/matrix1"/>
    <dgm:cxn modelId="{AA9F4C85-D6D3-D14F-8391-3847BA19003F}" type="presOf" srcId="{535B850A-72B6-1E45-A160-1F525971B5A3}" destId="{84A55E96-A413-0C4C-97E6-77F898B85EF3}" srcOrd="1" destOrd="0" presId="urn:microsoft.com/office/officeart/2005/8/layout/matrix1"/>
    <dgm:cxn modelId="{F61E26C7-F40A-1F4E-A343-2EDD4A4A94DF}" type="presOf" srcId="{7D846135-CB29-4E4A-92AE-5BDABA58E85C}" destId="{17BD8CB1-5CFE-A847-B5D9-52E4DD747876}" srcOrd="1" destOrd="0" presId="urn:microsoft.com/office/officeart/2005/8/layout/matrix1"/>
    <dgm:cxn modelId="{A2E801B5-8300-7748-817B-E77D2BE327D6}" type="presOf" srcId="{535B850A-72B6-1E45-A160-1F525971B5A3}" destId="{171EF2EA-962F-E747-BF42-52B0C8807467}" srcOrd="0" destOrd="0" presId="urn:microsoft.com/office/officeart/2005/8/layout/matrix1"/>
    <dgm:cxn modelId="{E8ED2C3B-C3EF-7B47-AB4A-6E2D72A4F1CB}" type="presOf" srcId="{EAB68411-AE04-CB48-B3A4-7D5EC2F220EE}" destId="{03B74223-191B-EF43-B887-67A4B57A9F0E}" srcOrd="0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5D7ADF84-E468-C242-A763-D8E4E2C2E775}" type="presOf" srcId="{4C38F9CB-F283-F34E-AA48-C3271B6918C7}" destId="{B5D30814-E499-FC49-A5F5-A7850399091E}" srcOrd="0" destOrd="0" presId="urn:microsoft.com/office/officeart/2005/8/layout/matrix1"/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2DD16AED-6A56-7E4F-ADFD-0EC7EBD9C88B}" type="presOf" srcId="{2530A801-BEFC-5E40-A321-C763C454CB25}" destId="{4B8B33C2-C2C7-6B4C-972B-4BB648C681F6}" srcOrd="0" destOrd="0" presId="urn:microsoft.com/office/officeart/2005/8/layout/matrix1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11252343-C748-6947-9E53-801ED98107C8}" type="presParOf" srcId="{03B74223-191B-EF43-B887-67A4B57A9F0E}" destId="{0D6A45CD-9B86-A347-8BD4-8A5EB9B00F6B}" srcOrd="0" destOrd="0" presId="urn:microsoft.com/office/officeart/2005/8/layout/matrix1"/>
    <dgm:cxn modelId="{CD69C2BF-0CD4-3C4A-8C07-9FE47A223B76}" type="presParOf" srcId="{0D6A45CD-9B86-A347-8BD4-8A5EB9B00F6B}" destId="{171EF2EA-962F-E747-BF42-52B0C8807467}" srcOrd="0" destOrd="0" presId="urn:microsoft.com/office/officeart/2005/8/layout/matrix1"/>
    <dgm:cxn modelId="{0C91C263-B71F-2443-BBCA-95A473C4AF44}" type="presParOf" srcId="{0D6A45CD-9B86-A347-8BD4-8A5EB9B00F6B}" destId="{84A55E96-A413-0C4C-97E6-77F898B85EF3}" srcOrd="1" destOrd="0" presId="urn:microsoft.com/office/officeart/2005/8/layout/matrix1"/>
    <dgm:cxn modelId="{15289B4D-138B-CB47-8FD4-4C22EE6696B2}" type="presParOf" srcId="{0D6A45CD-9B86-A347-8BD4-8A5EB9B00F6B}" destId="{0BC36A17-4F9C-D444-A34C-14A722910BDD}" srcOrd="2" destOrd="0" presId="urn:microsoft.com/office/officeart/2005/8/layout/matrix1"/>
    <dgm:cxn modelId="{1D9C5AE3-7432-814A-B3E6-77C08A5B4DD0}" type="presParOf" srcId="{0D6A45CD-9B86-A347-8BD4-8A5EB9B00F6B}" destId="{17BD8CB1-5CFE-A847-B5D9-52E4DD747876}" srcOrd="3" destOrd="0" presId="urn:microsoft.com/office/officeart/2005/8/layout/matrix1"/>
    <dgm:cxn modelId="{8A65FF37-954C-DA42-937C-59061021278F}" type="presParOf" srcId="{0D6A45CD-9B86-A347-8BD4-8A5EB9B00F6B}" destId="{4B8B33C2-C2C7-6B4C-972B-4BB648C681F6}" srcOrd="4" destOrd="0" presId="urn:microsoft.com/office/officeart/2005/8/layout/matrix1"/>
    <dgm:cxn modelId="{6A82F6B1-A237-414A-9053-E977B7830C43}" type="presParOf" srcId="{0D6A45CD-9B86-A347-8BD4-8A5EB9B00F6B}" destId="{7B1400EC-7759-5249-A3E2-193E4C7B7A15}" srcOrd="5" destOrd="0" presId="urn:microsoft.com/office/officeart/2005/8/layout/matrix1"/>
    <dgm:cxn modelId="{8BFD71E7-4390-9048-86C5-0B46ECB9EDC2}" type="presParOf" srcId="{0D6A45CD-9B86-A347-8BD4-8A5EB9B00F6B}" destId="{B5D30814-E499-FC49-A5F5-A7850399091E}" srcOrd="6" destOrd="0" presId="urn:microsoft.com/office/officeart/2005/8/layout/matrix1"/>
    <dgm:cxn modelId="{1D6C5270-D45B-084B-92EF-3B74435F2F56}" type="presParOf" srcId="{0D6A45CD-9B86-A347-8BD4-8A5EB9B00F6B}" destId="{79E74ADC-AFBB-984D-B4AC-649302E3F58C}" srcOrd="7" destOrd="0" presId="urn:microsoft.com/office/officeart/2005/8/layout/matrix1"/>
    <dgm:cxn modelId="{834D3FEF-0B50-DF47-8257-2E4F937B217D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880776" y="845820"/>
          <a:ext cx="754951" cy="56388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10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1000"/>
        </a:p>
      </dgm:t>
    </dgm:pt>
    <dgm:pt modelId="{535B850A-72B6-1E45-A160-1F525971B5A3}">
      <dgm:prSet phldrT="[Text]" custT="1"/>
      <dgm:spPr>
        <a:xfrm rot="16200000">
          <a:off x="65246" y="-65246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10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1000"/>
        </a:p>
      </dgm:t>
    </dgm:pt>
    <dgm:pt modelId="{7D846135-CB29-4E4A-92AE-5BDABA58E85C}">
      <dgm:prSet phldrT="[Text]" custT="1"/>
      <dgm:spPr>
        <a:xfrm>
          <a:off x="1258252" y="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10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1000"/>
        </a:p>
      </dgm:t>
    </dgm:pt>
    <dgm:pt modelId="{2530A801-BEFC-5E40-A321-C763C454CB25}">
      <dgm:prSet phldrT="[Text]" custT="1"/>
      <dgm:spPr>
        <a:xfrm rot="10800000">
          <a:off x="0" y="112776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10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1000"/>
        </a:p>
      </dgm:t>
    </dgm:pt>
    <dgm:pt modelId="{4C38F9CB-F283-F34E-AA48-C3271B6918C7}">
      <dgm:prSet phldrT="[Text]" custT="1"/>
      <dgm:spPr>
        <a:xfrm rot="5400000">
          <a:off x="1323498" y="1062513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10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10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 custLinFactNeighborX="-34351" custLinFactNeighborY="24138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 custLinFactNeighborX="81472" custLinFactNeighborY="63709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57745491-A473-5D4F-AF9D-75D39E01868F}" type="presOf" srcId="{7D846135-CB29-4E4A-92AE-5BDABA58E85C}" destId="{0BC36A17-4F9C-D444-A34C-14A722910BDD}" srcOrd="0" destOrd="0" presId="urn:microsoft.com/office/officeart/2005/8/layout/matrix1"/>
    <dgm:cxn modelId="{93312498-F98D-DD47-8B6D-B1BC672E3C2B}" type="presOf" srcId="{EAB68411-AE04-CB48-B3A4-7D5EC2F220EE}" destId="{03B74223-191B-EF43-B887-67A4B57A9F0E}" srcOrd="0" destOrd="0" presId="urn:microsoft.com/office/officeart/2005/8/layout/matrix1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BA73D176-1AAC-CB45-9AA1-B2053820C9E5}" type="presOf" srcId="{69A8DCCA-73F6-8E45-9F7D-51774E2DD76E}" destId="{F85F2BF3-CF60-5C45-934F-CAF59D5CF0F0}" srcOrd="0" destOrd="0" presId="urn:microsoft.com/office/officeart/2005/8/layout/matrix1"/>
    <dgm:cxn modelId="{898ADEB5-9AF1-F148-B8D3-294574A7E3A9}" type="presOf" srcId="{4C38F9CB-F283-F34E-AA48-C3271B6918C7}" destId="{B5D30814-E499-FC49-A5F5-A7850399091E}" srcOrd="0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08F1B422-4784-6D40-B2C6-1CA35EF97A77}" type="presOf" srcId="{535B850A-72B6-1E45-A160-1F525971B5A3}" destId="{84A55E96-A413-0C4C-97E6-77F898B85EF3}" srcOrd="1" destOrd="0" presId="urn:microsoft.com/office/officeart/2005/8/layout/matrix1"/>
    <dgm:cxn modelId="{2BBA020C-51CE-4740-95AF-C07462D566FF}" type="presOf" srcId="{535B850A-72B6-1E45-A160-1F525971B5A3}" destId="{171EF2EA-962F-E747-BF42-52B0C8807467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D411296C-2F52-224C-AFF2-4EB41461D6C5}" type="presOf" srcId="{2530A801-BEFC-5E40-A321-C763C454CB25}" destId="{7B1400EC-7759-5249-A3E2-193E4C7B7A15}" srcOrd="1" destOrd="0" presId="urn:microsoft.com/office/officeart/2005/8/layout/matrix1"/>
    <dgm:cxn modelId="{AE1324B1-D376-2440-B061-B6F75B550D4D}" type="presOf" srcId="{2530A801-BEFC-5E40-A321-C763C454CB25}" destId="{4B8B33C2-C2C7-6B4C-972B-4BB648C681F6}" srcOrd="0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21305EA8-13E0-DD45-9D55-E140374C79F0}" type="presOf" srcId="{7D846135-CB29-4E4A-92AE-5BDABA58E85C}" destId="{17BD8CB1-5CFE-A847-B5D9-52E4DD747876}" srcOrd="1" destOrd="0" presId="urn:microsoft.com/office/officeart/2005/8/layout/matrix1"/>
    <dgm:cxn modelId="{F7400A94-2C75-E542-9DEF-76279D622939}" type="presOf" srcId="{4C38F9CB-F283-F34E-AA48-C3271B6918C7}" destId="{79E74ADC-AFBB-984D-B4AC-649302E3F58C}" srcOrd="1" destOrd="0" presId="urn:microsoft.com/office/officeart/2005/8/layout/matrix1"/>
    <dgm:cxn modelId="{C1F7A275-8C2C-9B40-A6BA-7B31632B8EA1}" type="presParOf" srcId="{03B74223-191B-EF43-B887-67A4B57A9F0E}" destId="{0D6A45CD-9B86-A347-8BD4-8A5EB9B00F6B}" srcOrd="0" destOrd="0" presId="urn:microsoft.com/office/officeart/2005/8/layout/matrix1"/>
    <dgm:cxn modelId="{AAD7CB8B-403C-5B42-88C9-B36143DACE0A}" type="presParOf" srcId="{0D6A45CD-9B86-A347-8BD4-8A5EB9B00F6B}" destId="{171EF2EA-962F-E747-BF42-52B0C8807467}" srcOrd="0" destOrd="0" presId="urn:microsoft.com/office/officeart/2005/8/layout/matrix1"/>
    <dgm:cxn modelId="{220D2A18-55D2-6F46-899C-52C758D48641}" type="presParOf" srcId="{0D6A45CD-9B86-A347-8BD4-8A5EB9B00F6B}" destId="{84A55E96-A413-0C4C-97E6-77F898B85EF3}" srcOrd="1" destOrd="0" presId="urn:microsoft.com/office/officeart/2005/8/layout/matrix1"/>
    <dgm:cxn modelId="{8B8EA926-6018-B54A-8CB6-6DA90E73566A}" type="presParOf" srcId="{0D6A45CD-9B86-A347-8BD4-8A5EB9B00F6B}" destId="{0BC36A17-4F9C-D444-A34C-14A722910BDD}" srcOrd="2" destOrd="0" presId="urn:microsoft.com/office/officeart/2005/8/layout/matrix1"/>
    <dgm:cxn modelId="{F9ED5725-EFB7-444E-B1DD-8C210BAAD096}" type="presParOf" srcId="{0D6A45CD-9B86-A347-8BD4-8A5EB9B00F6B}" destId="{17BD8CB1-5CFE-A847-B5D9-52E4DD747876}" srcOrd="3" destOrd="0" presId="urn:microsoft.com/office/officeart/2005/8/layout/matrix1"/>
    <dgm:cxn modelId="{3EBCC7F3-4A4C-1746-9CD4-AD81DB8161D5}" type="presParOf" srcId="{0D6A45CD-9B86-A347-8BD4-8A5EB9B00F6B}" destId="{4B8B33C2-C2C7-6B4C-972B-4BB648C681F6}" srcOrd="4" destOrd="0" presId="urn:microsoft.com/office/officeart/2005/8/layout/matrix1"/>
    <dgm:cxn modelId="{E485B4DF-BF65-3C46-8B4D-8B546D1592A4}" type="presParOf" srcId="{0D6A45CD-9B86-A347-8BD4-8A5EB9B00F6B}" destId="{7B1400EC-7759-5249-A3E2-193E4C7B7A15}" srcOrd="5" destOrd="0" presId="urn:microsoft.com/office/officeart/2005/8/layout/matrix1"/>
    <dgm:cxn modelId="{9A996153-06B1-2F46-AE46-0A6F1B86A57F}" type="presParOf" srcId="{0D6A45CD-9B86-A347-8BD4-8A5EB9B00F6B}" destId="{B5D30814-E499-FC49-A5F5-A7850399091E}" srcOrd="6" destOrd="0" presId="urn:microsoft.com/office/officeart/2005/8/layout/matrix1"/>
    <dgm:cxn modelId="{CF5075FC-F324-3742-9B9E-8E5C796483A0}" type="presParOf" srcId="{0D6A45CD-9B86-A347-8BD4-8A5EB9B00F6B}" destId="{79E74ADC-AFBB-984D-B4AC-649302E3F58C}" srcOrd="7" destOrd="0" presId="urn:microsoft.com/office/officeart/2005/8/layout/matrix1"/>
    <dgm:cxn modelId="{E47241CC-1237-4742-B816-3DFF71D873CE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880776" y="845820"/>
          <a:ext cx="754951" cy="56388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10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1000"/>
        </a:p>
      </dgm:t>
    </dgm:pt>
    <dgm:pt modelId="{535B850A-72B6-1E45-A160-1F525971B5A3}">
      <dgm:prSet phldrT="[Text]" custT="1"/>
      <dgm:spPr>
        <a:xfrm rot="16200000">
          <a:off x="65246" y="-65246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10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1000"/>
        </a:p>
      </dgm:t>
    </dgm:pt>
    <dgm:pt modelId="{7D846135-CB29-4E4A-92AE-5BDABA58E85C}">
      <dgm:prSet phldrT="[Text]" custT="1"/>
      <dgm:spPr>
        <a:xfrm>
          <a:off x="1258252" y="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10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1000"/>
        </a:p>
      </dgm:t>
    </dgm:pt>
    <dgm:pt modelId="{2530A801-BEFC-5E40-A321-C763C454CB25}">
      <dgm:prSet phldrT="[Text]" custT="1"/>
      <dgm:spPr>
        <a:xfrm rot="10800000">
          <a:off x="0" y="112776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10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1000"/>
        </a:p>
      </dgm:t>
    </dgm:pt>
    <dgm:pt modelId="{4C38F9CB-F283-F34E-AA48-C3271B6918C7}">
      <dgm:prSet phldrT="[Text]" custT="1"/>
      <dgm:spPr>
        <a:xfrm rot="5400000">
          <a:off x="1323498" y="1062513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10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10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 custLinFactNeighborX="-34351" custLinFactNeighborY="24138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 custLinFactNeighborX="81472" custLinFactNeighborY="63709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723124BD-FB3A-2D48-876D-F203D5A9E8E1}" type="presOf" srcId="{535B850A-72B6-1E45-A160-1F525971B5A3}" destId="{171EF2EA-962F-E747-BF42-52B0C8807467}" srcOrd="0" destOrd="0" presId="urn:microsoft.com/office/officeart/2005/8/layout/matrix1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A9CEFC0B-2DBB-FE4F-AF6E-631EE394EE14}" type="presOf" srcId="{EAB68411-AE04-CB48-B3A4-7D5EC2F220EE}" destId="{03B74223-191B-EF43-B887-67A4B57A9F0E}" srcOrd="0" destOrd="0" presId="urn:microsoft.com/office/officeart/2005/8/layout/matrix1"/>
    <dgm:cxn modelId="{CF33ECD8-A38E-2E4A-ADA7-28A27AEC5796}" type="presOf" srcId="{7D846135-CB29-4E4A-92AE-5BDABA58E85C}" destId="{0BC36A17-4F9C-D444-A34C-14A722910BDD}" srcOrd="0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DCE4A16C-9E3C-BA48-99BC-0256BAB322AF}" type="presOf" srcId="{4C38F9CB-F283-F34E-AA48-C3271B6918C7}" destId="{B5D30814-E499-FC49-A5F5-A7850399091E}" srcOrd="0" destOrd="0" presId="urn:microsoft.com/office/officeart/2005/8/layout/matrix1"/>
    <dgm:cxn modelId="{EF82DE37-D76E-D542-A1FE-E3CACC13B682}" type="presOf" srcId="{535B850A-72B6-1E45-A160-1F525971B5A3}" destId="{84A55E96-A413-0C4C-97E6-77F898B85EF3}" srcOrd="1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86F95060-1657-3042-842D-53FA07415CD4}" type="presOf" srcId="{4C38F9CB-F283-F34E-AA48-C3271B6918C7}" destId="{79E74ADC-AFBB-984D-B4AC-649302E3F58C}" srcOrd="1" destOrd="0" presId="urn:microsoft.com/office/officeart/2005/8/layout/matrix1"/>
    <dgm:cxn modelId="{86E5F1C6-EDEA-5F41-8654-2A2FE835F7CE}" type="presOf" srcId="{7D846135-CB29-4E4A-92AE-5BDABA58E85C}" destId="{17BD8CB1-5CFE-A847-B5D9-52E4DD747876}" srcOrd="1" destOrd="0" presId="urn:microsoft.com/office/officeart/2005/8/layout/matrix1"/>
    <dgm:cxn modelId="{DB760853-0AAC-284C-8803-F49C40AF3C97}" type="presOf" srcId="{2530A801-BEFC-5E40-A321-C763C454CB25}" destId="{4B8B33C2-C2C7-6B4C-972B-4BB648C681F6}" srcOrd="0" destOrd="0" presId="urn:microsoft.com/office/officeart/2005/8/layout/matrix1"/>
    <dgm:cxn modelId="{2900426B-0B1A-E344-B28A-F6CCD13376DE}" type="presOf" srcId="{69A8DCCA-73F6-8E45-9F7D-51774E2DD76E}" destId="{F85F2BF3-CF60-5C45-934F-CAF59D5CF0F0}" srcOrd="0" destOrd="0" presId="urn:microsoft.com/office/officeart/2005/8/layout/matrix1"/>
    <dgm:cxn modelId="{776BB134-A0A1-B44E-9D6D-74A6F403BAC7}" type="presOf" srcId="{2530A801-BEFC-5E40-A321-C763C454CB25}" destId="{7B1400EC-7759-5249-A3E2-193E4C7B7A15}" srcOrd="1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5985D9A5-7763-214F-90A2-CE8ADF086CE8}" type="presParOf" srcId="{03B74223-191B-EF43-B887-67A4B57A9F0E}" destId="{0D6A45CD-9B86-A347-8BD4-8A5EB9B00F6B}" srcOrd="0" destOrd="0" presId="urn:microsoft.com/office/officeart/2005/8/layout/matrix1"/>
    <dgm:cxn modelId="{7FF826BD-E885-8147-9D97-412F41EBA9AC}" type="presParOf" srcId="{0D6A45CD-9B86-A347-8BD4-8A5EB9B00F6B}" destId="{171EF2EA-962F-E747-BF42-52B0C8807467}" srcOrd="0" destOrd="0" presId="urn:microsoft.com/office/officeart/2005/8/layout/matrix1"/>
    <dgm:cxn modelId="{492984D0-D854-AF4D-80F6-B9AFAB1E6E0F}" type="presParOf" srcId="{0D6A45CD-9B86-A347-8BD4-8A5EB9B00F6B}" destId="{84A55E96-A413-0C4C-97E6-77F898B85EF3}" srcOrd="1" destOrd="0" presId="urn:microsoft.com/office/officeart/2005/8/layout/matrix1"/>
    <dgm:cxn modelId="{7ABE33B2-742E-434B-A716-66FD803B63A3}" type="presParOf" srcId="{0D6A45CD-9B86-A347-8BD4-8A5EB9B00F6B}" destId="{0BC36A17-4F9C-D444-A34C-14A722910BDD}" srcOrd="2" destOrd="0" presId="urn:microsoft.com/office/officeart/2005/8/layout/matrix1"/>
    <dgm:cxn modelId="{4701E8E5-48FB-324D-AA89-B50CB7FAD301}" type="presParOf" srcId="{0D6A45CD-9B86-A347-8BD4-8A5EB9B00F6B}" destId="{17BD8CB1-5CFE-A847-B5D9-52E4DD747876}" srcOrd="3" destOrd="0" presId="urn:microsoft.com/office/officeart/2005/8/layout/matrix1"/>
    <dgm:cxn modelId="{DF10AF3E-A4F4-0F43-A454-A5F1DC004EE5}" type="presParOf" srcId="{0D6A45CD-9B86-A347-8BD4-8A5EB9B00F6B}" destId="{4B8B33C2-C2C7-6B4C-972B-4BB648C681F6}" srcOrd="4" destOrd="0" presId="urn:microsoft.com/office/officeart/2005/8/layout/matrix1"/>
    <dgm:cxn modelId="{CCAED1E7-0938-2B4A-ADA7-E81003472815}" type="presParOf" srcId="{0D6A45CD-9B86-A347-8BD4-8A5EB9B00F6B}" destId="{7B1400EC-7759-5249-A3E2-193E4C7B7A15}" srcOrd="5" destOrd="0" presId="urn:microsoft.com/office/officeart/2005/8/layout/matrix1"/>
    <dgm:cxn modelId="{05E140CB-8AB4-544E-A24D-3D66022C3667}" type="presParOf" srcId="{0D6A45CD-9B86-A347-8BD4-8A5EB9B00F6B}" destId="{B5D30814-E499-FC49-A5F5-A7850399091E}" srcOrd="6" destOrd="0" presId="urn:microsoft.com/office/officeart/2005/8/layout/matrix1"/>
    <dgm:cxn modelId="{7F36261F-9935-F746-8246-B7A75E12374C}" type="presParOf" srcId="{0D6A45CD-9B86-A347-8BD4-8A5EB9B00F6B}" destId="{79E74ADC-AFBB-984D-B4AC-649302E3F58C}" srcOrd="7" destOrd="0" presId="urn:microsoft.com/office/officeart/2005/8/layout/matrix1"/>
    <dgm:cxn modelId="{B64ADFC2-90CA-E845-BC21-BC44DD44F622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B68411-AE04-CB48-B3A4-7D5EC2F220EE}" type="doc">
      <dgm:prSet loTypeId="urn:microsoft.com/office/officeart/2005/8/layout/matrix1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A8DCCA-73F6-8E45-9F7D-51774E2DD76E}">
      <dgm:prSet phldrT="[Text]" custT="1"/>
      <dgm:spPr>
        <a:xfrm>
          <a:off x="880776" y="845820"/>
          <a:ext cx="754951" cy="563880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gm:spPr>
      <dgm:t>
        <a:bodyPr/>
        <a:lstStyle/>
        <a:p>
          <a:r>
            <a:rPr lang="en-US" sz="1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gm:t>
    </dgm:pt>
    <dgm:pt modelId="{5BC7AF3E-78CB-4149-ACED-3DB4A5A5B83C}" type="parTrans" cxnId="{D71191A3-4A1B-8A4D-8704-EA843CD0A681}">
      <dgm:prSet/>
      <dgm:spPr/>
      <dgm:t>
        <a:bodyPr/>
        <a:lstStyle/>
        <a:p>
          <a:endParaRPr lang="en-US" sz="1000"/>
        </a:p>
      </dgm:t>
    </dgm:pt>
    <dgm:pt modelId="{828AA614-26A4-644D-A1C4-DF9137A5F72D}" type="sibTrans" cxnId="{D71191A3-4A1B-8A4D-8704-EA843CD0A681}">
      <dgm:prSet/>
      <dgm:spPr/>
      <dgm:t>
        <a:bodyPr/>
        <a:lstStyle/>
        <a:p>
          <a:endParaRPr lang="en-US" sz="1000"/>
        </a:p>
      </dgm:t>
    </dgm:pt>
    <dgm:pt modelId="{535B850A-72B6-1E45-A160-1F525971B5A3}">
      <dgm:prSet phldrT="[Text]" custT="1"/>
      <dgm:spPr>
        <a:xfrm rot="16200000">
          <a:off x="65246" y="-65246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9E83328E-D0B3-204B-8341-A21CBD0B2C82}" type="parTrans" cxnId="{2D84C76A-D166-BB4A-8882-BECEAC0722E4}">
      <dgm:prSet/>
      <dgm:spPr/>
      <dgm:t>
        <a:bodyPr/>
        <a:lstStyle/>
        <a:p>
          <a:endParaRPr lang="en-US" sz="1000"/>
        </a:p>
      </dgm:t>
    </dgm:pt>
    <dgm:pt modelId="{86101A94-40EA-7844-82AF-BBE30F0CA112}" type="sibTrans" cxnId="{2D84C76A-D166-BB4A-8882-BECEAC0722E4}">
      <dgm:prSet/>
      <dgm:spPr/>
      <dgm:t>
        <a:bodyPr/>
        <a:lstStyle/>
        <a:p>
          <a:endParaRPr lang="en-US" sz="1000"/>
        </a:p>
      </dgm:t>
    </dgm:pt>
    <dgm:pt modelId="{7D846135-CB29-4E4A-92AE-5BDABA58E85C}">
      <dgm:prSet phldrT="[Text]" custT="1"/>
      <dgm:spPr>
        <a:xfrm>
          <a:off x="1258252" y="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0994E0ED-5629-6E41-BC6C-F9FD4D796F79}" type="parTrans" cxnId="{D570DC96-C86C-AE44-A056-26D0104ECD4C}">
      <dgm:prSet/>
      <dgm:spPr/>
      <dgm:t>
        <a:bodyPr/>
        <a:lstStyle/>
        <a:p>
          <a:endParaRPr lang="en-US" sz="1000"/>
        </a:p>
      </dgm:t>
    </dgm:pt>
    <dgm:pt modelId="{C4BF12D0-AB7C-C841-99BA-2652E8DF7254}" type="sibTrans" cxnId="{D570DC96-C86C-AE44-A056-26D0104ECD4C}">
      <dgm:prSet/>
      <dgm:spPr/>
      <dgm:t>
        <a:bodyPr/>
        <a:lstStyle/>
        <a:p>
          <a:endParaRPr lang="en-US" sz="1000"/>
        </a:p>
      </dgm:t>
    </dgm:pt>
    <dgm:pt modelId="{2530A801-BEFC-5E40-A321-C763C454CB25}">
      <dgm:prSet phldrT="[Text]" custT="1"/>
      <dgm:spPr>
        <a:xfrm rot="10800000">
          <a:off x="0" y="1127760"/>
          <a:ext cx="1258252" cy="1127760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150C7790-010E-924A-8D31-05F9BCC34D80}" type="parTrans" cxnId="{ED67B8BC-2416-C14B-BB3D-C3F81AFBE22B}">
      <dgm:prSet/>
      <dgm:spPr/>
      <dgm:t>
        <a:bodyPr/>
        <a:lstStyle/>
        <a:p>
          <a:endParaRPr lang="en-US" sz="1000"/>
        </a:p>
      </dgm:t>
    </dgm:pt>
    <dgm:pt modelId="{2F856645-B60C-0844-B010-695AA5B43B33}" type="sibTrans" cxnId="{ED67B8BC-2416-C14B-BB3D-C3F81AFBE22B}">
      <dgm:prSet/>
      <dgm:spPr/>
      <dgm:t>
        <a:bodyPr/>
        <a:lstStyle/>
        <a:p>
          <a:endParaRPr lang="en-US" sz="1000"/>
        </a:p>
      </dgm:t>
    </dgm:pt>
    <dgm:pt modelId="{4C38F9CB-F283-F34E-AA48-C3271B6918C7}">
      <dgm:prSet phldrT="[Text]" custT="1"/>
      <dgm:spPr>
        <a:xfrm rot="5400000">
          <a:off x="1323498" y="1062513"/>
          <a:ext cx="1127760" cy="1258252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r>
            <a:rPr lang="en-US" sz="10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D70F2570-D1F6-F747-B67B-CC6E9255D71B}" type="parTrans" cxnId="{E6FADAC3-EE98-5640-8969-F914EB3C1628}">
      <dgm:prSet/>
      <dgm:spPr/>
      <dgm:t>
        <a:bodyPr/>
        <a:lstStyle/>
        <a:p>
          <a:endParaRPr lang="en-US" sz="1000"/>
        </a:p>
      </dgm:t>
    </dgm:pt>
    <dgm:pt modelId="{A10FD4F8-36C8-4249-AC96-95F45F0B1261}" type="sibTrans" cxnId="{E6FADAC3-EE98-5640-8969-F914EB3C1628}">
      <dgm:prSet/>
      <dgm:spPr/>
      <dgm:t>
        <a:bodyPr/>
        <a:lstStyle/>
        <a:p>
          <a:endParaRPr lang="en-US" sz="1000"/>
        </a:p>
      </dgm:t>
    </dgm:pt>
    <dgm:pt modelId="{03B74223-191B-EF43-B887-67A4B57A9F0E}" type="pres">
      <dgm:prSet presAssocID="{EAB68411-AE04-CB48-B3A4-7D5EC2F220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A45CD-9B86-A347-8BD4-8A5EB9B00F6B}" type="pres">
      <dgm:prSet presAssocID="{EAB68411-AE04-CB48-B3A4-7D5EC2F220EE}" presName="matrix" presStyleCnt="0"/>
      <dgm:spPr/>
    </dgm:pt>
    <dgm:pt modelId="{171EF2EA-962F-E747-BF42-52B0C8807467}" type="pres">
      <dgm:prSet presAssocID="{EAB68411-AE04-CB48-B3A4-7D5EC2F220EE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4A55E96-A413-0C4C-97E6-77F898B85EF3}" type="pres">
      <dgm:prSet presAssocID="{EAB68411-AE04-CB48-B3A4-7D5EC2F220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36A17-4F9C-D444-A34C-14A722910BDD}" type="pres">
      <dgm:prSet presAssocID="{EAB68411-AE04-CB48-B3A4-7D5EC2F220EE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17BD8CB1-5CFE-A847-B5D9-52E4DD747876}" type="pres">
      <dgm:prSet presAssocID="{EAB68411-AE04-CB48-B3A4-7D5EC2F220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33C2-C2C7-6B4C-972B-4BB648C681F6}" type="pres">
      <dgm:prSet presAssocID="{EAB68411-AE04-CB48-B3A4-7D5EC2F220EE}" presName="tile3" presStyleLbl="node1" presStyleIdx="2" presStyleCnt="4" custLinFactNeighborX="-34351" custLinFactNeighborY="24138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B1400EC-7759-5249-A3E2-193E4C7B7A15}" type="pres">
      <dgm:prSet presAssocID="{EAB68411-AE04-CB48-B3A4-7D5EC2F220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0814-E499-FC49-A5F5-A7850399091E}" type="pres">
      <dgm:prSet presAssocID="{EAB68411-AE04-CB48-B3A4-7D5EC2F220EE}" presName="tile4" presStyleLbl="node1" presStyleIdx="3" presStyleCnt="4" custLinFactNeighborX="81472" custLinFactNeighborY="63709"/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79E74ADC-AFBB-984D-B4AC-649302E3F58C}" type="pres">
      <dgm:prSet presAssocID="{EAB68411-AE04-CB48-B3A4-7D5EC2F220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F2BF3-CF60-5C45-934F-CAF59D5CF0F0}" type="pres">
      <dgm:prSet presAssocID="{EAB68411-AE04-CB48-B3A4-7D5EC2F220EE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D570DC96-C86C-AE44-A056-26D0104ECD4C}" srcId="{69A8DCCA-73F6-8E45-9F7D-51774E2DD76E}" destId="{7D846135-CB29-4E4A-92AE-5BDABA58E85C}" srcOrd="1" destOrd="0" parTransId="{0994E0ED-5629-6E41-BC6C-F9FD4D796F79}" sibTransId="{C4BF12D0-AB7C-C841-99BA-2652E8DF7254}"/>
    <dgm:cxn modelId="{A48D655E-5C45-1741-A17A-029283F92AF0}" type="presOf" srcId="{4C38F9CB-F283-F34E-AA48-C3271B6918C7}" destId="{B5D30814-E499-FC49-A5F5-A7850399091E}" srcOrd="0" destOrd="0" presId="urn:microsoft.com/office/officeart/2005/8/layout/matrix1"/>
    <dgm:cxn modelId="{2D84C76A-D166-BB4A-8882-BECEAC0722E4}" srcId="{69A8DCCA-73F6-8E45-9F7D-51774E2DD76E}" destId="{535B850A-72B6-1E45-A160-1F525971B5A3}" srcOrd="0" destOrd="0" parTransId="{9E83328E-D0B3-204B-8341-A21CBD0B2C82}" sibTransId="{86101A94-40EA-7844-82AF-BBE30F0CA112}"/>
    <dgm:cxn modelId="{A7A9293E-91CC-3940-BC85-9A9551922357}" type="presOf" srcId="{7D846135-CB29-4E4A-92AE-5BDABA58E85C}" destId="{17BD8CB1-5CFE-A847-B5D9-52E4DD747876}" srcOrd="1" destOrd="0" presId="urn:microsoft.com/office/officeart/2005/8/layout/matrix1"/>
    <dgm:cxn modelId="{ED67B8BC-2416-C14B-BB3D-C3F81AFBE22B}" srcId="{69A8DCCA-73F6-8E45-9F7D-51774E2DD76E}" destId="{2530A801-BEFC-5E40-A321-C763C454CB25}" srcOrd="2" destOrd="0" parTransId="{150C7790-010E-924A-8D31-05F9BCC34D80}" sibTransId="{2F856645-B60C-0844-B010-695AA5B43B33}"/>
    <dgm:cxn modelId="{A916FA66-C8BF-4B4B-859B-7E765618F68C}" type="presOf" srcId="{4C38F9CB-F283-F34E-AA48-C3271B6918C7}" destId="{79E74ADC-AFBB-984D-B4AC-649302E3F58C}" srcOrd="1" destOrd="0" presId="urn:microsoft.com/office/officeart/2005/8/layout/matrix1"/>
    <dgm:cxn modelId="{CB56316A-FEDC-2245-918C-C0AB7B6F0405}" type="presOf" srcId="{7D846135-CB29-4E4A-92AE-5BDABA58E85C}" destId="{0BC36A17-4F9C-D444-A34C-14A722910BDD}" srcOrd="0" destOrd="0" presId="urn:microsoft.com/office/officeart/2005/8/layout/matrix1"/>
    <dgm:cxn modelId="{EF9B118C-4466-C14D-9B5D-4B04D8DC7AD6}" type="presOf" srcId="{EAB68411-AE04-CB48-B3A4-7D5EC2F220EE}" destId="{03B74223-191B-EF43-B887-67A4B57A9F0E}" srcOrd="0" destOrd="0" presId="urn:microsoft.com/office/officeart/2005/8/layout/matrix1"/>
    <dgm:cxn modelId="{2AB74DD0-50D7-EC4A-B1D5-BF321780938F}" type="presOf" srcId="{69A8DCCA-73F6-8E45-9F7D-51774E2DD76E}" destId="{F85F2BF3-CF60-5C45-934F-CAF59D5CF0F0}" srcOrd="0" destOrd="0" presId="urn:microsoft.com/office/officeart/2005/8/layout/matrix1"/>
    <dgm:cxn modelId="{D71191A3-4A1B-8A4D-8704-EA843CD0A681}" srcId="{EAB68411-AE04-CB48-B3A4-7D5EC2F220EE}" destId="{69A8DCCA-73F6-8E45-9F7D-51774E2DD76E}" srcOrd="0" destOrd="0" parTransId="{5BC7AF3E-78CB-4149-ACED-3DB4A5A5B83C}" sibTransId="{828AA614-26A4-644D-A1C4-DF9137A5F72D}"/>
    <dgm:cxn modelId="{90C5AFB8-59D1-0844-821B-A69B86E47F35}" type="presOf" srcId="{535B850A-72B6-1E45-A160-1F525971B5A3}" destId="{84A55E96-A413-0C4C-97E6-77F898B85EF3}" srcOrd="1" destOrd="0" presId="urn:microsoft.com/office/officeart/2005/8/layout/matrix1"/>
    <dgm:cxn modelId="{95EA57CD-BEB5-5C41-9379-9AD91979826B}" type="presOf" srcId="{535B850A-72B6-1E45-A160-1F525971B5A3}" destId="{171EF2EA-962F-E747-BF42-52B0C8807467}" srcOrd="0" destOrd="0" presId="urn:microsoft.com/office/officeart/2005/8/layout/matrix1"/>
    <dgm:cxn modelId="{1B3A9107-4EEE-B547-804F-8C5A00962E31}" type="presOf" srcId="{2530A801-BEFC-5E40-A321-C763C454CB25}" destId="{7B1400EC-7759-5249-A3E2-193E4C7B7A15}" srcOrd="1" destOrd="0" presId="urn:microsoft.com/office/officeart/2005/8/layout/matrix1"/>
    <dgm:cxn modelId="{E6FADAC3-EE98-5640-8969-F914EB3C1628}" srcId="{69A8DCCA-73F6-8E45-9F7D-51774E2DD76E}" destId="{4C38F9CB-F283-F34E-AA48-C3271B6918C7}" srcOrd="3" destOrd="0" parTransId="{D70F2570-D1F6-F747-B67B-CC6E9255D71B}" sibTransId="{A10FD4F8-36C8-4249-AC96-95F45F0B1261}"/>
    <dgm:cxn modelId="{5859ECD9-E3E4-CD44-8171-D71ECB534A99}" type="presOf" srcId="{2530A801-BEFC-5E40-A321-C763C454CB25}" destId="{4B8B33C2-C2C7-6B4C-972B-4BB648C681F6}" srcOrd="0" destOrd="0" presId="urn:microsoft.com/office/officeart/2005/8/layout/matrix1"/>
    <dgm:cxn modelId="{8C1620A3-FFE9-2A43-9966-E6E38DB9ACBD}" type="presParOf" srcId="{03B74223-191B-EF43-B887-67A4B57A9F0E}" destId="{0D6A45CD-9B86-A347-8BD4-8A5EB9B00F6B}" srcOrd="0" destOrd="0" presId="urn:microsoft.com/office/officeart/2005/8/layout/matrix1"/>
    <dgm:cxn modelId="{F9321C58-0267-6644-8398-303294C318BC}" type="presParOf" srcId="{0D6A45CD-9B86-A347-8BD4-8A5EB9B00F6B}" destId="{171EF2EA-962F-E747-BF42-52B0C8807467}" srcOrd="0" destOrd="0" presId="urn:microsoft.com/office/officeart/2005/8/layout/matrix1"/>
    <dgm:cxn modelId="{29FD2EC5-E934-C543-BCD2-DB503298BCB1}" type="presParOf" srcId="{0D6A45CD-9B86-A347-8BD4-8A5EB9B00F6B}" destId="{84A55E96-A413-0C4C-97E6-77F898B85EF3}" srcOrd="1" destOrd="0" presId="urn:microsoft.com/office/officeart/2005/8/layout/matrix1"/>
    <dgm:cxn modelId="{7F993BE4-181E-4943-94CB-F5650A947AE5}" type="presParOf" srcId="{0D6A45CD-9B86-A347-8BD4-8A5EB9B00F6B}" destId="{0BC36A17-4F9C-D444-A34C-14A722910BDD}" srcOrd="2" destOrd="0" presId="urn:microsoft.com/office/officeart/2005/8/layout/matrix1"/>
    <dgm:cxn modelId="{5CD64BC9-6798-0246-8F98-CE823CAC89B5}" type="presParOf" srcId="{0D6A45CD-9B86-A347-8BD4-8A5EB9B00F6B}" destId="{17BD8CB1-5CFE-A847-B5D9-52E4DD747876}" srcOrd="3" destOrd="0" presId="urn:microsoft.com/office/officeart/2005/8/layout/matrix1"/>
    <dgm:cxn modelId="{F2E9B8A0-9EB0-7841-88D6-EC48C712D9EA}" type="presParOf" srcId="{0D6A45CD-9B86-A347-8BD4-8A5EB9B00F6B}" destId="{4B8B33C2-C2C7-6B4C-972B-4BB648C681F6}" srcOrd="4" destOrd="0" presId="urn:microsoft.com/office/officeart/2005/8/layout/matrix1"/>
    <dgm:cxn modelId="{8E69D9DC-8FC4-F844-8721-E8EBF7A60DBE}" type="presParOf" srcId="{0D6A45CD-9B86-A347-8BD4-8A5EB9B00F6B}" destId="{7B1400EC-7759-5249-A3E2-193E4C7B7A15}" srcOrd="5" destOrd="0" presId="urn:microsoft.com/office/officeart/2005/8/layout/matrix1"/>
    <dgm:cxn modelId="{BEB241F4-980D-8547-85EE-B342E4E35CE1}" type="presParOf" srcId="{0D6A45CD-9B86-A347-8BD4-8A5EB9B00F6B}" destId="{B5D30814-E499-FC49-A5F5-A7850399091E}" srcOrd="6" destOrd="0" presId="urn:microsoft.com/office/officeart/2005/8/layout/matrix1"/>
    <dgm:cxn modelId="{59449D9A-055B-2B45-A067-CB8B60B2BCA2}" type="presParOf" srcId="{0D6A45CD-9B86-A347-8BD4-8A5EB9B00F6B}" destId="{79E74ADC-AFBB-984D-B4AC-649302E3F58C}" srcOrd="7" destOrd="0" presId="urn:microsoft.com/office/officeart/2005/8/layout/matrix1"/>
    <dgm:cxn modelId="{D5808ACA-B094-3941-B4A6-F87880EA85A9}" type="presParOf" srcId="{03B74223-191B-EF43-B887-67A4B57A9F0E}" destId="{F85F2BF3-CF60-5C45-934F-CAF59D5CF0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63661-DE4A-4246-A690-FB860EAEC9B9}">
      <dsp:nvSpPr>
        <dsp:cNvPr id="0" name=""/>
        <dsp:cNvSpPr/>
      </dsp:nvSpPr>
      <dsp:spPr>
        <a:xfrm>
          <a:off x="3817" y="1041469"/>
          <a:ext cx="2222152" cy="888861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Research, Design and Product Development</a:t>
          </a:r>
        </a:p>
      </dsp:txBody>
      <dsp:txXfrm>
        <a:off x="448248" y="1041469"/>
        <a:ext cx="1333291" cy="888861"/>
      </dsp:txXfrm>
    </dsp:sp>
    <dsp:sp modelId="{B59B02E6-E651-5A4E-8B16-1E794088684C}">
      <dsp:nvSpPr>
        <dsp:cNvPr id="0" name=""/>
        <dsp:cNvSpPr/>
      </dsp:nvSpPr>
      <dsp:spPr>
        <a:xfrm>
          <a:off x="2003754" y="1041469"/>
          <a:ext cx="2222152" cy="888861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Inputs</a:t>
          </a:r>
        </a:p>
      </dsp:txBody>
      <dsp:txXfrm>
        <a:off x="2448185" y="1041469"/>
        <a:ext cx="1333291" cy="888861"/>
      </dsp:txXfrm>
    </dsp:sp>
    <dsp:sp modelId="{C63A6CB0-7CB8-CD45-8082-1E0134930ED0}">
      <dsp:nvSpPr>
        <dsp:cNvPr id="0" name=""/>
        <dsp:cNvSpPr/>
      </dsp:nvSpPr>
      <dsp:spPr>
        <a:xfrm>
          <a:off x="4003692" y="1041469"/>
          <a:ext cx="2222152" cy="888861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Production</a:t>
          </a:r>
        </a:p>
      </dsp:txBody>
      <dsp:txXfrm>
        <a:off x="4448123" y="1041469"/>
        <a:ext cx="1333291" cy="888861"/>
      </dsp:txXfrm>
    </dsp:sp>
    <dsp:sp modelId="{52A3B01E-D67A-0644-BE45-017978D4C8A5}">
      <dsp:nvSpPr>
        <dsp:cNvPr id="0" name=""/>
        <dsp:cNvSpPr/>
      </dsp:nvSpPr>
      <dsp:spPr>
        <a:xfrm>
          <a:off x="6003629" y="1041469"/>
          <a:ext cx="2222152" cy="888861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Marketing, Sales, Distribution, and After-sales Service</a:t>
          </a:r>
        </a:p>
      </dsp:txBody>
      <dsp:txXfrm>
        <a:off x="6448060" y="1041469"/>
        <a:ext cx="1333291" cy="8888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5246" y="-65246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0" y="0"/>
        <a:ext cx="1258252" cy="845820"/>
      </dsp:txXfrm>
    </dsp:sp>
    <dsp:sp modelId="{0BC36A17-4F9C-D444-A34C-14A722910BDD}">
      <dsp:nvSpPr>
        <dsp:cNvPr id="0" name=""/>
        <dsp:cNvSpPr/>
      </dsp:nvSpPr>
      <dsp:spPr>
        <a:xfrm>
          <a:off x="1258252" y="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258252" y="0"/>
        <a:ext cx="1258252" cy="845820"/>
      </dsp:txXfrm>
    </dsp:sp>
    <dsp:sp modelId="{4B8B33C2-C2C7-6B4C-972B-4BB648C681F6}">
      <dsp:nvSpPr>
        <dsp:cNvPr id="0" name=""/>
        <dsp:cNvSpPr/>
      </dsp:nvSpPr>
      <dsp:spPr>
        <a:xfrm rot="10800000">
          <a:off x="0" y="112776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0800000">
        <a:off x="0" y="1409700"/>
        <a:ext cx="1258252" cy="845820"/>
      </dsp:txXfrm>
    </dsp:sp>
    <dsp:sp modelId="{B5D30814-E499-FC49-A5F5-A7850399091E}">
      <dsp:nvSpPr>
        <dsp:cNvPr id="0" name=""/>
        <dsp:cNvSpPr/>
      </dsp:nvSpPr>
      <dsp:spPr>
        <a:xfrm rot="5400000">
          <a:off x="1323498" y="1062513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-5400000">
        <a:off x="1258252" y="1409699"/>
        <a:ext cx="1258252" cy="845820"/>
      </dsp:txXfrm>
    </dsp:sp>
    <dsp:sp modelId="{F85F2BF3-CF60-5C45-934F-CAF59D5CF0F0}">
      <dsp:nvSpPr>
        <dsp:cNvPr id="0" name=""/>
        <dsp:cNvSpPr/>
      </dsp:nvSpPr>
      <dsp:spPr>
        <a:xfrm>
          <a:off x="880776" y="845820"/>
          <a:ext cx="754951" cy="563880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908302" y="873346"/>
        <a:ext cx="699899" cy="5088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5246" y="-65246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0" y="0"/>
        <a:ext cx="1258252" cy="845820"/>
      </dsp:txXfrm>
    </dsp:sp>
    <dsp:sp modelId="{0BC36A17-4F9C-D444-A34C-14A722910BDD}">
      <dsp:nvSpPr>
        <dsp:cNvPr id="0" name=""/>
        <dsp:cNvSpPr/>
      </dsp:nvSpPr>
      <dsp:spPr>
        <a:xfrm>
          <a:off x="1258252" y="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258252" y="0"/>
        <a:ext cx="1258252" cy="845820"/>
      </dsp:txXfrm>
    </dsp:sp>
    <dsp:sp modelId="{4B8B33C2-C2C7-6B4C-972B-4BB648C681F6}">
      <dsp:nvSpPr>
        <dsp:cNvPr id="0" name=""/>
        <dsp:cNvSpPr/>
      </dsp:nvSpPr>
      <dsp:spPr>
        <a:xfrm rot="10800000">
          <a:off x="0" y="112776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0800000">
        <a:off x="0" y="1409700"/>
        <a:ext cx="1258252" cy="845820"/>
      </dsp:txXfrm>
    </dsp:sp>
    <dsp:sp modelId="{B5D30814-E499-FC49-A5F5-A7850399091E}">
      <dsp:nvSpPr>
        <dsp:cNvPr id="0" name=""/>
        <dsp:cNvSpPr/>
      </dsp:nvSpPr>
      <dsp:spPr>
        <a:xfrm rot="5400000">
          <a:off x="1323498" y="1062513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-5400000">
        <a:off x="1258252" y="1409699"/>
        <a:ext cx="1258252" cy="845820"/>
      </dsp:txXfrm>
    </dsp:sp>
    <dsp:sp modelId="{F85F2BF3-CF60-5C45-934F-CAF59D5CF0F0}">
      <dsp:nvSpPr>
        <dsp:cNvPr id="0" name=""/>
        <dsp:cNvSpPr/>
      </dsp:nvSpPr>
      <dsp:spPr>
        <a:xfrm>
          <a:off x="880776" y="845820"/>
          <a:ext cx="754951" cy="563880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908302" y="873346"/>
        <a:ext cx="699899" cy="5088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59055" y="-59055"/>
          <a:ext cx="1140142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5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5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-1" y="1"/>
        <a:ext cx="1258252" cy="855106"/>
      </dsp:txXfrm>
    </dsp:sp>
    <dsp:sp modelId="{0BC36A17-4F9C-D444-A34C-14A722910BDD}">
      <dsp:nvSpPr>
        <dsp:cNvPr id="0" name=""/>
        <dsp:cNvSpPr/>
      </dsp:nvSpPr>
      <dsp:spPr>
        <a:xfrm>
          <a:off x="1258252" y="0"/>
          <a:ext cx="1258252" cy="114014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5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 intra-group affiliates</a:t>
          </a:r>
          <a:endParaRPr lang="en-US" sz="105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258252" y="0"/>
        <a:ext cx="1258252" cy="855106"/>
      </dsp:txXfrm>
    </dsp:sp>
    <dsp:sp modelId="{4B8B33C2-C2C7-6B4C-972B-4BB648C681F6}">
      <dsp:nvSpPr>
        <dsp:cNvPr id="0" name=""/>
        <dsp:cNvSpPr/>
      </dsp:nvSpPr>
      <dsp:spPr>
        <a:xfrm rot="10800000">
          <a:off x="0" y="1140142"/>
          <a:ext cx="1258252" cy="114014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5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5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0800000">
        <a:off x="0" y="1425178"/>
        <a:ext cx="1258252" cy="855106"/>
      </dsp:txXfrm>
    </dsp:sp>
    <dsp:sp modelId="{B5D30814-E499-FC49-A5F5-A7850399091E}">
      <dsp:nvSpPr>
        <dsp:cNvPr id="0" name=""/>
        <dsp:cNvSpPr/>
      </dsp:nvSpPr>
      <dsp:spPr>
        <a:xfrm rot="5400000">
          <a:off x="1317307" y="1081087"/>
          <a:ext cx="1140142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5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5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-5400000">
        <a:off x="1258252" y="1425178"/>
        <a:ext cx="1258252" cy="855106"/>
      </dsp:txXfrm>
    </dsp:sp>
    <dsp:sp modelId="{F85F2BF3-CF60-5C45-934F-CAF59D5CF0F0}">
      <dsp:nvSpPr>
        <dsp:cNvPr id="0" name=""/>
        <dsp:cNvSpPr/>
      </dsp:nvSpPr>
      <dsp:spPr>
        <a:xfrm>
          <a:off x="880776" y="855106"/>
          <a:ext cx="754951" cy="570071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isometricOffAxis2Left" zoom="95000">
            <a:rot lat="898298" lon="19861137" rev="0"/>
          </a:camera>
          <a:lightRig rig="flat" dir="t"/>
        </a:scene3d>
        <a:sp3d z="5715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908605" y="882935"/>
        <a:ext cx="699293" cy="5144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5246" y="-65246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0" y="0"/>
        <a:ext cx="1258252" cy="845820"/>
      </dsp:txXfrm>
    </dsp:sp>
    <dsp:sp modelId="{0BC36A17-4F9C-D444-A34C-14A722910BDD}">
      <dsp:nvSpPr>
        <dsp:cNvPr id="0" name=""/>
        <dsp:cNvSpPr/>
      </dsp:nvSpPr>
      <dsp:spPr>
        <a:xfrm>
          <a:off x="1258252" y="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258252" y="0"/>
        <a:ext cx="1258252" cy="845820"/>
      </dsp:txXfrm>
    </dsp:sp>
    <dsp:sp modelId="{4B8B33C2-C2C7-6B4C-972B-4BB648C681F6}">
      <dsp:nvSpPr>
        <dsp:cNvPr id="0" name=""/>
        <dsp:cNvSpPr/>
      </dsp:nvSpPr>
      <dsp:spPr>
        <a:xfrm rot="10800000">
          <a:off x="0" y="112776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0800000">
        <a:off x="0" y="1409700"/>
        <a:ext cx="1258252" cy="845820"/>
      </dsp:txXfrm>
    </dsp:sp>
    <dsp:sp modelId="{B5D30814-E499-FC49-A5F5-A7850399091E}">
      <dsp:nvSpPr>
        <dsp:cNvPr id="0" name=""/>
        <dsp:cNvSpPr/>
      </dsp:nvSpPr>
      <dsp:spPr>
        <a:xfrm rot="5400000">
          <a:off x="1323498" y="1062513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-5400000">
        <a:off x="1258252" y="1409699"/>
        <a:ext cx="1258252" cy="845820"/>
      </dsp:txXfrm>
    </dsp:sp>
    <dsp:sp modelId="{F85F2BF3-CF60-5C45-934F-CAF59D5CF0F0}">
      <dsp:nvSpPr>
        <dsp:cNvPr id="0" name=""/>
        <dsp:cNvSpPr/>
      </dsp:nvSpPr>
      <dsp:spPr>
        <a:xfrm>
          <a:off x="880776" y="845820"/>
          <a:ext cx="754951" cy="563880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908302" y="873346"/>
        <a:ext cx="699899" cy="508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63661-DE4A-4246-A690-FB860EAEC9B9}">
      <dsp:nvSpPr>
        <dsp:cNvPr id="0" name=""/>
        <dsp:cNvSpPr/>
      </dsp:nvSpPr>
      <dsp:spPr>
        <a:xfrm>
          <a:off x="4029" y="597627"/>
          <a:ext cx="2345862" cy="938345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Research, Design and Product Development</a:t>
          </a:r>
        </a:p>
      </dsp:txBody>
      <dsp:txXfrm>
        <a:off x="473202" y="597627"/>
        <a:ext cx="1407517" cy="938345"/>
      </dsp:txXfrm>
    </dsp:sp>
    <dsp:sp modelId="{B59B02E6-E651-5A4E-8B16-1E794088684C}">
      <dsp:nvSpPr>
        <dsp:cNvPr id="0" name=""/>
        <dsp:cNvSpPr/>
      </dsp:nvSpPr>
      <dsp:spPr>
        <a:xfrm>
          <a:off x="2115306" y="597627"/>
          <a:ext cx="2345862" cy="938345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Inputs</a:t>
          </a:r>
          <a:endParaRPr lang="en-US" sz="14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2584479" y="597627"/>
        <a:ext cx="1407517" cy="938345"/>
      </dsp:txXfrm>
    </dsp:sp>
    <dsp:sp modelId="{C63A6CB0-7CB8-CD45-8082-1E0134930ED0}">
      <dsp:nvSpPr>
        <dsp:cNvPr id="0" name=""/>
        <dsp:cNvSpPr/>
      </dsp:nvSpPr>
      <dsp:spPr>
        <a:xfrm>
          <a:off x="4226583" y="597627"/>
          <a:ext cx="2345862" cy="938345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Production</a:t>
          </a:r>
        </a:p>
      </dsp:txBody>
      <dsp:txXfrm>
        <a:off x="4695756" y="597627"/>
        <a:ext cx="1407517" cy="938345"/>
      </dsp:txXfrm>
    </dsp:sp>
    <dsp:sp modelId="{52A3B01E-D67A-0644-BE45-017978D4C8A5}">
      <dsp:nvSpPr>
        <dsp:cNvPr id="0" name=""/>
        <dsp:cNvSpPr/>
      </dsp:nvSpPr>
      <dsp:spPr>
        <a:xfrm>
          <a:off x="6337860" y="597627"/>
          <a:ext cx="2345862" cy="938345"/>
        </a:xfrm>
        <a:prstGeom prst="chevr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Marketing, Sales, Distribution, and After-sales Service</a:t>
          </a:r>
        </a:p>
      </dsp:txBody>
      <dsp:txXfrm>
        <a:off x="6807033" y="597627"/>
        <a:ext cx="1407517" cy="938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1151" y="-57150"/>
          <a:ext cx="914400" cy="10287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b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</a:b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sources</a:t>
          </a:r>
        </a:p>
      </dsp:txBody>
      <dsp:txXfrm rot="5400000">
        <a:off x="4001" y="1"/>
        <a:ext cx="1028700" cy="685800"/>
      </dsp:txXfrm>
    </dsp:sp>
    <dsp:sp modelId="{0BC36A17-4F9C-D444-A34C-14A722910BDD}">
      <dsp:nvSpPr>
        <dsp:cNvPr id="0" name=""/>
        <dsp:cNvSpPr/>
      </dsp:nvSpPr>
      <dsp:spPr>
        <a:xfrm>
          <a:off x="1028700" y="0"/>
          <a:ext cx="1028700" cy="9144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intra-group affiliates</a:t>
          </a:r>
        </a:p>
      </dsp:txBody>
      <dsp:txXfrm>
        <a:off x="1028700" y="0"/>
        <a:ext cx="1028700" cy="685800"/>
      </dsp:txXfrm>
    </dsp:sp>
    <dsp:sp modelId="{4B8B33C2-C2C7-6B4C-972B-4BB648C681F6}">
      <dsp:nvSpPr>
        <dsp:cNvPr id="0" name=""/>
        <dsp:cNvSpPr/>
      </dsp:nvSpPr>
      <dsp:spPr>
        <a:xfrm rot="10800000">
          <a:off x="0" y="914400"/>
          <a:ext cx="1028700" cy="9144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external suppliers</a:t>
          </a:r>
        </a:p>
      </dsp:txBody>
      <dsp:txXfrm rot="10800000">
        <a:off x="0" y="1142999"/>
        <a:ext cx="1028700" cy="685800"/>
      </dsp:txXfrm>
    </dsp:sp>
    <dsp:sp modelId="{B5D30814-E499-FC49-A5F5-A7850399091E}">
      <dsp:nvSpPr>
        <dsp:cNvPr id="0" name=""/>
        <dsp:cNvSpPr/>
      </dsp:nvSpPr>
      <dsp:spPr>
        <a:xfrm rot="5400000">
          <a:off x="1085850" y="857250"/>
          <a:ext cx="914400" cy="10287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</a:p>
      </dsp:txBody>
      <dsp:txXfrm rot="-5400000">
        <a:off x="1028700" y="1142999"/>
        <a:ext cx="1028700" cy="685800"/>
      </dsp:txXfrm>
    </dsp:sp>
    <dsp:sp modelId="{F85F2BF3-CF60-5C45-934F-CAF59D5CF0F0}">
      <dsp:nvSpPr>
        <dsp:cNvPr id="0" name=""/>
        <dsp:cNvSpPr/>
      </dsp:nvSpPr>
      <dsp:spPr>
        <a:xfrm>
          <a:off x="720089" y="685799"/>
          <a:ext cx="617220" cy="457200"/>
        </a:xfrm>
        <a:prstGeom prst="roundRect">
          <a:avLst/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742408" y="708118"/>
        <a:ext cx="572582" cy="412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1151" y="-57150"/>
          <a:ext cx="914400" cy="10287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b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</a:b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sources</a:t>
          </a:r>
        </a:p>
      </dsp:txBody>
      <dsp:txXfrm rot="5400000">
        <a:off x="4001" y="1"/>
        <a:ext cx="1028700" cy="685800"/>
      </dsp:txXfrm>
    </dsp:sp>
    <dsp:sp modelId="{0BC36A17-4F9C-D444-A34C-14A722910BDD}">
      <dsp:nvSpPr>
        <dsp:cNvPr id="0" name=""/>
        <dsp:cNvSpPr/>
      </dsp:nvSpPr>
      <dsp:spPr>
        <a:xfrm>
          <a:off x="1028700" y="0"/>
          <a:ext cx="1028700" cy="9144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intra-group affiliates</a:t>
          </a:r>
        </a:p>
      </dsp:txBody>
      <dsp:txXfrm>
        <a:off x="1028700" y="0"/>
        <a:ext cx="1028700" cy="685800"/>
      </dsp:txXfrm>
    </dsp:sp>
    <dsp:sp modelId="{4B8B33C2-C2C7-6B4C-972B-4BB648C681F6}">
      <dsp:nvSpPr>
        <dsp:cNvPr id="0" name=""/>
        <dsp:cNvSpPr/>
      </dsp:nvSpPr>
      <dsp:spPr>
        <a:xfrm rot="10800000">
          <a:off x="0" y="914400"/>
          <a:ext cx="1028700" cy="9144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external suppliers</a:t>
          </a:r>
        </a:p>
      </dsp:txBody>
      <dsp:txXfrm rot="10800000">
        <a:off x="0" y="1142999"/>
        <a:ext cx="1028700" cy="685800"/>
      </dsp:txXfrm>
    </dsp:sp>
    <dsp:sp modelId="{B5D30814-E499-FC49-A5F5-A7850399091E}">
      <dsp:nvSpPr>
        <dsp:cNvPr id="0" name=""/>
        <dsp:cNvSpPr/>
      </dsp:nvSpPr>
      <dsp:spPr>
        <a:xfrm rot="5400000">
          <a:off x="1085850" y="857250"/>
          <a:ext cx="914400" cy="10287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</a:p>
      </dsp:txBody>
      <dsp:txXfrm rot="-5400000">
        <a:off x="1028700" y="1142999"/>
        <a:ext cx="1028700" cy="685800"/>
      </dsp:txXfrm>
    </dsp:sp>
    <dsp:sp modelId="{F85F2BF3-CF60-5C45-934F-CAF59D5CF0F0}">
      <dsp:nvSpPr>
        <dsp:cNvPr id="0" name=""/>
        <dsp:cNvSpPr/>
      </dsp:nvSpPr>
      <dsp:spPr>
        <a:xfrm>
          <a:off x="720089" y="685799"/>
          <a:ext cx="617220" cy="457200"/>
        </a:xfrm>
        <a:prstGeom prst="roundRect">
          <a:avLst/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742408" y="708118"/>
        <a:ext cx="572582" cy="412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1151" y="-57150"/>
          <a:ext cx="914400" cy="10287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b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</a:b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sources</a:t>
          </a:r>
        </a:p>
      </dsp:txBody>
      <dsp:txXfrm rot="5400000">
        <a:off x="4001" y="1"/>
        <a:ext cx="1028700" cy="685800"/>
      </dsp:txXfrm>
    </dsp:sp>
    <dsp:sp modelId="{0BC36A17-4F9C-D444-A34C-14A722910BDD}">
      <dsp:nvSpPr>
        <dsp:cNvPr id="0" name=""/>
        <dsp:cNvSpPr/>
      </dsp:nvSpPr>
      <dsp:spPr>
        <a:xfrm>
          <a:off x="1028700" y="0"/>
          <a:ext cx="1028700" cy="9144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intra-group affiliates</a:t>
          </a:r>
        </a:p>
      </dsp:txBody>
      <dsp:txXfrm>
        <a:off x="1028700" y="0"/>
        <a:ext cx="1028700" cy="685800"/>
      </dsp:txXfrm>
    </dsp:sp>
    <dsp:sp modelId="{4B8B33C2-C2C7-6B4C-972B-4BB648C681F6}">
      <dsp:nvSpPr>
        <dsp:cNvPr id="0" name=""/>
        <dsp:cNvSpPr/>
      </dsp:nvSpPr>
      <dsp:spPr>
        <a:xfrm rot="10800000">
          <a:off x="0" y="914400"/>
          <a:ext cx="1028700" cy="9144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external suppliers</a:t>
          </a:r>
        </a:p>
      </dsp:txBody>
      <dsp:txXfrm rot="10800000">
        <a:off x="0" y="1142999"/>
        <a:ext cx="1028700" cy="685800"/>
      </dsp:txXfrm>
    </dsp:sp>
    <dsp:sp modelId="{B5D30814-E499-FC49-A5F5-A7850399091E}">
      <dsp:nvSpPr>
        <dsp:cNvPr id="0" name=""/>
        <dsp:cNvSpPr/>
      </dsp:nvSpPr>
      <dsp:spPr>
        <a:xfrm rot="5400000">
          <a:off x="1085850" y="857250"/>
          <a:ext cx="914400" cy="10287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</a:p>
      </dsp:txBody>
      <dsp:txXfrm rot="-5400000">
        <a:off x="1028700" y="1142999"/>
        <a:ext cx="1028700" cy="685800"/>
      </dsp:txXfrm>
    </dsp:sp>
    <dsp:sp modelId="{F85F2BF3-CF60-5C45-934F-CAF59D5CF0F0}">
      <dsp:nvSpPr>
        <dsp:cNvPr id="0" name=""/>
        <dsp:cNvSpPr/>
      </dsp:nvSpPr>
      <dsp:spPr>
        <a:xfrm>
          <a:off x="720089" y="685799"/>
          <a:ext cx="617220" cy="457200"/>
        </a:xfrm>
        <a:prstGeom prst="roundRect">
          <a:avLst/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742408" y="708118"/>
        <a:ext cx="572582" cy="412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1151" y="-57150"/>
          <a:ext cx="914400" cy="10287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b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</a:b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sources</a:t>
          </a:r>
        </a:p>
      </dsp:txBody>
      <dsp:txXfrm rot="5400000">
        <a:off x="4001" y="1"/>
        <a:ext cx="1028700" cy="685800"/>
      </dsp:txXfrm>
    </dsp:sp>
    <dsp:sp modelId="{0BC36A17-4F9C-D444-A34C-14A722910BDD}">
      <dsp:nvSpPr>
        <dsp:cNvPr id="0" name=""/>
        <dsp:cNvSpPr/>
      </dsp:nvSpPr>
      <dsp:spPr>
        <a:xfrm>
          <a:off x="1028700" y="0"/>
          <a:ext cx="1028700" cy="9144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intra-group affiliates</a:t>
          </a:r>
        </a:p>
      </dsp:txBody>
      <dsp:txXfrm>
        <a:off x="1028700" y="0"/>
        <a:ext cx="1028700" cy="685800"/>
      </dsp:txXfrm>
    </dsp:sp>
    <dsp:sp modelId="{4B8B33C2-C2C7-6B4C-972B-4BB648C681F6}">
      <dsp:nvSpPr>
        <dsp:cNvPr id="0" name=""/>
        <dsp:cNvSpPr/>
      </dsp:nvSpPr>
      <dsp:spPr>
        <a:xfrm rot="10800000">
          <a:off x="0" y="914400"/>
          <a:ext cx="1028700" cy="9144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external suppliers</a:t>
          </a:r>
        </a:p>
      </dsp:txBody>
      <dsp:txXfrm rot="10800000">
        <a:off x="0" y="1142999"/>
        <a:ext cx="1028700" cy="685800"/>
      </dsp:txXfrm>
    </dsp:sp>
    <dsp:sp modelId="{B5D30814-E499-FC49-A5F5-A7850399091E}">
      <dsp:nvSpPr>
        <dsp:cNvPr id="0" name=""/>
        <dsp:cNvSpPr/>
      </dsp:nvSpPr>
      <dsp:spPr>
        <a:xfrm rot="5400000">
          <a:off x="1085850" y="857250"/>
          <a:ext cx="914400" cy="1028700"/>
        </a:xfrm>
        <a:prstGeom prst="round1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</a:p>
      </dsp:txBody>
      <dsp:txXfrm rot="-5400000">
        <a:off x="1028700" y="1142999"/>
        <a:ext cx="1028700" cy="685800"/>
      </dsp:txXfrm>
    </dsp:sp>
    <dsp:sp modelId="{F85F2BF3-CF60-5C45-934F-CAF59D5CF0F0}">
      <dsp:nvSpPr>
        <dsp:cNvPr id="0" name=""/>
        <dsp:cNvSpPr/>
      </dsp:nvSpPr>
      <dsp:spPr>
        <a:xfrm>
          <a:off x="720089" y="685799"/>
          <a:ext cx="617220" cy="457200"/>
        </a:xfrm>
        <a:prstGeom prst="roundRect">
          <a:avLst/>
        </a:prstGeom>
        <a:gradFill rotWithShape="0">
          <a:gsLst>
            <a:gs pos="0">
              <a:srgbClr val="4F81BD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4F81BD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742408" y="708118"/>
        <a:ext cx="572582" cy="4125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5246" y="-65246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0" y="0"/>
        <a:ext cx="1258252" cy="845820"/>
      </dsp:txXfrm>
    </dsp:sp>
    <dsp:sp modelId="{0BC36A17-4F9C-D444-A34C-14A722910BDD}">
      <dsp:nvSpPr>
        <dsp:cNvPr id="0" name=""/>
        <dsp:cNvSpPr/>
      </dsp:nvSpPr>
      <dsp:spPr>
        <a:xfrm>
          <a:off x="1258252" y="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258252" y="0"/>
        <a:ext cx="1258252" cy="845820"/>
      </dsp:txXfrm>
    </dsp:sp>
    <dsp:sp modelId="{4B8B33C2-C2C7-6B4C-972B-4BB648C681F6}">
      <dsp:nvSpPr>
        <dsp:cNvPr id="0" name=""/>
        <dsp:cNvSpPr/>
      </dsp:nvSpPr>
      <dsp:spPr>
        <a:xfrm rot="10800000">
          <a:off x="0" y="112776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0800000">
        <a:off x="0" y="1409700"/>
        <a:ext cx="1258252" cy="845820"/>
      </dsp:txXfrm>
    </dsp:sp>
    <dsp:sp modelId="{B5D30814-E499-FC49-A5F5-A7850399091E}">
      <dsp:nvSpPr>
        <dsp:cNvPr id="0" name=""/>
        <dsp:cNvSpPr/>
      </dsp:nvSpPr>
      <dsp:spPr>
        <a:xfrm rot="5400000">
          <a:off x="1323498" y="1062513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-5400000">
        <a:off x="1258252" y="1409699"/>
        <a:ext cx="1258252" cy="845820"/>
      </dsp:txXfrm>
    </dsp:sp>
    <dsp:sp modelId="{F85F2BF3-CF60-5C45-934F-CAF59D5CF0F0}">
      <dsp:nvSpPr>
        <dsp:cNvPr id="0" name=""/>
        <dsp:cNvSpPr/>
      </dsp:nvSpPr>
      <dsp:spPr>
        <a:xfrm>
          <a:off x="880776" y="845820"/>
          <a:ext cx="754951" cy="563880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908302" y="873346"/>
        <a:ext cx="699899" cy="5088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5246" y="-65246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0" y="0"/>
        <a:ext cx="1258252" cy="845820"/>
      </dsp:txXfrm>
    </dsp:sp>
    <dsp:sp modelId="{0BC36A17-4F9C-D444-A34C-14A722910BDD}">
      <dsp:nvSpPr>
        <dsp:cNvPr id="0" name=""/>
        <dsp:cNvSpPr/>
      </dsp:nvSpPr>
      <dsp:spPr>
        <a:xfrm>
          <a:off x="1258252" y="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258252" y="0"/>
        <a:ext cx="1258252" cy="845820"/>
      </dsp:txXfrm>
    </dsp:sp>
    <dsp:sp modelId="{4B8B33C2-C2C7-6B4C-972B-4BB648C681F6}">
      <dsp:nvSpPr>
        <dsp:cNvPr id="0" name=""/>
        <dsp:cNvSpPr/>
      </dsp:nvSpPr>
      <dsp:spPr>
        <a:xfrm rot="10800000">
          <a:off x="0" y="112776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0800000">
        <a:off x="0" y="1409700"/>
        <a:ext cx="1258252" cy="845820"/>
      </dsp:txXfrm>
    </dsp:sp>
    <dsp:sp modelId="{B5D30814-E499-FC49-A5F5-A7850399091E}">
      <dsp:nvSpPr>
        <dsp:cNvPr id="0" name=""/>
        <dsp:cNvSpPr/>
      </dsp:nvSpPr>
      <dsp:spPr>
        <a:xfrm rot="5400000">
          <a:off x="1323498" y="1062513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-5400000">
        <a:off x="1258252" y="1409699"/>
        <a:ext cx="1258252" cy="845820"/>
      </dsp:txXfrm>
    </dsp:sp>
    <dsp:sp modelId="{F85F2BF3-CF60-5C45-934F-CAF59D5CF0F0}">
      <dsp:nvSpPr>
        <dsp:cNvPr id="0" name=""/>
        <dsp:cNvSpPr/>
      </dsp:nvSpPr>
      <dsp:spPr>
        <a:xfrm>
          <a:off x="880776" y="845820"/>
          <a:ext cx="754951" cy="563880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908302" y="873346"/>
        <a:ext cx="699899" cy="5088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F2EA-962F-E747-BF42-52B0C8807467}">
      <dsp:nvSpPr>
        <dsp:cNvPr id="0" name=""/>
        <dsp:cNvSpPr/>
      </dsp:nvSpPr>
      <dsp:spPr>
        <a:xfrm rot="16200000">
          <a:off x="65246" y="-65246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5400000">
        <a:off x="0" y="0"/>
        <a:ext cx="1258252" cy="845820"/>
      </dsp:txXfrm>
    </dsp:sp>
    <dsp:sp modelId="{0BC36A17-4F9C-D444-A34C-14A722910BDD}">
      <dsp:nvSpPr>
        <dsp:cNvPr id="0" name=""/>
        <dsp:cNvSpPr/>
      </dsp:nvSpPr>
      <dsp:spPr>
        <a:xfrm>
          <a:off x="1258252" y="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intra-group affiliates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258252" y="0"/>
        <a:ext cx="1258252" cy="845820"/>
      </dsp:txXfrm>
    </dsp:sp>
    <dsp:sp modelId="{4B8B33C2-C2C7-6B4C-972B-4BB648C681F6}">
      <dsp:nvSpPr>
        <dsp:cNvPr id="0" name=""/>
        <dsp:cNvSpPr/>
      </dsp:nvSpPr>
      <dsp:spPr>
        <a:xfrm rot="10800000">
          <a:off x="0" y="1127760"/>
          <a:ext cx="1258252" cy="1127760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Domestic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10800000">
        <a:off x="0" y="1409700"/>
        <a:ext cx="1258252" cy="845820"/>
      </dsp:txXfrm>
    </dsp:sp>
    <dsp:sp modelId="{B5D30814-E499-FC49-A5F5-A7850399091E}">
      <dsp:nvSpPr>
        <dsp:cNvPr id="0" name=""/>
        <dsp:cNvSpPr/>
      </dsp:nvSpPr>
      <dsp:spPr>
        <a:xfrm rot="5400000">
          <a:off x="1323498" y="1062513"/>
          <a:ext cx="1127760" cy="1258252"/>
        </a:xfrm>
        <a:prstGeom prst="round1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International </a:t>
          </a:r>
          <a:r>
            <a:rPr lang="en-US" sz="1000" kern="120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external suppliers</a:t>
          </a:r>
          <a:endParaRPr lang="en-US" sz="1000" kern="120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 rot="-5400000">
        <a:off x="1258252" y="1409699"/>
        <a:ext cx="1258252" cy="845820"/>
      </dsp:txXfrm>
    </dsp:sp>
    <dsp:sp modelId="{F85F2BF3-CF60-5C45-934F-CAF59D5CF0F0}">
      <dsp:nvSpPr>
        <dsp:cNvPr id="0" name=""/>
        <dsp:cNvSpPr/>
      </dsp:nvSpPr>
      <dsp:spPr>
        <a:xfrm>
          <a:off x="880776" y="845820"/>
          <a:ext cx="754951" cy="563880"/>
        </a:xfrm>
        <a:prstGeom prst="round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p3d z="5715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/>
              <a:ea typeface="+mn-ea"/>
              <a:cs typeface="+mn-cs"/>
            </a:rPr>
            <a:t>Four  sourcing options</a:t>
          </a:r>
        </a:p>
      </dsp:txBody>
      <dsp:txXfrm>
        <a:off x="908302" y="873346"/>
        <a:ext cx="699899" cy="508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Title goes here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048E68B-F3AD-0A41-B497-9868F2CAD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47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cs typeface="+mn-cs"/>
              </a:defRPr>
            </a:lvl1pPr>
          </a:lstStyle>
          <a:p>
            <a:pPr>
              <a:defRPr/>
            </a:pPr>
            <a:fld id="{E6AB20AD-C657-1343-B4B3-3D864185E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028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ADCEBC-C439-AC4E-9C2F-64A07730743B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ECB48-DD21-284C-B66C-160C79DF6C8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ECB48-DD21-284C-B66C-160C79DF6C8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A59F1-7A4B-104D-B678-57FB857D2FF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279B3-2383-A448-957B-181EDE48055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40E2E-739C-BA41-999C-7CCC7CE0BF2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EB96E-36BD-E945-94CB-2B5A75C8DE4B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9E52F-894B-5145-A4E7-4214882A0B3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4BA8E-9AF2-AD49-A2AA-D78EAC86238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281E-111E-D14C-9D0C-71CD8D0678F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D325-6775-1548-B390-A187D9E1D83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A98BF-1E5A-C34E-AAFC-24C4E2FDB6B3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DA4768-9825-B943-BDF6-E162AA8A911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27BBF-05F8-8543-B5DD-E22B4EA14D0A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A6D42-6799-5040-A055-04E845999B3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A6D42-6799-5040-A055-04E845999B30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58A75-65BD-7F47-8AE0-2D6BDFF39E8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1F9FE-D12E-8748-A690-4A51278BDB6A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68711-9FB4-2E48-90BA-5076D7E4EB0A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19159E-D277-4B47-B003-92FBE2DA1814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D325-6775-1548-B390-A187D9E1D83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B8C3B-0FE7-5143-8C06-195A47139CB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434BB-7F35-D142-8631-A17332BAF8EF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434BB-7F35-D142-8631-A17332BAF8EF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58A75-65BD-7F47-8AE0-2D6BDFF39E89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1F9FE-D12E-8748-A690-4A51278BDB6A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1F9FE-D12E-8748-A690-4A51278BDB6A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F1F9FE-D12E-8748-A690-4A51278BDB6A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3BFD7-4597-2842-B8E1-AAD728935BB9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4361D-12FF-9344-851D-00BDBCA236CC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4361D-12FF-9344-851D-00BDBCA236C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D325-6775-1548-B390-A187D9E1D83E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55F96-52B0-F944-B233-24CDE9D3889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8D280-F47B-8645-A31C-56BE8A4D23A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5FDB8A-A560-5848-B211-24B6A7A114E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6AAEE5-9301-1148-9202-124632224C2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37395-C8EC-2A4C-872A-390D3FA84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4111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2936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706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014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2355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9241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2842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328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0154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2263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28600" y="6400800"/>
            <a:ext cx="8686800" cy="45720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This material is based upon work supported by the National Science Foundation under Grant No. 0926746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71100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3.xml"/><Relationship Id="rId20" Type="http://schemas.openxmlformats.org/officeDocument/2006/relationships/diagramQuickStyle" Target="../diagrams/quickStyle5.xml"/><Relationship Id="rId21" Type="http://schemas.openxmlformats.org/officeDocument/2006/relationships/diagramColors" Target="../diagrams/colors5.xml"/><Relationship Id="rId22" Type="http://schemas.microsoft.com/office/2007/relationships/diagramDrawing" Target="../diagrams/drawing5.xml"/><Relationship Id="rId23" Type="http://schemas.openxmlformats.org/officeDocument/2006/relationships/diagramData" Target="../diagrams/data6.xml"/><Relationship Id="rId24" Type="http://schemas.openxmlformats.org/officeDocument/2006/relationships/diagramLayout" Target="../diagrams/layout6.xml"/><Relationship Id="rId25" Type="http://schemas.openxmlformats.org/officeDocument/2006/relationships/diagramQuickStyle" Target="../diagrams/quickStyle6.xml"/><Relationship Id="rId26" Type="http://schemas.openxmlformats.org/officeDocument/2006/relationships/diagramColors" Target="../diagrams/colors6.xml"/><Relationship Id="rId27" Type="http://schemas.microsoft.com/office/2007/relationships/diagramDrawing" Target="../diagrams/drawing6.xml"/><Relationship Id="rId10" Type="http://schemas.openxmlformats.org/officeDocument/2006/relationships/diagramQuickStyle" Target="../diagrams/quickStyle3.xml"/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diagramData" Target="../diagrams/data4.xml"/><Relationship Id="rId14" Type="http://schemas.openxmlformats.org/officeDocument/2006/relationships/diagramLayout" Target="../diagrams/layout4.xml"/><Relationship Id="rId15" Type="http://schemas.openxmlformats.org/officeDocument/2006/relationships/diagramQuickStyle" Target="../diagrams/quickStyle4.xml"/><Relationship Id="rId16" Type="http://schemas.openxmlformats.org/officeDocument/2006/relationships/diagramColors" Target="../diagrams/colors4.xml"/><Relationship Id="rId17" Type="http://schemas.microsoft.com/office/2007/relationships/diagramDrawing" Target="../diagrams/drawing4.xml"/><Relationship Id="rId18" Type="http://schemas.openxmlformats.org/officeDocument/2006/relationships/diagramData" Target="../diagrams/data5.xml"/><Relationship Id="rId19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diagramQuickStyle" Target="../diagrams/quickStyle10.xml"/><Relationship Id="rId21" Type="http://schemas.openxmlformats.org/officeDocument/2006/relationships/diagramColors" Target="../diagrams/colors10.xml"/><Relationship Id="rId22" Type="http://schemas.microsoft.com/office/2007/relationships/diagramDrawing" Target="../diagrams/drawing10.xml"/><Relationship Id="rId23" Type="http://schemas.openxmlformats.org/officeDocument/2006/relationships/diagramData" Target="../diagrams/data11.xml"/><Relationship Id="rId24" Type="http://schemas.openxmlformats.org/officeDocument/2006/relationships/diagramLayout" Target="../diagrams/layout11.xml"/><Relationship Id="rId25" Type="http://schemas.openxmlformats.org/officeDocument/2006/relationships/diagramQuickStyle" Target="../diagrams/quickStyle11.xml"/><Relationship Id="rId26" Type="http://schemas.openxmlformats.org/officeDocument/2006/relationships/diagramColors" Target="../diagrams/colors11.xml"/><Relationship Id="rId27" Type="http://schemas.microsoft.com/office/2007/relationships/diagramDrawing" Target="../diagrams/drawing11.xml"/><Relationship Id="rId28" Type="http://schemas.openxmlformats.org/officeDocument/2006/relationships/diagramData" Target="../diagrams/data12.xml"/><Relationship Id="rId29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30" Type="http://schemas.openxmlformats.org/officeDocument/2006/relationships/diagramQuickStyle" Target="../diagrams/quickStyle12.xml"/><Relationship Id="rId31" Type="http://schemas.openxmlformats.org/officeDocument/2006/relationships/diagramColors" Target="../diagrams/colors12.xml"/><Relationship Id="rId32" Type="http://schemas.microsoft.com/office/2007/relationships/diagramDrawing" Target="../diagrams/drawing12.xml"/><Relationship Id="rId9" Type="http://schemas.openxmlformats.org/officeDocument/2006/relationships/diagramLayout" Target="../diagrams/layout8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33" Type="http://schemas.openxmlformats.org/officeDocument/2006/relationships/diagramData" Target="../diagrams/data13.xml"/><Relationship Id="rId34" Type="http://schemas.openxmlformats.org/officeDocument/2006/relationships/diagramLayout" Target="../diagrams/layout13.xml"/><Relationship Id="rId35" Type="http://schemas.openxmlformats.org/officeDocument/2006/relationships/diagramQuickStyle" Target="../diagrams/quickStyle13.xml"/><Relationship Id="rId36" Type="http://schemas.openxmlformats.org/officeDocument/2006/relationships/diagramColors" Target="../diagrams/colors13.xml"/><Relationship Id="rId10" Type="http://schemas.openxmlformats.org/officeDocument/2006/relationships/diagramQuickStyle" Target="../diagrams/quickStyle8.xml"/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3" Type="http://schemas.openxmlformats.org/officeDocument/2006/relationships/diagramData" Target="../diagrams/data9.xml"/><Relationship Id="rId14" Type="http://schemas.openxmlformats.org/officeDocument/2006/relationships/diagramLayout" Target="../diagrams/layout9.xml"/><Relationship Id="rId15" Type="http://schemas.openxmlformats.org/officeDocument/2006/relationships/diagramQuickStyle" Target="../diagrams/quickStyle9.xml"/><Relationship Id="rId16" Type="http://schemas.openxmlformats.org/officeDocument/2006/relationships/diagramColors" Target="../diagrams/colors9.xml"/><Relationship Id="rId17" Type="http://schemas.microsoft.com/office/2007/relationships/diagramDrawing" Target="../diagrams/drawing9.xml"/><Relationship Id="rId18" Type="http://schemas.openxmlformats.org/officeDocument/2006/relationships/diagramData" Target="../diagrams/data10.xml"/><Relationship Id="rId19" Type="http://schemas.openxmlformats.org/officeDocument/2006/relationships/diagramLayout" Target="../diagrams/layout10.xml"/><Relationship Id="rId37" Type="http://schemas.microsoft.com/office/2007/relationships/diagramDrawing" Target="../diagrams/drawing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1828800"/>
            <a:ext cx="7010400" cy="4724400"/>
          </a:xfrm>
        </p:spPr>
        <p:txBody>
          <a:bodyPr/>
          <a:lstStyle/>
          <a:p>
            <a:pPr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tx2"/>
                </a:solidFill>
              </a:rPr>
              <a:t>M</a:t>
            </a:r>
            <a:r>
              <a:rPr lang="en-GB" sz="3200" dirty="0" smtClean="0">
                <a:solidFill>
                  <a:schemeClr val="tx2"/>
                </a:solidFill>
              </a:rPr>
              <a:t>easuring </a:t>
            </a:r>
            <a:r>
              <a:rPr lang="en-GB" sz="3200" dirty="0">
                <a:solidFill>
                  <a:schemeClr val="tx2"/>
                </a:solidFill>
              </a:rPr>
              <a:t>global value </a:t>
            </a:r>
            <a:r>
              <a:rPr lang="en-GB" sz="3200" dirty="0" smtClean="0">
                <a:solidFill>
                  <a:schemeClr val="tx2"/>
                </a:solidFill>
              </a:rPr>
              <a:t>chains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2"/>
                </a:solidFill>
              </a:rPr>
              <a:t>The data gaps and how to fill them</a:t>
            </a:r>
            <a:endParaRPr lang="en-US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600" dirty="0" smtClean="0">
              <a:latin typeface="Times New Roman"/>
              <a:cs typeface="Times New Roman"/>
            </a:endParaRPr>
          </a:p>
          <a:p>
            <a:pPr algn="ctr">
              <a:spcBef>
                <a:spcPct val="0"/>
              </a:spcBef>
              <a:defRPr/>
            </a:pPr>
            <a:endParaRPr lang="en-US" sz="18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1800" dirty="0" smtClean="0"/>
              <a:t>Dr. Timothy </a:t>
            </a:r>
            <a:r>
              <a:rPr lang="en-US" sz="1800" dirty="0"/>
              <a:t>J. Sturgeon, Industrial Performance Center, </a:t>
            </a:r>
            <a:r>
              <a:rPr lang="en-US" sz="1800" dirty="0" smtClean="0"/>
              <a:t>MIT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 smtClean="0"/>
          </a:p>
          <a:p>
            <a:pPr algn="ctr">
              <a:defRPr/>
            </a:pPr>
            <a:r>
              <a:rPr lang="en-US" sz="1600" dirty="0" smtClean="0"/>
              <a:t>18 April 2013</a:t>
            </a:r>
          </a:p>
          <a:p>
            <a:pPr algn="ctr"/>
            <a:endParaRPr lang="en-GB" sz="1600" b="1" dirty="0" smtClean="0"/>
          </a:p>
          <a:p>
            <a:pPr algn="ctr"/>
            <a:r>
              <a:rPr lang="en-GB" sz="1600" b="1" dirty="0" smtClean="0"/>
              <a:t>Eurostat Seminar: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GB" sz="1400" b="1" dirty="0" smtClean="0"/>
              <a:t>Global </a:t>
            </a:r>
            <a:r>
              <a:rPr lang="en-GB" sz="1400" b="1" dirty="0"/>
              <a:t>value chains and economic globalization: The Eurostat </a:t>
            </a:r>
            <a:r>
              <a:rPr lang="en-GB" sz="1400" b="1" dirty="0" smtClean="0"/>
              <a:t>initiative</a:t>
            </a:r>
          </a:p>
          <a:p>
            <a:pPr algn="ctr"/>
            <a:r>
              <a:rPr lang="en-GB" sz="1400" b="1" dirty="0" smtClean="0"/>
              <a:t>Trinity College, Dublin Ireland</a:t>
            </a:r>
            <a:endParaRPr lang="en-US" sz="1400" dirty="0"/>
          </a:p>
          <a:p>
            <a:pPr algn="ctr">
              <a:defRPr/>
            </a:pPr>
            <a:endParaRPr lang="en-US" sz="1800" dirty="0"/>
          </a:p>
        </p:txBody>
      </p:sp>
      <p:pic>
        <p:nvPicPr>
          <p:cNvPr id="15362" name="Picture 3" descr="ip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75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 advClick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8382000" cy="1219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FCC"/>
                </a:solidFill>
                <a:cs typeface="Times New Roman"/>
              </a:rPr>
              <a:t>Global </a:t>
            </a:r>
            <a:r>
              <a:rPr lang="en-US" sz="2400" dirty="0">
                <a:solidFill>
                  <a:srgbClr val="FFFFCC"/>
                </a:solidFill>
                <a:cs typeface="Times New Roman"/>
              </a:rPr>
              <a:t>s</a:t>
            </a:r>
            <a:r>
              <a:rPr lang="en-US" sz="2400" dirty="0" smtClean="0">
                <a:solidFill>
                  <a:srgbClr val="FFFFCC"/>
                </a:solidFill>
                <a:cs typeface="Times New Roman"/>
              </a:rPr>
              <a:t>uppliers and the </a:t>
            </a:r>
            <a:r>
              <a:rPr lang="en-US" sz="2400" dirty="0">
                <a:solidFill>
                  <a:srgbClr val="FFFFCC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rgbClr val="FFFFCC"/>
                </a:solidFill>
                <a:cs typeface="Times New Roman"/>
              </a:rPr>
              <a:t>ew </a:t>
            </a:r>
            <a:r>
              <a:rPr lang="en-US" sz="2400" dirty="0">
                <a:solidFill>
                  <a:srgbClr val="FFFFCC"/>
                </a:solidFill>
                <a:cs typeface="Times New Roman"/>
              </a:rPr>
              <a:t>g</a:t>
            </a:r>
            <a:r>
              <a:rPr lang="en-US" sz="2400" dirty="0" smtClean="0">
                <a:solidFill>
                  <a:srgbClr val="FFFFCC"/>
                </a:solidFill>
                <a:cs typeface="Times New Roman"/>
              </a:rPr>
              <a:t>lobal </a:t>
            </a:r>
            <a:r>
              <a:rPr lang="en-US" sz="2400" dirty="0">
                <a:solidFill>
                  <a:srgbClr val="FFFFCC"/>
                </a:solidFill>
                <a:cs typeface="Times New Roman"/>
              </a:rPr>
              <a:t>s</a:t>
            </a:r>
            <a:r>
              <a:rPr lang="en-US" sz="2400" dirty="0" smtClean="0">
                <a:solidFill>
                  <a:srgbClr val="FFFFCC"/>
                </a:solidFill>
                <a:cs typeface="Times New Roman"/>
              </a:rPr>
              <a:t>upply-base:</a:t>
            </a:r>
            <a:br>
              <a:rPr lang="en-US" sz="2400" dirty="0" smtClean="0">
                <a:solidFill>
                  <a:srgbClr val="FFFFCC"/>
                </a:solidFill>
                <a:cs typeface="Times New Roman"/>
              </a:rPr>
            </a:br>
            <a:r>
              <a:rPr lang="en-US" sz="2400" dirty="0" smtClean="0">
                <a:solidFill>
                  <a:srgbClr val="FFFFCC"/>
                </a:solidFill>
                <a:cs typeface="Times New Roman"/>
              </a:rPr>
              <a:t/>
            </a:r>
            <a:br>
              <a:rPr lang="en-US" sz="2400" dirty="0" smtClean="0">
                <a:solidFill>
                  <a:srgbClr val="FFFFCC"/>
                </a:solidFill>
                <a:cs typeface="Times New Roman"/>
              </a:rPr>
            </a:br>
            <a:r>
              <a:rPr lang="en-US" sz="2000" dirty="0" smtClean="0">
                <a:solidFill>
                  <a:srgbClr val="FFFFCC"/>
                </a:solidFill>
                <a:cs typeface="Times New Roman"/>
              </a:rPr>
              <a:t>Flextronic</a:t>
            </a:r>
            <a:r>
              <a:rPr lang="en-US" sz="2000" dirty="0" smtClean="0">
                <a:solidFill>
                  <a:srgbClr val="FFFFCC"/>
                </a:solidFill>
                <a:cs typeface="Times New Roman"/>
              </a:rPr>
              <a:t>s International example, global electronics contract </a:t>
            </a:r>
            <a:r>
              <a:rPr lang="en-US" sz="2000" dirty="0" err="1" smtClean="0">
                <a:solidFill>
                  <a:srgbClr val="FFFFCC"/>
                </a:solidFill>
                <a:cs typeface="Times New Roman"/>
              </a:rPr>
              <a:t>mfgr</a:t>
            </a:r>
            <a:r>
              <a:rPr lang="en-US" sz="2000" dirty="0" smtClean="0">
                <a:solidFill>
                  <a:srgbClr val="FFFFCC"/>
                </a:solidFill>
                <a:cs typeface="Times New Roman"/>
              </a:rPr>
              <a:t>: </a:t>
            </a:r>
            <a:r>
              <a:rPr lang="en-US" sz="2000" dirty="0">
                <a:solidFill>
                  <a:srgbClr val="FFFFCC"/>
                </a:solidFill>
                <a:cs typeface="Times New Roman"/>
              </a:rPr>
              <a:t/>
            </a:r>
            <a:br>
              <a:rPr lang="en-US" sz="2000" dirty="0">
                <a:solidFill>
                  <a:srgbClr val="FFFFCC"/>
                </a:solidFill>
                <a:cs typeface="Times New Roman"/>
              </a:rPr>
            </a:br>
            <a:r>
              <a:rPr lang="en-US" sz="2000" dirty="0" smtClean="0">
                <a:solidFill>
                  <a:srgbClr val="FFFFCC"/>
                </a:solidFill>
                <a:cs typeface="Times New Roman"/>
              </a:rPr>
              <a:t>  </a:t>
            </a:r>
            <a:r>
              <a:rPr lang="en-US" sz="1800" dirty="0" smtClean="0">
                <a:solidFill>
                  <a:srgbClr val="FFFFCC"/>
                </a:solidFill>
                <a:cs typeface="Times New Roman"/>
              </a:rPr>
              <a:t>- 88 facilities, seven huge industrial parks with full package capabilities</a:t>
            </a:r>
            <a:endParaRPr lang="en-US" sz="1800" b="0" dirty="0" smtClean="0">
              <a:solidFill>
                <a:srgbClr val="FFFFCC"/>
              </a:solidFill>
              <a:cs typeface="Times New Roman"/>
            </a:endParaRPr>
          </a:p>
        </p:txBody>
      </p:sp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1435100" y="2409825"/>
            <a:ext cx="6705600" cy="3810000"/>
            <a:chOff x="513" y="1157"/>
            <a:chExt cx="4830" cy="2670"/>
          </a:xfrm>
        </p:grpSpPr>
        <p:sp>
          <p:nvSpPr>
            <p:cNvPr id="27714" name="Freeform 4"/>
            <p:cNvSpPr>
              <a:spLocks/>
            </p:cNvSpPr>
            <p:nvPr/>
          </p:nvSpPr>
          <p:spPr bwMode="auto">
            <a:xfrm>
              <a:off x="513" y="1534"/>
              <a:ext cx="1786" cy="2268"/>
            </a:xfrm>
            <a:custGeom>
              <a:avLst/>
              <a:gdLst>
                <a:gd name="T0" fmla="*/ 70 w 1786"/>
                <a:gd name="T1" fmla="*/ 201 h 2268"/>
                <a:gd name="T2" fmla="*/ 53 w 1786"/>
                <a:gd name="T3" fmla="*/ 280 h 2268"/>
                <a:gd name="T4" fmla="*/ 73 w 1786"/>
                <a:gd name="T5" fmla="*/ 334 h 2268"/>
                <a:gd name="T6" fmla="*/ 100 w 1786"/>
                <a:gd name="T7" fmla="*/ 393 h 2268"/>
                <a:gd name="T8" fmla="*/ 130 w 1786"/>
                <a:gd name="T9" fmla="*/ 380 h 2268"/>
                <a:gd name="T10" fmla="*/ 220 w 1786"/>
                <a:gd name="T11" fmla="*/ 287 h 2268"/>
                <a:gd name="T12" fmla="*/ 285 w 1786"/>
                <a:gd name="T13" fmla="*/ 275 h 2268"/>
                <a:gd name="T14" fmla="*/ 418 w 1786"/>
                <a:gd name="T15" fmla="*/ 344 h 2268"/>
                <a:gd name="T16" fmla="*/ 538 w 1786"/>
                <a:gd name="T17" fmla="*/ 466 h 2268"/>
                <a:gd name="T18" fmla="*/ 590 w 1786"/>
                <a:gd name="T19" fmla="*/ 591 h 2268"/>
                <a:gd name="T20" fmla="*/ 700 w 1786"/>
                <a:gd name="T21" fmla="*/ 886 h 2268"/>
                <a:gd name="T22" fmla="*/ 713 w 1786"/>
                <a:gd name="T23" fmla="*/ 849 h 2268"/>
                <a:gd name="T24" fmla="*/ 846 w 1786"/>
                <a:gd name="T25" fmla="*/ 1023 h 2268"/>
                <a:gd name="T26" fmla="*/ 1048 w 1786"/>
                <a:gd name="T27" fmla="*/ 1140 h 2268"/>
                <a:gd name="T28" fmla="*/ 1176 w 1786"/>
                <a:gd name="T29" fmla="*/ 1243 h 2268"/>
                <a:gd name="T30" fmla="*/ 1181 w 1786"/>
                <a:gd name="T31" fmla="*/ 1342 h 2268"/>
                <a:gd name="T32" fmla="*/ 1316 w 1786"/>
                <a:gd name="T33" fmla="*/ 1690 h 2268"/>
                <a:gd name="T34" fmla="*/ 1281 w 1786"/>
                <a:gd name="T35" fmla="*/ 2087 h 2268"/>
                <a:gd name="T36" fmla="*/ 1278 w 1786"/>
                <a:gd name="T37" fmla="*/ 2244 h 2268"/>
                <a:gd name="T38" fmla="*/ 1346 w 1786"/>
                <a:gd name="T39" fmla="*/ 2190 h 2268"/>
                <a:gd name="T40" fmla="*/ 1418 w 1786"/>
                <a:gd name="T41" fmla="*/ 2018 h 2268"/>
                <a:gd name="T42" fmla="*/ 1538 w 1786"/>
                <a:gd name="T43" fmla="*/ 1891 h 2268"/>
                <a:gd name="T44" fmla="*/ 1736 w 1786"/>
                <a:gd name="T45" fmla="*/ 1560 h 2268"/>
                <a:gd name="T46" fmla="*/ 1626 w 1786"/>
                <a:gd name="T47" fmla="*/ 1364 h 2268"/>
                <a:gd name="T48" fmla="*/ 1493 w 1786"/>
                <a:gd name="T49" fmla="*/ 1268 h 2268"/>
                <a:gd name="T50" fmla="*/ 1298 w 1786"/>
                <a:gd name="T51" fmla="*/ 1187 h 2268"/>
                <a:gd name="T52" fmla="*/ 1163 w 1786"/>
                <a:gd name="T53" fmla="*/ 1216 h 2268"/>
                <a:gd name="T54" fmla="*/ 1073 w 1786"/>
                <a:gd name="T55" fmla="*/ 1072 h 2268"/>
                <a:gd name="T56" fmla="*/ 946 w 1786"/>
                <a:gd name="T57" fmla="*/ 1006 h 2268"/>
                <a:gd name="T58" fmla="*/ 1056 w 1786"/>
                <a:gd name="T59" fmla="*/ 878 h 2268"/>
                <a:gd name="T60" fmla="*/ 1176 w 1786"/>
                <a:gd name="T61" fmla="*/ 959 h 2268"/>
                <a:gd name="T62" fmla="*/ 1238 w 1786"/>
                <a:gd name="T63" fmla="*/ 758 h 2268"/>
                <a:gd name="T64" fmla="*/ 1356 w 1786"/>
                <a:gd name="T65" fmla="*/ 621 h 2268"/>
                <a:gd name="T66" fmla="*/ 1383 w 1786"/>
                <a:gd name="T67" fmla="*/ 643 h 2268"/>
                <a:gd name="T68" fmla="*/ 1398 w 1786"/>
                <a:gd name="T69" fmla="*/ 594 h 2268"/>
                <a:gd name="T70" fmla="*/ 1336 w 1786"/>
                <a:gd name="T71" fmla="*/ 542 h 2268"/>
                <a:gd name="T72" fmla="*/ 1491 w 1786"/>
                <a:gd name="T73" fmla="*/ 430 h 2268"/>
                <a:gd name="T74" fmla="*/ 1423 w 1786"/>
                <a:gd name="T75" fmla="*/ 354 h 2268"/>
                <a:gd name="T76" fmla="*/ 1366 w 1786"/>
                <a:gd name="T77" fmla="*/ 327 h 2268"/>
                <a:gd name="T78" fmla="*/ 1323 w 1786"/>
                <a:gd name="T79" fmla="*/ 280 h 2268"/>
                <a:gd name="T80" fmla="*/ 1208 w 1786"/>
                <a:gd name="T81" fmla="*/ 255 h 2268"/>
                <a:gd name="T82" fmla="*/ 1223 w 1786"/>
                <a:gd name="T83" fmla="*/ 385 h 2268"/>
                <a:gd name="T84" fmla="*/ 1173 w 1786"/>
                <a:gd name="T85" fmla="*/ 481 h 2268"/>
                <a:gd name="T86" fmla="*/ 1011 w 1786"/>
                <a:gd name="T87" fmla="*/ 373 h 2268"/>
                <a:gd name="T88" fmla="*/ 1041 w 1786"/>
                <a:gd name="T89" fmla="*/ 231 h 2268"/>
                <a:gd name="T90" fmla="*/ 1061 w 1786"/>
                <a:gd name="T91" fmla="*/ 175 h 2268"/>
                <a:gd name="T92" fmla="*/ 1151 w 1786"/>
                <a:gd name="T93" fmla="*/ 96 h 2268"/>
                <a:gd name="T94" fmla="*/ 1073 w 1786"/>
                <a:gd name="T95" fmla="*/ 101 h 2268"/>
                <a:gd name="T96" fmla="*/ 1028 w 1786"/>
                <a:gd name="T97" fmla="*/ 49 h 2268"/>
                <a:gd name="T98" fmla="*/ 1003 w 1786"/>
                <a:gd name="T99" fmla="*/ 94 h 2268"/>
                <a:gd name="T100" fmla="*/ 883 w 1786"/>
                <a:gd name="T101" fmla="*/ 113 h 2268"/>
                <a:gd name="T102" fmla="*/ 813 w 1786"/>
                <a:gd name="T103" fmla="*/ 125 h 2268"/>
                <a:gd name="T104" fmla="*/ 580 w 1786"/>
                <a:gd name="T105" fmla="*/ 69 h 2268"/>
                <a:gd name="T106" fmla="*/ 445 w 1786"/>
                <a:gd name="T107" fmla="*/ 79 h 2268"/>
                <a:gd name="T108" fmla="*/ 145 w 1786"/>
                <a:gd name="T109" fmla="*/ 15 h 2268"/>
                <a:gd name="T110" fmla="*/ 12 w 1786"/>
                <a:gd name="T111" fmla="*/ 96 h 2268"/>
                <a:gd name="T112" fmla="*/ 43 w 1786"/>
                <a:gd name="T113" fmla="*/ 143 h 22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86" h="2268">
                  <a:moveTo>
                    <a:pt x="0" y="170"/>
                  </a:moveTo>
                  <a:lnTo>
                    <a:pt x="23" y="175"/>
                  </a:lnTo>
                  <a:lnTo>
                    <a:pt x="12" y="179"/>
                  </a:lnTo>
                  <a:lnTo>
                    <a:pt x="23" y="197"/>
                  </a:lnTo>
                  <a:lnTo>
                    <a:pt x="63" y="192"/>
                  </a:lnTo>
                  <a:lnTo>
                    <a:pt x="70" y="201"/>
                  </a:lnTo>
                  <a:lnTo>
                    <a:pt x="85" y="197"/>
                  </a:lnTo>
                  <a:lnTo>
                    <a:pt x="88" y="219"/>
                  </a:lnTo>
                  <a:lnTo>
                    <a:pt x="38" y="246"/>
                  </a:lnTo>
                  <a:lnTo>
                    <a:pt x="25" y="268"/>
                  </a:lnTo>
                  <a:lnTo>
                    <a:pt x="38" y="280"/>
                  </a:lnTo>
                  <a:lnTo>
                    <a:pt x="53" y="280"/>
                  </a:lnTo>
                  <a:lnTo>
                    <a:pt x="45" y="295"/>
                  </a:lnTo>
                  <a:lnTo>
                    <a:pt x="53" y="312"/>
                  </a:lnTo>
                  <a:lnTo>
                    <a:pt x="63" y="312"/>
                  </a:lnTo>
                  <a:lnTo>
                    <a:pt x="73" y="295"/>
                  </a:lnTo>
                  <a:lnTo>
                    <a:pt x="83" y="324"/>
                  </a:lnTo>
                  <a:lnTo>
                    <a:pt x="73" y="334"/>
                  </a:lnTo>
                  <a:lnTo>
                    <a:pt x="100" y="317"/>
                  </a:lnTo>
                  <a:lnTo>
                    <a:pt x="115" y="341"/>
                  </a:lnTo>
                  <a:lnTo>
                    <a:pt x="145" y="324"/>
                  </a:lnTo>
                  <a:lnTo>
                    <a:pt x="120" y="373"/>
                  </a:lnTo>
                  <a:lnTo>
                    <a:pt x="100" y="383"/>
                  </a:lnTo>
                  <a:lnTo>
                    <a:pt x="100" y="393"/>
                  </a:lnTo>
                  <a:lnTo>
                    <a:pt x="73" y="393"/>
                  </a:lnTo>
                  <a:lnTo>
                    <a:pt x="63" y="417"/>
                  </a:lnTo>
                  <a:lnTo>
                    <a:pt x="83" y="400"/>
                  </a:lnTo>
                  <a:lnTo>
                    <a:pt x="105" y="400"/>
                  </a:lnTo>
                  <a:lnTo>
                    <a:pt x="115" y="383"/>
                  </a:lnTo>
                  <a:lnTo>
                    <a:pt x="130" y="380"/>
                  </a:lnTo>
                  <a:lnTo>
                    <a:pt x="180" y="344"/>
                  </a:lnTo>
                  <a:lnTo>
                    <a:pt x="190" y="327"/>
                  </a:lnTo>
                  <a:lnTo>
                    <a:pt x="183" y="317"/>
                  </a:lnTo>
                  <a:lnTo>
                    <a:pt x="228" y="270"/>
                  </a:lnTo>
                  <a:lnTo>
                    <a:pt x="240" y="277"/>
                  </a:lnTo>
                  <a:lnTo>
                    <a:pt x="220" y="287"/>
                  </a:lnTo>
                  <a:lnTo>
                    <a:pt x="213" y="312"/>
                  </a:lnTo>
                  <a:lnTo>
                    <a:pt x="223" y="312"/>
                  </a:lnTo>
                  <a:lnTo>
                    <a:pt x="213" y="322"/>
                  </a:lnTo>
                  <a:lnTo>
                    <a:pt x="255" y="304"/>
                  </a:lnTo>
                  <a:lnTo>
                    <a:pt x="268" y="280"/>
                  </a:lnTo>
                  <a:lnTo>
                    <a:pt x="285" y="275"/>
                  </a:lnTo>
                  <a:lnTo>
                    <a:pt x="283" y="287"/>
                  </a:lnTo>
                  <a:lnTo>
                    <a:pt x="318" y="304"/>
                  </a:lnTo>
                  <a:lnTo>
                    <a:pt x="388" y="307"/>
                  </a:lnTo>
                  <a:lnTo>
                    <a:pt x="393" y="324"/>
                  </a:lnTo>
                  <a:lnTo>
                    <a:pt x="405" y="336"/>
                  </a:lnTo>
                  <a:lnTo>
                    <a:pt x="418" y="344"/>
                  </a:lnTo>
                  <a:lnTo>
                    <a:pt x="445" y="341"/>
                  </a:lnTo>
                  <a:lnTo>
                    <a:pt x="463" y="351"/>
                  </a:lnTo>
                  <a:lnTo>
                    <a:pt x="460" y="366"/>
                  </a:lnTo>
                  <a:lnTo>
                    <a:pt x="493" y="390"/>
                  </a:lnTo>
                  <a:lnTo>
                    <a:pt x="505" y="422"/>
                  </a:lnTo>
                  <a:lnTo>
                    <a:pt x="538" y="466"/>
                  </a:lnTo>
                  <a:lnTo>
                    <a:pt x="538" y="493"/>
                  </a:lnTo>
                  <a:lnTo>
                    <a:pt x="580" y="515"/>
                  </a:lnTo>
                  <a:lnTo>
                    <a:pt x="600" y="523"/>
                  </a:lnTo>
                  <a:lnTo>
                    <a:pt x="605" y="555"/>
                  </a:lnTo>
                  <a:lnTo>
                    <a:pt x="580" y="555"/>
                  </a:lnTo>
                  <a:lnTo>
                    <a:pt x="590" y="591"/>
                  </a:lnTo>
                  <a:lnTo>
                    <a:pt x="588" y="699"/>
                  </a:lnTo>
                  <a:lnTo>
                    <a:pt x="610" y="758"/>
                  </a:lnTo>
                  <a:lnTo>
                    <a:pt x="635" y="802"/>
                  </a:lnTo>
                  <a:lnTo>
                    <a:pt x="663" y="812"/>
                  </a:lnTo>
                  <a:lnTo>
                    <a:pt x="685" y="839"/>
                  </a:lnTo>
                  <a:lnTo>
                    <a:pt x="700" y="886"/>
                  </a:lnTo>
                  <a:lnTo>
                    <a:pt x="740" y="930"/>
                  </a:lnTo>
                  <a:lnTo>
                    <a:pt x="750" y="966"/>
                  </a:lnTo>
                  <a:lnTo>
                    <a:pt x="778" y="996"/>
                  </a:lnTo>
                  <a:lnTo>
                    <a:pt x="785" y="991"/>
                  </a:lnTo>
                  <a:lnTo>
                    <a:pt x="718" y="878"/>
                  </a:lnTo>
                  <a:lnTo>
                    <a:pt x="713" y="849"/>
                  </a:lnTo>
                  <a:lnTo>
                    <a:pt x="725" y="851"/>
                  </a:lnTo>
                  <a:lnTo>
                    <a:pt x="753" y="905"/>
                  </a:lnTo>
                  <a:lnTo>
                    <a:pt x="793" y="939"/>
                  </a:lnTo>
                  <a:lnTo>
                    <a:pt x="793" y="954"/>
                  </a:lnTo>
                  <a:lnTo>
                    <a:pt x="838" y="1003"/>
                  </a:lnTo>
                  <a:lnTo>
                    <a:pt x="846" y="1023"/>
                  </a:lnTo>
                  <a:lnTo>
                    <a:pt x="841" y="1040"/>
                  </a:lnTo>
                  <a:lnTo>
                    <a:pt x="853" y="1055"/>
                  </a:lnTo>
                  <a:lnTo>
                    <a:pt x="946" y="1109"/>
                  </a:lnTo>
                  <a:lnTo>
                    <a:pt x="988" y="1106"/>
                  </a:lnTo>
                  <a:lnTo>
                    <a:pt x="1018" y="1128"/>
                  </a:lnTo>
                  <a:lnTo>
                    <a:pt x="1048" y="1140"/>
                  </a:lnTo>
                  <a:lnTo>
                    <a:pt x="1076" y="1145"/>
                  </a:lnTo>
                  <a:lnTo>
                    <a:pt x="1103" y="1185"/>
                  </a:lnTo>
                  <a:lnTo>
                    <a:pt x="1103" y="1202"/>
                  </a:lnTo>
                  <a:lnTo>
                    <a:pt x="1118" y="1197"/>
                  </a:lnTo>
                  <a:lnTo>
                    <a:pt x="1143" y="1224"/>
                  </a:lnTo>
                  <a:lnTo>
                    <a:pt x="1176" y="1243"/>
                  </a:lnTo>
                  <a:lnTo>
                    <a:pt x="1176" y="1226"/>
                  </a:lnTo>
                  <a:lnTo>
                    <a:pt x="1193" y="1216"/>
                  </a:lnTo>
                  <a:lnTo>
                    <a:pt x="1208" y="1224"/>
                  </a:lnTo>
                  <a:lnTo>
                    <a:pt x="1208" y="1243"/>
                  </a:lnTo>
                  <a:lnTo>
                    <a:pt x="1216" y="1292"/>
                  </a:lnTo>
                  <a:lnTo>
                    <a:pt x="1181" y="1342"/>
                  </a:lnTo>
                  <a:lnTo>
                    <a:pt x="1173" y="1388"/>
                  </a:lnTo>
                  <a:lnTo>
                    <a:pt x="1173" y="1442"/>
                  </a:lnTo>
                  <a:lnTo>
                    <a:pt x="1193" y="1481"/>
                  </a:lnTo>
                  <a:lnTo>
                    <a:pt x="1233" y="1574"/>
                  </a:lnTo>
                  <a:lnTo>
                    <a:pt x="1311" y="1636"/>
                  </a:lnTo>
                  <a:lnTo>
                    <a:pt x="1316" y="1690"/>
                  </a:lnTo>
                  <a:lnTo>
                    <a:pt x="1298" y="1810"/>
                  </a:lnTo>
                  <a:lnTo>
                    <a:pt x="1298" y="1876"/>
                  </a:lnTo>
                  <a:lnTo>
                    <a:pt x="1268" y="1952"/>
                  </a:lnTo>
                  <a:lnTo>
                    <a:pt x="1266" y="2028"/>
                  </a:lnTo>
                  <a:lnTo>
                    <a:pt x="1286" y="2030"/>
                  </a:lnTo>
                  <a:lnTo>
                    <a:pt x="1281" y="2087"/>
                  </a:lnTo>
                  <a:lnTo>
                    <a:pt x="1261" y="2126"/>
                  </a:lnTo>
                  <a:lnTo>
                    <a:pt x="1261" y="2151"/>
                  </a:lnTo>
                  <a:lnTo>
                    <a:pt x="1266" y="2180"/>
                  </a:lnTo>
                  <a:lnTo>
                    <a:pt x="1263" y="2207"/>
                  </a:lnTo>
                  <a:lnTo>
                    <a:pt x="1278" y="2222"/>
                  </a:lnTo>
                  <a:lnTo>
                    <a:pt x="1278" y="2244"/>
                  </a:lnTo>
                  <a:lnTo>
                    <a:pt x="1286" y="2263"/>
                  </a:lnTo>
                  <a:lnTo>
                    <a:pt x="1301" y="2268"/>
                  </a:lnTo>
                  <a:lnTo>
                    <a:pt x="1306" y="2246"/>
                  </a:lnTo>
                  <a:lnTo>
                    <a:pt x="1338" y="2236"/>
                  </a:lnTo>
                  <a:lnTo>
                    <a:pt x="1326" y="2222"/>
                  </a:lnTo>
                  <a:lnTo>
                    <a:pt x="1346" y="2190"/>
                  </a:lnTo>
                  <a:lnTo>
                    <a:pt x="1376" y="2143"/>
                  </a:lnTo>
                  <a:lnTo>
                    <a:pt x="1353" y="2114"/>
                  </a:lnTo>
                  <a:lnTo>
                    <a:pt x="1381" y="2094"/>
                  </a:lnTo>
                  <a:lnTo>
                    <a:pt x="1398" y="2038"/>
                  </a:lnTo>
                  <a:lnTo>
                    <a:pt x="1386" y="2016"/>
                  </a:lnTo>
                  <a:lnTo>
                    <a:pt x="1418" y="2018"/>
                  </a:lnTo>
                  <a:lnTo>
                    <a:pt x="1418" y="1979"/>
                  </a:lnTo>
                  <a:lnTo>
                    <a:pt x="1478" y="1977"/>
                  </a:lnTo>
                  <a:lnTo>
                    <a:pt x="1496" y="1947"/>
                  </a:lnTo>
                  <a:lnTo>
                    <a:pt x="1473" y="1896"/>
                  </a:lnTo>
                  <a:lnTo>
                    <a:pt x="1521" y="1913"/>
                  </a:lnTo>
                  <a:lnTo>
                    <a:pt x="1538" y="1891"/>
                  </a:lnTo>
                  <a:lnTo>
                    <a:pt x="1608" y="1798"/>
                  </a:lnTo>
                  <a:lnTo>
                    <a:pt x="1613" y="1751"/>
                  </a:lnTo>
                  <a:lnTo>
                    <a:pt x="1659" y="1709"/>
                  </a:lnTo>
                  <a:lnTo>
                    <a:pt x="1706" y="1695"/>
                  </a:lnTo>
                  <a:lnTo>
                    <a:pt x="1734" y="1623"/>
                  </a:lnTo>
                  <a:lnTo>
                    <a:pt x="1736" y="1560"/>
                  </a:lnTo>
                  <a:lnTo>
                    <a:pt x="1786" y="1491"/>
                  </a:lnTo>
                  <a:lnTo>
                    <a:pt x="1784" y="1435"/>
                  </a:lnTo>
                  <a:lnTo>
                    <a:pt x="1734" y="1403"/>
                  </a:lnTo>
                  <a:lnTo>
                    <a:pt x="1661" y="1393"/>
                  </a:lnTo>
                  <a:lnTo>
                    <a:pt x="1656" y="1376"/>
                  </a:lnTo>
                  <a:lnTo>
                    <a:pt x="1626" y="1364"/>
                  </a:lnTo>
                  <a:lnTo>
                    <a:pt x="1568" y="1386"/>
                  </a:lnTo>
                  <a:lnTo>
                    <a:pt x="1568" y="1359"/>
                  </a:lnTo>
                  <a:lnTo>
                    <a:pt x="1593" y="1329"/>
                  </a:lnTo>
                  <a:lnTo>
                    <a:pt x="1568" y="1292"/>
                  </a:lnTo>
                  <a:lnTo>
                    <a:pt x="1536" y="1268"/>
                  </a:lnTo>
                  <a:lnTo>
                    <a:pt x="1493" y="1268"/>
                  </a:lnTo>
                  <a:lnTo>
                    <a:pt x="1451" y="1224"/>
                  </a:lnTo>
                  <a:lnTo>
                    <a:pt x="1438" y="1212"/>
                  </a:lnTo>
                  <a:lnTo>
                    <a:pt x="1413" y="1194"/>
                  </a:lnTo>
                  <a:lnTo>
                    <a:pt x="1346" y="1192"/>
                  </a:lnTo>
                  <a:lnTo>
                    <a:pt x="1316" y="1165"/>
                  </a:lnTo>
                  <a:lnTo>
                    <a:pt x="1298" y="1187"/>
                  </a:lnTo>
                  <a:lnTo>
                    <a:pt x="1298" y="1165"/>
                  </a:lnTo>
                  <a:lnTo>
                    <a:pt x="1248" y="1185"/>
                  </a:lnTo>
                  <a:lnTo>
                    <a:pt x="1223" y="1231"/>
                  </a:lnTo>
                  <a:lnTo>
                    <a:pt x="1216" y="1221"/>
                  </a:lnTo>
                  <a:lnTo>
                    <a:pt x="1193" y="1204"/>
                  </a:lnTo>
                  <a:lnTo>
                    <a:pt x="1163" y="1216"/>
                  </a:lnTo>
                  <a:lnTo>
                    <a:pt x="1151" y="1204"/>
                  </a:lnTo>
                  <a:lnTo>
                    <a:pt x="1131" y="1187"/>
                  </a:lnTo>
                  <a:lnTo>
                    <a:pt x="1136" y="1118"/>
                  </a:lnTo>
                  <a:lnTo>
                    <a:pt x="1113" y="1106"/>
                  </a:lnTo>
                  <a:lnTo>
                    <a:pt x="1066" y="1106"/>
                  </a:lnTo>
                  <a:lnTo>
                    <a:pt x="1073" y="1072"/>
                  </a:lnTo>
                  <a:lnTo>
                    <a:pt x="1091" y="1023"/>
                  </a:lnTo>
                  <a:lnTo>
                    <a:pt x="1073" y="1015"/>
                  </a:lnTo>
                  <a:lnTo>
                    <a:pt x="1041" y="1025"/>
                  </a:lnTo>
                  <a:lnTo>
                    <a:pt x="1026" y="1069"/>
                  </a:lnTo>
                  <a:lnTo>
                    <a:pt x="973" y="1062"/>
                  </a:lnTo>
                  <a:lnTo>
                    <a:pt x="946" y="1006"/>
                  </a:lnTo>
                  <a:lnTo>
                    <a:pt x="953" y="947"/>
                  </a:lnTo>
                  <a:lnTo>
                    <a:pt x="951" y="915"/>
                  </a:lnTo>
                  <a:lnTo>
                    <a:pt x="981" y="886"/>
                  </a:lnTo>
                  <a:lnTo>
                    <a:pt x="1021" y="881"/>
                  </a:lnTo>
                  <a:lnTo>
                    <a:pt x="1056" y="898"/>
                  </a:lnTo>
                  <a:lnTo>
                    <a:pt x="1056" y="878"/>
                  </a:lnTo>
                  <a:lnTo>
                    <a:pt x="1073" y="863"/>
                  </a:lnTo>
                  <a:lnTo>
                    <a:pt x="1128" y="878"/>
                  </a:lnTo>
                  <a:lnTo>
                    <a:pt x="1146" y="898"/>
                  </a:lnTo>
                  <a:lnTo>
                    <a:pt x="1148" y="920"/>
                  </a:lnTo>
                  <a:lnTo>
                    <a:pt x="1163" y="959"/>
                  </a:lnTo>
                  <a:lnTo>
                    <a:pt x="1176" y="959"/>
                  </a:lnTo>
                  <a:lnTo>
                    <a:pt x="1181" y="930"/>
                  </a:lnTo>
                  <a:lnTo>
                    <a:pt x="1161" y="863"/>
                  </a:lnTo>
                  <a:lnTo>
                    <a:pt x="1173" y="839"/>
                  </a:lnTo>
                  <a:lnTo>
                    <a:pt x="1238" y="785"/>
                  </a:lnTo>
                  <a:lnTo>
                    <a:pt x="1233" y="743"/>
                  </a:lnTo>
                  <a:lnTo>
                    <a:pt x="1238" y="758"/>
                  </a:lnTo>
                  <a:lnTo>
                    <a:pt x="1251" y="724"/>
                  </a:lnTo>
                  <a:lnTo>
                    <a:pt x="1266" y="689"/>
                  </a:lnTo>
                  <a:lnTo>
                    <a:pt x="1321" y="677"/>
                  </a:lnTo>
                  <a:lnTo>
                    <a:pt x="1301" y="667"/>
                  </a:lnTo>
                  <a:lnTo>
                    <a:pt x="1316" y="638"/>
                  </a:lnTo>
                  <a:lnTo>
                    <a:pt x="1356" y="621"/>
                  </a:lnTo>
                  <a:lnTo>
                    <a:pt x="1358" y="608"/>
                  </a:lnTo>
                  <a:lnTo>
                    <a:pt x="1388" y="594"/>
                  </a:lnTo>
                  <a:lnTo>
                    <a:pt x="1388" y="604"/>
                  </a:lnTo>
                  <a:lnTo>
                    <a:pt x="1408" y="604"/>
                  </a:lnTo>
                  <a:lnTo>
                    <a:pt x="1371" y="621"/>
                  </a:lnTo>
                  <a:lnTo>
                    <a:pt x="1383" y="643"/>
                  </a:lnTo>
                  <a:lnTo>
                    <a:pt x="1398" y="621"/>
                  </a:lnTo>
                  <a:lnTo>
                    <a:pt x="1438" y="604"/>
                  </a:lnTo>
                  <a:lnTo>
                    <a:pt x="1451" y="591"/>
                  </a:lnTo>
                  <a:lnTo>
                    <a:pt x="1446" y="574"/>
                  </a:lnTo>
                  <a:lnTo>
                    <a:pt x="1433" y="604"/>
                  </a:lnTo>
                  <a:lnTo>
                    <a:pt x="1398" y="594"/>
                  </a:lnTo>
                  <a:lnTo>
                    <a:pt x="1383" y="574"/>
                  </a:lnTo>
                  <a:lnTo>
                    <a:pt x="1388" y="557"/>
                  </a:lnTo>
                  <a:lnTo>
                    <a:pt x="1366" y="555"/>
                  </a:lnTo>
                  <a:lnTo>
                    <a:pt x="1396" y="542"/>
                  </a:lnTo>
                  <a:lnTo>
                    <a:pt x="1381" y="532"/>
                  </a:lnTo>
                  <a:lnTo>
                    <a:pt x="1336" y="542"/>
                  </a:lnTo>
                  <a:lnTo>
                    <a:pt x="1366" y="513"/>
                  </a:lnTo>
                  <a:lnTo>
                    <a:pt x="1451" y="513"/>
                  </a:lnTo>
                  <a:lnTo>
                    <a:pt x="1508" y="471"/>
                  </a:lnTo>
                  <a:lnTo>
                    <a:pt x="1508" y="442"/>
                  </a:lnTo>
                  <a:lnTo>
                    <a:pt x="1491" y="449"/>
                  </a:lnTo>
                  <a:lnTo>
                    <a:pt x="1491" y="430"/>
                  </a:lnTo>
                  <a:lnTo>
                    <a:pt x="1448" y="449"/>
                  </a:lnTo>
                  <a:lnTo>
                    <a:pt x="1438" y="439"/>
                  </a:lnTo>
                  <a:lnTo>
                    <a:pt x="1483" y="422"/>
                  </a:lnTo>
                  <a:lnTo>
                    <a:pt x="1448" y="398"/>
                  </a:lnTo>
                  <a:lnTo>
                    <a:pt x="1428" y="376"/>
                  </a:lnTo>
                  <a:lnTo>
                    <a:pt x="1423" y="354"/>
                  </a:lnTo>
                  <a:lnTo>
                    <a:pt x="1413" y="344"/>
                  </a:lnTo>
                  <a:lnTo>
                    <a:pt x="1413" y="334"/>
                  </a:lnTo>
                  <a:lnTo>
                    <a:pt x="1408" y="317"/>
                  </a:lnTo>
                  <a:lnTo>
                    <a:pt x="1388" y="295"/>
                  </a:lnTo>
                  <a:lnTo>
                    <a:pt x="1381" y="312"/>
                  </a:lnTo>
                  <a:lnTo>
                    <a:pt x="1366" y="327"/>
                  </a:lnTo>
                  <a:lnTo>
                    <a:pt x="1341" y="344"/>
                  </a:lnTo>
                  <a:lnTo>
                    <a:pt x="1338" y="327"/>
                  </a:lnTo>
                  <a:lnTo>
                    <a:pt x="1306" y="341"/>
                  </a:lnTo>
                  <a:lnTo>
                    <a:pt x="1328" y="317"/>
                  </a:lnTo>
                  <a:lnTo>
                    <a:pt x="1323" y="302"/>
                  </a:lnTo>
                  <a:lnTo>
                    <a:pt x="1323" y="280"/>
                  </a:lnTo>
                  <a:lnTo>
                    <a:pt x="1298" y="275"/>
                  </a:lnTo>
                  <a:lnTo>
                    <a:pt x="1298" y="268"/>
                  </a:lnTo>
                  <a:lnTo>
                    <a:pt x="1266" y="246"/>
                  </a:lnTo>
                  <a:lnTo>
                    <a:pt x="1248" y="251"/>
                  </a:lnTo>
                  <a:lnTo>
                    <a:pt x="1216" y="246"/>
                  </a:lnTo>
                  <a:lnTo>
                    <a:pt x="1208" y="255"/>
                  </a:lnTo>
                  <a:lnTo>
                    <a:pt x="1216" y="268"/>
                  </a:lnTo>
                  <a:lnTo>
                    <a:pt x="1208" y="285"/>
                  </a:lnTo>
                  <a:lnTo>
                    <a:pt x="1221" y="312"/>
                  </a:lnTo>
                  <a:lnTo>
                    <a:pt x="1201" y="331"/>
                  </a:lnTo>
                  <a:lnTo>
                    <a:pt x="1216" y="344"/>
                  </a:lnTo>
                  <a:lnTo>
                    <a:pt x="1223" y="385"/>
                  </a:lnTo>
                  <a:lnTo>
                    <a:pt x="1186" y="422"/>
                  </a:lnTo>
                  <a:lnTo>
                    <a:pt x="1203" y="466"/>
                  </a:lnTo>
                  <a:lnTo>
                    <a:pt x="1208" y="469"/>
                  </a:lnTo>
                  <a:lnTo>
                    <a:pt x="1186" y="496"/>
                  </a:lnTo>
                  <a:lnTo>
                    <a:pt x="1171" y="496"/>
                  </a:lnTo>
                  <a:lnTo>
                    <a:pt x="1173" y="481"/>
                  </a:lnTo>
                  <a:lnTo>
                    <a:pt x="1151" y="456"/>
                  </a:lnTo>
                  <a:lnTo>
                    <a:pt x="1151" y="410"/>
                  </a:lnTo>
                  <a:lnTo>
                    <a:pt x="1106" y="403"/>
                  </a:lnTo>
                  <a:lnTo>
                    <a:pt x="1058" y="373"/>
                  </a:lnTo>
                  <a:lnTo>
                    <a:pt x="1033" y="366"/>
                  </a:lnTo>
                  <a:lnTo>
                    <a:pt x="1011" y="373"/>
                  </a:lnTo>
                  <a:lnTo>
                    <a:pt x="1006" y="331"/>
                  </a:lnTo>
                  <a:lnTo>
                    <a:pt x="988" y="336"/>
                  </a:lnTo>
                  <a:lnTo>
                    <a:pt x="988" y="268"/>
                  </a:lnTo>
                  <a:lnTo>
                    <a:pt x="1011" y="255"/>
                  </a:lnTo>
                  <a:lnTo>
                    <a:pt x="1013" y="238"/>
                  </a:lnTo>
                  <a:lnTo>
                    <a:pt x="1041" y="231"/>
                  </a:lnTo>
                  <a:lnTo>
                    <a:pt x="1003" y="206"/>
                  </a:lnTo>
                  <a:lnTo>
                    <a:pt x="1041" y="219"/>
                  </a:lnTo>
                  <a:lnTo>
                    <a:pt x="1048" y="206"/>
                  </a:lnTo>
                  <a:lnTo>
                    <a:pt x="1068" y="206"/>
                  </a:lnTo>
                  <a:lnTo>
                    <a:pt x="1091" y="179"/>
                  </a:lnTo>
                  <a:lnTo>
                    <a:pt x="1061" y="175"/>
                  </a:lnTo>
                  <a:lnTo>
                    <a:pt x="1048" y="162"/>
                  </a:lnTo>
                  <a:lnTo>
                    <a:pt x="1091" y="172"/>
                  </a:lnTo>
                  <a:lnTo>
                    <a:pt x="1096" y="143"/>
                  </a:lnTo>
                  <a:lnTo>
                    <a:pt x="1136" y="150"/>
                  </a:lnTo>
                  <a:lnTo>
                    <a:pt x="1161" y="125"/>
                  </a:lnTo>
                  <a:lnTo>
                    <a:pt x="1151" y="96"/>
                  </a:lnTo>
                  <a:lnTo>
                    <a:pt x="1163" y="94"/>
                  </a:lnTo>
                  <a:lnTo>
                    <a:pt x="1106" y="57"/>
                  </a:lnTo>
                  <a:lnTo>
                    <a:pt x="1118" y="86"/>
                  </a:lnTo>
                  <a:lnTo>
                    <a:pt x="1103" y="94"/>
                  </a:lnTo>
                  <a:lnTo>
                    <a:pt x="1086" y="125"/>
                  </a:lnTo>
                  <a:lnTo>
                    <a:pt x="1073" y="101"/>
                  </a:lnTo>
                  <a:lnTo>
                    <a:pt x="1056" y="69"/>
                  </a:lnTo>
                  <a:lnTo>
                    <a:pt x="1041" y="101"/>
                  </a:lnTo>
                  <a:lnTo>
                    <a:pt x="1028" y="69"/>
                  </a:lnTo>
                  <a:lnTo>
                    <a:pt x="1011" y="64"/>
                  </a:lnTo>
                  <a:lnTo>
                    <a:pt x="1013" y="49"/>
                  </a:lnTo>
                  <a:lnTo>
                    <a:pt x="1028" y="49"/>
                  </a:lnTo>
                  <a:lnTo>
                    <a:pt x="1008" y="18"/>
                  </a:lnTo>
                  <a:lnTo>
                    <a:pt x="978" y="0"/>
                  </a:lnTo>
                  <a:lnTo>
                    <a:pt x="961" y="18"/>
                  </a:lnTo>
                  <a:lnTo>
                    <a:pt x="958" y="49"/>
                  </a:lnTo>
                  <a:lnTo>
                    <a:pt x="998" y="67"/>
                  </a:lnTo>
                  <a:lnTo>
                    <a:pt x="1003" y="94"/>
                  </a:lnTo>
                  <a:lnTo>
                    <a:pt x="973" y="103"/>
                  </a:lnTo>
                  <a:lnTo>
                    <a:pt x="978" y="125"/>
                  </a:lnTo>
                  <a:lnTo>
                    <a:pt x="961" y="121"/>
                  </a:lnTo>
                  <a:lnTo>
                    <a:pt x="958" y="106"/>
                  </a:lnTo>
                  <a:lnTo>
                    <a:pt x="933" y="113"/>
                  </a:lnTo>
                  <a:lnTo>
                    <a:pt x="883" y="113"/>
                  </a:lnTo>
                  <a:lnTo>
                    <a:pt x="868" y="101"/>
                  </a:lnTo>
                  <a:lnTo>
                    <a:pt x="828" y="79"/>
                  </a:lnTo>
                  <a:lnTo>
                    <a:pt x="795" y="96"/>
                  </a:lnTo>
                  <a:lnTo>
                    <a:pt x="803" y="101"/>
                  </a:lnTo>
                  <a:lnTo>
                    <a:pt x="833" y="89"/>
                  </a:lnTo>
                  <a:lnTo>
                    <a:pt x="813" y="125"/>
                  </a:lnTo>
                  <a:lnTo>
                    <a:pt x="778" y="106"/>
                  </a:lnTo>
                  <a:lnTo>
                    <a:pt x="700" y="106"/>
                  </a:lnTo>
                  <a:lnTo>
                    <a:pt x="723" y="96"/>
                  </a:lnTo>
                  <a:lnTo>
                    <a:pt x="678" y="84"/>
                  </a:lnTo>
                  <a:lnTo>
                    <a:pt x="605" y="57"/>
                  </a:lnTo>
                  <a:lnTo>
                    <a:pt x="580" y="69"/>
                  </a:lnTo>
                  <a:lnTo>
                    <a:pt x="583" y="49"/>
                  </a:lnTo>
                  <a:lnTo>
                    <a:pt x="568" y="69"/>
                  </a:lnTo>
                  <a:lnTo>
                    <a:pt x="538" y="47"/>
                  </a:lnTo>
                  <a:lnTo>
                    <a:pt x="493" y="74"/>
                  </a:lnTo>
                  <a:lnTo>
                    <a:pt x="493" y="67"/>
                  </a:lnTo>
                  <a:lnTo>
                    <a:pt x="445" y="79"/>
                  </a:lnTo>
                  <a:lnTo>
                    <a:pt x="450" y="94"/>
                  </a:lnTo>
                  <a:lnTo>
                    <a:pt x="360" y="64"/>
                  </a:lnTo>
                  <a:lnTo>
                    <a:pt x="218" y="40"/>
                  </a:lnTo>
                  <a:lnTo>
                    <a:pt x="210" y="30"/>
                  </a:lnTo>
                  <a:lnTo>
                    <a:pt x="163" y="20"/>
                  </a:lnTo>
                  <a:lnTo>
                    <a:pt x="145" y="15"/>
                  </a:lnTo>
                  <a:lnTo>
                    <a:pt x="130" y="30"/>
                  </a:lnTo>
                  <a:lnTo>
                    <a:pt x="100" y="37"/>
                  </a:lnTo>
                  <a:lnTo>
                    <a:pt x="73" y="49"/>
                  </a:lnTo>
                  <a:lnTo>
                    <a:pt x="55" y="76"/>
                  </a:lnTo>
                  <a:lnTo>
                    <a:pt x="23" y="84"/>
                  </a:lnTo>
                  <a:lnTo>
                    <a:pt x="12" y="96"/>
                  </a:lnTo>
                  <a:lnTo>
                    <a:pt x="55" y="125"/>
                  </a:lnTo>
                  <a:lnTo>
                    <a:pt x="75" y="143"/>
                  </a:lnTo>
                  <a:lnTo>
                    <a:pt x="93" y="150"/>
                  </a:lnTo>
                  <a:lnTo>
                    <a:pt x="55" y="155"/>
                  </a:lnTo>
                  <a:lnTo>
                    <a:pt x="55" y="143"/>
                  </a:lnTo>
                  <a:lnTo>
                    <a:pt x="43" y="143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5" name="Freeform 5"/>
            <p:cNvSpPr>
              <a:spLocks/>
            </p:cNvSpPr>
            <p:nvPr/>
          </p:nvSpPr>
          <p:spPr bwMode="auto">
            <a:xfrm>
              <a:off x="1631" y="2525"/>
              <a:ext cx="143" cy="54"/>
            </a:xfrm>
            <a:custGeom>
              <a:avLst/>
              <a:gdLst>
                <a:gd name="T0" fmla="*/ 0 w 143"/>
                <a:gd name="T1" fmla="*/ 24 h 54"/>
                <a:gd name="T2" fmla="*/ 18 w 143"/>
                <a:gd name="T3" fmla="*/ 5 h 54"/>
                <a:gd name="T4" fmla="*/ 55 w 143"/>
                <a:gd name="T5" fmla="*/ 0 h 54"/>
                <a:gd name="T6" fmla="*/ 143 w 143"/>
                <a:gd name="T7" fmla="*/ 49 h 54"/>
                <a:gd name="T8" fmla="*/ 98 w 143"/>
                <a:gd name="T9" fmla="*/ 54 h 54"/>
                <a:gd name="T10" fmla="*/ 85 w 143"/>
                <a:gd name="T11" fmla="*/ 29 h 54"/>
                <a:gd name="T12" fmla="*/ 40 w 143"/>
                <a:gd name="T13" fmla="*/ 15 h 54"/>
                <a:gd name="T14" fmla="*/ 0 w 143"/>
                <a:gd name="T15" fmla="*/ 24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" h="54">
                  <a:moveTo>
                    <a:pt x="0" y="24"/>
                  </a:moveTo>
                  <a:lnTo>
                    <a:pt x="18" y="5"/>
                  </a:lnTo>
                  <a:lnTo>
                    <a:pt x="55" y="0"/>
                  </a:lnTo>
                  <a:lnTo>
                    <a:pt x="143" y="49"/>
                  </a:lnTo>
                  <a:lnTo>
                    <a:pt x="98" y="54"/>
                  </a:lnTo>
                  <a:lnTo>
                    <a:pt x="85" y="29"/>
                  </a:lnTo>
                  <a:lnTo>
                    <a:pt x="40" y="1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6" name="Freeform 6"/>
            <p:cNvSpPr>
              <a:spLocks/>
            </p:cNvSpPr>
            <p:nvPr/>
          </p:nvSpPr>
          <p:spPr bwMode="auto">
            <a:xfrm>
              <a:off x="1774" y="2584"/>
              <a:ext cx="77" cy="27"/>
            </a:xfrm>
            <a:custGeom>
              <a:avLst/>
              <a:gdLst>
                <a:gd name="T0" fmla="*/ 0 w 77"/>
                <a:gd name="T1" fmla="*/ 19 h 27"/>
                <a:gd name="T2" fmla="*/ 25 w 77"/>
                <a:gd name="T3" fmla="*/ 19 h 27"/>
                <a:gd name="T4" fmla="*/ 10 w 77"/>
                <a:gd name="T5" fmla="*/ 0 h 27"/>
                <a:gd name="T6" fmla="*/ 55 w 77"/>
                <a:gd name="T7" fmla="*/ 0 h 27"/>
                <a:gd name="T8" fmla="*/ 77 w 77"/>
                <a:gd name="T9" fmla="*/ 12 h 27"/>
                <a:gd name="T10" fmla="*/ 35 w 77"/>
                <a:gd name="T11" fmla="*/ 27 h 27"/>
                <a:gd name="T12" fmla="*/ 0 w 77"/>
                <a:gd name="T13" fmla="*/ 19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27">
                  <a:moveTo>
                    <a:pt x="0" y="19"/>
                  </a:moveTo>
                  <a:lnTo>
                    <a:pt x="25" y="19"/>
                  </a:lnTo>
                  <a:lnTo>
                    <a:pt x="10" y="0"/>
                  </a:lnTo>
                  <a:lnTo>
                    <a:pt x="55" y="0"/>
                  </a:lnTo>
                  <a:lnTo>
                    <a:pt x="77" y="12"/>
                  </a:lnTo>
                  <a:lnTo>
                    <a:pt x="3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7" name="Freeform 7"/>
            <p:cNvSpPr>
              <a:spLocks/>
            </p:cNvSpPr>
            <p:nvPr/>
          </p:nvSpPr>
          <p:spPr bwMode="auto">
            <a:xfrm>
              <a:off x="1814" y="3778"/>
              <a:ext cx="85" cy="49"/>
            </a:xfrm>
            <a:custGeom>
              <a:avLst/>
              <a:gdLst>
                <a:gd name="T0" fmla="*/ 0 w 85"/>
                <a:gd name="T1" fmla="*/ 41 h 49"/>
                <a:gd name="T2" fmla="*/ 0 w 85"/>
                <a:gd name="T3" fmla="*/ 32 h 49"/>
                <a:gd name="T4" fmla="*/ 10 w 85"/>
                <a:gd name="T5" fmla="*/ 12 h 49"/>
                <a:gd name="T6" fmla="*/ 35 w 85"/>
                <a:gd name="T7" fmla="*/ 0 h 49"/>
                <a:gd name="T8" fmla="*/ 45 w 85"/>
                <a:gd name="T9" fmla="*/ 22 h 49"/>
                <a:gd name="T10" fmla="*/ 85 w 85"/>
                <a:gd name="T11" fmla="*/ 41 h 49"/>
                <a:gd name="T12" fmla="*/ 35 w 85"/>
                <a:gd name="T13" fmla="*/ 49 h 49"/>
                <a:gd name="T14" fmla="*/ 0 w 85"/>
                <a:gd name="T15" fmla="*/ 4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" h="49">
                  <a:moveTo>
                    <a:pt x="0" y="41"/>
                  </a:moveTo>
                  <a:lnTo>
                    <a:pt x="0" y="32"/>
                  </a:lnTo>
                  <a:lnTo>
                    <a:pt x="10" y="12"/>
                  </a:lnTo>
                  <a:lnTo>
                    <a:pt x="35" y="0"/>
                  </a:lnTo>
                  <a:lnTo>
                    <a:pt x="45" y="22"/>
                  </a:lnTo>
                  <a:lnTo>
                    <a:pt x="85" y="41"/>
                  </a:lnTo>
                  <a:lnTo>
                    <a:pt x="35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8" name="Freeform 8"/>
            <p:cNvSpPr>
              <a:spLocks/>
            </p:cNvSpPr>
            <p:nvPr/>
          </p:nvSpPr>
          <p:spPr bwMode="auto">
            <a:xfrm>
              <a:off x="1976" y="2020"/>
              <a:ext cx="90" cy="91"/>
            </a:xfrm>
            <a:custGeom>
              <a:avLst/>
              <a:gdLst>
                <a:gd name="T0" fmla="*/ 0 w 90"/>
                <a:gd name="T1" fmla="*/ 76 h 91"/>
                <a:gd name="T2" fmla="*/ 33 w 90"/>
                <a:gd name="T3" fmla="*/ 7 h 91"/>
                <a:gd name="T4" fmla="*/ 50 w 90"/>
                <a:gd name="T5" fmla="*/ 0 h 91"/>
                <a:gd name="T6" fmla="*/ 45 w 90"/>
                <a:gd name="T7" fmla="*/ 29 h 91"/>
                <a:gd name="T8" fmla="*/ 50 w 90"/>
                <a:gd name="T9" fmla="*/ 46 h 91"/>
                <a:gd name="T10" fmla="*/ 75 w 90"/>
                <a:gd name="T11" fmla="*/ 42 h 91"/>
                <a:gd name="T12" fmla="*/ 88 w 90"/>
                <a:gd name="T13" fmla="*/ 66 h 91"/>
                <a:gd name="T14" fmla="*/ 90 w 90"/>
                <a:gd name="T15" fmla="*/ 81 h 91"/>
                <a:gd name="T16" fmla="*/ 70 w 90"/>
                <a:gd name="T17" fmla="*/ 91 h 91"/>
                <a:gd name="T18" fmla="*/ 70 w 90"/>
                <a:gd name="T19" fmla="*/ 71 h 91"/>
                <a:gd name="T20" fmla="*/ 43 w 90"/>
                <a:gd name="T21" fmla="*/ 78 h 91"/>
                <a:gd name="T22" fmla="*/ 0 w 90"/>
                <a:gd name="T23" fmla="*/ 76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91">
                  <a:moveTo>
                    <a:pt x="0" y="76"/>
                  </a:moveTo>
                  <a:lnTo>
                    <a:pt x="33" y="7"/>
                  </a:lnTo>
                  <a:lnTo>
                    <a:pt x="50" y="0"/>
                  </a:lnTo>
                  <a:lnTo>
                    <a:pt x="45" y="29"/>
                  </a:lnTo>
                  <a:lnTo>
                    <a:pt x="50" y="46"/>
                  </a:lnTo>
                  <a:lnTo>
                    <a:pt x="75" y="42"/>
                  </a:lnTo>
                  <a:lnTo>
                    <a:pt x="88" y="66"/>
                  </a:lnTo>
                  <a:lnTo>
                    <a:pt x="90" y="81"/>
                  </a:lnTo>
                  <a:lnTo>
                    <a:pt x="70" y="91"/>
                  </a:lnTo>
                  <a:lnTo>
                    <a:pt x="70" y="71"/>
                  </a:lnTo>
                  <a:lnTo>
                    <a:pt x="43" y="7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19" name="Freeform 9"/>
            <p:cNvSpPr>
              <a:spLocks/>
            </p:cNvSpPr>
            <p:nvPr/>
          </p:nvSpPr>
          <p:spPr bwMode="auto">
            <a:xfrm>
              <a:off x="688" y="1885"/>
              <a:ext cx="35" cy="22"/>
            </a:xfrm>
            <a:custGeom>
              <a:avLst/>
              <a:gdLst>
                <a:gd name="T0" fmla="*/ 0 w 35"/>
                <a:gd name="T1" fmla="*/ 12 h 22"/>
                <a:gd name="T2" fmla="*/ 8 w 35"/>
                <a:gd name="T3" fmla="*/ 22 h 22"/>
                <a:gd name="T4" fmla="*/ 35 w 35"/>
                <a:gd name="T5" fmla="*/ 5 h 22"/>
                <a:gd name="T6" fmla="*/ 13 w 35"/>
                <a:gd name="T7" fmla="*/ 0 h 22"/>
                <a:gd name="T8" fmla="*/ 13 w 35"/>
                <a:gd name="T9" fmla="*/ 10 h 22"/>
                <a:gd name="T10" fmla="*/ 0 w 35"/>
                <a:gd name="T11" fmla="*/ 1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2">
                  <a:moveTo>
                    <a:pt x="0" y="12"/>
                  </a:moveTo>
                  <a:lnTo>
                    <a:pt x="8" y="22"/>
                  </a:lnTo>
                  <a:lnTo>
                    <a:pt x="35" y="5"/>
                  </a:lnTo>
                  <a:lnTo>
                    <a:pt x="13" y="0"/>
                  </a:lnTo>
                  <a:lnTo>
                    <a:pt x="13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0" name="Freeform 10"/>
            <p:cNvSpPr>
              <a:spLocks/>
            </p:cNvSpPr>
            <p:nvPr/>
          </p:nvSpPr>
          <p:spPr bwMode="auto">
            <a:xfrm>
              <a:off x="2447" y="1679"/>
              <a:ext cx="147" cy="81"/>
            </a:xfrm>
            <a:custGeom>
              <a:avLst/>
              <a:gdLst>
                <a:gd name="T0" fmla="*/ 0 w 147"/>
                <a:gd name="T1" fmla="*/ 30 h 81"/>
                <a:gd name="T2" fmla="*/ 15 w 147"/>
                <a:gd name="T3" fmla="*/ 0 h 81"/>
                <a:gd name="T4" fmla="*/ 42 w 147"/>
                <a:gd name="T5" fmla="*/ 30 h 81"/>
                <a:gd name="T6" fmla="*/ 82 w 147"/>
                <a:gd name="T7" fmla="*/ 10 h 81"/>
                <a:gd name="T8" fmla="*/ 132 w 147"/>
                <a:gd name="T9" fmla="*/ 5 h 81"/>
                <a:gd name="T10" fmla="*/ 147 w 147"/>
                <a:gd name="T11" fmla="*/ 37 h 81"/>
                <a:gd name="T12" fmla="*/ 70 w 147"/>
                <a:gd name="T13" fmla="*/ 81 h 81"/>
                <a:gd name="T14" fmla="*/ 27 w 147"/>
                <a:gd name="T15" fmla="*/ 66 h 81"/>
                <a:gd name="T16" fmla="*/ 0 w 147"/>
                <a:gd name="T17" fmla="*/ 3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" h="81">
                  <a:moveTo>
                    <a:pt x="0" y="30"/>
                  </a:moveTo>
                  <a:lnTo>
                    <a:pt x="15" y="0"/>
                  </a:lnTo>
                  <a:lnTo>
                    <a:pt x="42" y="30"/>
                  </a:lnTo>
                  <a:lnTo>
                    <a:pt x="82" y="10"/>
                  </a:lnTo>
                  <a:lnTo>
                    <a:pt x="132" y="5"/>
                  </a:lnTo>
                  <a:lnTo>
                    <a:pt x="147" y="37"/>
                  </a:lnTo>
                  <a:lnTo>
                    <a:pt x="70" y="81"/>
                  </a:lnTo>
                  <a:lnTo>
                    <a:pt x="27" y="6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1" name="Freeform 11"/>
            <p:cNvSpPr>
              <a:spLocks/>
            </p:cNvSpPr>
            <p:nvPr/>
          </p:nvSpPr>
          <p:spPr bwMode="auto">
            <a:xfrm>
              <a:off x="1599" y="1696"/>
              <a:ext cx="87" cy="66"/>
            </a:xfrm>
            <a:custGeom>
              <a:avLst/>
              <a:gdLst>
                <a:gd name="T0" fmla="*/ 0 w 87"/>
                <a:gd name="T1" fmla="*/ 57 h 66"/>
                <a:gd name="T2" fmla="*/ 12 w 87"/>
                <a:gd name="T3" fmla="*/ 44 h 66"/>
                <a:gd name="T4" fmla="*/ 20 w 87"/>
                <a:gd name="T5" fmla="*/ 0 h 66"/>
                <a:gd name="T6" fmla="*/ 87 w 87"/>
                <a:gd name="T7" fmla="*/ 57 h 66"/>
                <a:gd name="T8" fmla="*/ 27 w 87"/>
                <a:gd name="T9" fmla="*/ 66 h 66"/>
                <a:gd name="T10" fmla="*/ 0 w 87"/>
                <a:gd name="T11" fmla="*/ 57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66">
                  <a:moveTo>
                    <a:pt x="0" y="57"/>
                  </a:moveTo>
                  <a:lnTo>
                    <a:pt x="12" y="44"/>
                  </a:lnTo>
                  <a:lnTo>
                    <a:pt x="20" y="0"/>
                  </a:lnTo>
                  <a:lnTo>
                    <a:pt x="87" y="57"/>
                  </a:lnTo>
                  <a:lnTo>
                    <a:pt x="27" y="66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2" name="Freeform 12"/>
            <p:cNvSpPr>
              <a:spLocks/>
            </p:cNvSpPr>
            <p:nvPr/>
          </p:nvSpPr>
          <p:spPr bwMode="auto">
            <a:xfrm>
              <a:off x="1078" y="1456"/>
              <a:ext cx="143" cy="98"/>
            </a:xfrm>
            <a:custGeom>
              <a:avLst/>
              <a:gdLst>
                <a:gd name="T0" fmla="*/ 0 w 143"/>
                <a:gd name="T1" fmla="*/ 76 h 98"/>
                <a:gd name="T2" fmla="*/ 25 w 143"/>
                <a:gd name="T3" fmla="*/ 22 h 98"/>
                <a:gd name="T4" fmla="*/ 15 w 143"/>
                <a:gd name="T5" fmla="*/ 7 h 98"/>
                <a:gd name="T6" fmla="*/ 60 w 143"/>
                <a:gd name="T7" fmla="*/ 0 h 98"/>
                <a:gd name="T8" fmla="*/ 90 w 143"/>
                <a:gd name="T9" fmla="*/ 17 h 98"/>
                <a:gd name="T10" fmla="*/ 110 w 143"/>
                <a:gd name="T11" fmla="*/ 10 h 98"/>
                <a:gd name="T12" fmla="*/ 143 w 143"/>
                <a:gd name="T13" fmla="*/ 29 h 98"/>
                <a:gd name="T14" fmla="*/ 75 w 143"/>
                <a:gd name="T15" fmla="*/ 66 h 98"/>
                <a:gd name="T16" fmla="*/ 68 w 143"/>
                <a:gd name="T17" fmla="*/ 86 h 98"/>
                <a:gd name="T18" fmla="*/ 38 w 143"/>
                <a:gd name="T19" fmla="*/ 98 h 98"/>
                <a:gd name="T20" fmla="*/ 0 w 143"/>
                <a:gd name="T21" fmla="*/ 76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3" h="98">
                  <a:moveTo>
                    <a:pt x="0" y="76"/>
                  </a:moveTo>
                  <a:lnTo>
                    <a:pt x="25" y="22"/>
                  </a:lnTo>
                  <a:lnTo>
                    <a:pt x="15" y="7"/>
                  </a:lnTo>
                  <a:lnTo>
                    <a:pt x="60" y="0"/>
                  </a:lnTo>
                  <a:lnTo>
                    <a:pt x="90" y="17"/>
                  </a:lnTo>
                  <a:lnTo>
                    <a:pt x="110" y="10"/>
                  </a:lnTo>
                  <a:lnTo>
                    <a:pt x="143" y="29"/>
                  </a:lnTo>
                  <a:lnTo>
                    <a:pt x="75" y="66"/>
                  </a:lnTo>
                  <a:lnTo>
                    <a:pt x="68" y="86"/>
                  </a:lnTo>
                  <a:lnTo>
                    <a:pt x="38" y="98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3" name="Freeform 13"/>
            <p:cNvSpPr>
              <a:spLocks/>
            </p:cNvSpPr>
            <p:nvPr/>
          </p:nvSpPr>
          <p:spPr bwMode="auto">
            <a:xfrm>
              <a:off x="1168" y="1493"/>
              <a:ext cx="246" cy="137"/>
            </a:xfrm>
            <a:custGeom>
              <a:avLst/>
              <a:gdLst>
                <a:gd name="T0" fmla="*/ 0 w 246"/>
                <a:gd name="T1" fmla="*/ 41 h 137"/>
                <a:gd name="T2" fmla="*/ 38 w 246"/>
                <a:gd name="T3" fmla="*/ 5 h 137"/>
                <a:gd name="T4" fmla="*/ 95 w 246"/>
                <a:gd name="T5" fmla="*/ 29 h 137"/>
                <a:gd name="T6" fmla="*/ 148 w 246"/>
                <a:gd name="T7" fmla="*/ 0 h 137"/>
                <a:gd name="T8" fmla="*/ 186 w 246"/>
                <a:gd name="T9" fmla="*/ 12 h 137"/>
                <a:gd name="T10" fmla="*/ 198 w 246"/>
                <a:gd name="T11" fmla="*/ 66 h 137"/>
                <a:gd name="T12" fmla="*/ 246 w 246"/>
                <a:gd name="T13" fmla="*/ 90 h 137"/>
                <a:gd name="T14" fmla="*/ 218 w 246"/>
                <a:gd name="T15" fmla="*/ 125 h 137"/>
                <a:gd name="T16" fmla="*/ 170 w 246"/>
                <a:gd name="T17" fmla="*/ 108 h 137"/>
                <a:gd name="T18" fmla="*/ 80 w 246"/>
                <a:gd name="T19" fmla="*/ 137 h 137"/>
                <a:gd name="T20" fmla="*/ 23 w 246"/>
                <a:gd name="T21" fmla="*/ 90 h 137"/>
                <a:gd name="T22" fmla="*/ 23 w 246"/>
                <a:gd name="T23" fmla="*/ 78 h 137"/>
                <a:gd name="T24" fmla="*/ 45 w 246"/>
                <a:gd name="T25" fmla="*/ 49 h 137"/>
                <a:gd name="T26" fmla="*/ 10 w 246"/>
                <a:gd name="T27" fmla="*/ 56 h 137"/>
                <a:gd name="T28" fmla="*/ 0 w 246"/>
                <a:gd name="T29" fmla="*/ 41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6" h="137">
                  <a:moveTo>
                    <a:pt x="0" y="41"/>
                  </a:moveTo>
                  <a:lnTo>
                    <a:pt x="38" y="5"/>
                  </a:lnTo>
                  <a:lnTo>
                    <a:pt x="95" y="29"/>
                  </a:lnTo>
                  <a:lnTo>
                    <a:pt x="148" y="0"/>
                  </a:lnTo>
                  <a:lnTo>
                    <a:pt x="186" y="12"/>
                  </a:lnTo>
                  <a:lnTo>
                    <a:pt x="198" y="66"/>
                  </a:lnTo>
                  <a:lnTo>
                    <a:pt x="246" y="90"/>
                  </a:lnTo>
                  <a:lnTo>
                    <a:pt x="218" y="125"/>
                  </a:lnTo>
                  <a:lnTo>
                    <a:pt x="170" y="108"/>
                  </a:lnTo>
                  <a:lnTo>
                    <a:pt x="80" y="137"/>
                  </a:lnTo>
                  <a:lnTo>
                    <a:pt x="23" y="90"/>
                  </a:lnTo>
                  <a:lnTo>
                    <a:pt x="23" y="78"/>
                  </a:lnTo>
                  <a:lnTo>
                    <a:pt x="45" y="49"/>
                  </a:lnTo>
                  <a:lnTo>
                    <a:pt x="10" y="5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4" name="Freeform 14"/>
            <p:cNvSpPr>
              <a:spLocks/>
            </p:cNvSpPr>
            <p:nvPr/>
          </p:nvSpPr>
          <p:spPr bwMode="auto">
            <a:xfrm>
              <a:off x="3357" y="3074"/>
              <a:ext cx="95" cy="216"/>
            </a:xfrm>
            <a:custGeom>
              <a:avLst/>
              <a:gdLst>
                <a:gd name="T0" fmla="*/ 0 w 95"/>
                <a:gd name="T1" fmla="*/ 155 h 216"/>
                <a:gd name="T2" fmla="*/ 10 w 95"/>
                <a:gd name="T3" fmla="*/ 194 h 216"/>
                <a:gd name="T4" fmla="*/ 25 w 95"/>
                <a:gd name="T5" fmla="*/ 216 h 216"/>
                <a:gd name="T6" fmla="*/ 55 w 95"/>
                <a:gd name="T7" fmla="*/ 194 h 216"/>
                <a:gd name="T8" fmla="*/ 95 w 95"/>
                <a:gd name="T9" fmla="*/ 56 h 216"/>
                <a:gd name="T10" fmla="*/ 80 w 95"/>
                <a:gd name="T11" fmla="*/ 0 h 216"/>
                <a:gd name="T12" fmla="*/ 10 w 95"/>
                <a:gd name="T13" fmla="*/ 83 h 216"/>
                <a:gd name="T14" fmla="*/ 13 w 95"/>
                <a:gd name="T15" fmla="*/ 123 h 216"/>
                <a:gd name="T16" fmla="*/ 0 w 95"/>
                <a:gd name="T17" fmla="*/ 155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216">
                  <a:moveTo>
                    <a:pt x="0" y="155"/>
                  </a:moveTo>
                  <a:lnTo>
                    <a:pt x="10" y="194"/>
                  </a:lnTo>
                  <a:lnTo>
                    <a:pt x="25" y="216"/>
                  </a:lnTo>
                  <a:lnTo>
                    <a:pt x="55" y="194"/>
                  </a:lnTo>
                  <a:lnTo>
                    <a:pt x="95" y="56"/>
                  </a:lnTo>
                  <a:lnTo>
                    <a:pt x="80" y="0"/>
                  </a:lnTo>
                  <a:lnTo>
                    <a:pt x="10" y="83"/>
                  </a:lnTo>
                  <a:lnTo>
                    <a:pt x="13" y="12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5" name="Freeform 15"/>
            <p:cNvSpPr>
              <a:spLocks/>
            </p:cNvSpPr>
            <p:nvPr/>
          </p:nvSpPr>
          <p:spPr bwMode="auto">
            <a:xfrm>
              <a:off x="4313" y="3047"/>
              <a:ext cx="533" cy="466"/>
            </a:xfrm>
            <a:custGeom>
              <a:avLst/>
              <a:gdLst>
                <a:gd name="T0" fmla="*/ 0 w 533"/>
                <a:gd name="T1" fmla="*/ 255 h 466"/>
                <a:gd name="T2" fmla="*/ 0 w 533"/>
                <a:gd name="T3" fmla="*/ 191 h 466"/>
                <a:gd name="T4" fmla="*/ 37 w 533"/>
                <a:gd name="T5" fmla="*/ 160 h 466"/>
                <a:gd name="T6" fmla="*/ 95 w 533"/>
                <a:gd name="T7" fmla="*/ 147 h 466"/>
                <a:gd name="T8" fmla="*/ 112 w 533"/>
                <a:gd name="T9" fmla="*/ 103 h 466"/>
                <a:gd name="T10" fmla="*/ 160 w 533"/>
                <a:gd name="T11" fmla="*/ 54 h 466"/>
                <a:gd name="T12" fmla="*/ 192 w 533"/>
                <a:gd name="T13" fmla="*/ 71 h 466"/>
                <a:gd name="T14" fmla="*/ 217 w 533"/>
                <a:gd name="T15" fmla="*/ 37 h 466"/>
                <a:gd name="T16" fmla="*/ 242 w 533"/>
                <a:gd name="T17" fmla="*/ 10 h 466"/>
                <a:gd name="T18" fmla="*/ 303 w 533"/>
                <a:gd name="T19" fmla="*/ 30 h 466"/>
                <a:gd name="T20" fmla="*/ 293 w 533"/>
                <a:gd name="T21" fmla="*/ 74 h 466"/>
                <a:gd name="T22" fmla="*/ 353 w 533"/>
                <a:gd name="T23" fmla="*/ 115 h 466"/>
                <a:gd name="T24" fmla="*/ 368 w 533"/>
                <a:gd name="T25" fmla="*/ 96 h 466"/>
                <a:gd name="T26" fmla="*/ 373 w 533"/>
                <a:gd name="T27" fmla="*/ 27 h 466"/>
                <a:gd name="T28" fmla="*/ 390 w 533"/>
                <a:gd name="T29" fmla="*/ 0 h 466"/>
                <a:gd name="T30" fmla="*/ 420 w 533"/>
                <a:gd name="T31" fmla="*/ 74 h 466"/>
                <a:gd name="T32" fmla="*/ 440 w 533"/>
                <a:gd name="T33" fmla="*/ 137 h 466"/>
                <a:gd name="T34" fmla="*/ 470 w 533"/>
                <a:gd name="T35" fmla="*/ 157 h 466"/>
                <a:gd name="T36" fmla="*/ 500 w 533"/>
                <a:gd name="T37" fmla="*/ 209 h 466"/>
                <a:gd name="T38" fmla="*/ 523 w 533"/>
                <a:gd name="T39" fmla="*/ 236 h 466"/>
                <a:gd name="T40" fmla="*/ 533 w 533"/>
                <a:gd name="T41" fmla="*/ 285 h 466"/>
                <a:gd name="T42" fmla="*/ 525 w 533"/>
                <a:gd name="T43" fmla="*/ 331 h 466"/>
                <a:gd name="T44" fmla="*/ 503 w 533"/>
                <a:gd name="T45" fmla="*/ 373 h 466"/>
                <a:gd name="T46" fmla="*/ 485 w 533"/>
                <a:gd name="T47" fmla="*/ 446 h 466"/>
                <a:gd name="T48" fmla="*/ 435 w 533"/>
                <a:gd name="T49" fmla="*/ 464 h 466"/>
                <a:gd name="T50" fmla="*/ 415 w 533"/>
                <a:gd name="T51" fmla="*/ 449 h 466"/>
                <a:gd name="T52" fmla="*/ 395 w 533"/>
                <a:gd name="T53" fmla="*/ 466 h 466"/>
                <a:gd name="T54" fmla="*/ 350 w 533"/>
                <a:gd name="T55" fmla="*/ 444 h 466"/>
                <a:gd name="T56" fmla="*/ 338 w 533"/>
                <a:gd name="T57" fmla="*/ 407 h 466"/>
                <a:gd name="T58" fmla="*/ 320 w 533"/>
                <a:gd name="T59" fmla="*/ 358 h 466"/>
                <a:gd name="T60" fmla="*/ 295 w 533"/>
                <a:gd name="T61" fmla="*/ 400 h 466"/>
                <a:gd name="T62" fmla="*/ 275 w 533"/>
                <a:gd name="T63" fmla="*/ 358 h 466"/>
                <a:gd name="T64" fmla="*/ 232 w 533"/>
                <a:gd name="T65" fmla="*/ 341 h 466"/>
                <a:gd name="T66" fmla="*/ 160 w 533"/>
                <a:gd name="T67" fmla="*/ 353 h 466"/>
                <a:gd name="T68" fmla="*/ 127 w 533"/>
                <a:gd name="T69" fmla="*/ 378 h 466"/>
                <a:gd name="T70" fmla="*/ 77 w 533"/>
                <a:gd name="T71" fmla="*/ 380 h 466"/>
                <a:gd name="T72" fmla="*/ 52 w 533"/>
                <a:gd name="T73" fmla="*/ 400 h 466"/>
                <a:gd name="T74" fmla="*/ 15 w 533"/>
                <a:gd name="T75" fmla="*/ 383 h 466"/>
                <a:gd name="T76" fmla="*/ 25 w 533"/>
                <a:gd name="T77" fmla="*/ 343 h 466"/>
                <a:gd name="T78" fmla="*/ 0 w 533"/>
                <a:gd name="T79" fmla="*/ 255 h 4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3" h="466">
                  <a:moveTo>
                    <a:pt x="0" y="255"/>
                  </a:moveTo>
                  <a:lnTo>
                    <a:pt x="0" y="191"/>
                  </a:lnTo>
                  <a:lnTo>
                    <a:pt x="37" y="160"/>
                  </a:lnTo>
                  <a:lnTo>
                    <a:pt x="95" y="147"/>
                  </a:lnTo>
                  <a:lnTo>
                    <a:pt x="112" y="103"/>
                  </a:lnTo>
                  <a:lnTo>
                    <a:pt x="160" y="54"/>
                  </a:lnTo>
                  <a:lnTo>
                    <a:pt x="192" y="71"/>
                  </a:lnTo>
                  <a:lnTo>
                    <a:pt x="217" y="37"/>
                  </a:lnTo>
                  <a:lnTo>
                    <a:pt x="242" y="10"/>
                  </a:lnTo>
                  <a:lnTo>
                    <a:pt x="303" y="30"/>
                  </a:lnTo>
                  <a:lnTo>
                    <a:pt x="293" y="74"/>
                  </a:lnTo>
                  <a:lnTo>
                    <a:pt x="353" y="115"/>
                  </a:lnTo>
                  <a:lnTo>
                    <a:pt x="368" y="96"/>
                  </a:lnTo>
                  <a:lnTo>
                    <a:pt x="373" y="27"/>
                  </a:lnTo>
                  <a:lnTo>
                    <a:pt x="390" y="0"/>
                  </a:lnTo>
                  <a:lnTo>
                    <a:pt x="420" y="74"/>
                  </a:lnTo>
                  <a:lnTo>
                    <a:pt x="440" y="137"/>
                  </a:lnTo>
                  <a:lnTo>
                    <a:pt x="470" y="157"/>
                  </a:lnTo>
                  <a:lnTo>
                    <a:pt x="500" y="209"/>
                  </a:lnTo>
                  <a:lnTo>
                    <a:pt x="523" y="236"/>
                  </a:lnTo>
                  <a:lnTo>
                    <a:pt x="533" y="285"/>
                  </a:lnTo>
                  <a:lnTo>
                    <a:pt x="525" y="331"/>
                  </a:lnTo>
                  <a:lnTo>
                    <a:pt x="503" y="373"/>
                  </a:lnTo>
                  <a:lnTo>
                    <a:pt x="485" y="446"/>
                  </a:lnTo>
                  <a:lnTo>
                    <a:pt x="435" y="464"/>
                  </a:lnTo>
                  <a:lnTo>
                    <a:pt x="415" y="449"/>
                  </a:lnTo>
                  <a:lnTo>
                    <a:pt x="395" y="466"/>
                  </a:lnTo>
                  <a:lnTo>
                    <a:pt x="350" y="444"/>
                  </a:lnTo>
                  <a:lnTo>
                    <a:pt x="338" y="407"/>
                  </a:lnTo>
                  <a:lnTo>
                    <a:pt x="320" y="358"/>
                  </a:lnTo>
                  <a:lnTo>
                    <a:pt x="295" y="400"/>
                  </a:lnTo>
                  <a:lnTo>
                    <a:pt x="275" y="358"/>
                  </a:lnTo>
                  <a:lnTo>
                    <a:pt x="232" y="341"/>
                  </a:lnTo>
                  <a:lnTo>
                    <a:pt x="160" y="353"/>
                  </a:lnTo>
                  <a:lnTo>
                    <a:pt x="127" y="378"/>
                  </a:lnTo>
                  <a:lnTo>
                    <a:pt x="77" y="380"/>
                  </a:lnTo>
                  <a:lnTo>
                    <a:pt x="52" y="400"/>
                  </a:lnTo>
                  <a:lnTo>
                    <a:pt x="15" y="383"/>
                  </a:lnTo>
                  <a:lnTo>
                    <a:pt x="25" y="343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6" name="Freeform 16"/>
            <p:cNvSpPr>
              <a:spLocks/>
            </p:cNvSpPr>
            <p:nvPr/>
          </p:nvSpPr>
          <p:spPr bwMode="auto">
            <a:xfrm>
              <a:off x="4728" y="3545"/>
              <a:ext cx="50" cy="56"/>
            </a:xfrm>
            <a:custGeom>
              <a:avLst/>
              <a:gdLst>
                <a:gd name="T0" fmla="*/ 0 w 50"/>
                <a:gd name="T1" fmla="*/ 10 h 56"/>
                <a:gd name="T2" fmla="*/ 0 w 50"/>
                <a:gd name="T3" fmla="*/ 0 h 56"/>
                <a:gd name="T4" fmla="*/ 45 w 50"/>
                <a:gd name="T5" fmla="*/ 5 h 56"/>
                <a:gd name="T6" fmla="*/ 50 w 50"/>
                <a:gd name="T7" fmla="*/ 32 h 56"/>
                <a:gd name="T8" fmla="*/ 30 w 50"/>
                <a:gd name="T9" fmla="*/ 56 h 56"/>
                <a:gd name="T10" fmla="*/ 0 w 50"/>
                <a:gd name="T11" fmla="*/ 1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56">
                  <a:moveTo>
                    <a:pt x="0" y="10"/>
                  </a:moveTo>
                  <a:lnTo>
                    <a:pt x="0" y="0"/>
                  </a:lnTo>
                  <a:lnTo>
                    <a:pt x="45" y="5"/>
                  </a:lnTo>
                  <a:lnTo>
                    <a:pt x="50" y="32"/>
                  </a:lnTo>
                  <a:lnTo>
                    <a:pt x="30" y="5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7" name="Freeform 17"/>
            <p:cNvSpPr>
              <a:spLocks/>
            </p:cNvSpPr>
            <p:nvPr/>
          </p:nvSpPr>
          <p:spPr bwMode="auto">
            <a:xfrm>
              <a:off x="5018" y="3545"/>
              <a:ext cx="108" cy="115"/>
            </a:xfrm>
            <a:custGeom>
              <a:avLst/>
              <a:gdLst>
                <a:gd name="T0" fmla="*/ 0 w 108"/>
                <a:gd name="T1" fmla="*/ 103 h 115"/>
                <a:gd name="T2" fmla="*/ 25 w 108"/>
                <a:gd name="T3" fmla="*/ 66 h 115"/>
                <a:gd name="T4" fmla="*/ 63 w 108"/>
                <a:gd name="T5" fmla="*/ 42 h 115"/>
                <a:gd name="T6" fmla="*/ 83 w 108"/>
                <a:gd name="T7" fmla="*/ 0 h 115"/>
                <a:gd name="T8" fmla="*/ 108 w 108"/>
                <a:gd name="T9" fmla="*/ 19 h 115"/>
                <a:gd name="T10" fmla="*/ 90 w 108"/>
                <a:gd name="T11" fmla="*/ 61 h 115"/>
                <a:gd name="T12" fmla="*/ 68 w 108"/>
                <a:gd name="T13" fmla="*/ 64 h 115"/>
                <a:gd name="T14" fmla="*/ 38 w 108"/>
                <a:gd name="T15" fmla="*/ 115 h 115"/>
                <a:gd name="T16" fmla="*/ 0 w 108"/>
                <a:gd name="T17" fmla="*/ 103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115">
                  <a:moveTo>
                    <a:pt x="0" y="103"/>
                  </a:moveTo>
                  <a:lnTo>
                    <a:pt x="25" y="66"/>
                  </a:lnTo>
                  <a:lnTo>
                    <a:pt x="63" y="42"/>
                  </a:lnTo>
                  <a:lnTo>
                    <a:pt x="83" y="0"/>
                  </a:lnTo>
                  <a:lnTo>
                    <a:pt x="108" y="19"/>
                  </a:lnTo>
                  <a:lnTo>
                    <a:pt x="90" y="61"/>
                  </a:lnTo>
                  <a:lnTo>
                    <a:pt x="68" y="64"/>
                  </a:lnTo>
                  <a:lnTo>
                    <a:pt x="38" y="115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8" name="Freeform 18"/>
            <p:cNvSpPr>
              <a:spLocks/>
            </p:cNvSpPr>
            <p:nvPr/>
          </p:nvSpPr>
          <p:spPr bwMode="auto">
            <a:xfrm>
              <a:off x="5106" y="3437"/>
              <a:ext cx="75" cy="123"/>
            </a:xfrm>
            <a:custGeom>
              <a:avLst/>
              <a:gdLst>
                <a:gd name="T0" fmla="*/ 0 w 75"/>
                <a:gd name="T1" fmla="*/ 0 h 123"/>
                <a:gd name="T2" fmla="*/ 40 w 75"/>
                <a:gd name="T3" fmla="*/ 44 h 123"/>
                <a:gd name="T4" fmla="*/ 75 w 75"/>
                <a:gd name="T5" fmla="*/ 56 h 123"/>
                <a:gd name="T6" fmla="*/ 70 w 75"/>
                <a:gd name="T7" fmla="*/ 86 h 123"/>
                <a:gd name="T8" fmla="*/ 40 w 75"/>
                <a:gd name="T9" fmla="*/ 123 h 123"/>
                <a:gd name="T10" fmla="*/ 10 w 75"/>
                <a:gd name="T11" fmla="*/ 86 h 123"/>
                <a:gd name="T12" fmla="*/ 30 w 75"/>
                <a:gd name="T13" fmla="*/ 64 h 123"/>
                <a:gd name="T14" fmla="*/ 27 w 75"/>
                <a:gd name="T15" fmla="*/ 44 h 123"/>
                <a:gd name="T16" fmla="*/ 0 w 75"/>
                <a:gd name="T17" fmla="*/ 0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23">
                  <a:moveTo>
                    <a:pt x="0" y="0"/>
                  </a:moveTo>
                  <a:lnTo>
                    <a:pt x="40" y="44"/>
                  </a:lnTo>
                  <a:lnTo>
                    <a:pt x="75" y="56"/>
                  </a:lnTo>
                  <a:lnTo>
                    <a:pt x="70" y="86"/>
                  </a:lnTo>
                  <a:lnTo>
                    <a:pt x="40" y="123"/>
                  </a:lnTo>
                  <a:lnTo>
                    <a:pt x="10" y="86"/>
                  </a:lnTo>
                  <a:lnTo>
                    <a:pt x="30" y="64"/>
                  </a:lnTo>
                  <a:lnTo>
                    <a:pt x="27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29" name="Freeform 19"/>
            <p:cNvSpPr>
              <a:spLocks/>
            </p:cNvSpPr>
            <p:nvPr/>
          </p:nvSpPr>
          <p:spPr bwMode="auto">
            <a:xfrm>
              <a:off x="2539" y="2292"/>
              <a:ext cx="933" cy="1145"/>
            </a:xfrm>
            <a:custGeom>
              <a:avLst/>
              <a:gdLst>
                <a:gd name="T0" fmla="*/ 30 w 933"/>
                <a:gd name="T1" fmla="*/ 417 h 1145"/>
                <a:gd name="T2" fmla="*/ 35 w 933"/>
                <a:gd name="T3" fmla="*/ 427 h 1145"/>
                <a:gd name="T4" fmla="*/ 60 w 933"/>
                <a:gd name="T5" fmla="*/ 456 h 1145"/>
                <a:gd name="T6" fmla="*/ 85 w 933"/>
                <a:gd name="T7" fmla="*/ 485 h 1145"/>
                <a:gd name="T8" fmla="*/ 138 w 933"/>
                <a:gd name="T9" fmla="*/ 530 h 1145"/>
                <a:gd name="T10" fmla="*/ 213 w 933"/>
                <a:gd name="T11" fmla="*/ 525 h 1145"/>
                <a:gd name="T12" fmla="*/ 303 w 933"/>
                <a:gd name="T13" fmla="*/ 498 h 1145"/>
                <a:gd name="T14" fmla="*/ 323 w 933"/>
                <a:gd name="T15" fmla="*/ 530 h 1145"/>
                <a:gd name="T16" fmla="*/ 353 w 933"/>
                <a:gd name="T17" fmla="*/ 525 h 1145"/>
                <a:gd name="T18" fmla="*/ 355 w 933"/>
                <a:gd name="T19" fmla="*/ 606 h 1145"/>
                <a:gd name="T20" fmla="*/ 400 w 933"/>
                <a:gd name="T21" fmla="*/ 677 h 1145"/>
                <a:gd name="T22" fmla="*/ 425 w 933"/>
                <a:gd name="T23" fmla="*/ 762 h 1145"/>
                <a:gd name="T24" fmla="*/ 393 w 933"/>
                <a:gd name="T25" fmla="*/ 865 h 1145"/>
                <a:gd name="T26" fmla="*/ 433 w 933"/>
                <a:gd name="T27" fmla="*/ 946 h 1145"/>
                <a:gd name="T28" fmla="*/ 441 w 933"/>
                <a:gd name="T29" fmla="*/ 1027 h 1145"/>
                <a:gd name="T30" fmla="*/ 486 w 933"/>
                <a:gd name="T31" fmla="*/ 1145 h 1145"/>
                <a:gd name="T32" fmla="*/ 606 w 933"/>
                <a:gd name="T33" fmla="*/ 1128 h 1145"/>
                <a:gd name="T34" fmla="*/ 676 w 933"/>
                <a:gd name="T35" fmla="*/ 1047 h 1145"/>
                <a:gd name="T36" fmla="*/ 681 w 933"/>
                <a:gd name="T37" fmla="*/ 998 h 1145"/>
                <a:gd name="T38" fmla="*/ 716 w 933"/>
                <a:gd name="T39" fmla="*/ 971 h 1145"/>
                <a:gd name="T40" fmla="*/ 706 w 933"/>
                <a:gd name="T41" fmla="*/ 905 h 1145"/>
                <a:gd name="T42" fmla="*/ 786 w 933"/>
                <a:gd name="T43" fmla="*/ 831 h 1145"/>
                <a:gd name="T44" fmla="*/ 786 w 933"/>
                <a:gd name="T45" fmla="*/ 753 h 1145"/>
                <a:gd name="T46" fmla="*/ 763 w 933"/>
                <a:gd name="T47" fmla="*/ 689 h 1145"/>
                <a:gd name="T48" fmla="*/ 798 w 933"/>
                <a:gd name="T49" fmla="*/ 620 h 1145"/>
                <a:gd name="T50" fmla="*/ 883 w 933"/>
                <a:gd name="T51" fmla="*/ 534 h 1145"/>
                <a:gd name="T52" fmla="*/ 933 w 933"/>
                <a:gd name="T53" fmla="*/ 436 h 1145"/>
                <a:gd name="T54" fmla="*/ 928 w 933"/>
                <a:gd name="T55" fmla="*/ 409 h 1145"/>
                <a:gd name="T56" fmla="*/ 843 w 933"/>
                <a:gd name="T57" fmla="*/ 436 h 1145"/>
                <a:gd name="T58" fmla="*/ 818 w 933"/>
                <a:gd name="T59" fmla="*/ 400 h 1145"/>
                <a:gd name="T60" fmla="*/ 778 w 933"/>
                <a:gd name="T61" fmla="*/ 360 h 1145"/>
                <a:gd name="T62" fmla="*/ 761 w 933"/>
                <a:gd name="T63" fmla="*/ 314 h 1145"/>
                <a:gd name="T64" fmla="*/ 723 w 933"/>
                <a:gd name="T65" fmla="*/ 218 h 1145"/>
                <a:gd name="T66" fmla="*/ 676 w 933"/>
                <a:gd name="T67" fmla="*/ 128 h 1145"/>
                <a:gd name="T68" fmla="*/ 651 w 933"/>
                <a:gd name="T69" fmla="*/ 93 h 1145"/>
                <a:gd name="T70" fmla="*/ 631 w 933"/>
                <a:gd name="T71" fmla="*/ 105 h 1145"/>
                <a:gd name="T72" fmla="*/ 576 w 933"/>
                <a:gd name="T73" fmla="*/ 93 h 1145"/>
                <a:gd name="T74" fmla="*/ 506 w 933"/>
                <a:gd name="T75" fmla="*/ 86 h 1145"/>
                <a:gd name="T76" fmla="*/ 493 w 933"/>
                <a:gd name="T77" fmla="*/ 118 h 1145"/>
                <a:gd name="T78" fmla="*/ 441 w 933"/>
                <a:gd name="T79" fmla="*/ 83 h 1145"/>
                <a:gd name="T80" fmla="*/ 373 w 933"/>
                <a:gd name="T81" fmla="*/ 54 h 1145"/>
                <a:gd name="T82" fmla="*/ 385 w 933"/>
                <a:gd name="T83" fmla="*/ 0 h 1145"/>
                <a:gd name="T84" fmla="*/ 355 w 933"/>
                <a:gd name="T85" fmla="*/ 0 h 1145"/>
                <a:gd name="T86" fmla="*/ 258 w 933"/>
                <a:gd name="T87" fmla="*/ 7 h 1145"/>
                <a:gd name="T88" fmla="*/ 208 w 933"/>
                <a:gd name="T89" fmla="*/ 34 h 1145"/>
                <a:gd name="T90" fmla="*/ 160 w 933"/>
                <a:gd name="T91" fmla="*/ 25 h 1145"/>
                <a:gd name="T92" fmla="*/ 118 w 933"/>
                <a:gd name="T93" fmla="*/ 81 h 1145"/>
                <a:gd name="T94" fmla="*/ 100 w 933"/>
                <a:gd name="T95" fmla="*/ 132 h 1145"/>
                <a:gd name="T96" fmla="*/ 65 w 933"/>
                <a:gd name="T97" fmla="*/ 157 h 1145"/>
                <a:gd name="T98" fmla="*/ 8 w 933"/>
                <a:gd name="T99" fmla="*/ 267 h 1145"/>
                <a:gd name="T100" fmla="*/ 23 w 933"/>
                <a:gd name="T101" fmla="*/ 311 h 1145"/>
                <a:gd name="T102" fmla="*/ 0 w 933"/>
                <a:gd name="T103" fmla="*/ 368 h 1145"/>
                <a:gd name="T104" fmla="*/ 30 w 933"/>
                <a:gd name="T105" fmla="*/ 417 h 11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33" h="1145">
                  <a:moveTo>
                    <a:pt x="30" y="417"/>
                  </a:moveTo>
                  <a:lnTo>
                    <a:pt x="35" y="427"/>
                  </a:lnTo>
                  <a:lnTo>
                    <a:pt x="60" y="456"/>
                  </a:lnTo>
                  <a:lnTo>
                    <a:pt x="85" y="485"/>
                  </a:lnTo>
                  <a:lnTo>
                    <a:pt x="138" y="530"/>
                  </a:lnTo>
                  <a:lnTo>
                    <a:pt x="213" y="525"/>
                  </a:lnTo>
                  <a:lnTo>
                    <a:pt x="303" y="498"/>
                  </a:lnTo>
                  <a:lnTo>
                    <a:pt x="323" y="530"/>
                  </a:lnTo>
                  <a:lnTo>
                    <a:pt x="353" y="525"/>
                  </a:lnTo>
                  <a:lnTo>
                    <a:pt x="355" y="606"/>
                  </a:lnTo>
                  <a:lnTo>
                    <a:pt x="400" y="677"/>
                  </a:lnTo>
                  <a:lnTo>
                    <a:pt x="425" y="762"/>
                  </a:lnTo>
                  <a:lnTo>
                    <a:pt x="393" y="865"/>
                  </a:lnTo>
                  <a:lnTo>
                    <a:pt x="433" y="946"/>
                  </a:lnTo>
                  <a:lnTo>
                    <a:pt x="441" y="1027"/>
                  </a:lnTo>
                  <a:lnTo>
                    <a:pt x="486" y="1145"/>
                  </a:lnTo>
                  <a:lnTo>
                    <a:pt x="606" y="1128"/>
                  </a:lnTo>
                  <a:lnTo>
                    <a:pt x="676" y="1047"/>
                  </a:lnTo>
                  <a:lnTo>
                    <a:pt x="681" y="998"/>
                  </a:lnTo>
                  <a:lnTo>
                    <a:pt x="716" y="971"/>
                  </a:lnTo>
                  <a:lnTo>
                    <a:pt x="706" y="905"/>
                  </a:lnTo>
                  <a:lnTo>
                    <a:pt x="786" y="831"/>
                  </a:lnTo>
                  <a:lnTo>
                    <a:pt x="786" y="753"/>
                  </a:lnTo>
                  <a:lnTo>
                    <a:pt x="763" y="689"/>
                  </a:lnTo>
                  <a:lnTo>
                    <a:pt x="798" y="620"/>
                  </a:lnTo>
                  <a:lnTo>
                    <a:pt x="883" y="534"/>
                  </a:lnTo>
                  <a:lnTo>
                    <a:pt x="933" y="436"/>
                  </a:lnTo>
                  <a:lnTo>
                    <a:pt x="928" y="409"/>
                  </a:lnTo>
                  <a:lnTo>
                    <a:pt x="843" y="436"/>
                  </a:lnTo>
                  <a:lnTo>
                    <a:pt x="818" y="400"/>
                  </a:lnTo>
                  <a:lnTo>
                    <a:pt x="778" y="360"/>
                  </a:lnTo>
                  <a:lnTo>
                    <a:pt x="761" y="314"/>
                  </a:lnTo>
                  <a:lnTo>
                    <a:pt x="723" y="218"/>
                  </a:lnTo>
                  <a:lnTo>
                    <a:pt x="676" y="128"/>
                  </a:lnTo>
                  <a:lnTo>
                    <a:pt x="651" y="93"/>
                  </a:lnTo>
                  <a:lnTo>
                    <a:pt x="631" y="105"/>
                  </a:lnTo>
                  <a:lnTo>
                    <a:pt x="576" y="93"/>
                  </a:lnTo>
                  <a:lnTo>
                    <a:pt x="506" y="86"/>
                  </a:lnTo>
                  <a:lnTo>
                    <a:pt x="493" y="118"/>
                  </a:lnTo>
                  <a:lnTo>
                    <a:pt x="441" y="83"/>
                  </a:lnTo>
                  <a:lnTo>
                    <a:pt x="373" y="54"/>
                  </a:lnTo>
                  <a:lnTo>
                    <a:pt x="385" y="0"/>
                  </a:lnTo>
                  <a:lnTo>
                    <a:pt x="355" y="0"/>
                  </a:lnTo>
                  <a:lnTo>
                    <a:pt x="258" y="7"/>
                  </a:lnTo>
                  <a:lnTo>
                    <a:pt x="208" y="34"/>
                  </a:lnTo>
                  <a:lnTo>
                    <a:pt x="160" y="25"/>
                  </a:lnTo>
                  <a:lnTo>
                    <a:pt x="118" y="81"/>
                  </a:lnTo>
                  <a:lnTo>
                    <a:pt x="100" y="132"/>
                  </a:lnTo>
                  <a:lnTo>
                    <a:pt x="65" y="157"/>
                  </a:lnTo>
                  <a:lnTo>
                    <a:pt x="8" y="267"/>
                  </a:lnTo>
                  <a:lnTo>
                    <a:pt x="23" y="311"/>
                  </a:lnTo>
                  <a:lnTo>
                    <a:pt x="0" y="368"/>
                  </a:lnTo>
                  <a:lnTo>
                    <a:pt x="30" y="417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0" name="Freeform 20"/>
            <p:cNvSpPr>
              <a:spLocks/>
            </p:cNvSpPr>
            <p:nvPr/>
          </p:nvSpPr>
          <p:spPr bwMode="auto">
            <a:xfrm>
              <a:off x="4543" y="2893"/>
              <a:ext cx="270" cy="152"/>
            </a:xfrm>
            <a:custGeom>
              <a:avLst/>
              <a:gdLst>
                <a:gd name="T0" fmla="*/ 0 w 270"/>
                <a:gd name="T1" fmla="*/ 14 h 152"/>
                <a:gd name="T2" fmla="*/ 37 w 270"/>
                <a:gd name="T3" fmla="*/ 27 h 152"/>
                <a:gd name="T4" fmla="*/ 27 w 270"/>
                <a:gd name="T5" fmla="*/ 56 h 152"/>
                <a:gd name="T6" fmla="*/ 95 w 270"/>
                <a:gd name="T7" fmla="*/ 76 h 152"/>
                <a:gd name="T8" fmla="*/ 93 w 270"/>
                <a:gd name="T9" fmla="*/ 125 h 152"/>
                <a:gd name="T10" fmla="*/ 160 w 270"/>
                <a:gd name="T11" fmla="*/ 139 h 152"/>
                <a:gd name="T12" fmla="*/ 183 w 270"/>
                <a:gd name="T13" fmla="*/ 110 h 152"/>
                <a:gd name="T14" fmla="*/ 270 w 270"/>
                <a:gd name="T15" fmla="*/ 152 h 152"/>
                <a:gd name="T16" fmla="*/ 225 w 270"/>
                <a:gd name="T17" fmla="*/ 88 h 152"/>
                <a:gd name="T18" fmla="*/ 95 w 270"/>
                <a:gd name="T19" fmla="*/ 14 h 152"/>
                <a:gd name="T20" fmla="*/ 17 w 270"/>
                <a:gd name="T21" fmla="*/ 0 h 152"/>
                <a:gd name="T22" fmla="*/ 0 w 270"/>
                <a:gd name="T23" fmla="*/ 14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0" h="152">
                  <a:moveTo>
                    <a:pt x="0" y="14"/>
                  </a:moveTo>
                  <a:lnTo>
                    <a:pt x="37" y="27"/>
                  </a:lnTo>
                  <a:lnTo>
                    <a:pt x="27" y="56"/>
                  </a:lnTo>
                  <a:lnTo>
                    <a:pt x="95" y="76"/>
                  </a:lnTo>
                  <a:lnTo>
                    <a:pt x="93" y="125"/>
                  </a:lnTo>
                  <a:lnTo>
                    <a:pt x="160" y="139"/>
                  </a:lnTo>
                  <a:lnTo>
                    <a:pt x="183" y="110"/>
                  </a:lnTo>
                  <a:lnTo>
                    <a:pt x="270" y="152"/>
                  </a:lnTo>
                  <a:lnTo>
                    <a:pt x="225" y="88"/>
                  </a:lnTo>
                  <a:lnTo>
                    <a:pt x="95" y="14"/>
                  </a:lnTo>
                  <a:lnTo>
                    <a:pt x="17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1" name="Freeform 21"/>
            <p:cNvSpPr>
              <a:spLocks/>
            </p:cNvSpPr>
            <p:nvPr/>
          </p:nvSpPr>
          <p:spPr bwMode="auto">
            <a:xfrm>
              <a:off x="4420" y="2738"/>
              <a:ext cx="55" cy="64"/>
            </a:xfrm>
            <a:custGeom>
              <a:avLst/>
              <a:gdLst>
                <a:gd name="T0" fmla="*/ 0 w 55"/>
                <a:gd name="T1" fmla="*/ 39 h 64"/>
                <a:gd name="T2" fmla="*/ 15 w 55"/>
                <a:gd name="T3" fmla="*/ 20 h 64"/>
                <a:gd name="T4" fmla="*/ 48 w 55"/>
                <a:gd name="T5" fmla="*/ 0 h 64"/>
                <a:gd name="T6" fmla="*/ 55 w 55"/>
                <a:gd name="T7" fmla="*/ 39 h 64"/>
                <a:gd name="T8" fmla="*/ 48 w 55"/>
                <a:gd name="T9" fmla="*/ 64 h 64"/>
                <a:gd name="T10" fmla="*/ 23 w 55"/>
                <a:gd name="T11" fmla="*/ 32 h 64"/>
                <a:gd name="T12" fmla="*/ 0 w 55"/>
                <a:gd name="T13" fmla="*/ 39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64">
                  <a:moveTo>
                    <a:pt x="0" y="39"/>
                  </a:moveTo>
                  <a:lnTo>
                    <a:pt x="15" y="20"/>
                  </a:lnTo>
                  <a:lnTo>
                    <a:pt x="48" y="0"/>
                  </a:lnTo>
                  <a:lnTo>
                    <a:pt x="55" y="39"/>
                  </a:lnTo>
                  <a:lnTo>
                    <a:pt x="48" y="64"/>
                  </a:lnTo>
                  <a:lnTo>
                    <a:pt x="23" y="3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2" name="Freeform 22"/>
            <p:cNvSpPr>
              <a:spLocks/>
            </p:cNvSpPr>
            <p:nvPr/>
          </p:nvSpPr>
          <p:spPr bwMode="auto">
            <a:xfrm>
              <a:off x="4390" y="2596"/>
              <a:ext cx="55" cy="98"/>
            </a:xfrm>
            <a:custGeom>
              <a:avLst/>
              <a:gdLst>
                <a:gd name="T0" fmla="*/ 0 w 55"/>
                <a:gd name="T1" fmla="*/ 44 h 98"/>
                <a:gd name="T2" fmla="*/ 15 w 55"/>
                <a:gd name="T3" fmla="*/ 0 h 98"/>
                <a:gd name="T4" fmla="*/ 35 w 55"/>
                <a:gd name="T5" fmla="*/ 7 h 98"/>
                <a:gd name="T6" fmla="*/ 35 w 55"/>
                <a:gd name="T7" fmla="*/ 27 h 98"/>
                <a:gd name="T8" fmla="*/ 23 w 55"/>
                <a:gd name="T9" fmla="*/ 54 h 98"/>
                <a:gd name="T10" fmla="*/ 55 w 55"/>
                <a:gd name="T11" fmla="*/ 98 h 98"/>
                <a:gd name="T12" fmla="*/ 15 w 55"/>
                <a:gd name="T13" fmla="*/ 76 h 98"/>
                <a:gd name="T14" fmla="*/ 0 w 55"/>
                <a:gd name="T15" fmla="*/ 44 h 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98">
                  <a:moveTo>
                    <a:pt x="0" y="44"/>
                  </a:moveTo>
                  <a:lnTo>
                    <a:pt x="15" y="0"/>
                  </a:lnTo>
                  <a:lnTo>
                    <a:pt x="35" y="7"/>
                  </a:lnTo>
                  <a:lnTo>
                    <a:pt x="35" y="27"/>
                  </a:lnTo>
                  <a:lnTo>
                    <a:pt x="23" y="54"/>
                  </a:lnTo>
                  <a:lnTo>
                    <a:pt x="55" y="98"/>
                  </a:lnTo>
                  <a:lnTo>
                    <a:pt x="15" y="7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3" name="Freeform 23"/>
            <p:cNvSpPr>
              <a:spLocks/>
            </p:cNvSpPr>
            <p:nvPr/>
          </p:nvSpPr>
          <p:spPr bwMode="auto">
            <a:xfrm>
              <a:off x="4380" y="2863"/>
              <a:ext cx="85" cy="106"/>
            </a:xfrm>
            <a:custGeom>
              <a:avLst/>
              <a:gdLst>
                <a:gd name="T0" fmla="*/ 0 w 85"/>
                <a:gd name="T1" fmla="*/ 64 h 106"/>
                <a:gd name="T2" fmla="*/ 3 w 85"/>
                <a:gd name="T3" fmla="*/ 106 h 106"/>
                <a:gd name="T4" fmla="*/ 33 w 85"/>
                <a:gd name="T5" fmla="*/ 106 h 106"/>
                <a:gd name="T6" fmla="*/ 55 w 85"/>
                <a:gd name="T7" fmla="*/ 93 h 106"/>
                <a:gd name="T8" fmla="*/ 33 w 85"/>
                <a:gd name="T9" fmla="*/ 54 h 106"/>
                <a:gd name="T10" fmla="*/ 75 w 85"/>
                <a:gd name="T11" fmla="*/ 20 h 106"/>
                <a:gd name="T12" fmla="*/ 85 w 85"/>
                <a:gd name="T13" fmla="*/ 0 h 106"/>
                <a:gd name="T14" fmla="*/ 28 w 85"/>
                <a:gd name="T15" fmla="*/ 3 h 106"/>
                <a:gd name="T16" fmla="*/ 15 w 85"/>
                <a:gd name="T17" fmla="*/ 13 h 106"/>
                <a:gd name="T18" fmla="*/ 0 w 85"/>
                <a:gd name="T19" fmla="*/ 64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" h="106">
                  <a:moveTo>
                    <a:pt x="0" y="64"/>
                  </a:moveTo>
                  <a:lnTo>
                    <a:pt x="3" y="106"/>
                  </a:lnTo>
                  <a:lnTo>
                    <a:pt x="33" y="106"/>
                  </a:lnTo>
                  <a:lnTo>
                    <a:pt x="55" y="93"/>
                  </a:lnTo>
                  <a:lnTo>
                    <a:pt x="33" y="54"/>
                  </a:lnTo>
                  <a:lnTo>
                    <a:pt x="75" y="20"/>
                  </a:lnTo>
                  <a:lnTo>
                    <a:pt x="85" y="0"/>
                  </a:lnTo>
                  <a:lnTo>
                    <a:pt x="28" y="3"/>
                  </a:lnTo>
                  <a:lnTo>
                    <a:pt x="15" y="13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4" name="Freeform 24"/>
            <p:cNvSpPr>
              <a:spLocks/>
            </p:cNvSpPr>
            <p:nvPr/>
          </p:nvSpPr>
          <p:spPr bwMode="auto">
            <a:xfrm>
              <a:off x="4248" y="2777"/>
              <a:ext cx="132" cy="172"/>
            </a:xfrm>
            <a:custGeom>
              <a:avLst/>
              <a:gdLst>
                <a:gd name="T0" fmla="*/ 0 w 132"/>
                <a:gd name="T1" fmla="*/ 99 h 172"/>
                <a:gd name="T2" fmla="*/ 10 w 132"/>
                <a:gd name="T3" fmla="*/ 86 h 172"/>
                <a:gd name="T4" fmla="*/ 107 w 132"/>
                <a:gd name="T5" fmla="*/ 0 h 172"/>
                <a:gd name="T6" fmla="*/ 132 w 132"/>
                <a:gd name="T7" fmla="*/ 30 h 172"/>
                <a:gd name="T8" fmla="*/ 107 w 132"/>
                <a:gd name="T9" fmla="*/ 57 h 172"/>
                <a:gd name="T10" fmla="*/ 120 w 132"/>
                <a:gd name="T11" fmla="*/ 94 h 172"/>
                <a:gd name="T12" fmla="*/ 75 w 132"/>
                <a:gd name="T13" fmla="*/ 172 h 172"/>
                <a:gd name="T14" fmla="*/ 15 w 132"/>
                <a:gd name="T15" fmla="*/ 155 h 172"/>
                <a:gd name="T16" fmla="*/ 0 w 132"/>
                <a:gd name="T17" fmla="*/ 99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72">
                  <a:moveTo>
                    <a:pt x="0" y="99"/>
                  </a:moveTo>
                  <a:lnTo>
                    <a:pt x="10" y="86"/>
                  </a:lnTo>
                  <a:lnTo>
                    <a:pt x="107" y="0"/>
                  </a:lnTo>
                  <a:lnTo>
                    <a:pt x="132" y="30"/>
                  </a:lnTo>
                  <a:lnTo>
                    <a:pt x="107" y="57"/>
                  </a:lnTo>
                  <a:lnTo>
                    <a:pt x="120" y="94"/>
                  </a:lnTo>
                  <a:lnTo>
                    <a:pt x="75" y="172"/>
                  </a:lnTo>
                  <a:lnTo>
                    <a:pt x="15" y="155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5" name="Freeform 25"/>
            <p:cNvSpPr>
              <a:spLocks/>
            </p:cNvSpPr>
            <p:nvPr/>
          </p:nvSpPr>
          <p:spPr bwMode="auto">
            <a:xfrm>
              <a:off x="4198" y="2978"/>
              <a:ext cx="120" cy="47"/>
            </a:xfrm>
            <a:custGeom>
              <a:avLst/>
              <a:gdLst>
                <a:gd name="T0" fmla="*/ 0 w 120"/>
                <a:gd name="T1" fmla="*/ 10 h 47"/>
                <a:gd name="T2" fmla="*/ 10 w 120"/>
                <a:gd name="T3" fmla="*/ 0 h 47"/>
                <a:gd name="T4" fmla="*/ 95 w 120"/>
                <a:gd name="T5" fmla="*/ 15 h 47"/>
                <a:gd name="T6" fmla="*/ 120 w 120"/>
                <a:gd name="T7" fmla="*/ 30 h 47"/>
                <a:gd name="T8" fmla="*/ 120 w 120"/>
                <a:gd name="T9" fmla="*/ 47 h 47"/>
                <a:gd name="T10" fmla="*/ 25 w 120"/>
                <a:gd name="T11" fmla="*/ 25 h 47"/>
                <a:gd name="T12" fmla="*/ 0 w 120"/>
                <a:gd name="T13" fmla="*/ 1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47">
                  <a:moveTo>
                    <a:pt x="0" y="10"/>
                  </a:moveTo>
                  <a:lnTo>
                    <a:pt x="10" y="0"/>
                  </a:lnTo>
                  <a:lnTo>
                    <a:pt x="95" y="15"/>
                  </a:lnTo>
                  <a:lnTo>
                    <a:pt x="120" y="30"/>
                  </a:lnTo>
                  <a:lnTo>
                    <a:pt x="120" y="47"/>
                  </a:lnTo>
                  <a:lnTo>
                    <a:pt x="25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6" name="Freeform 26"/>
            <p:cNvSpPr>
              <a:spLocks/>
            </p:cNvSpPr>
            <p:nvPr/>
          </p:nvSpPr>
          <p:spPr bwMode="auto">
            <a:xfrm>
              <a:off x="4060" y="2802"/>
              <a:ext cx="150" cy="174"/>
            </a:xfrm>
            <a:custGeom>
              <a:avLst/>
              <a:gdLst>
                <a:gd name="T0" fmla="*/ 0 w 150"/>
                <a:gd name="T1" fmla="*/ 0 h 174"/>
                <a:gd name="T2" fmla="*/ 30 w 150"/>
                <a:gd name="T3" fmla="*/ 5 h 174"/>
                <a:gd name="T4" fmla="*/ 108 w 150"/>
                <a:gd name="T5" fmla="*/ 69 h 174"/>
                <a:gd name="T6" fmla="*/ 118 w 150"/>
                <a:gd name="T7" fmla="*/ 96 h 174"/>
                <a:gd name="T8" fmla="*/ 150 w 150"/>
                <a:gd name="T9" fmla="*/ 130 h 174"/>
                <a:gd name="T10" fmla="*/ 125 w 150"/>
                <a:gd name="T11" fmla="*/ 174 h 174"/>
                <a:gd name="T12" fmla="*/ 95 w 150"/>
                <a:gd name="T13" fmla="*/ 147 h 174"/>
                <a:gd name="T14" fmla="*/ 50 w 150"/>
                <a:gd name="T15" fmla="*/ 61 h 174"/>
                <a:gd name="T16" fmla="*/ 0 w 150"/>
                <a:gd name="T17" fmla="*/ 0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174">
                  <a:moveTo>
                    <a:pt x="0" y="0"/>
                  </a:moveTo>
                  <a:lnTo>
                    <a:pt x="30" y="5"/>
                  </a:lnTo>
                  <a:lnTo>
                    <a:pt x="108" y="69"/>
                  </a:lnTo>
                  <a:lnTo>
                    <a:pt x="118" y="96"/>
                  </a:lnTo>
                  <a:lnTo>
                    <a:pt x="150" y="130"/>
                  </a:lnTo>
                  <a:lnTo>
                    <a:pt x="125" y="174"/>
                  </a:lnTo>
                  <a:lnTo>
                    <a:pt x="95" y="147"/>
                  </a:lnTo>
                  <a:lnTo>
                    <a:pt x="5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7" name="Freeform 27"/>
            <p:cNvSpPr>
              <a:spLocks/>
            </p:cNvSpPr>
            <p:nvPr/>
          </p:nvSpPr>
          <p:spPr bwMode="auto">
            <a:xfrm>
              <a:off x="4663" y="2138"/>
              <a:ext cx="78" cy="68"/>
            </a:xfrm>
            <a:custGeom>
              <a:avLst/>
              <a:gdLst>
                <a:gd name="T0" fmla="*/ 0 w 78"/>
                <a:gd name="T1" fmla="*/ 56 h 68"/>
                <a:gd name="T2" fmla="*/ 8 w 78"/>
                <a:gd name="T3" fmla="*/ 56 h 68"/>
                <a:gd name="T4" fmla="*/ 45 w 78"/>
                <a:gd name="T5" fmla="*/ 68 h 68"/>
                <a:gd name="T6" fmla="*/ 78 w 78"/>
                <a:gd name="T7" fmla="*/ 44 h 68"/>
                <a:gd name="T8" fmla="*/ 75 w 78"/>
                <a:gd name="T9" fmla="*/ 24 h 68"/>
                <a:gd name="T10" fmla="*/ 30 w 78"/>
                <a:gd name="T11" fmla="*/ 0 h 68"/>
                <a:gd name="T12" fmla="*/ 0 w 78"/>
                <a:gd name="T13" fmla="*/ 5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68">
                  <a:moveTo>
                    <a:pt x="0" y="56"/>
                  </a:moveTo>
                  <a:lnTo>
                    <a:pt x="8" y="56"/>
                  </a:lnTo>
                  <a:lnTo>
                    <a:pt x="45" y="68"/>
                  </a:lnTo>
                  <a:lnTo>
                    <a:pt x="78" y="44"/>
                  </a:lnTo>
                  <a:lnTo>
                    <a:pt x="75" y="24"/>
                  </a:lnTo>
                  <a:lnTo>
                    <a:pt x="3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8" name="Freeform 28"/>
            <p:cNvSpPr>
              <a:spLocks/>
            </p:cNvSpPr>
            <p:nvPr/>
          </p:nvSpPr>
          <p:spPr bwMode="auto">
            <a:xfrm>
              <a:off x="4686" y="1961"/>
              <a:ext cx="42" cy="167"/>
            </a:xfrm>
            <a:custGeom>
              <a:avLst/>
              <a:gdLst>
                <a:gd name="T0" fmla="*/ 0 w 42"/>
                <a:gd name="T1" fmla="*/ 39 h 167"/>
                <a:gd name="T2" fmla="*/ 10 w 42"/>
                <a:gd name="T3" fmla="*/ 167 h 167"/>
                <a:gd name="T4" fmla="*/ 42 w 42"/>
                <a:gd name="T5" fmla="*/ 115 h 167"/>
                <a:gd name="T6" fmla="*/ 15 w 42"/>
                <a:gd name="T7" fmla="*/ 0 h 167"/>
                <a:gd name="T8" fmla="*/ 0 w 42"/>
                <a:gd name="T9" fmla="*/ 39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167">
                  <a:moveTo>
                    <a:pt x="0" y="39"/>
                  </a:moveTo>
                  <a:lnTo>
                    <a:pt x="10" y="167"/>
                  </a:lnTo>
                  <a:lnTo>
                    <a:pt x="42" y="115"/>
                  </a:lnTo>
                  <a:lnTo>
                    <a:pt x="15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39" name="Freeform 29"/>
            <p:cNvSpPr>
              <a:spLocks/>
            </p:cNvSpPr>
            <p:nvPr/>
          </p:nvSpPr>
          <p:spPr bwMode="auto">
            <a:xfrm>
              <a:off x="4545" y="2218"/>
              <a:ext cx="151" cy="128"/>
            </a:xfrm>
            <a:custGeom>
              <a:avLst/>
              <a:gdLst>
                <a:gd name="T0" fmla="*/ 0 w 151"/>
                <a:gd name="T1" fmla="*/ 128 h 128"/>
                <a:gd name="T2" fmla="*/ 25 w 151"/>
                <a:gd name="T3" fmla="*/ 106 h 128"/>
                <a:gd name="T4" fmla="*/ 63 w 151"/>
                <a:gd name="T5" fmla="*/ 106 h 128"/>
                <a:gd name="T6" fmla="*/ 86 w 151"/>
                <a:gd name="T7" fmla="*/ 69 h 128"/>
                <a:gd name="T8" fmla="*/ 118 w 151"/>
                <a:gd name="T9" fmla="*/ 45 h 128"/>
                <a:gd name="T10" fmla="*/ 141 w 151"/>
                <a:gd name="T11" fmla="*/ 0 h 128"/>
                <a:gd name="T12" fmla="*/ 151 w 151"/>
                <a:gd name="T13" fmla="*/ 30 h 128"/>
                <a:gd name="T14" fmla="*/ 126 w 151"/>
                <a:gd name="T15" fmla="*/ 108 h 128"/>
                <a:gd name="T16" fmla="*/ 76 w 151"/>
                <a:gd name="T17" fmla="*/ 126 h 128"/>
                <a:gd name="T18" fmla="*/ 43 w 151"/>
                <a:gd name="T19" fmla="*/ 118 h 128"/>
                <a:gd name="T20" fmla="*/ 0 w 151"/>
                <a:gd name="T21" fmla="*/ 128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1" h="128">
                  <a:moveTo>
                    <a:pt x="0" y="128"/>
                  </a:moveTo>
                  <a:lnTo>
                    <a:pt x="25" y="106"/>
                  </a:lnTo>
                  <a:lnTo>
                    <a:pt x="63" y="106"/>
                  </a:lnTo>
                  <a:lnTo>
                    <a:pt x="86" y="69"/>
                  </a:lnTo>
                  <a:lnTo>
                    <a:pt x="118" y="45"/>
                  </a:lnTo>
                  <a:lnTo>
                    <a:pt x="141" y="0"/>
                  </a:lnTo>
                  <a:lnTo>
                    <a:pt x="151" y="30"/>
                  </a:lnTo>
                  <a:lnTo>
                    <a:pt x="126" y="108"/>
                  </a:lnTo>
                  <a:lnTo>
                    <a:pt x="76" y="126"/>
                  </a:lnTo>
                  <a:lnTo>
                    <a:pt x="43" y="11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0" name="Freeform 30"/>
            <p:cNvSpPr>
              <a:spLocks/>
            </p:cNvSpPr>
            <p:nvPr/>
          </p:nvSpPr>
          <p:spPr bwMode="auto">
            <a:xfrm>
              <a:off x="3853" y="2738"/>
              <a:ext cx="25" cy="52"/>
            </a:xfrm>
            <a:custGeom>
              <a:avLst/>
              <a:gdLst>
                <a:gd name="T0" fmla="*/ 0 w 25"/>
                <a:gd name="T1" fmla="*/ 0 h 52"/>
                <a:gd name="T2" fmla="*/ 2 w 25"/>
                <a:gd name="T3" fmla="*/ 52 h 52"/>
                <a:gd name="T4" fmla="*/ 25 w 25"/>
                <a:gd name="T5" fmla="*/ 47 h 52"/>
                <a:gd name="T6" fmla="*/ 12 w 25"/>
                <a:gd name="T7" fmla="*/ 12 h 52"/>
                <a:gd name="T8" fmla="*/ 0 w 25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52">
                  <a:moveTo>
                    <a:pt x="0" y="0"/>
                  </a:moveTo>
                  <a:lnTo>
                    <a:pt x="2" y="52"/>
                  </a:lnTo>
                  <a:lnTo>
                    <a:pt x="25" y="47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1" name="Freeform 31"/>
            <p:cNvSpPr>
              <a:spLocks/>
            </p:cNvSpPr>
            <p:nvPr/>
          </p:nvSpPr>
          <p:spPr bwMode="auto">
            <a:xfrm>
              <a:off x="2922" y="1275"/>
              <a:ext cx="143" cy="117"/>
            </a:xfrm>
            <a:custGeom>
              <a:avLst/>
              <a:gdLst>
                <a:gd name="T0" fmla="*/ 0 w 143"/>
                <a:gd name="T1" fmla="*/ 17 h 117"/>
                <a:gd name="T2" fmla="*/ 2 w 143"/>
                <a:gd name="T3" fmla="*/ 29 h 117"/>
                <a:gd name="T4" fmla="*/ 25 w 143"/>
                <a:gd name="T5" fmla="*/ 66 h 117"/>
                <a:gd name="T6" fmla="*/ 65 w 143"/>
                <a:gd name="T7" fmla="*/ 58 h 117"/>
                <a:gd name="T8" fmla="*/ 35 w 143"/>
                <a:gd name="T9" fmla="*/ 73 h 117"/>
                <a:gd name="T10" fmla="*/ 68 w 143"/>
                <a:gd name="T11" fmla="*/ 93 h 117"/>
                <a:gd name="T12" fmla="*/ 42 w 143"/>
                <a:gd name="T13" fmla="*/ 93 h 117"/>
                <a:gd name="T14" fmla="*/ 83 w 143"/>
                <a:gd name="T15" fmla="*/ 117 h 117"/>
                <a:gd name="T16" fmla="*/ 143 w 143"/>
                <a:gd name="T17" fmla="*/ 41 h 117"/>
                <a:gd name="T18" fmla="*/ 78 w 143"/>
                <a:gd name="T19" fmla="*/ 0 h 117"/>
                <a:gd name="T20" fmla="*/ 78 w 143"/>
                <a:gd name="T21" fmla="*/ 41 h 117"/>
                <a:gd name="T22" fmla="*/ 50 w 143"/>
                <a:gd name="T23" fmla="*/ 12 h 117"/>
                <a:gd name="T24" fmla="*/ 0 w 143"/>
                <a:gd name="T25" fmla="*/ 1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3" h="117">
                  <a:moveTo>
                    <a:pt x="0" y="17"/>
                  </a:moveTo>
                  <a:lnTo>
                    <a:pt x="2" y="29"/>
                  </a:lnTo>
                  <a:lnTo>
                    <a:pt x="25" y="66"/>
                  </a:lnTo>
                  <a:lnTo>
                    <a:pt x="65" y="58"/>
                  </a:lnTo>
                  <a:lnTo>
                    <a:pt x="35" y="73"/>
                  </a:lnTo>
                  <a:lnTo>
                    <a:pt x="68" y="93"/>
                  </a:lnTo>
                  <a:lnTo>
                    <a:pt x="42" y="93"/>
                  </a:lnTo>
                  <a:lnTo>
                    <a:pt x="83" y="117"/>
                  </a:lnTo>
                  <a:lnTo>
                    <a:pt x="143" y="41"/>
                  </a:lnTo>
                  <a:lnTo>
                    <a:pt x="78" y="0"/>
                  </a:lnTo>
                  <a:lnTo>
                    <a:pt x="78" y="41"/>
                  </a:lnTo>
                  <a:lnTo>
                    <a:pt x="50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2" name="Freeform 32"/>
            <p:cNvSpPr>
              <a:spLocks/>
            </p:cNvSpPr>
            <p:nvPr/>
          </p:nvSpPr>
          <p:spPr bwMode="auto">
            <a:xfrm>
              <a:off x="3020" y="1262"/>
              <a:ext cx="122" cy="44"/>
            </a:xfrm>
            <a:custGeom>
              <a:avLst/>
              <a:gdLst>
                <a:gd name="T0" fmla="*/ 0 w 122"/>
                <a:gd name="T1" fmla="*/ 20 h 44"/>
                <a:gd name="T2" fmla="*/ 20 w 122"/>
                <a:gd name="T3" fmla="*/ 32 h 44"/>
                <a:gd name="T4" fmla="*/ 70 w 122"/>
                <a:gd name="T5" fmla="*/ 44 h 44"/>
                <a:gd name="T6" fmla="*/ 122 w 122"/>
                <a:gd name="T7" fmla="*/ 20 h 44"/>
                <a:gd name="T8" fmla="*/ 92 w 122"/>
                <a:gd name="T9" fmla="*/ 5 h 44"/>
                <a:gd name="T10" fmla="*/ 57 w 122"/>
                <a:gd name="T11" fmla="*/ 20 h 44"/>
                <a:gd name="T12" fmla="*/ 20 w 122"/>
                <a:gd name="T13" fmla="*/ 0 h 44"/>
                <a:gd name="T14" fmla="*/ 0 w 122"/>
                <a:gd name="T15" fmla="*/ 2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" h="44">
                  <a:moveTo>
                    <a:pt x="0" y="20"/>
                  </a:moveTo>
                  <a:lnTo>
                    <a:pt x="20" y="32"/>
                  </a:lnTo>
                  <a:lnTo>
                    <a:pt x="70" y="44"/>
                  </a:lnTo>
                  <a:lnTo>
                    <a:pt x="122" y="20"/>
                  </a:lnTo>
                  <a:lnTo>
                    <a:pt x="92" y="5"/>
                  </a:lnTo>
                  <a:lnTo>
                    <a:pt x="57" y="20"/>
                  </a:lnTo>
                  <a:lnTo>
                    <a:pt x="2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3" name="Freeform 33"/>
            <p:cNvSpPr>
              <a:spLocks/>
            </p:cNvSpPr>
            <p:nvPr/>
          </p:nvSpPr>
          <p:spPr bwMode="auto">
            <a:xfrm>
              <a:off x="3055" y="1336"/>
              <a:ext cx="57" cy="34"/>
            </a:xfrm>
            <a:custGeom>
              <a:avLst/>
              <a:gdLst>
                <a:gd name="T0" fmla="*/ 0 w 57"/>
                <a:gd name="T1" fmla="*/ 32 h 34"/>
                <a:gd name="T2" fmla="*/ 7 w 57"/>
                <a:gd name="T3" fmla="*/ 15 h 34"/>
                <a:gd name="T4" fmla="*/ 30 w 57"/>
                <a:gd name="T5" fmla="*/ 0 h 34"/>
                <a:gd name="T6" fmla="*/ 57 w 57"/>
                <a:gd name="T7" fmla="*/ 17 h 34"/>
                <a:gd name="T8" fmla="*/ 22 w 57"/>
                <a:gd name="T9" fmla="*/ 34 h 34"/>
                <a:gd name="T10" fmla="*/ 0 w 57"/>
                <a:gd name="T11" fmla="*/ 32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4">
                  <a:moveTo>
                    <a:pt x="0" y="32"/>
                  </a:moveTo>
                  <a:lnTo>
                    <a:pt x="7" y="15"/>
                  </a:lnTo>
                  <a:lnTo>
                    <a:pt x="30" y="0"/>
                  </a:lnTo>
                  <a:lnTo>
                    <a:pt x="57" y="17"/>
                  </a:lnTo>
                  <a:lnTo>
                    <a:pt x="2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4" name="Freeform 34"/>
            <p:cNvSpPr>
              <a:spLocks/>
            </p:cNvSpPr>
            <p:nvPr/>
          </p:nvSpPr>
          <p:spPr bwMode="auto">
            <a:xfrm>
              <a:off x="3472" y="1503"/>
              <a:ext cx="80" cy="68"/>
            </a:xfrm>
            <a:custGeom>
              <a:avLst/>
              <a:gdLst>
                <a:gd name="T0" fmla="*/ 0 w 80"/>
                <a:gd name="T1" fmla="*/ 29 h 68"/>
                <a:gd name="T2" fmla="*/ 30 w 80"/>
                <a:gd name="T3" fmla="*/ 46 h 68"/>
                <a:gd name="T4" fmla="*/ 30 w 80"/>
                <a:gd name="T5" fmla="*/ 61 h 68"/>
                <a:gd name="T6" fmla="*/ 80 w 80"/>
                <a:gd name="T7" fmla="*/ 68 h 68"/>
                <a:gd name="T8" fmla="*/ 55 w 80"/>
                <a:gd name="T9" fmla="*/ 4 h 68"/>
                <a:gd name="T10" fmla="*/ 20 w 80"/>
                <a:gd name="T11" fmla="*/ 0 h 68"/>
                <a:gd name="T12" fmla="*/ 0 w 80"/>
                <a:gd name="T13" fmla="*/ 29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68">
                  <a:moveTo>
                    <a:pt x="0" y="29"/>
                  </a:moveTo>
                  <a:lnTo>
                    <a:pt x="30" y="46"/>
                  </a:lnTo>
                  <a:lnTo>
                    <a:pt x="30" y="61"/>
                  </a:lnTo>
                  <a:lnTo>
                    <a:pt x="80" y="68"/>
                  </a:lnTo>
                  <a:lnTo>
                    <a:pt x="55" y="4"/>
                  </a:lnTo>
                  <a:lnTo>
                    <a:pt x="2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5" name="Freeform 35"/>
            <p:cNvSpPr>
              <a:spLocks/>
            </p:cNvSpPr>
            <p:nvPr/>
          </p:nvSpPr>
          <p:spPr bwMode="auto">
            <a:xfrm>
              <a:off x="3500" y="1380"/>
              <a:ext cx="197" cy="115"/>
            </a:xfrm>
            <a:custGeom>
              <a:avLst/>
              <a:gdLst>
                <a:gd name="T0" fmla="*/ 0 w 197"/>
                <a:gd name="T1" fmla="*/ 98 h 115"/>
                <a:gd name="T2" fmla="*/ 37 w 197"/>
                <a:gd name="T3" fmla="*/ 115 h 115"/>
                <a:gd name="T4" fmla="*/ 92 w 197"/>
                <a:gd name="T5" fmla="*/ 59 h 115"/>
                <a:gd name="T6" fmla="*/ 197 w 197"/>
                <a:gd name="T7" fmla="*/ 22 h 115"/>
                <a:gd name="T8" fmla="*/ 185 w 197"/>
                <a:gd name="T9" fmla="*/ 0 h 115"/>
                <a:gd name="T10" fmla="*/ 97 w 197"/>
                <a:gd name="T11" fmla="*/ 22 h 115"/>
                <a:gd name="T12" fmla="*/ 27 w 197"/>
                <a:gd name="T13" fmla="*/ 56 h 115"/>
                <a:gd name="T14" fmla="*/ 0 w 197"/>
                <a:gd name="T15" fmla="*/ 98 h 1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" h="115">
                  <a:moveTo>
                    <a:pt x="0" y="98"/>
                  </a:moveTo>
                  <a:lnTo>
                    <a:pt x="37" y="115"/>
                  </a:lnTo>
                  <a:lnTo>
                    <a:pt x="92" y="59"/>
                  </a:lnTo>
                  <a:lnTo>
                    <a:pt x="197" y="22"/>
                  </a:lnTo>
                  <a:lnTo>
                    <a:pt x="185" y="0"/>
                  </a:lnTo>
                  <a:lnTo>
                    <a:pt x="97" y="22"/>
                  </a:lnTo>
                  <a:lnTo>
                    <a:pt x="27" y="5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6" name="Freeform 36"/>
            <p:cNvSpPr>
              <a:spLocks/>
            </p:cNvSpPr>
            <p:nvPr/>
          </p:nvSpPr>
          <p:spPr bwMode="auto">
            <a:xfrm>
              <a:off x="2639" y="1941"/>
              <a:ext cx="60" cy="72"/>
            </a:xfrm>
            <a:custGeom>
              <a:avLst/>
              <a:gdLst>
                <a:gd name="T0" fmla="*/ 5 w 60"/>
                <a:gd name="T1" fmla="*/ 72 h 72"/>
                <a:gd name="T2" fmla="*/ 50 w 60"/>
                <a:gd name="T3" fmla="*/ 64 h 72"/>
                <a:gd name="T4" fmla="*/ 60 w 60"/>
                <a:gd name="T5" fmla="*/ 15 h 72"/>
                <a:gd name="T6" fmla="*/ 38 w 60"/>
                <a:gd name="T7" fmla="*/ 0 h 72"/>
                <a:gd name="T8" fmla="*/ 0 w 60"/>
                <a:gd name="T9" fmla="*/ 30 h 72"/>
                <a:gd name="T10" fmla="*/ 18 w 60"/>
                <a:gd name="T11" fmla="*/ 45 h 72"/>
                <a:gd name="T12" fmla="*/ 5 w 60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2">
                  <a:moveTo>
                    <a:pt x="5" y="72"/>
                  </a:moveTo>
                  <a:lnTo>
                    <a:pt x="50" y="64"/>
                  </a:lnTo>
                  <a:lnTo>
                    <a:pt x="60" y="15"/>
                  </a:lnTo>
                  <a:lnTo>
                    <a:pt x="38" y="0"/>
                  </a:lnTo>
                  <a:lnTo>
                    <a:pt x="0" y="30"/>
                  </a:lnTo>
                  <a:lnTo>
                    <a:pt x="18" y="45"/>
                  </a:lnTo>
                  <a:lnTo>
                    <a:pt x="5" y="72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7" name="Freeform 37"/>
            <p:cNvSpPr>
              <a:spLocks/>
            </p:cNvSpPr>
            <p:nvPr/>
          </p:nvSpPr>
          <p:spPr bwMode="auto">
            <a:xfrm>
              <a:off x="2697" y="1870"/>
              <a:ext cx="100" cy="179"/>
            </a:xfrm>
            <a:custGeom>
              <a:avLst/>
              <a:gdLst>
                <a:gd name="T0" fmla="*/ 0 w 100"/>
                <a:gd name="T1" fmla="*/ 40 h 179"/>
                <a:gd name="T2" fmla="*/ 15 w 100"/>
                <a:gd name="T3" fmla="*/ 0 h 179"/>
                <a:gd name="T4" fmla="*/ 37 w 100"/>
                <a:gd name="T5" fmla="*/ 0 h 179"/>
                <a:gd name="T6" fmla="*/ 22 w 100"/>
                <a:gd name="T7" fmla="*/ 25 h 179"/>
                <a:gd name="T8" fmla="*/ 55 w 100"/>
                <a:gd name="T9" fmla="*/ 25 h 179"/>
                <a:gd name="T10" fmla="*/ 37 w 100"/>
                <a:gd name="T11" fmla="*/ 57 h 179"/>
                <a:gd name="T12" fmla="*/ 55 w 100"/>
                <a:gd name="T13" fmla="*/ 64 h 179"/>
                <a:gd name="T14" fmla="*/ 80 w 100"/>
                <a:gd name="T15" fmla="*/ 101 h 179"/>
                <a:gd name="T16" fmla="*/ 77 w 100"/>
                <a:gd name="T17" fmla="*/ 123 h 179"/>
                <a:gd name="T18" fmla="*/ 100 w 100"/>
                <a:gd name="T19" fmla="*/ 125 h 179"/>
                <a:gd name="T20" fmla="*/ 100 w 100"/>
                <a:gd name="T21" fmla="*/ 157 h 179"/>
                <a:gd name="T22" fmla="*/ 2 w 100"/>
                <a:gd name="T23" fmla="*/ 179 h 179"/>
                <a:gd name="T24" fmla="*/ 32 w 100"/>
                <a:gd name="T25" fmla="*/ 152 h 179"/>
                <a:gd name="T26" fmla="*/ 10 w 100"/>
                <a:gd name="T27" fmla="*/ 143 h 179"/>
                <a:gd name="T28" fmla="*/ 15 w 100"/>
                <a:gd name="T29" fmla="*/ 123 h 179"/>
                <a:gd name="T30" fmla="*/ 40 w 100"/>
                <a:gd name="T31" fmla="*/ 113 h 179"/>
                <a:gd name="T32" fmla="*/ 37 w 100"/>
                <a:gd name="T33" fmla="*/ 81 h 179"/>
                <a:gd name="T34" fmla="*/ 15 w 100"/>
                <a:gd name="T35" fmla="*/ 84 h 179"/>
                <a:gd name="T36" fmla="*/ 10 w 100"/>
                <a:gd name="T37" fmla="*/ 44 h 179"/>
                <a:gd name="T38" fmla="*/ 0 w 100"/>
                <a:gd name="T39" fmla="*/ 40 h 1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0" h="179">
                  <a:moveTo>
                    <a:pt x="0" y="40"/>
                  </a:moveTo>
                  <a:lnTo>
                    <a:pt x="15" y="0"/>
                  </a:lnTo>
                  <a:lnTo>
                    <a:pt x="37" y="0"/>
                  </a:lnTo>
                  <a:lnTo>
                    <a:pt x="22" y="25"/>
                  </a:lnTo>
                  <a:lnTo>
                    <a:pt x="55" y="25"/>
                  </a:lnTo>
                  <a:lnTo>
                    <a:pt x="37" y="57"/>
                  </a:lnTo>
                  <a:lnTo>
                    <a:pt x="55" y="64"/>
                  </a:lnTo>
                  <a:lnTo>
                    <a:pt x="80" y="101"/>
                  </a:lnTo>
                  <a:lnTo>
                    <a:pt x="77" y="123"/>
                  </a:lnTo>
                  <a:lnTo>
                    <a:pt x="100" y="125"/>
                  </a:lnTo>
                  <a:lnTo>
                    <a:pt x="100" y="157"/>
                  </a:lnTo>
                  <a:lnTo>
                    <a:pt x="2" y="179"/>
                  </a:lnTo>
                  <a:lnTo>
                    <a:pt x="32" y="152"/>
                  </a:lnTo>
                  <a:lnTo>
                    <a:pt x="10" y="143"/>
                  </a:lnTo>
                  <a:lnTo>
                    <a:pt x="15" y="123"/>
                  </a:lnTo>
                  <a:lnTo>
                    <a:pt x="40" y="113"/>
                  </a:lnTo>
                  <a:lnTo>
                    <a:pt x="37" y="81"/>
                  </a:lnTo>
                  <a:lnTo>
                    <a:pt x="15" y="84"/>
                  </a:lnTo>
                  <a:lnTo>
                    <a:pt x="10" y="44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8" name="Freeform 38"/>
            <p:cNvSpPr>
              <a:spLocks/>
            </p:cNvSpPr>
            <p:nvPr/>
          </p:nvSpPr>
          <p:spPr bwMode="auto">
            <a:xfrm>
              <a:off x="2887" y="2218"/>
              <a:ext cx="22" cy="40"/>
            </a:xfrm>
            <a:custGeom>
              <a:avLst/>
              <a:gdLst>
                <a:gd name="T0" fmla="*/ 0 w 22"/>
                <a:gd name="T1" fmla="*/ 3 h 40"/>
                <a:gd name="T2" fmla="*/ 5 w 22"/>
                <a:gd name="T3" fmla="*/ 32 h 40"/>
                <a:gd name="T4" fmla="*/ 10 w 22"/>
                <a:gd name="T5" fmla="*/ 40 h 40"/>
                <a:gd name="T6" fmla="*/ 22 w 22"/>
                <a:gd name="T7" fmla="*/ 13 h 40"/>
                <a:gd name="T8" fmla="*/ 12 w 22"/>
                <a:gd name="T9" fmla="*/ 0 h 40"/>
                <a:gd name="T10" fmla="*/ 0 w 22"/>
                <a:gd name="T11" fmla="*/ 3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40">
                  <a:moveTo>
                    <a:pt x="0" y="3"/>
                  </a:moveTo>
                  <a:lnTo>
                    <a:pt x="5" y="32"/>
                  </a:lnTo>
                  <a:lnTo>
                    <a:pt x="10" y="40"/>
                  </a:lnTo>
                  <a:lnTo>
                    <a:pt x="22" y="13"/>
                  </a:lnTo>
                  <a:lnTo>
                    <a:pt x="1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49" name="Freeform 39"/>
            <p:cNvSpPr>
              <a:spLocks/>
            </p:cNvSpPr>
            <p:nvPr/>
          </p:nvSpPr>
          <p:spPr bwMode="auto">
            <a:xfrm>
              <a:off x="2944" y="2270"/>
              <a:ext cx="41" cy="29"/>
            </a:xfrm>
            <a:custGeom>
              <a:avLst/>
              <a:gdLst>
                <a:gd name="T0" fmla="*/ 0 w 41"/>
                <a:gd name="T1" fmla="*/ 7 h 29"/>
                <a:gd name="T2" fmla="*/ 36 w 41"/>
                <a:gd name="T3" fmla="*/ 29 h 29"/>
                <a:gd name="T4" fmla="*/ 41 w 41"/>
                <a:gd name="T5" fmla="*/ 0 h 29"/>
                <a:gd name="T6" fmla="*/ 0 w 41"/>
                <a:gd name="T7" fmla="*/ 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29">
                  <a:moveTo>
                    <a:pt x="0" y="7"/>
                  </a:moveTo>
                  <a:lnTo>
                    <a:pt x="36" y="29"/>
                  </a:lnTo>
                  <a:lnTo>
                    <a:pt x="41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0" name="Freeform 40"/>
            <p:cNvSpPr>
              <a:spLocks/>
            </p:cNvSpPr>
            <p:nvPr/>
          </p:nvSpPr>
          <p:spPr bwMode="auto">
            <a:xfrm>
              <a:off x="2652" y="1353"/>
              <a:ext cx="2691" cy="1510"/>
            </a:xfrm>
            <a:custGeom>
              <a:avLst/>
              <a:gdLst>
                <a:gd name="T0" fmla="*/ 703 w 2691"/>
                <a:gd name="T1" fmla="*/ 1280 h 1510"/>
                <a:gd name="T2" fmla="*/ 930 w 2691"/>
                <a:gd name="T3" fmla="*/ 1184 h 1510"/>
                <a:gd name="T4" fmla="*/ 780 w 2691"/>
                <a:gd name="T5" fmla="*/ 1086 h 1510"/>
                <a:gd name="T6" fmla="*/ 1020 w 2691"/>
                <a:gd name="T7" fmla="*/ 1138 h 1510"/>
                <a:gd name="T8" fmla="*/ 1168 w 2691"/>
                <a:gd name="T9" fmla="*/ 1407 h 1510"/>
                <a:gd name="T10" fmla="*/ 1363 w 2691"/>
                <a:gd name="T11" fmla="*/ 1182 h 1510"/>
                <a:gd name="T12" fmla="*/ 1483 w 2691"/>
                <a:gd name="T13" fmla="*/ 1432 h 1510"/>
                <a:gd name="T14" fmla="*/ 1466 w 2691"/>
                <a:gd name="T15" fmla="*/ 1375 h 1510"/>
                <a:gd name="T16" fmla="*/ 1596 w 2691"/>
                <a:gd name="T17" fmla="*/ 1297 h 1510"/>
                <a:gd name="T18" fmla="*/ 1728 w 2691"/>
                <a:gd name="T19" fmla="*/ 1147 h 1510"/>
                <a:gd name="T20" fmla="*/ 1728 w 2691"/>
                <a:gd name="T21" fmla="*/ 939 h 1510"/>
                <a:gd name="T22" fmla="*/ 1833 w 2691"/>
                <a:gd name="T23" fmla="*/ 927 h 1510"/>
                <a:gd name="T24" fmla="*/ 1923 w 2691"/>
                <a:gd name="T25" fmla="*/ 841 h 1510"/>
                <a:gd name="T26" fmla="*/ 2051 w 2691"/>
                <a:gd name="T27" fmla="*/ 503 h 1510"/>
                <a:gd name="T28" fmla="*/ 2286 w 2691"/>
                <a:gd name="T29" fmla="*/ 468 h 1510"/>
                <a:gd name="T30" fmla="*/ 2314 w 2691"/>
                <a:gd name="T31" fmla="*/ 601 h 1510"/>
                <a:gd name="T32" fmla="*/ 2516 w 2691"/>
                <a:gd name="T33" fmla="*/ 427 h 1510"/>
                <a:gd name="T34" fmla="*/ 2691 w 2691"/>
                <a:gd name="T35" fmla="*/ 336 h 1510"/>
                <a:gd name="T36" fmla="*/ 2376 w 2691"/>
                <a:gd name="T37" fmla="*/ 248 h 1510"/>
                <a:gd name="T38" fmla="*/ 2029 w 2691"/>
                <a:gd name="T39" fmla="*/ 152 h 1510"/>
                <a:gd name="T40" fmla="*/ 1788 w 2691"/>
                <a:gd name="T41" fmla="*/ 125 h 1510"/>
                <a:gd name="T42" fmla="*/ 1651 w 2691"/>
                <a:gd name="T43" fmla="*/ 91 h 1510"/>
                <a:gd name="T44" fmla="*/ 1528 w 2691"/>
                <a:gd name="T45" fmla="*/ 0 h 1510"/>
                <a:gd name="T46" fmla="*/ 1211 w 2691"/>
                <a:gd name="T47" fmla="*/ 132 h 1510"/>
                <a:gd name="T48" fmla="*/ 1148 w 2691"/>
                <a:gd name="T49" fmla="*/ 199 h 1510"/>
                <a:gd name="T50" fmla="*/ 1090 w 2691"/>
                <a:gd name="T51" fmla="*/ 152 h 1510"/>
                <a:gd name="T52" fmla="*/ 995 w 2691"/>
                <a:gd name="T53" fmla="*/ 248 h 1510"/>
                <a:gd name="T54" fmla="*/ 773 w 2691"/>
                <a:gd name="T55" fmla="*/ 302 h 1510"/>
                <a:gd name="T56" fmla="*/ 680 w 2691"/>
                <a:gd name="T57" fmla="*/ 378 h 1510"/>
                <a:gd name="T58" fmla="*/ 558 w 2691"/>
                <a:gd name="T59" fmla="*/ 311 h 1510"/>
                <a:gd name="T60" fmla="*/ 508 w 2691"/>
                <a:gd name="T61" fmla="*/ 230 h 1510"/>
                <a:gd name="T62" fmla="*/ 415 w 2691"/>
                <a:gd name="T63" fmla="*/ 226 h 1510"/>
                <a:gd name="T64" fmla="*/ 292 w 2691"/>
                <a:gd name="T65" fmla="*/ 360 h 1510"/>
                <a:gd name="T66" fmla="*/ 202 w 2691"/>
                <a:gd name="T67" fmla="*/ 517 h 1510"/>
                <a:gd name="T68" fmla="*/ 295 w 2691"/>
                <a:gd name="T69" fmla="*/ 584 h 1510"/>
                <a:gd name="T70" fmla="*/ 358 w 2691"/>
                <a:gd name="T71" fmla="*/ 468 h 1510"/>
                <a:gd name="T72" fmla="*/ 470 w 2691"/>
                <a:gd name="T73" fmla="*/ 363 h 1510"/>
                <a:gd name="T74" fmla="*/ 533 w 2691"/>
                <a:gd name="T75" fmla="*/ 485 h 1510"/>
                <a:gd name="T76" fmla="*/ 410 w 2691"/>
                <a:gd name="T77" fmla="*/ 584 h 1510"/>
                <a:gd name="T78" fmla="*/ 272 w 2691"/>
                <a:gd name="T79" fmla="*/ 608 h 1510"/>
                <a:gd name="T80" fmla="*/ 235 w 2691"/>
                <a:gd name="T81" fmla="*/ 581 h 1510"/>
                <a:gd name="T82" fmla="*/ 152 w 2691"/>
                <a:gd name="T83" fmla="*/ 679 h 1510"/>
                <a:gd name="T84" fmla="*/ 67 w 2691"/>
                <a:gd name="T85" fmla="*/ 738 h 1510"/>
                <a:gd name="T86" fmla="*/ 17 w 2691"/>
                <a:gd name="T87" fmla="*/ 819 h 1510"/>
                <a:gd name="T88" fmla="*/ 100 w 2691"/>
                <a:gd name="T89" fmla="*/ 944 h 1510"/>
                <a:gd name="T90" fmla="*/ 165 w 2691"/>
                <a:gd name="T91" fmla="*/ 829 h 1510"/>
                <a:gd name="T92" fmla="*/ 262 w 2691"/>
                <a:gd name="T93" fmla="*/ 814 h 1510"/>
                <a:gd name="T94" fmla="*/ 350 w 2691"/>
                <a:gd name="T95" fmla="*/ 880 h 1510"/>
                <a:gd name="T96" fmla="*/ 320 w 2691"/>
                <a:gd name="T97" fmla="*/ 785 h 1510"/>
                <a:gd name="T98" fmla="*/ 410 w 2691"/>
                <a:gd name="T99" fmla="*/ 917 h 1510"/>
                <a:gd name="T100" fmla="*/ 445 w 2691"/>
                <a:gd name="T101" fmla="*/ 919 h 1510"/>
                <a:gd name="T102" fmla="*/ 498 w 2691"/>
                <a:gd name="T103" fmla="*/ 841 h 1510"/>
                <a:gd name="T104" fmla="*/ 553 w 2691"/>
                <a:gd name="T105" fmla="*/ 772 h 1510"/>
                <a:gd name="T106" fmla="*/ 598 w 2691"/>
                <a:gd name="T107" fmla="*/ 785 h 1510"/>
                <a:gd name="T108" fmla="*/ 620 w 2691"/>
                <a:gd name="T109" fmla="*/ 789 h 1510"/>
                <a:gd name="T110" fmla="*/ 548 w 2691"/>
                <a:gd name="T111" fmla="*/ 868 h 1510"/>
                <a:gd name="T112" fmla="*/ 498 w 2691"/>
                <a:gd name="T113" fmla="*/ 946 h 1510"/>
                <a:gd name="T114" fmla="*/ 610 w 2691"/>
                <a:gd name="T115" fmla="*/ 983 h 1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691" h="1510">
                  <a:moveTo>
                    <a:pt x="563" y="1067"/>
                  </a:moveTo>
                  <a:lnTo>
                    <a:pt x="595" y="1071"/>
                  </a:lnTo>
                  <a:lnTo>
                    <a:pt x="643" y="1165"/>
                  </a:lnTo>
                  <a:lnTo>
                    <a:pt x="680" y="1233"/>
                  </a:lnTo>
                  <a:lnTo>
                    <a:pt x="703" y="1280"/>
                  </a:lnTo>
                  <a:lnTo>
                    <a:pt x="710" y="1341"/>
                  </a:lnTo>
                  <a:lnTo>
                    <a:pt x="780" y="1319"/>
                  </a:lnTo>
                  <a:lnTo>
                    <a:pt x="868" y="1270"/>
                  </a:lnTo>
                  <a:lnTo>
                    <a:pt x="905" y="1241"/>
                  </a:lnTo>
                  <a:lnTo>
                    <a:pt x="930" y="1184"/>
                  </a:lnTo>
                  <a:lnTo>
                    <a:pt x="880" y="1125"/>
                  </a:lnTo>
                  <a:lnTo>
                    <a:pt x="850" y="1155"/>
                  </a:lnTo>
                  <a:lnTo>
                    <a:pt x="833" y="1155"/>
                  </a:lnTo>
                  <a:lnTo>
                    <a:pt x="815" y="1147"/>
                  </a:lnTo>
                  <a:lnTo>
                    <a:pt x="780" y="1086"/>
                  </a:lnTo>
                  <a:lnTo>
                    <a:pt x="773" y="1062"/>
                  </a:lnTo>
                  <a:lnTo>
                    <a:pt x="800" y="1059"/>
                  </a:lnTo>
                  <a:lnTo>
                    <a:pt x="820" y="1096"/>
                  </a:lnTo>
                  <a:lnTo>
                    <a:pt x="900" y="1130"/>
                  </a:lnTo>
                  <a:lnTo>
                    <a:pt x="1020" y="1138"/>
                  </a:lnTo>
                  <a:lnTo>
                    <a:pt x="1075" y="1214"/>
                  </a:lnTo>
                  <a:lnTo>
                    <a:pt x="1093" y="1206"/>
                  </a:lnTo>
                  <a:lnTo>
                    <a:pt x="1123" y="1292"/>
                  </a:lnTo>
                  <a:lnTo>
                    <a:pt x="1138" y="1346"/>
                  </a:lnTo>
                  <a:lnTo>
                    <a:pt x="1168" y="1407"/>
                  </a:lnTo>
                  <a:lnTo>
                    <a:pt x="1201" y="1375"/>
                  </a:lnTo>
                  <a:lnTo>
                    <a:pt x="1211" y="1292"/>
                  </a:lnTo>
                  <a:lnTo>
                    <a:pt x="1313" y="1192"/>
                  </a:lnTo>
                  <a:lnTo>
                    <a:pt x="1343" y="1196"/>
                  </a:lnTo>
                  <a:lnTo>
                    <a:pt x="1363" y="1182"/>
                  </a:lnTo>
                  <a:lnTo>
                    <a:pt x="1398" y="1250"/>
                  </a:lnTo>
                  <a:lnTo>
                    <a:pt x="1398" y="1287"/>
                  </a:lnTo>
                  <a:lnTo>
                    <a:pt x="1431" y="1263"/>
                  </a:lnTo>
                  <a:lnTo>
                    <a:pt x="1453" y="1407"/>
                  </a:lnTo>
                  <a:lnTo>
                    <a:pt x="1483" y="1432"/>
                  </a:lnTo>
                  <a:lnTo>
                    <a:pt x="1491" y="1491"/>
                  </a:lnTo>
                  <a:lnTo>
                    <a:pt x="1528" y="1510"/>
                  </a:lnTo>
                  <a:lnTo>
                    <a:pt x="1526" y="1459"/>
                  </a:lnTo>
                  <a:lnTo>
                    <a:pt x="1483" y="1422"/>
                  </a:lnTo>
                  <a:lnTo>
                    <a:pt x="1466" y="1375"/>
                  </a:lnTo>
                  <a:lnTo>
                    <a:pt x="1481" y="1326"/>
                  </a:lnTo>
                  <a:lnTo>
                    <a:pt x="1526" y="1368"/>
                  </a:lnTo>
                  <a:lnTo>
                    <a:pt x="1543" y="1402"/>
                  </a:lnTo>
                  <a:lnTo>
                    <a:pt x="1603" y="1356"/>
                  </a:lnTo>
                  <a:lnTo>
                    <a:pt x="1596" y="1297"/>
                  </a:lnTo>
                  <a:lnTo>
                    <a:pt x="1551" y="1243"/>
                  </a:lnTo>
                  <a:lnTo>
                    <a:pt x="1581" y="1201"/>
                  </a:lnTo>
                  <a:lnTo>
                    <a:pt x="1611" y="1221"/>
                  </a:lnTo>
                  <a:lnTo>
                    <a:pt x="1648" y="1194"/>
                  </a:lnTo>
                  <a:lnTo>
                    <a:pt x="1728" y="1147"/>
                  </a:lnTo>
                  <a:lnTo>
                    <a:pt x="1768" y="1032"/>
                  </a:lnTo>
                  <a:lnTo>
                    <a:pt x="1733" y="976"/>
                  </a:lnTo>
                  <a:lnTo>
                    <a:pt x="1783" y="937"/>
                  </a:lnTo>
                  <a:lnTo>
                    <a:pt x="1756" y="927"/>
                  </a:lnTo>
                  <a:lnTo>
                    <a:pt x="1728" y="939"/>
                  </a:lnTo>
                  <a:lnTo>
                    <a:pt x="1708" y="917"/>
                  </a:lnTo>
                  <a:lnTo>
                    <a:pt x="1768" y="868"/>
                  </a:lnTo>
                  <a:lnTo>
                    <a:pt x="1761" y="915"/>
                  </a:lnTo>
                  <a:lnTo>
                    <a:pt x="1818" y="895"/>
                  </a:lnTo>
                  <a:lnTo>
                    <a:pt x="1833" y="927"/>
                  </a:lnTo>
                  <a:lnTo>
                    <a:pt x="1823" y="986"/>
                  </a:lnTo>
                  <a:lnTo>
                    <a:pt x="1873" y="954"/>
                  </a:lnTo>
                  <a:lnTo>
                    <a:pt x="1846" y="890"/>
                  </a:lnTo>
                  <a:lnTo>
                    <a:pt x="1903" y="824"/>
                  </a:lnTo>
                  <a:lnTo>
                    <a:pt x="1923" y="841"/>
                  </a:lnTo>
                  <a:lnTo>
                    <a:pt x="2019" y="726"/>
                  </a:lnTo>
                  <a:lnTo>
                    <a:pt x="2034" y="652"/>
                  </a:lnTo>
                  <a:lnTo>
                    <a:pt x="2014" y="611"/>
                  </a:lnTo>
                  <a:lnTo>
                    <a:pt x="1951" y="601"/>
                  </a:lnTo>
                  <a:lnTo>
                    <a:pt x="2051" y="503"/>
                  </a:lnTo>
                  <a:lnTo>
                    <a:pt x="2131" y="503"/>
                  </a:lnTo>
                  <a:lnTo>
                    <a:pt x="2216" y="505"/>
                  </a:lnTo>
                  <a:lnTo>
                    <a:pt x="2246" y="446"/>
                  </a:lnTo>
                  <a:lnTo>
                    <a:pt x="2289" y="439"/>
                  </a:lnTo>
                  <a:lnTo>
                    <a:pt x="2286" y="468"/>
                  </a:lnTo>
                  <a:lnTo>
                    <a:pt x="2341" y="432"/>
                  </a:lnTo>
                  <a:lnTo>
                    <a:pt x="2241" y="532"/>
                  </a:lnTo>
                  <a:lnTo>
                    <a:pt x="2229" y="557"/>
                  </a:lnTo>
                  <a:lnTo>
                    <a:pt x="2241" y="679"/>
                  </a:lnTo>
                  <a:lnTo>
                    <a:pt x="2314" y="601"/>
                  </a:lnTo>
                  <a:lnTo>
                    <a:pt x="2311" y="525"/>
                  </a:lnTo>
                  <a:lnTo>
                    <a:pt x="2334" y="488"/>
                  </a:lnTo>
                  <a:lnTo>
                    <a:pt x="2394" y="468"/>
                  </a:lnTo>
                  <a:lnTo>
                    <a:pt x="2421" y="488"/>
                  </a:lnTo>
                  <a:lnTo>
                    <a:pt x="2516" y="427"/>
                  </a:lnTo>
                  <a:lnTo>
                    <a:pt x="2544" y="412"/>
                  </a:lnTo>
                  <a:lnTo>
                    <a:pt x="2531" y="378"/>
                  </a:lnTo>
                  <a:lnTo>
                    <a:pt x="2571" y="353"/>
                  </a:lnTo>
                  <a:lnTo>
                    <a:pt x="2659" y="380"/>
                  </a:lnTo>
                  <a:lnTo>
                    <a:pt x="2691" y="336"/>
                  </a:lnTo>
                  <a:lnTo>
                    <a:pt x="2614" y="294"/>
                  </a:lnTo>
                  <a:lnTo>
                    <a:pt x="2529" y="248"/>
                  </a:lnTo>
                  <a:lnTo>
                    <a:pt x="2426" y="230"/>
                  </a:lnTo>
                  <a:lnTo>
                    <a:pt x="2421" y="267"/>
                  </a:lnTo>
                  <a:lnTo>
                    <a:pt x="2376" y="248"/>
                  </a:lnTo>
                  <a:lnTo>
                    <a:pt x="2304" y="250"/>
                  </a:lnTo>
                  <a:lnTo>
                    <a:pt x="2271" y="208"/>
                  </a:lnTo>
                  <a:lnTo>
                    <a:pt x="2184" y="211"/>
                  </a:lnTo>
                  <a:lnTo>
                    <a:pt x="2139" y="174"/>
                  </a:lnTo>
                  <a:lnTo>
                    <a:pt x="2029" y="152"/>
                  </a:lnTo>
                  <a:lnTo>
                    <a:pt x="1986" y="201"/>
                  </a:lnTo>
                  <a:lnTo>
                    <a:pt x="1918" y="179"/>
                  </a:lnTo>
                  <a:lnTo>
                    <a:pt x="1896" y="218"/>
                  </a:lnTo>
                  <a:lnTo>
                    <a:pt x="1868" y="150"/>
                  </a:lnTo>
                  <a:lnTo>
                    <a:pt x="1788" y="125"/>
                  </a:lnTo>
                  <a:lnTo>
                    <a:pt x="1788" y="150"/>
                  </a:lnTo>
                  <a:lnTo>
                    <a:pt x="1686" y="130"/>
                  </a:lnTo>
                  <a:lnTo>
                    <a:pt x="1621" y="130"/>
                  </a:lnTo>
                  <a:lnTo>
                    <a:pt x="1558" y="145"/>
                  </a:lnTo>
                  <a:lnTo>
                    <a:pt x="1651" y="91"/>
                  </a:lnTo>
                  <a:lnTo>
                    <a:pt x="1661" y="64"/>
                  </a:lnTo>
                  <a:lnTo>
                    <a:pt x="1621" y="34"/>
                  </a:lnTo>
                  <a:lnTo>
                    <a:pt x="1558" y="47"/>
                  </a:lnTo>
                  <a:lnTo>
                    <a:pt x="1573" y="27"/>
                  </a:lnTo>
                  <a:lnTo>
                    <a:pt x="1528" y="0"/>
                  </a:lnTo>
                  <a:lnTo>
                    <a:pt x="1456" y="49"/>
                  </a:lnTo>
                  <a:lnTo>
                    <a:pt x="1383" y="64"/>
                  </a:lnTo>
                  <a:lnTo>
                    <a:pt x="1308" y="91"/>
                  </a:lnTo>
                  <a:lnTo>
                    <a:pt x="1293" y="125"/>
                  </a:lnTo>
                  <a:lnTo>
                    <a:pt x="1211" y="132"/>
                  </a:lnTo>
                  <a:lnTo>
                    <a:pt x="1218" y="169"/>
                  </a:lnTo>
                  <a:lnTo>
                    <a:pt x="1248" y="189"/>
                  </a:lnTo>
                  <a:lnTo>
                    <a:pt x="1181" y="169"/>
                  </a:lnTo>
                  <a:lnTo>
                    <a:pt x="1181" y="208"/>
                  </a:lnTo>
                  <a:lnTo>
                    <a:pt x="1148" y="199"/>
                  </a:lnTo>
                  <a:lnTo>
                    <a:pt x="1138" y="169"/>
                  </a:lnTo>
                  <a:lnTo>
                    <a:pt x="1110" y="189"/>
                  </a:lnTo>
                  <a:lnTo>
                    <a:pt x="1125" y="218"/>
                  </a:lnTo>
                  <a:lnTo>
                    <a:pt x="1110" y="294"/>
                  </a:lnTo>
                  <a:lnTo>
                    <a:pt x="1090" y="152"/>
                  </a:lnTo>
                  <a:lnTo>
                    <a:pt x="1060" y="152"/>
                  </a:lnTo>
                  <a:lnTo>
                    <a:pt x="1028" y="245"/>
                  </a:lnTo>
                  <a:lnTo>
                    <a:pt x="1058" y="265"/>
                  </a:lnTo>
                  <a:lnTo>
                    <a:pt x="1048" y="282"/>
                  </a:lnTo>
                  <a:lnTo>
                    <a:pt x="995" y="248"/>
                  </a:lnTo>
                  <a:lnTo>
                    <a:pt x="945" y="238"/>
                  </a:lnTo>
                  <a:lnTo>
                    <a:pt x="945" y="265"/>
                  </a:lnTo>
                  <a:lnTo>
                    <a:pt x="863" y="282"/>
                  </a:lnTo>
                  <a:lnTo>
                    <a:pt x="850" y="265"/>
                  </a:lnTo>
                  <a:lnTo>
                    <a:pt x="773" y="302"/>
                  </a:lnTo>
                  <a:lnTo>
                    <a:pt x="718" y="282"/>
                  </a:lnTo>
                  <a:lnTo>
                    <a:pt x="718" y="343"/>
                  </a:lnTo>
                  <a:lnTo>
                    <a:pt x="698" y="324"/>
                  </a:lnTo>
                  <a:lnTo>
                    <a:pt x="665" y="351"/>
                  </a:lnTo>
                  <a:lnTo>
                    <a:pt x="680" y="378"/>
                  </a:lnTo>
                  <a:lnTo>
                    <a:pt x="620" y="370"/>
                  </a:lnTo>
                  <a:lnTo>
                    <a:pt x="635" y="397"/>
                  </a:lnTo>
                  <a:lnTo>
                    <a:pt x="593" y="378"/>
                  </a:lnTo>
                  <a:lnTo>
                    <a:pt x="595" y="343"/>
                  </a:lnTo>
                  <a:lnTo>
                    <a:pt x="558" y="311"/>
                  </a:lnTo>
                  <a:lnTo>
                    <a:pt x="650" y="336"/>
                  </a:lnTo>
                  <a:lnTo>
                    <a:pt x="680" y="297"/>
                  </a:lnTo>
                  <a:lnTo>
                    <a:pt x="610" y="255"/>
                  </a:lnTo>
                  <a:lnTo>
                    <a:pt x="553" y="238"/>
                  </a:lnTo>
                  <a:lnTo>
                    <a:pt x="508" y="230"/>
                  </a:lnTo>
                  <a:lnTo>
                    <a:pt x="543" y="226"/>
                  </a:lnTo>
                  <a:lnTo>
                    <a:pt x="500" y="206"/>
                  </a:lnTo>
                  <a:lnTo>
                    <a:pt x="460" y="208"/>
                  </a:lnTo>
                  <a:lnTo>
                    <a:pt x="440" y="238"/>
                  </a:lnTo>
                  <a:lnTo>
                    <a:pt x="415" y="226"/>
                  </a:lnTo>
                  <a:lnTo>
                    <a:pt x="388" y="255"/>
                  </a:lnTo>
                  <a:lnTo>
                    <a:pt x="368" y="248"/>
                  </a:lnTo>
                  <a:lnTo>
                    <a:pt x="363" y="267"/>
                  </a:lnTo>
                  <a:lnTo>
                    <a:pt x="338" y="287"/>
                  </a:lnTo>
                  <a:lnTo>
                    <a:pt x="292" y="360"/>
                  </a:lnTo>
                  <a:lnTo>
                    <a:pt x="257" y="392"/>
                  </a:lnTo>
                  <a:lnTo>
                    <a:pt x="197" y="436"/>
                  </a:lnTo>
                  <a:lnTo>
                    <a:pt x="230" y="449"/>
                  </a:lnTo>
                  <a:lnTo>
                    <a:pt x="197" y="461"/>
                  </a:lnTo>
                  <a:lnTo>
                    <a:pt x="202" y="517"/>
                  </a:lnTo>
                  <a:lnTo>
                    <a:pt x="235" y="525"/>
                  </a:lnTo>
                  <a:lnTo>
                    <a:pt x="270" y="488"/>
                  </a:lnTo>
                  <a:lnTo>
                    <a:pt x="287" y="542"/>
                  </a:lnTo>
                  <a:lnTo>
                    <a:pt x="300" y="561"/>
                  </a:lnTo>
                  <a:lnTo>
                    <a:pt x="295" y="584"/>
                  </a:lnTo>
                  <a:lnTo>
                    <a:pt x="338" y="571"/>
                  </a:lnTo>
                  <a:lnTo>
                    <a:pt x="350" y="517"/>
                  </a:lnTo>
                  <a:lnTo>
                    <a:pt x="343" y="515"/>
                  </a:lnTo>
                  <a:lnTo>
                    <a:pt x="380" y="488"/>
                  </a:lnTo>
                  <a:lnTo>
                    <a:pt x="358" y="468"/>
                  </a:lnTo>
                  <a:lnTo>
                    <a:pt x="358" y="427"/>
                  </a:lnTo>
                  <a:lnTo>
                    <a:pt x="415" y="380"/>
                  </a:lnTo>
                  <a:lnTo>
                    <a:pt x="418" y="351"/>
                  </a:lnTo>
                  <a:lnTo>
                    <a:pt x="445" y="341"/>
                  </a:lnTo>
                  <a:lnTo>
                    <a:pt x="470" y="363"/>
                  </a:lnTo>
                  <a:lnTo>
                    <a:pt x="410" y="419"/>
                  </a:lnTo>
                  <a:lnTo>
                    <a:pt x="413" y="468"/>
                  </a:lnTo>
                  <a:lnTo>
                    <a:pt x="438" y="488"/>
                  </a:lnTo>
                  <a:lnTo>
                    <a:pt x="500" y="468"/>
                  </a:lnTo>
                  <a:lnTo>
                    <a:pt x="533" y="485"/>
                  </a:lnTo>
                  <a:lnTo>
                    <a:pt x="443" y="498"/>
                  </a:lnTo>
                  <a:lnTo>
                    <a:pt x="448" y="554"/>
                  </a:lnTo>
                  <a:lnTo>
                    <a:pt x="430" y="532"/>
                  </a:lnTo>
                  <a:lnTo>
                    <a:pt x="410" y="554"/>
                  </a:lnTo>
                  <a:lnTo>
                    <a:pt x="410" y="584"/>
                  </a:lnTo>
                  <a:lnTo>
                    <a:pt x="388" y="603"/>
                  </a:lnTo>
                  <a:lnTo>
                    <a:pt x="358" y="601"/>
                  </a:lnTo>
                  <a:lnTo>
                    <a:pt x="318" y="618"/>
                  </a:lnTo>
                  <a:lnTo>
                    <a:pt x="295" y="603"/>
                  </a:lnTo>
                  <a:lnTo>
                    <a:pt x="272" y="608"/>
                  </a:lnTo>
                  <a:lnTo>
                    <a:pt x="250" y="598"/>
                  </a:lnTo>
                  <a:lnTo>
                    <a:pt x="272" y="566"/>
                  </a:lnTo>
                  <a:lnTo>
                    <a:pt x="265" y="535"/>
                  </a:lnTo>
                  <a:lnTo>
                    <a:pt x="240" y="554"/>
                  </a:lnTo>
                  <a:lnTo>
                    <a:pt x="235" y="581"/>
                  </a:lnTo>
                  <a:lnTo>
                    <a:pt x="242" y="630"/>
                  </a:lnTo>
                  <a:lnTo>
                    <a:pt x="232" y="620"/>
                  </a:lnTo>
                  <a:lnTo>
                    <a:pt x="200" y="630"/>
                  </a:lnTo>
                  <a:lnTo>
                    <a:pt x="190" y="662"/>
                  </a:lnTo>
                  <a:lnTo>
                    <a:pt x="152" y="679"/>
                  </a:lnTo>
                  <a:lnTo>
                    <a:pt x="130" y="709"/>
                  </a:lnTo>
                  <a:lnTo>
                    <a:pt x="100" y="704"/>
                  </a:lnTo>
                  <a:lnTo>
                    <a:pt x="110" y="723"/>
                  </a:lnTo>
                  <a:lnTo>
                    <a:pt x="65" y="726"/>
                  </a:lnTo>
                  <a:lnTo>
                    <a:pt x="67" y="738"/>
                  </a:lnTo>
                  <a:lnTo>
                    <a:pt x="100" y="753"/>
                  </a:lnTo>
                  <a:lnTo>
                    <a:pt x="100" y="758"/>
                  </a:lnTo>
                  <a:lnTo>
                    <a:pt x="120" y="789"/>
                  </a:lnTo>
                  <a:lnTo>
                    <a:pt x="100" y="824"/>
                  </a:lnTo>
                  <a:lnTo>
                    <a:pt x="17" y="819"/>
                  </a:lnTo>
                  <a:lnTo>
                    <a:pt x="5" y="831"/>
                  </a:lnTo>
                  <a:lnTo>
                    <a:pt x="0" y="910"/>
                  </a:lnTo>
                  <a:lnTo>
                    <a:pt x="10" y="939"/>
                  </a:lnTo>
                  <a:lnTo>
                    <a:pt x="30" y="939"/>
                  </a:lnTo>
                  <a:lnTo>
                    <a:pt x="100" y="944"/>
                  </a:lnTo>
                  <a:lnTo>
                    <a:pt x="127" y="915"/>
                  </a:lnTo>
                  <a:lnTo>
                    <a:pt x="122" y="897"/>
                  </a:lnTo>
                  <a:lnTo>
                    <a:pt x="140" y="870"/>
                  </a:lnTo>
                  <a:lnTo>
                    <a:pt x="165" y="858"/>
                  </a:lnTo>
                  <a:lnTo>
                    <a:pt x="165" y="829"/>
                  </a:lnTo>
                  <a:lnTo>
                    <a:pt x="180" y="824"/>
                  </a:lnTo>
                  <a:lnTo>
                    <a:pt x="210" y="831"/>
                  </a:lnTo>
                  <a:lnTo>
                    <a:pt x="230" y="814"/>
                  </a:lnTo>
                  <a:lnTo>
                    <a:pt x="245" y="804"/>
                  </a:lnTo>
                  <a:lnTo>
                    <a:pt x="262" y="814"/>
                  </a:lnTo>
                  <a:lnTo>
                    <a:pt x="275" y="841"/>
                  </a:lnTo>
                  <a:lnTo>
                    <a:pt x="338" y="885"/>
                  </a:lnTo>
                  <a:lnTo>
                    <a:pt x="343" y="924"/>
                  </a:lnTo>
                  <a:lnTo>
                    <a:pt x="358" y="905"/>
                  </a:lnTo>
                  <a:lnTo>
                    <a:pt x="350" y="880"/>
                  </a:lnTo>
                  <a:lnTo>
                    <a:pt x="378" y="885"/>
                  </a:lnTo>
                  <a:lnTo>
                    <a:pt x="325" y="848"/>
                  </a:lnTo>
                  <a:lnTo>
                    <a:pt x="295" y="812"/>
                  </a:lnTo>
                  <a:lnTo>
                    <a:pt x="292" y="785"/>
                  </a:lnTo>
                  <a:lnTo>
                    <a:pt x="320" y="785"/>
                  </a:lnTo>
                  <a:lnTo>
                    <a:pt x="343" y="824"/>
                  </a:lnTo>
                  <a:lnTo>
                    <a:pt x="385" y="853"/>
                  </a:lnTo>
                  <a:lnTo>
                    <a:pt x="385" y="878"/>
                  </a:lnTo>
                  <a:lnTo>
                    <a:pt x="398" y="895"/>
                  </a:lnTo>
                  <a:lnTo>
                    <a:pt x="410" y="917"/>
                  </a:lnTo>
                  <a:lnTo>
                    <a:pt x="438" y="919"/>
                  </a:lnTo>
                  <a:lnTo>
                    <a:pt x="410" y="927"/>
                  </a:lnTo>
                  <a:lnTo>
                    <a:pt x="415" y="944"/>
                  </a:lnTo>
                  <a:lnTo>
                    <a:pt x="438" y="949"/>
                  </a:lnTo>
                  <a:lnTo>
                    <a:pt x="445" y="919"/>
                  </a:lnTo>
                  <a:lnTo>
                    <a:pt x="430" y="905"/>
                  </a:lnTo>
                  <a:lnTo>
                    <a:pt x="440" y="897"/>
                  </a:lnTo>
                  <a:lnTo>
                    <a:pt x="433" y="878"/>
                  </a:lnTo>
                  <a:lnTo>
                    <a:pt x="500" y="868"/>
                  </a:lnTo>
                  <a:lnTo>
                    <a:pt x="498" y="841"/>
                  </a:lnTo>
                  <a:lnTo>
                    <a:pt x="508" y="814"/>
                  </a:lnTo>
                  <a:lnTo>
                    <a:pt x="523" y="785"/>
                  </a:lnTo>
                  <a:lnTo>
                    <a:pt x="533" y="772"/>
                  </a:lnTo>
                  <a:lnTo>
                    <a:pt x="558" y="758"/>
                  </a:lnTo>
                  <a:lnTo>
                    <a:pt x="553" y="772"/>
                  </a:lnTo>
                  <a:lnTo>
                    <a:pt x="580" y="772"/>
                  </a:lnTo>
                  <a:lnTo>
                    <a:pt x="565" y="785"/>
                  </a:lnTo>
                  <a:lnTo>
                    <a:pt x="588" y="804"/>
                  </a:lnTo>
                  <a:lnTo>
                    <a:pt x="620" y="785"/>
                  </a:lnTo>
                  <a:lnTo>
                    <a:pt x="598" y="785"/>
                  </a:lnTo>
                  <a:lnTo>
                    <a:pt x="595" y="780"/>
                  </a:lnTo>
                  <a:lnTo>
                    <a:pt x="598" y="770"/>
                  </a:lnTo>
                  <a:lnTo>
                    <a:pt x="653" y="753"/>
                  </a:lnTo>
                  <a:lnTo>
                    <a:pt x="638" y="763"/>
                  </a:lnTo>
                  <a:lnTo>
                    <a:pt x="620" y="789"/>
                  </a:lnTo>
                  <a:lnTo>
                    <a:pt x="683" y="834"/>
                  </a:lnTo>
                  <a:lnTo>
                    <a:pt x="683" y="858"/>
                  </a:lnTo>
                  <a:lnTo>
                    <a:pt x="640" y="868"/>
                  </a:lnTo>
                  <a:lnTo>
                    <a:pt x="598" y="848"/>
                  </a:lnTo>
                  <a:lnTo>
                    <a:pt x="548" y="868"/>
                  </a:lnTo>
                  <a:lnTo>
                    <a:pt x="520" y="865"/>
                  </a:lnTo>
                  <a:lnTo>
                    <a:pt x="530" y="870"/>
                  </a:lnTo>
                  <a:lnTo>
                    <a:pt x="478" y="888"/>
                  </a:lnTo>
                  <a:lnTo>
                    <a:pt x="493" y="917"/>
                  </a:lnTo>
                  <a:lnTo>
                    <a:pt x="498" y="946"/>
                  </a:lnTo>
                  <a:lnTo>
                    <a:pt x="530" y="954"/>
                  </a:lnTo>
                  <a:lnTo>
                    <a:pt x="543" y="944"/>
                  </a:lnTo>
                  <a:lnTo>
                    <a:pt x="568" y="954"/>
                  </a:lnTo>
                  <a:lnTo>
                    <a:pt x="613" y="944"/>
                  </a:lnTo>
                  <a:lnTo>
                    <a:pt x="610" y="983"/>
                  </a:lnTo>
                  <a:lnTo>
                    <a:pt x="588" y="1040"/>
                  </a:lnTo>
                  <a:lnTo>
                    <a:pt x="538" y="1032"/>
                  </a:lnTo>
                  <a:lnTo>
                    <a:pt x="563" y="1067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1" name="Freeform 41"/>
            <p:cNvSpPr>
              <a:spLocks/>
            </p:cNvSpPr>
            <p:nvPr/>
          </p:nvSpPr>
          <p:spPr bwMode="auto">
            <a:xfrm>
              <a:off x="1791" y="1157"/>
              <a:ext cx="821" cy="679"/>
            </a:xfrm>
            <a:custGeom>
              <a:avLst/>
              <a:gdLst>
                <a:gd name="T0" fmla="*/ 8 w 821"/>
                <a:gd name="T1" fmla="*/ 176 h 679"/>
                <a:gd name="T2" fmla="*/ 93 w 821"/>
                <a:gd name="T3" fmla="*/ 154 h 679"/>
                <a:gd name="T4" fmla="*/ 98 w 821"/>
                <a:gd name="T5" fmla="*/ 125 h 679"/>
                <a:gd name="T6" fmla="*/ 120 w 821"/>
                <a:gd name="T7" fmla="*/ 81 h 679"/>
                <a:gd name="T8" fmla="*/ 155 w 821"/>
                <a:gd name="T9" fmla="*/ 59 h 679"/>
                <a:gd name="T10" fmla="*/ 173 w 821"/>
                <a:gd name="T11" fmla="*/ 51 h 679"/>
                <a:gd name="T12" fmla="*/ 260 w 821"/>
                <a:gd name="T13" fmla="*/ 49 h 679"/>
                <a:gd name="T14" fmla="*/ 293 w 821"/>
                <a:gd name="T15" fmla="*/ 32 h 679"/>
                <a:gd name="T16" fmla="*/ 428 w 821"/>
                <a:gd name="T17" fmla="*/ 42 h 679"/>
                <a:gd name="T18" fmla="*/ 396 w 821"/>
                <a:gd name="T19" fmla="*/ 5 h 679"/>
                <a:gd name="T20" fmla="*/ 468 w 821"/>
                <a:gd name="T21" fmla="*/ 12 h 679"/>
                <a:gd name="T22" fmla="*/ 598 w 821"/>
                <a:gd name="T23" fmla="*/ 5 h 679"/>
                <a:gd name="T24" fmla="*/ 693 w 821"/>
                <a:gd name="T25" fmla="*/ 24 h 679"/>
                <a:gd name="T26" fmla="*/ 528 w 821"/>
                <a:gd name="T27" fmla="*/ 64 h 679"/>
                <a:gd name="T28" fmla="*/ 611 w 821"/>
                <a:gd name="T29" fmla="*/ 73 h 679"/>
                <a:gd name="T30" fmla="*/ 683 w 821"/>
                <a:gd name="T31" fmla="*/ 71 h 679"/>
                <a:gd name="T32" fmla="*/ 713 w 821"/>
                <a:gd name="T33" fmla="*/ 73 h 679"/>
                <a:gd name="T34" fmla="*/ 778 w 821"/>
                <a:gd name="T35" fmla="*/ 54 h 679"/>
                <a:gd name="T36" fmla="*/ 786 w 821"/>
                <a:gd name="T37" fmla="*/ 91 h 679"/>
                <a:gd name="T38" fmla="*/ 771 w 821"/>
                <a:gd name="T39" fmla="*/ 105 h 679"/>
                <a:gd name="T40" fmla="*/ 728 w 821"/>
                <a:gd name="T41" fmla="*/ 149 h 679"/>
                <a:gd name="T42" fmla="*/ 726 w 821"/>
                <a:gd name="T43" fmla="*/ 196 h 679"/>
                <a:gd name="T44" fmla="*/ 741 w 821"/>
                <a:gd name="T45" fmla="*/ 213 h 679"/>
                <a:gd name="T46" fmla="*/ 718 w 821"/>
                <a:gd name="T47" fmla="*/ 250 h 679"/>
                <a:gd name="T48" fmla="*/ 686 w 821"/>
                <a:gd name="T49" fmla="*/ 272 h 679"/>
                <a:gd name="T50" fmla="*/ 728 w 821"/>
                <a:gd name="T51" fmla="*/ 306 h 679"/>
                <a:gd name="T52" fmla="*/ 713 w 821"/>
                <a:gd name="T53" fmla="*/ 321 h 679"/>
                <a:gd name="T54" fmla="*/ 658 w 821"/>
                <a:gd name="T55" fmla="*/ 321 h 679"/>
                <a:gd name="T56" fmla="*/ 641 w 821"/>
                <a:gd name="T57" fmla="*/ 375 h 679"/>
                <a:gd name="T58" fmla="*/ 693 w 821"/>
                <a:gd name="T59" fmla="*/ 392 h 679"/>
                <a:gd name="T60" fmla="*/ 653 w 821"/>
                <a:gd name="T61" fmla="*/ 395 h 679"/>
                <a:gd name="T62" fmla="*/ 606 w 821"/>
                <a:gd name="T63" fmla="*/ 404 h 679"/>
                <a:gd name="T64" fmla="*/ 598 w 821"/>
                <a:gd name="T65" fmla="*/ 426 h 679"/>
                <a:gd name="T66" fmla="*/ 628 w 821"/>
                <a:gd name="T67" fmla="*/ 471 h 679"/>
                <a:gd name="T68" fmla="*/ 538 w 821"/>
                <a:gd name="T69" fmla="*/ 493 h 679"/>
                <a:gd name="T70" fmla="*/ 476 w 821"/>
                <a:gd name="T71" fmla="*/ 527 h 679"/>
                <a:gd name="T72" fmla="*/ 446 w 821"/>
                <a:gd name="T73" fmla="*/ 549 h 679"/>
                <a:gd name="T74" fmla="*/ 436 w 821"/>
                <a:gd name="T75" fmla="*/ 596 h 679"/>
                <a:gd name="T76" fmla="*/ 421 w 821"/>
                <a:gd name="T77" fmla="*/ 637 h 679"/>
                <a:gd name="T78" fmla="*/ 378 w 821"/>
                <a:gd name="T79" fmla="*/ 679 h 679"/>
                <a:gd name="T80" fmla="*/ 318 w 821"/>
                <a:gd name="T81" fmla="*/ 635 h 679"/>
                <a:gd name="T82" fmla="*/ 265 w 821"/>
                <a:gd name="T83" fmla="*/ 537 h 679"/>
                <a:gd name="T84" fmla="*/ 275 w 821"/>
                <a:gd name="T85" fmla="*/ 473 h 679"/>
                <a:gd name="T86" fmla="*/ 308 w 821"/>
                <a:gd name="T87" fmla="*/ 431 h 679"/>
                <a:gd name="T88" fmla="*/ 250 w 821"/>
                <a:gd name="T89" fmla="*/ 414 h 679"/>
                <a:gd name="T90" fmla="*/ 273 w 821"/>
                <a:gd name="T91" fmla="*/ 392 h 679"/>
                <a:gd name="T92" fmla="*/ 258 w 821"/>
                <a:gd name="T93" fmla="*/ 392 h 679"/>
                <a:gd name="T94" fmla="*/ 235 w 821"/>
                <a:gd name="T95" fmla="*/ 375 h 679"/>
                <a:gd name="T96" fmla="*/ 218 w 821"/>
                <a:gd name="T97" fmla="*/ 306 h 679"/>
                <a:gd name="T98" fmla="*/ 165 w 821"/>
                <a:gd name="T99" fmla="*/ 252 h 679"/>
                <a:gd name="T100" fmla="*/ 48 w 821"/>
                <a:gd name="T101" fmla="*/ 243 h 679"/>
                <a:gd name="T102" fmla="*/ 23 w 821"/>
                <a:gd name="T103" fmla="*/ 223 h 679"/>
                <a:gd name="T104" fmla="*/ 50 w 821"/>
                <a:gd name="T105" fmla="*/ 211 h 6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21" h="679">
                  <a:moveTo>
                    <a:pt x="0" y="186"/>
                  </a:moveTo>
                  <a:lnTo>
                    <a:pt x="8" y="176"/>
                  </a:lnTo>
                  <a:lnTo>
                    <a:pt x="58" y="154"/>
                  </a:lnTo>
                  <a:lnTo>
                    <a:pt x="93" y="154"/>
                  </a:lnTo>
                  <a:lnTo>
                    <a:pt x="120" y="110"/>
                  </a:lnTo>
                  <a:lnTo>
                    <a:pt x="98" y="125"/>
                  </a:lnTo>
                  <a:lnTo>
                    <a:pt x="75" y="110"/>
                  </a:lnTo>
                  <a:lnTo>
                    <a:pt x="120" y="81"/>
                  </a:lnTo>
                  <a:lnTo>
                    <a:pt x="155" y="81"/>
                  </a:lnTo>
                  <a:lnTo>
                    <a:pt x="155" y="59"/>
                  </a:lnTo>
                  <a:lnTo>
                    <a:pt x="205" y="73"/>
                  </a:lnTo>
                  <a:lnTo>
                    <a:pt x="173" y="51"/>
                  </a:lnTo>
                  <a:lnTo>
                    <a:pt x="235" y="42"/>
                  </a:lnTo>
                  <a:lnTo>
                    <a:pt x="260" y="49"/>
                  </a:lnTo>
                  <a:lnTo>
                    <a:pt x="308" y="54"/>
                  </a:lnTo>
                  <a:lnTo>
                    <a:pt x="293" y="32"/>
                  </a:lnTo>
                  <a:lnTo>
                    <a:pt x="376" y="61"/>
                  </a:lnTo>
                  <a:lnTo>
                    <a:pt x="428" y="42"/>
                  </a:lnTo>
                  <a:lnTo>
                    <a:pt x="360" y="12"/>
                  </a:lnTo>
                  <a:lnTo>
                    <a:pt x="396" y="5"/>
                  </a:lnTo>
                  <a:lnTo>
                    <a:pt x="453" y="22"/>
                  </a:lnTo>
                  <a:lnTo>
                    <a:pt x="468" y="12"/>
                  </a:lnTo>
                  <a:lnTo>
                    <a:pt x="461" y="0"/>
                  </a:lnTo>
                  <a:lnTo>
                    <a:pt x="598" y="5"/>
                  </a:lnTo>
                  <a:lnTo>
                    <a:pt x="653" y="20"/>
                  </a:lnTo>
                  <a:lnTo>
                    <a:pt x="693" y="24"/>
                  </a:lnTo>
                  <a:lnTo>
                    <a:pt x="543" y="44"/>
                  </a:lnTo>
                  <a:lnTo>
                    <a:pt x="528" y="64"/>
                  </a:lnTo>
                  <a:lnTo>
                    <a:pt x="636" y="61"/>
                  </a:lnTo>
                  <a:lnTo>
                    <a:pt x="611" y="73"/>
                  </a:lnTo>
                  <a:lnTo>
                    <a:pt x="681" y="49"/>
                  </a:lnTo>
                  <a:lnTo>
                    <a:pt x="683" y="71"/>
                  </a:lnTo>
                  <a:lnTo>
                    <a:pt x="651" y="105"/>
                  </a:lnTo>
                  <a:lnTo>
                    <a:pt x="713" y="73"/>
                  </a:lnTo>
                  <a:lnTo>
                    <a:pt x="748" y="59"/>
                  </a:lnTo>
                  <a:lnTo>
                    <a:pt x="778" y="54"/>
                  </a:lnTo>
                  <a:lnTo>
                    <a:pt x="821" y="69"/>
                  </a:lnTo>
                  <a:lnTo>
                    <a:pt x="786" y="91"/>
                  </a:lnTo>
                  <a:lnTo>
                    <a:pt x="696" y="105"/>
                  </a:lnTo>
                  <a:lnTo>
                    <a:pt x="771" y="105"/>
                  </a:lnTo>
                  <a:lnTo>
                    <a:pt x="711" y="120"/>
                  </a:lnTo>
                  <a:lnTo>
                    <a:pt x="728" y="149"/>
                  </a:lnTo>
                  <a:lnTo>
                    <a:pt x="698" y="167"/>
                  </a:lnTo>
                  <a:lnTo>
                    <a:pt x="726" y="196"/>
                  </a:lnTo>
                  <a:lnTo>
                    <a:pt x="711" y="211"/>
                  </a:lnTo>
                  <a:lnTo>
                    <a:pt x="741" y="213"/>
                  </a:lnTo>
                  <a:lnTo>
                    <a:pt x="703" y="230"/>
                  </a:lnTo>
                  <a:lnTo>
                    <a:pt x="718" y="250"/>
                  </a:lnTo>
                  <a:lnTo>
                    <a:pt x="723" y="279"/>
                  </a:lnTo>
                  <a:lnTo>
                    <a:pt x="686" y="272"/>
                  </a:lnTo>
                  <a:lnTo>
                    <a:pt x="701" y="299"/>
                  </a:lnTo>
                  <a:lnTo>
                    <a:pt x="728" y="306"/>
                  </a:lnTo>
                  <a:lnTo>
                    <a:pt x="683" y="309"/>
                  </a:lnTo>
                  <a:lnTo>
                    <a:pt x="713" y="321"/>
                  </a:lnTo>
                  <a:lnTo>
                    <a:pt x="683" y="338"/>
                  </a:lnTo>
                  <a:lnTo>
                    <a:pt x="658" y="321"/>
                  </a:lnTo>
                  <a:lnTo>
                    <a:pt x="623" y="336"/>
                  </a:lnTo>
                  <a:lnTo>
                    <a:pt x="641" y="375"/>
                  </a:lnTo>
                  <a:lnTo>
                    <a:pt x="653" y="365"/>
                  </a:lnTo>
                  <a:lnTo>
                    <a:pt x="693" y="392"/>
                  </a:lnTo>
                  <a:lnTo>
                    <a:pt x="693" y="417"/>
                  </a:lnTo>
                  <a:lnTo>
                    <a:pt x="653" y="395"/>
                  </a:lnTo>
                  <a:lnTo>
                    <a:pt x="613" y="382"/>
                  </a:lnTo>
                  <a:lnTo>
                    <a:pt x="606" y="404"/>
                  </a:lnTo>
                  <a:lnTo>
                    <a:pt x="628" y="422"/>
                  </a:lnTo>
                  <a:lnTo>
                    <a:pt x="598" y="426"/>
                  </a:lnTo>
                  <a:lnTo>
                    <a:pt x="683" y="434"/>
                  </a:lnTo>
                  <a:lnTo>
                    <a:pt x="628" y="471"/>
                  </a:lnTo>
                  <a:lnTo>
                    <a:pt x="578" y="480"/>
                  </a:lnTo>
                  <a:lnTo>
                    <a:pt x="538" y="493"/>
                  </a:lnTo>
                  <a:lnTo>
                    <a:pt x="518" y="527"/>
                  </a:lnTo>
                  <a:lnTo>
                    <a:pt x="476" y="527"/>
                  </a:lnTo>
                  <a:lnTo>
                    <a:pt x="468" y="549"/>
                  </a:lnTo>
                  <a:lnTo>
                    <a:pt x="446" y="549"/>
                  </a:lnTo>
                  <a:lnTo>
                    <a:pt x="431" y="561"/>
                  </a:lnTo>
                  <a:lnTo>
                    <a:pt x="436" y="596"/>
                  </a:lnTo>
                  <a:lnTo>
                    <a:pt x="411" y="618"/>
                  </a:lnTo>
                  <a:lnTo>
                    <a:pt x="421" y="637"/>
                  </a:lnTo>
                  <a:lnTo>
                    <a:pt x="406" y="679"/>
                  </a:lnTo>
                  <a:lnTo>
                    <a:pt x="378" y="679"/>
                  </a:lnTo>
                  <a:lnTo>
                    <a:pt x="345" y="657"/>
                  </a:lnTo>
                  <a:lnTo>
                    <a:pt x="318" y="635"/>
                  </a:lnTo>
                  <a:lnTo>
                    <a:pt x="285" y="583"/>
                  </a:lnTo>
                  <a:lnTo>
                    <a:pt x="265" y="537"/>
                  </a:lnTo>
                  <a:lnTo>
                    <a:pt x="258" y="502"/>
                  </a:lnTo>
                  <a:lnTo>
                    <a:pt x="275" y="473"/>
                  </a:lnTo>
                  <a:lnTo>
                    <a:pt x="303" y="446"/>
                  </a:lnTo>
                  <a:lnTo>
                    <a:pt x="308" y="431"/>
                  </a:lnTo>
                  <a:lnTo>
                    <a:pt x="280" y="426"/>
                  </a:lnTo>
                  <a:lnTo>
                    <a:pt x="250" y="414"/>
                  </a:lnTo>
                  <a:lnTo>
                    <a:pt x="305" y="414"/>
                  </a:lnTo>
                  <a:lnTo>
                    <a:pt x="273" y="392"/>
                  </a:lnTo>
                  <a:lnTo>
                    <a:pt x="288" y="385"/>
                  </a:lnTo>
                  <a:lnTo>
                    <a:pt x="258" y="392"/>
                  </a:lnTo>
                  <a:lnTo>
                    <a:pt x="235" y="392"/>
                  </a:lnTo>
                  <a:lnTo>
                    <a:pt x="235" y="375"/>
                  </a:lnTo>
                  <a:lnTo>
                    <a:pt x="250" y="348"/>
                  </a:lnTo>
                  <a:lnTo>
                    <a:pt x="218" y="306"/>
                  </a:lnTo>
                  <a:lnTo>
                    <a:pt x="198" y="265"/>
                  </a:lnTo>
                  <a:lnTo>
                    <a:pt x="165" y="252"/>
                  </a:lnTo>
                  <a:lnTo>
                    <a:pt x="108" y="255"/>
                  </a:lnTo>
                  <a:lnTo>
                    <a:pt x="48" y="243"/>
                  </a:lnTo>
                  <a:lnTo>
                    <a:pt x="68" y="235"/>
                  </a:lnTo>
                  <a:lnTo>
                    <a:pt x="23" y="223"/>
                  </a:lnTo>
                  <a:lnTo>
                    <a:pt x="103" y="203"/>
                  </a:lnTo>
                  <a:lnTo>
                    <a:pt x="50" y="211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2" name="Freeform 42"/>
            <p:cNvSpPr>
              <a:spLocks/>
            </p:cNvSpPr>
            <p:nvPr/>
          </p:nvSpPr>
          <p:spPr bwMode="auto">
            <a:xfrm>
              <a:off x="1486" y="1473"/>
              <a:ext cx="68" cy="49"/>
            </a:xfrm>
            <a:custGeom>
              <a:avLst/>
              <a:gdLst>
                <a:gd name="T0" fmla="*/ 0 w 68"/>
                <a:gd name="T1" fmla="*/ 34 h 49"/>
                <a:gd name="T2" fmla="*/ 38 w 68"/>
                <a:gd name="T3" fmla="*/ 49 h 49"/>
                <a:gd name="T4" fmla="*/ 68 w 68"/>
                <a:gd name="T5" fmla="*/ 5 h 49"/>
                <a:gd name="T6" fmla="*/ 5 w 68"/>
                <a:gd name="T7" fmla="*/ 0 h 49"/>
                <a:gd name="T8" fmla="*/ 0 w 68"/>
                <a:gd name="T9" fmla="*/ 3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49">
                  <a:moveTo>
                    <a:pt x="0" y="34"/>
                  </a:moveTo>
                  <a:lnTo>
                    <a:pt x="38" y="49"/>
                  </a:lnTo>
                  <a:lnTo>
                    <a:pt x="68" y="5"/>
                  </a:lnTo>
                  <a:lnTo>
                    <a:pt x="5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3" name="Freeform 43"/>
            <p:cNvSpPr>
              <a:spLocks/>
            </p:cNvSpPr>
            <p:nvPr/>
          </p:nvSpPr>
          <p:spPr bwMode="auto">
            <a:xfrm>
              <a:off x="1396" y="1392"/>
              <a:ext cx="65" cy="47"/>
            </a:xfrm>
            <a:custGeom>
              <a:avLst/>
              <a:gdLst>
                <a:gd name="T0" fmla="*/ 0 w 65"/>
                <a:gd name="T1" fmla="*/ 35 h 47"/>
                <a:gd name="T2" fmla="*/ 5 w 65"/>
                <a:gd name="T3" fmla="*/ 8 h 47"/>
                <a:gd name="T4" fmla="*/ 60 w 65"/>
                <a:gd name="T5" fmla="*/ 0 h 47"/>
                <a:gd name="T6" fmla="*/ 65 w 65"/>
                <a:gd name="T7" fmla="*/ 37 h 47"/>
                <a:gd name="T8" fmla="*/ 55 w 65"/>
                <a:gd name="T9" fmla="*/ 47 h 47"/>
                <a:gd name="T10" fmla="*/ 20 w 65"/>
                <a:gd name="T11" fmla="*/ 47 h 47"/>
                <a:gd name="T12" fmla="*/ 0 w 65"/>
                <a:gd name="T13" fmla="*/ 3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47">
                  <a:moveTo>
                    <a:pt x="0" y="35"/>
                  </a:moveTo>
                  <a:lnTo>
                    <a:pt x="5" y="8"/>
                  </a:lnTo>
                  <a:lnTo>
                    <a:pt x="60" y="0"/>
                  </a:lnTo>
                  <a:lnTo>
                    <a:pt x="65" y="37"/>
                  </a:lnTo>
                  <a:lnTo>
                    <a:pt x="55" y="47"/>
                  </a:lnTo>
                  <a:lnTo>
                    <a:pt x="20" y="47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4" name="Freeform 44"/>
            <p:cNvSpPr>
              <a:spLocks/>
            </p:cNvSpPr>
            <p:nvPr/>
          </p:nvSpPr>
          <p:spPr bwMode="auto">
            <a:xfrm>
              <a:off x="1396" y="1473"/>
              <a:ext cx="78" cy="79"/>
            </a:xfrm>
            <a:custGeom>
              <a:avLst/>
              <a:gdLst>
                <a:gd name="T0" fmla="*/ 0 w 78"/>
                <a:gd name="T1" fmla="*/ 39 h 79"/>
                <a:gd name="T2" fmla="*/ 33 w 78"/>
                <a:gd name="T3" fmla="*/ 0 h 79"/>
                <a:gd name="T4" fmla="*/ 68 w 78"/>
                <a:gd name="T5" fmla="*/ 20 h 79"/>
                <a:gd name="T6" fmla="*/ 50 w 78"/>
                <a:gd name="T7" fmla="*/ 32 h 79"/>
                <a:gd name="T8" fmla="*/ 75 w 78"/>
                <a:gd name="T9" fmla="*/ 34 h 79"/>
                <a:gd name="T10" fmla="*/ 78 w 78"/>
                <a:gd name="T11" fmla="*/ 66 h 79"/>
                <a:gd name="T12" fmla="*/ 40 w 78"/>
                <a:gd name="T13" fmla="*/ 79 h 79"/>
                <a:gd name="T14" fmla="*/ 0 w 78"/>
                <a:gd name="T15" fmla="*/ 39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79">
                  <a:moveTo>
                    <a:pt x="0" y="39"/>
                  </a:moveTo>
                  <a:lnTo>
                    <a:pt x="33" y="0"/>
                  </a:lnTo>
                  <a:lnTo>
                    <a:pt x="68" y="20"/>
                  </a:lnTo>
                  <a:lnTo>
                    <a:pt x="50" y="32"/>
                  </a:lnTo>
                  <a:lnTo>
                    <a:pt x="75" y="34"/>
                  </a:lnTo>
                  <a:lnTo>
                    <a:pt x="78" y="66"/>
                  </a:lnTo>
                  <a:lnTo>
                    <a:pt x="4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5" name="Freeform 45"/>
            <p:cNvSpPr>
              <a:spLocks/>
            </p:cNvSpPr>
            <p:nvPr/>
          </p:nvSpPr>
          <p:spPr bwMode="auto">
            <a:xfrm>
              <a:off x="1191" y="1382"/>
              <a:ext cx="163" cy="76"/>
            </a:xfrm>
            <a:custGeom>
              <a:avLst/>
              <a:gdLst>
                <a:gd name="T0" fmla="*/ 0 w 163"/>
                <a:gd name="T1" fmla="*/ 49 h 76"/>
                <a:gd name="T2" fmla="*/ 32 w 163"/>
                <a:gd name="T3" fmla="*/ 15 h 76"/>
                <a:gd name="T4" fmla="*/ 65 w 163"/>
                <a:gd name="T5" fmla="*/ 20 h 76"/>
                <a:gd name="T6" fmla="*/ 85 w 163"/>
                <a:gd name="T7" fmla="*/ 45 h 76"/>
                <a:gd name="T8" fmla="*/ 117 w 163"/>
                <a:gd name="T9" fmla="*/ 45 h 76"/>
                <a:gd name="T10" fmla="*/ 95 w 163"/>
                <a:gd name="T11" fmla="*/ 18 h 76"/>
                <a:gd name="T12" fmla="*/ 117 w 163"/>
                <a:gd name="T13" fmla="*/ 0 h 76"/>
                <a:gd name="T14" fmla="*/ 125 w 163"/>
                <a:gd name="T15" fmla="*/ 18 h 76"/>
                <a:gd name="T16" fmla="*/ 150 w 163"/>
                <a:gd name="T17" fmla="*/ 27 h 76"/>
                <a:gd name="T18" fmla="*/ 163 w 163"/>
                <a:gd name="T19" fmla="*/ 40 h 76"/>
                <a:gd name="T20" fmla="*/ 150 w 163"/>
                <a:gd name="T21" fmla="*/ 57 h 76"/>
                <a:gd name="T22" fmla="*/ 117 w 163"/>
                <a:gd name="T23" fmla="*/ 54 h 76"/>
                <a:gd name="T24" fmla="*/ 65 w 163"/>
                <a:gd name="T25" fmla="*/ 76 h 76"/>
                <a:gd name="T26" fmla="*/ 0 w 163"/>
                <a:gd name="T27" fmla="*/ 49 h 7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3" h="76">
                  <a:moveTo>
                    <a:pt x="0" y="49"/>
                  </a:moveTo>
                  <a:lnTo>
                    <a:pt x="32" y="15"/>
                  </a:lnTo>
                  <a:lnTo>
                    <a:pt x="65" y="20"/>
                  </a:lnTo>
                  <a:lnTo>
                    <a:pt x="85" y="45"/>
                  </a:lnTo>
                  <a:lnTo>
                    <a:pt x="117" y="45"/>
                  </a:lnTo>
                  <a:lnTo>
                    <a:pt x="95" y="18"/>
                  </a:lnTo>
                  <a:lnTo>
                    <a:pt x="117" y="0"/>
                  </a:lnTo>
                  <a:lnTo>
                    <a:pt x="125" y="18"/>
                  </a:lnTo>
                  <a:lnTo>
                    <a:pt x="150" y="27"/>
                  </a:lnTo>
                  <a:lnTo>
                    <a:pt x="163" y="40"/>
                  </a:lnTo>
                  <a:lnTo>
                    <a:pt x="150" y="57"/>
                  </a:lnTo>
                  <a:lnTo>
                    <a:pt x="117" y="54"/>
                  </a:lnTo>
                  <a:lnTo>
                    <a:pt x="65" y="7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6" name="Freeform 46"/>
            <p:cNvSpPr>
              <a:spLocks/>
            </p:cNvSpPr>
            <p:nvPr/>
          </p:nvSpPr>
          <p:spPr bwMode="auto">
            <a:xfrm>
              <a:off x="1116" y="1360"/>
              <a:ext cx="97" cy="57"/>
            </a:xfrm>
            <a:custGeom>
              <a:avLst/>
              <a:gdLst>
                <a:gd name="T0" fmla="*/ 0 w 97"/>
                <a:gd name="T1" fmla="*/ 42 h 57"/>
                <a:gd name="T2" fmla="*/ 32 w 97"/>
                <a:gd name="T3" fmla="*/ 57 h 57"/>
                <a:gd name="T4" fmla="*/ 72 w 97"/>
                <a:gd name="T5" fmla="*/ 27 h 57"/>
                <a:gd name="T6" fmla="*/ 75 w 97"/>
                <a:gd name="T7" fmla="*/ 40 h 57"/>
                <a:gd name="T8" fmla="*/ 92 w 97"/>
                <a:gd name="T9" fmla="*/ 27 h 57"/>
                <a:gd name="T10" fmla="*/ 97 w 97"/>
                <a:gd name="T11" fmla="*/ 8 h 57"/>
                <a:gd name="T12" fmla="*/ 85 w 97"/>
                <a:gd name="T13" fmla="*/ 0 h 57"/>
                <a:gd name="T14" fmla="*/ 52 w 97"/>
                <a:gd name="T15" fmla="*/ 10 h 57"/>
                <a:gd name="T16" fmla="*/ 0 w 97"/>
                <a:gd name="T17" fmla="*/ 42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" h="57">
                  <a:moveTo>
                    <a:pt x="0" y="42"/>
                  </a:moveTo>
                  <a:lnTo>
                    <a:pt x="32" y="57"/>
                  </a:lnTo>
                  <a:lnTo>
                    <a:pt x="72" y="27"/>
                  </a:lnTo>
                  <a:lnTo>
                    <a:pt x="75" y="40"/>
                  </a:lnTo>
                  <a:lnTo>
                    <a:pt x="92" y="27"/>
                  </a:lnTo>
                  <a:lnTo>
                    <a:pt x="97" y="8"/>
                  </a:lnTo>
                  <a:lnTo>
                    <a:pt x="85" y="0"/>
                  </a:lnTo>
                  <a:lnTo>
                    <a:pt x="52" y="1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7" name="Freeform 47"/>
            <p:cNvSpPr>
              <a:spLocks/>
            </p:cNvSpPr>
            <p:nvPr/>
          </p:nvSpPr>
          <p:spPr bwMode="auto">
            <a:xfrm>
              <a:off x="1354" y="1304"/>
              <a:ext cx="82" cy="47"/>
            </a:xfrm>
            <a:custGeom>
              <a:avLst/>
              <a:gdLst>
                <a:gd name="T0" fmla="*/ 0 w 82"/>
                <a:gd name="T1" fmla="*/ 0 h 47"/>
                <a:gd name="T2" fmla="*/ 5 w 82"/>
                <a:gd name="T3" fmla="*/ 17 h 47"/>
                <a:gd name="T4" fmla="*/ 5 w 82"/>
                <a:gd name="T5" fmla="*/ 29 h 47"/>
                <a:gd name="T6" fmla="*/ 82 w 82"/>
                <a:gd name="T7" fmla="*/ 47 h 47"/>
                <a:gd name="T8" fmla="*/ 77 w 82"/>
                <a:gd name="T9" fmla="*/ 20 h 47"/>
                <a:gd name="T10" fmla="*/ 45 w 82"/>
                <a:gd name="T11" fmla="*/ 2 h 47"/>
                <a:gd name="T12" fmla="*/ 27 w 82"/>
                <a:gd name="T13" fmla="*/ 0 h 47"/>
                <a:gd name="T14" fmla="*/ 0 w 82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7">
                  <a:moveTo>
                    <a:pt x="0" y="0"/>
                  </a:moveTo>
                  <a:lnTo>
                    <a:pt x="5" y="17"/>
                  </a:lnTo>
                  <a:lnTo>
                    <a:pt x="5" y="29"/>
                  </a:lnTo>
                  <a:lnTo>
                    <a:pt x="82" y="47"/>
                  </a:lnTo>
                  <a:lnTo>
                    <a:pt x="77" y="20"/>
                  </a:lnTo>
                  <a:lnTo>
                    <a:pt x="45" y="2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8" name="Freeform 48"/>
            <p:cNvSpPr>
              <a:spLocks/>
            </p:cNvSpPr>
            <p:nvPr/>
          </p:nvSpPr>
          <p:spPr bwMode="auto">
            <a:xfrm>
              <a:off x="1466" y="1378"/>
              <a:ext cx="233" cy="78"/>
            </a:xfrm>
            <a:custGeom>
              <a:avLst/>
              <a:gdLst>
                <a:gd name="T0" fmla="*/ 0 w 233"/>
                <a:gd name="T1" fmla="*/ 9 h 78"/>
                <a:gd name="T2" fmla="*/ 15 w 233"/>
                <a:gd name="T3" fmla="*/ 0 h 78"/>
                <a:gd name="T4" fmla="*/ 113 w 233"/>
                <a:gd name="T5" fmla="*/ 31 h 78"/>
                <a:gd name="T6" fmla="*/ 150 w 233"/>
                <a:gd name="T7" fmla="*/ 51 h 78"/>
                <a:gd name="T8" fmla="*/ 198 w 233"/>
                <a:gd name="T9" fmla="*/ 39 h 78"/>
                <a:gd name="T10" fmla="*/ 233 w 233"/>
                <a:gd name="T11" fmla="*/ 53 h 78"/>
                <a:gd name="T12" fmla="*/ 228 w 233"/>
                <a:gd name="T13" fmla="*/ 78 h 78"/>
                <a:gd name="T14" fmla="*/ 73 w 233"/>
                <a:gd name="T15" fmla="*/ 78 h 78"/>
                <a:gd name="T16" fmla="*/ 28 w 233"/>
                <a:gd name="T17" fmla="*/ 24 h 78"/>
                <a:gd name="T18" fmla="*/ 0 w 233"/>
                <a:gd name="T19" fmla="*/ 9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78">
                  <a:moveTo>
                    <a:pt x="0" y="9"/>
                  </a:moveTo>
                  <a:lnTo>
                    <a:pt x="15" y="0"/>
                  </a:lnTo>
                  <a:lnTo>
                    <a:pt x="113" y="31"/>
                  </a:lnTo>
                  <a:lnTo>
                    <a:pt x="150" y="51"/>
                  </a:lnTo>
                  <a:lnTo>
                    <a:pt x="198" y="39"/>
                  </a:lnTo>
                  <a:lnTo>
                    <a:pt x="233" y="53"/>
                  </a:lnTo>
                  <a:lnTo>
                    <a:pt x="228" y="78"/>
                  </a:lnTo>
                  <a:lnTo>
                    <a:pt x="73" y="78"/>
                  </a:lnTo>
                  <a:lnTo>
                    <a:pt x="28" y="2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59" name="Freeform 49"/>
            <p:cNvSpPr>
              <a:spLocks/>
            </p:cNvSpPr>
            <p:nvPr/>
          </p:nvSpPr>
          <p:spPr bwMode="auto">
            <a:xfrm>
              <a:off x="1534" y="1169"/>
              <a:ext cx="412" cy="238"/>
            </a:xfrm>
            <a:custGeom>
              <a:avLst/>
              <a:gdLst>
                <a:gd name="T0" fmla="*/ 0 w 412"/>
                <a:gd name="T1" fmla="*/ 49 h 238"/>
                <a:gd name="T2" fmla="*/ 37 w 412"/>
                <a:gd name="T3" fmla="*/ 52 h 238"/>
                <a:gd name="T4" fmla="*/ 37 w 412"/>
                <a:gd name="T5" fmla="*/ 79 h 238"/>
                <a:gd name="T6" fmla="*/ 65 w 412"/>
                <a:gd name="T7" fmla="*/ 93 h 238"/>
                <a:gd name="T8" fmla="*/ 195 w 412"/>
                <a:gd name="T9" fmla="*/ 59 h 238"/>
                <a:gd name="T10" fmla="*/ 115 w 412"/>
                <a:gd name="T11" fmla="*/ 98 h 238"/>
                <a:gd name="T12" fmla="*/ 75 w 412"/>
                <a:gd name="T13" fmla="*/ 98 h 238"/>
                <a:gd name="T14" fmla="*/ 75 w 412"/>
                <a:gd name="T15" fmla="*/ 115 h 238"/>
                <a:gd name="T16" fmla="*/ 115 w 412"/>
                <a:gd name="T17" fmla="*/ 142 h 238"/>
                <a:gd name="T18" fmla="*/ 140 w 412"/>
                <a:gd name="T19" fmla="*/ 147 h 238"/>
                <a:gd name="T20" fmla="*/ 115 w 412"/>
                <a:gd name="T21" fmla="*/ 155 h 238"/>
                <a:gd name="T22" fmla="*/ 92 w 412"/>
                <a:gd name="T23" fmla="*/ 147 h 238"/>
                <a:gd name="T24" fmla="*/ 70 w 412"/>
                <a:gd name="T25" fmla="*/ 155 h 238"/>
                <a:gd name="T26" fmla="*/ 62 w 412"/>
                <a:gd name="T27" fmla="*/ 174 h 238"/>
                <a:gd name="T28" fmla="*/ 82 w 412"/>
                <a:gd name="T29" fmla="*/ 182 h 238"/>
                <a:gd name="T30" fmla="*/ 47 w 412"/>
                <a:gd name="T31" fmla="*/ 184 h 238"/>
                <a:gd name="T32" fmla="*/ 70 w 412"/>
                <a:gd name="T33" fmla="*/ 204 h 238"/>
                <a:gd name="T34" fmla="*/ 35 w 412"/>
                <a:gd name="T35" fmla="*/ 218 h 238"/>
                <a:gd name="T36" fmla="*/ 37 w 412"/>
                <a:gd name="T37" fmla="*/ 231 h 238"/>
                <a:gd name="T38" fmla="*/ 70 w 412"/>
                <a:gd name="T39" fmla="*/ 223 h 238"/>
                <a:gd name="T40" fmla="*/ 85 w 412"/>
                <a:gd name="T41" fmla="*/ 233 h 238"/>
                <a:gd name="T42" fmla="*/ 92 w 412"/>
                <a:gd name="T43" fmla="*/ 228 h 238"/>
                <a:gd name="T44" fmla="*/ 150 w 412"/>
                <a:gd name="T45" fmla="*/ 238 h 238"/>
                <a:gd name="T46" fmla="*/ 182 w 412"/>
                <a:gd name="T47" fmla="*/ 231 h 238"/>
                <a:gd name="T48" fmla="*/ 195 w 412"/>
                <a:gd name="T49" fmla="*/ 191 h 238"/>
                <a:gd name="T50" fmla="*/ 185 w 412"/>
                <a:gd name="T51" fmla="*/ 182 h 238"/>
                <a:gd name="T52" fmla="*/ 217 w 412"/>
                <a:gd name="T53" fmla="*/ 182 h 238"/>
                <a:gd name="T54" fmla="*/ 232 w 412"/>
                <a:gd name="T55" fmla="*/ 162 h 238"/>
                <a:gd name="T56" fmla="*/ 195 w 412"/>
                <a:gd name="T57" fmla="*/ 147 h 238"/>
                <a:gd name="T58" fmla="*/ 247 w 412"/>
                <a:gd name="T59" fmla="*/ 125 h 238"/>
                <a:gd name="T60" fmla="*/ 230 w 412"/>
                <a:gd name="T61" fmla="*/ 118 h 238"/>
                <a:gd name="T62" fmla="*/ 275 w 412"/>
                <a:gd name="T63" fmla="*/ 123 h 238"/>
                <a:gd name="T64" fmla="*/ 302 w 412"/>
                <a:gd name="T65" fmla="*/ 98 h 238"/>
                <a:gd name="T66" fmla="*/ 367 w 412"/>
                <a:gd name="T67" fmla="*/ 61 h 238"/>
                <a:gd name="T68" fmla="*/ 290 w 412"/>
                <a:gd name="T69" fmla="*/ 71 h 238"/>
                <a:gd name="T70" fmla="*/ 337 w 412"/>
                <a:gd name="T71" fmla="*/ 59 h 238"/>
                <a:gd name="T72" fmla="*/ 305 w 412"/>
                <a:gd name="T73" fmla="*/ 49 h 238"/>
                <a:gd name="T74" fmla="*/ 355 w 412"/>
                <a:gd name="T75" fmla="*/ 49 h 238"/>
                <a:gd name="T76" fmla="*/ 412 w 412"/>
                <a:gd name="T77" fmla="*/ 30 h 238"/>
                <a:gd name="T78" fmla="*/ 377 w 412"/>
                <a:gd name="T79" fmla="*/ 8 h 238"/>
                <a:gd name="T80" fmla="*/ 307 w 412"/>
                <a:gd name="T81" fmla="*/ 12 h 238"/>
                <a:gd name="T82" fmla="*/ 340 w 412"/>
                <a:gd name="T83" fmla="*/ 3 h 238"/>
                <a:gd name="T84" fmla="*/ 187 w 412"/>
                <a:gd name="T85" fmla="*/ 0 h 238"/>
                <a:gd name="T86" fmla="*/ 152 w 412"/>
                <a:gd name="T87" fmla="*/ 3 h 238"/>
                <a:gd name="T88" fmla="*/ 115 w 412"/>
                <a:gd name="T89" fmla="*/ 22 h 238"/>
                <a:gd name="T90" fmla="*/ 80 w 412"/>
                <a:gd name="T91" fmla="*/ 20 h 238"/>
                <a:gd name="T92" fmla="*/ 65 w 412"/>
                <a:gd name="T93" fmla="*/ 32 h 238"/>
                <a:gd name="T94" fmla="*/ 45 w 412"/>
                <a:gd name="T95" fmla="*/ 37 h 238"/>
                <a:gd name="T96" fmla="*/ 0 w 412"/>
                <a:gd name="T97" fmla="*/ 49 h 2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2" h="238">
                  <a:moveTo>
                    <a:pt x="0" y="49"/>
                  </a:moveTo>
                  <a:lnTo>
                    <a:pt x="37" y="52"/>
                  </a:lnTo>
                  <a:lnTo>
                    <a:pt x="37" y="79"/>
                  </a:lnTo>
                  <a:lnTo>
                    <a:pt x="65" y="93"/>
                  </a:lnTo>
                  <a:lnTo>
                    <a:pt x="195" y="59"/>
                  </a:lnTo>
                  <a:lnTo>
                    <a:pt x="115" y="98"/>
                  </a:lnTo>
                  <a:lnTo>
                    <a:pt x="75" y="98"/>
                  </a:lnTo>
                  <a:lnTo>
                    <a:pt x="75" y="115"/>
                  </a:lnTo>
                  <a:lnTo>
                    <a:pt x="115" y="142"/>
                  </a:lnTo>
                  <a:lnTo>
                    <a:pt x="140" y="147"/>
                  </a:lnTo>
                  <a:lnTo>
                    <a:pt x="115" y="155"/>
                  </a:lnTo>
                  <a:lnTo>
                    <a:pt x="92" y="147"/>
                  </a:lnTo>
                  <a:lnTo>
                    <a:pt x="70" y="155"/>
                  </a:lnTo>
                  <a:lnTo>
                    <a:pt x="62" y="174"/>
                  </a:lnTo>
                  <a:lnTo>
                    <a:pt x="82" y="182"/>
                  </a:lnTo>
                  <a:lnTo>
                    <a:pt x="47" y="184"/>
                  </a:lnTo>
                  <a:lnTo>
                    <a:pt x="70" y="204"/>
                  </a:lnTo>
                  <a:lnTo>
                    <a:pt x="35" y="218"/>
                  </a:lnTo>
                  <a:lnTo>
                    <a:pt x="37" y="231"/>
                  </a:lnTo>
                  <a:lnTo>
                    <a:pt x="70" y="223"/>
                  </a:lnTo>
                  <a:lnTo>
                    <a:pt x="85" y="233"/>
                  </a:lnTo>
                  <a:lnTo>
                    <a:pt x="92" y="228"/>
                  </a:lnTo>
                  <a:lnTo>
                    <a:pt x="150" y="238"/>
                  </a:lnTo>
                  <a:lnTo>
                    <a:pt x="182" y="231"/>
                  </a:lnTo>
                  <a:lnTo>
                    <a:pt x="195" y="191"/>
                  </a:lnTo>
                  <a:lnTo>
                    <a:pt x="185" y="182"/>
                  </a:lnTo>
                  <a:lnTo>
                    <a:pt x="217" y="182"/>
                  </a:lnTo>
                  <a:lnTo>
                    <a:pt x="232" y="162"/>
                  </a:lnTo>
                  <a:lnTo>
                    <a:pt x="195" y="147"/>
                  </a:lnTo>
                  <a:lnTo>
                    <a:pt x="247" y="125"/>
                  </a:lnTo>
                  <a:lnTo>
                    <a:pt x="230" y="118"/>
                  </a:lnTo>
                  <a:lnTo>
                    <a:pt x="275" y="123"/>
                  </a:lnTo>
                  <a:lnTo>
                    <a:pt x="302" y="98"/>
                  </a:lnTo>
                  <a:lnTo>
                    <a:pt x="367" y="61"/>
                  </a:lnTo>
                  <a:lnTo>
                    <a:pt x="290" y="71"/>
                  </a:lnTo>
                  <a:lnTo>
                    <a:pt x="337" y="59"/>
                  </a:lnTo>
                  <a:lnTo>
                    <a:pt x="305" y="49"/>
                  </a:lnTo>
                  <a:lnTo>
                    <a:pt x="355" y="49"/>
                  </a:lnTo>
                  <a:lnTo>
                    <a:pt x="412" y="30"/>
                  </a:lnTo>
                  <a:lnTo>
                    <a:pt x="377" y="8"/>
                  </a:lnTo>
                  <a:lnTo>
                    <a:pt x="307" y="12"/>
                  </a:lnTo>
                  <a:lnTo>
                    <a:pt x="340" y="3"/>
                  </a:lnTo>
                  <a:lnTo>
                    <a:pt x="187" y="0"/>
                  </a:lnTo>
                  <a:lnTo>
                    <a:pt x="152" y="3"/>
                  </a:lnTo>
                  <a:lnTo>
                    <a:pt x="115" y="22"/>
                  </a:lnTo>
                  <a:lnTo>
                    <a:pt x="80" y="20"/>
                  </a:lnTo>
                  <a:lnTo>
                    <a:pt x="65" y="32"/>
                  </a:lnTo>
                  <a:lnTo>
                    <a:pt x="45" y="3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60" name="Freeform 50"/>
            <p:cNvSpPr>
              <a:spLocks/>
            </p:cNvSpPr>
            <p:nvPr/>
          </p:nvSpPr>
          <p:spPr bwMode="auto">
            <a:xfrm>
              <a:off x="1479" y="1238"/>
              <a:ext cx="150" cy="105"/>
            </a:xfrm>
            <a:custGeom>
              <a:avLst/>
              <a:gdLst>
                <a:gd name="T0" fmla="*/ 0 w 150"/>
                <a:gd name="T1" fmla="*/ 29 h 105"/>
                <a:gd name="T2" fmla="*/ 37 w 150"/>
                <a:gd name="T3" fmla="*/ 24 h 105"/>
                <a:gd name="T4" fmla="*/ 15 w 150"/>
                <a:gd name="T5" fmla="*/ 7 h 105"/>
                <a:gd name="T6" fmla="*/ 62 w 150"/>
                <a:gd name="T7" fmla="*/ 0 h 105"/>
                <a:gd name="T8" fmla="*/ 75 w 150"/>
                <a:gd name="T9" fmla="*/ 24 h 105"/>
                <a:gd name="T10" fmla="*/ 110 w 150"/>
                <a:gd name="T11" fmla="*/ 29 h 105"/>
                <a:gd name="T12" fmla="*/ 110 w 150"/>
                <a:gd name="T13" fmla="*/ 54 h 105"/>
                <a:gd name="T14" fmla="*/ 137 w 150"/>
                <a:gd name="T15" fmla="*/ 54 h 105"/>
                <a:gd name="T16" fmla="*/ 150 w 150"/>
                <a:gd name="T17" fmla="*/ 68 h 105"/>
                <a:gd name="T18" fmla="*/ 107 w 150"/>
                <a:gd name="T19" fmla="*/ 73 h 105"/>
                <a:gd name="T20" fmla="*/ 100 w 150"/>
                <a:gd name="T21" fmla="*/ 105 h 105"/>
                <a:gd name="T22" fmla="*/ 55 w 150"/>
                <a:gd name="T23" fmla="*/ 105 h 105"/>
                <a:gd name="T24" fmla="*/ 32 w 150"/>
                <a:gd name="T25" fmla="*/ 76 h 105"/>
                <a:gd name="T26" fmla="*/ 82 w 150"/>
                <a:gd name="T27" fmla="*/ 66 h 105"/>
                <a:gd name="T28" fmla="*/ 22 w 150"/>
                <a:gd name="T29" fmla="*/ 68 h 105"/>
                <a:gd name="T30" fmla="*/ 0 w 150"/>
                <a:gd name="T31" fmla="*/ 29 h 10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0" h="105">
                  <a:moveTo>
                    <a:pt x="0" y="29"/>
                  </a:moveTo>
                  <a:lnTo>
                    <a:pt x="37" y="24"/>
                  </a:lnTo>
                  <a:lnTo>
                    <a:pt x="15" y="7"/>
                  </a:lnTo>
                  <a:lnTo>
                    <a:pt x="62" y="0"/>
                  </a:lnTo>
                  <a:lnTo>
                    <a:pt x="75" y="24"/>
                  </a:lnTo>
                  <a:lnTo>
                    <a:pt x="110" y="29"/>
                  </a:lnTo>
                  <a:lnTo>
                    <a:pt x="110" y="54"/>
                  </a:lnTo>
                  <a:lnTo>
                    <a:pt x="137" y="54"/>
                  </a:lnTo>
                  <a:lnTo>
                    <a:pt x="150" y="68"/>
                  </a:lnTo>
                  <a:lnTo>
                    <a:pt x="107" y="73"/>
                  </a:lnTo>
                  <a:lnTo>
                    <a:pt x="100" y="105"/>
                  </a:lnTo>
                  <a:lnTo>
                    <a:pt x="55" y="105"/>
                  </a:lnTo>
                  <a:lnTo>
                    <a:pt x="32" y="76"/>
                  </a:lnTo>
                  <a:lnTo>
                    <a:pt x="82" y="66"/>
                  </a:lnTo>
                  <a:lnTo>
                    <a:pt x="22" y="6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761" name="Freeform 51"/>
            <p:cNvSpPr>
              <a:spLocks/>
            </p:cNvSpPr>
            <p:nvPr/>
          </p:nvSpPr>
          <p:spPr bwMode="auto">
            <a:xfrm>
              <a:off x="1561" y="1478"/>
              <a:ext cx="385" cy="316"/>
            </a:xfrm>
            <a:custGeom>
              <a:avLst/>
              <a:gdLst>
                <a:gd name="T0" fmla="*/ 0 w 385"/>
                <a:gd name="T1" fmla="*/ 71 h 316"/>
                <a:gd name="T2" fmla="*/ 0 w 385"/>
                <a:gd name="T3" fmla="*/ 34 h 316"/>
                <a:gd name="T4" fmla="*/ 43 w 385"/>
                <a:gd name="T5" fmla="*/ 0 h 316"/>
                <a:gd name="T6" fmla="*/ 70 w 385"/>
                <a:gd name="T7" fmla="*/ 5 h 316"/>
                <a:gd name="T8" fmla="*/ 50 w 385"/>
                <a:gd name="T9" fmla="*/ 44 h 316"/>
                <a:gd name="T10" fmla="*/ 65 w 385"/>
                <a:gd name="T11" fmla="*/ 64 h 316"/>
                <a:gd name="T12" fmla="*/ 70 w 385"/>
                <a:gd name="T13" fmla="*/ 44 h 316"/>
                <a:gd name="T14" fmla="*/ 83 w 385"/>
                <a:gd name="T15" fmla="*/ 15 h 316"/>
                <a:gd name="T16" fmla="*/ 113 w 385"/>
                <a:gd name="T17" fmla="*/ 0 h 316"/>
                <a:gd name="T18" fmla="*/ 125 w 385"/>
                <a:gd name="T19" fmla="*/ 56 h 316"/>
                <a:gd name="T20" fmla="*/ 168 w 385"/>
                <a:gd name="T21" fmla="*/ 29 h 316"/>
                <a:gd name="T22" fmla="*/ 200 w 385"/>
                <a:gd name="T23" fmla="*/ 39 h 316"/>
                <a:gd name="T24" fmla="*/ 213 w 385"/>
                <a:gd name="T25" fmla="*/ 56 h 316"/>
                <a:gd name="T26" fmla="*/ 223 w 385"/>
                <a:gd name="T27" fmla="*/ 74 h 316"/>
                <a:gd name="T28" fmla="*/ 238 w 385"/>
                <a:gd name="T29" fmla="*/ 64 h 316"/>
                <a:gd name="T30" fmla="*/ 263 w 385"/>
                <a:gd name="T31" fmla="*/ 81 h 316"/>
                <a:gd name="T32" fmla="*/ 263 w 385"/>
                <a:gd name="T33" fmla="*/ 96 h 316"/>
                <a:gd name="T34" fmla="*/ 293 w 385"/>
                <a:gd name="T35" fmla="*/ 101 h 316"/>
                <a:gd name="T36" fmla="*/ 308 w 385"/>
                <a:gd name="T37" fmla="*/ 113 h 316"/>
                <a:gd name="T38" fmla="*/ 288 w 385"/>
                <a:gd name="T39" fmla="*/ 123 h 316"/>
                <a:gd name="T40" fmla="*/ 318 w 385"/>
                <a:gd name="T41" fmla="*/ 125 h 316"/>
                <a:gd name="T42" fmla="*/ 293 w 385"/>
                <a:gd name="T43" fmla="*/ 150 h 316"/>
                <a:gd name="T44" fmla="*/ 328 w 385"/>
                <a:gd name="T45" fmla="*/ 167 h 316"/>
                <a:gd name="T46" fmla="*/ 340 w 385"/>
                <a:gd name="T47" fmla="*/ 162 h 316"/>
                <a:gd name="T48" fmla="*/ 385 w 385"/>
                <a:gd name="T49" fmla="*/ 199 h 316"/>
                <a:gd name="T50" fmla="*/ 360 w 385"/>
                <a:gd name="T51" fmla="*/ 221 h 316"/>
                <a:gd name="T52" fmla="*/ 358 w 385"/>
                <a:gd name="T53" fmla="*/ 240 h 316"/>
                <a:gd name="T54" fmla="*/ 313 w 385"/>
                <a:gd name="T55" fmla="*/ 199 h 316"/>
                <a:gd name="T56" fmla="*/ 293 w 385"/>
                <a:gd name="T57" fmla="*/ 206 h 316"/>
                <a:gd name="T58" fmla="*/ 313 w 385"/>
                <a:gd name="T59" fmla="*/ 245 h 316"/>
                <a:gd name="T60" fmla="*/ 340 w 385"/>
                <a:gd name="T61" fmla="*/ 253 h 316"/>
                <a:gd name="T62" fmla="*/ 340 w 385"/>
                <a:gd name="T63" fmla="*/ 302 h 316"/>
                <a:gd name="T64" fmla="*/ 283 w 385"/>
                <a:gd name="T65" fmla="*/ 272 h 316"/>
                <a:gd name="T66" fmla="*/ 328 w 385"/>
                <a:gd name="T67" fmla="*/ 316 h 316"/>
                <a:gd name="T68" fmla="*/ 253 w 385"/>
                <a:gd name="T69" fmla="*/ 287 h 316"/>
                <a:gd name="T70" fmla="*/ 205 w 385"/>
                <a:gd name="T71" fmla="*/ 255 h 316"/>
                <a:gd name="T72" fmla="*/ 175 w 385"/>
                <a:gd name="T73" fmla="*/ 262 h 316"/>
                <a:gd name="T74" fmla="*/ 170 w 385"/>
                <a:gd name="T75" fmla="*/ 231 h 316"/>
                <a:gd name="T76" fmla="*/ 220 w 385"/>
                <a:gd name="T77" fmla="*/ 231 h 316"/>
                <a:gd name="T78" fmla="*/ 213 w 385"/>
                <a:gd name="T79" fmla="*/ 211 h 316"/>
                <a:gd name="T80" fmla="*/ 238 w 385"/>
                <a:gd name="T81" fmla="*/ 181 h 316"/>
                <a:gd name="T82" fmla="*/ 218 w 385"/>
                <a:gd name="T83" fmla="*/ 145 h 316"/>
                <a:gd name="T84" fmla="*/ 175 w 385"/>
                <a:gd name="T85" fmla="*/ 150 h 316"/>
                <a:gd name="T86" fmla="*/ 175 w 385"/>
                <a:gd name="T87" fmla="*/ 135 h 316"/>
                <a:gd name="T88" fmla="*/ 190 w 385"/>
                <a:gd name="T89" fmla="*/ 125 h 316"/>
                <a:gd name="T90" fmla="*/ 168 w 385"/>
                <a:gd name="T91" fmla="*/ 113 h 316"/>
                <a:gd name="T92" fmla="*/ 145 w 385"/>
                <a:gd name="T93" fmla="*/ 96 h 316"/>
                <a:gd name="T94" fmla="*/ 153 w 385"/>
                <a:gd name="T95" fmla="*/ 113 h 316"/>
                <a:gd name="T96" fmla="*/ 125 w 385"/>
                <a:gd name="T97" fmla="*/ 120 h 316"/>
                <a:gd name="T98" fmla="*/ 23 w 385"/>
                <a:gd name="T99" fmla="*/ 101 h 316"/>
                <a:gd name="T100" fmla="*/ 8 w 385"/>
                <a:gd name="T101" fmla="*/ 81 h 316"/>
                <a:gd name="T102" fmla="*/ 38 w 385"/>
                <a:gd name="T103" fmla="*/ 83 h 316"/>
                <a:gd name="T104" fmla="*/ 0 w 385"/>
                <a:gd name="T105" fmla="*/ 71 h 3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5" h="316">
                  <a:moveTo>
                    <a:pt x="0" y="71"/>
                  </a:moveTo>
                  <a:lnTo>
                    <a:pt x="0" y="34"/>
                  </a:lnTo>
                  <a:lnTo>
                    <a:pt x="43" y="0"/>
                  </a:lnTo>
                  <a:lnTo>
                    <a:pt x="70" y="5"/>
                  </a:lnTo>
                  <a:lnTo>
                    <a:pt x="50" y="44"/>
                  </a:lnTo>
                  <a:lnTo>
                    <a:pt x="65" y="64"/>
                  </a:lnTo>
                  <a:lnTo>
                    <a:pt x="70" y="44"/>
                  </a:lnTo>
                  <a:lnTo>
                    <a:pt x="83" y="15"/>
                  </a:lnTo>
                  <a:lnTo>
                    <a:pt x="113" y="0"/>
                  </a:lnTo>
                  <a:lnTo>
                    <a:pt x="125" y="56"/>
                  </a:lnTo>
                  <a:lnTo>
                    <a:pt x="168" y="29"/>
                  </a:lnTo>
                  <a:lnTo>
                    <a:pt x="200" y="39"/>
                  </a:lnTo>
                  <a:lnTo>
                    <a:pt x="213" y="56"/>
                  </a:lnTo>
                  <a:lnTo>
                    <a:pt x="223" y="74"/>
                  </a:lnTo>
                  <a:lnTo>
                    <a:pt x="238" y="64"/>
                  </a:lnTo>
                  <a:lnTo>
                    <a:pt x="263" y="81"/>
                  </a:lnTo>
                  <a:lnTo>
                    <a:pt x="263" y="96"/>
                  </a:lnTo>
                  <a:lnTo>
                    <a:pt x="293" y="101"/>
                  </a:lnTo>
                  <a:lnTo>
                    <a:pt x="308" y="113"/>
                  </a:lnTo>
                  <a:lnTo>
                    <a:pt x="288" y="123"/>
                  </a:lnTo>
                  <a:lnTo>
                    <a:pt x="318" y="125"/>
                  </a:lnTo>
                  <a:lnTo>
                    <a:pt x="293" y="150"/>
                  </a:lnTo>
                  <a:lnTo>
                    <a:pt x="328" y="167"/>
                  </a:lnTo>
                  <a:lnTo>
                    <a:pt x="340" y="162"/>
                  </a:lnTo>
                  <a:lnTo>
                    <a:pt x="385" y="199"/>
                  </a:lnTo>
                  <a:lnTo>
                    <a:pt x="360" y="221"/>
                  </a:lnTo>
                  <a:lnTo>
                    <a:pt x="358" y="240"/>
                  </a:lnTo>
                  <a:lnTo>
                    <a:pt x="313" y="199"/>
                  </a:lnTo>
                  <a:lnTo>
                    <a:pt x="293" y="206"/>
                  </a:lnTo>
                  <a:lnTo>
                    <a:pt x="313" y="245"/>
                  </a:lnTo>
                  <a:lnTo>
                    <a:pt x="340" y="253"/>
                  </a:lnTo>
                  <a:lnTo>
                    <a:pt x="340" y="302"/>
                  </a:lnTo>
                  <a:lnTo>
                    <a:pt x="283" y="272"/>
                  </a:lnTo>
                  <a:lnTo>
                    <a:pt x="328" y="316"/>
                  </a:lnTo>
                  <a:lnTo>
                    <a:pt x="253" y="287"/>
                  </a:lnTo>
                  <a:lnTo>
                    <a:pt x="205" y="255"/>
                  </a:lnTo>
                  <a:lnTo>
                    <a:pt x="175" y="262"/>
                  </a:lnTo>
                  <a:lnTo>
                    <a:pt x="170" y="231"/>
                  </a:lnTo>
                  <a:lnTo>
                    <a:pt x="220" y="231"/>
                  </a:lnTo>
                  <a:lnTo>
                    <a:pt x="213" y="211"/>
                  </a:lnTo>
                  <a:lnTo>
                    <a:pt x="238" y="181"/>
                  </a:lnTo>
                  <a:lnTo>
                    <a:pt x="218" y="145"/>
                  </a:lnTo>
                  <a:lnTo>
                    <a:pt x="175" y="150"/>
                  </a:lnTo>
                  <a:lnTo>
                    <a:pt x="175" y="135"/>
                  </a:lnTo>
                  <a:lnTo>
                    <a:pt x="190" y="125"/>
                  </a:lnTo>
                  <a:lnTo>
                    <a:pt x="168" y="113"/>
                  </a:lnTo>
                  <a:lnTo>
                    <a:pt x="145" y="96"/>
                  </a:lnTo>
                  <a:lnTo>
                    <a:pt x="153" y="113"/>
                  </a:lnTo>
                  <a:lnTo>
                    <a:pt x="125" y="120"/>
                  </a:lnTo>
                  <a:lnTo>
                    <a:pt x="23" y="101"/>
                  </a:lnTo>
                  <a:lnTo>
                    <a:pt x="8" y="81"/>
                  </a:lnTo>
                  <a:lnTo>
                    <a:pt x="38" y="83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E6D8B2"/>
            </a:solidFill>
            <a:ln w="4763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33236" name="Oval 52"/>
          <p:cNvSpPr>
            <a:spLocks noChangeArrowheads="1"/>
          </p:cNvSpPr>
          <p:nvPr/>
        </p:nvSpPr>
        <p:spPr bwMode="auto">
          <a:xfrm>
            <a:off x="4379913" y="3589338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37" name="Oval 53"/>
          <p:cNvSpPr>
            <a:spLocks noChangeArrowheads="1"/>
          </p:cNvSpPr>
          <p:nvPr/>
        </p:nvSpPr>
        <p:spPr bwMode="auto">
          <a:xfrm>
            <a:off x="4524375" y="3578225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38" name="Oval 54"/>
          <p:cNvSpPr>
            <a:spLocks noChangeArrowheads="1"/>
          </p:cNvSpPr>
          <p:nvPr/>
        </p:nvSpPr>
        <p:spPr bwMode="auto">
          <a:xfrm>
            <a:off x="2312988" y="4067175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39" name="Oval 55"/>
          <p:cNvSpPr>
            <a:spLocks noChangeArrowheads="1"/>
          </p:cNvSpPr>
          <p:nvPr/>
        </p:nvSpPr>
        <p:spPr bwMode="auto">
          <a:xfrm>
            <a:off x="2247900" y="3943350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40" name="Oval 56"/>
          <p:cNvSpPr>
            <a:spLocks noChangeArrowheads="1"/>
          </p:cNvSpPr>
          <p:nvPr/>
        </p:nvSpPr>
        <p:spPr bwMode="auto">
          <a:xfrm>
            <a:off x="2516188" y="3863975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41" name="Oval 57"/>
          <p:cNvSpPr>
            <a:spLocks noChangeArrowheads="1"/>
          </p:cNvSpPr>
          <p:nvPr/>
        </p:nvSpPr>
        <p:spPr bwMode="auto">
          <a:xfrm>
            <a:off x="3246438" y="3792538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42" name="Oval 58"/>
          <p:cNvSpPr>
            <a:spLocks noChangeArrowheads="1"/>
          </p:cNvSpPr>
          <p:nvPr/>
        </p:nvSpPr>
        <p:spPr bwMode="auto">
          <a:xfrm>
            <a:off x="2959100" y="3775075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43" name="Oval 59"/>
          <p:cNvSpPr>
            <a:spLocks noChangeArrowheads="1"/>
          </p:cNvSpPr>
          <p:nvPr/>
        </p:nvSpPr>
        <p:spPr bwMode="auto">
          <a:xfrm>
            <a:off x="3111500" y="4067175"/>
            <a:ext cx="65088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44" name="Oval 60"/>
          <p:cNvSpPr>
            <a:spLocks noChangeArrowheads="1"/>
          </p:cNvSpPr>
          <p:nvPr/>
        </p:nvSpPr>
        <p:spPr bwMode="auto">
          <a:xfrm>
            <a:off x="6446838" y="4548188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733245" name="Oval 61"/>
          <p:cNvSpPr>
            <a:spLocks noChangeArrowheads="1"/>
          </p:cNvSpPr>
          <p:nvPr/>
        </p:nvSpPr>
        <p:spPr bwMode="auto">
          <a:xfrm>
            <a:off x="6645275" y="4411663"/>
            <a:ext cx="65088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27661" name="Oval 62"/>
          <p:cNvSpPr>
            <a:spLocks noChangeArrowheads="1"/>
          </p:cNvSpPr>
          <p:nvPr/>
        </p:nvSpPr>
        <p:spPr bwMode="auto">
          <a:xfrm>
            <a:off x="6376988" y="4743450"/>
            <a:ext cx="68262" cy="68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2" name="Oval 63"/>
          <p:cNvSpPr>
            <a:spLocks noChangeArrowheads="1"/>
          </p:cNvSpPr>
          <p:nvPr/>
        </p:nvSpPr>
        <p:spPr bwMode="auto">
          <a:xfrm>
            <a:off x="3713163" y="5313363"/>
            <a:ext cx="65087" cy="68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3248" name="Oval 64"/>
          <p:cNvSpPr>
            <a:spLocks noChangeArrowheads="1"/>
          </p:cNvSpPr>
          <p:nvPr/>
        </p:nvSpPr>
        <p:spPr bwMode="auto">
          <a:xfrm>
            <a:off x="2246313" y="3724275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49" name="Oval 65"/>
          <p:cNvSpPr>
            <a:spLocks noChangeArrowheads="1"/>
          </p:cNvSpPr>
          <p:nvPr/>
        </p:nvSpPr>
        <p:spPr bwMode="auto">
          <a:xfrm>
            <a:off x="2781300" y="4135438"/>
            <a:ext cx="65088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50" name="Oval 66"/>
          <p:cNvSpPr>
            <a:spLocks noChangeArrowheads="1"/>
          </p:cNvSpPr>
          <p:nvPr/>
        </p:nvSpPr>
        <p:spPr bwMode="auto">
          <a:xfrm>
            <a:off x="2913063" y="3795713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51" name="Oval 67"/>
          <p:cNvSpPr>
            <a:spLocks noChangeArrowheads="1"/>
          </p:cNvSpPr>
          <p:nvPr/>
        </p:nvSpPr>
        <p:spPr bwMode="auto">
          <a:xfrm>
            <a:off x="3179763" y="3862388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67" name="Oval 68"/>
          <p:cNvSpPr>
            <a:spLocks noChangeArrowheads="1"/>
          </p:cNvSpPr>
          <p:nvPr/>
        </p:nvSpPr>
        <p:spPr bwMode="auto">
          <a:xfrm>
            <a:off x="3690938" y="5368925"/>
            <a:ext cx="66675" cy="68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3253" name="Oval 69"/>
          <p:cNvSpPr>
            <a:spLocks noChangeArrowheads="1"/>
          </p:cNvSpPr>
          <p:nvPr/>
        </p:nvSpPr>
        <p:spPr bwMode="auto">
          <a:xfrm>
            <a:off x="3211513" y="3835400"/>
            <a:ext cx="65087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54" name="Oval 70"/>
          <p:cNvSpPr>
            <a:spLocks noChangeArrowheads="1"/>
          </p:cNvSpPr>
          <p:nvPr/>
        </p:nvSpPr>
        <p:spPr bwMode="auto">
          <a:xfrm>
            <a:off x="2725738" y="4195763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55" name="Oval 71"/>
          <p:cNvSpPr>
            <a:spLocks noChangeArrowheads="1"/>
          </p:cNvSpPr>
          <p:nvPr/>
        </p:nvSpPr>
        <p:spPr bwMode="auto">
          <a:xfrm>
            <a:off x="6740525" y="4124325"/>
            <a:ext cx="65088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733256" name="Oval 72"/>
          <p:cNvSpPr>
            <a:spLocks noChangeArrowheads="1"/>
          </p:cNvSpPr>
          <p:nvPr/>
        </p:nvSpPr>
        <p:spPr bwMode="auto">
          <a:xfrm>
            <a:off x="2913063" y="3878263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57" name="Oval 73"/>
          <p:cNvSpPr>
            <a:spLocks noChangeArrowheads="1"/>
          </p:cNvSpPr>
          <p:nvPr/>
        </p:nvSpPr>
        <p:spPr bwMode="auto">
          <a:xfrm>
            <a:off x="2532063" y="3933825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58" name="Oval 74"/>
          <p:cNvSpPr>
            <a:spLocks noChangeArrowheads="1"/>
          </p:cNvSpPr>
          <p:nvPr/>
        </p:nvSpPr>
        <p:spPr bwMode="auto">
          <a:xfrm>
            <a:off x="2828925" y="4090988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59" name="Oval 75"/>
          <p:cNvSpPr>
            <a:spLocks noChangeArrowheads="1"/>
          </p:cNvSpPr>
          <p:nvPr/>
        </p:nvSpPr>
        <p:spPr bwMode="auto">
          <a:xfrm>
            <a:off x="7150100" y="4057650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733260" name="Oval 76"/>
          <p:cNvSpPr>
            <a:spLocks noChangeArrowheads="1"/>
          </p:cNvSpPr>
          <p:nvPr/>
        </p:nvSpPr>
        <p:spPr bwMode="auto">
          <a:xfrm>
            <a:off x="3181350" y="3776663"/>
            <a:ext cx="65088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61" name="Oval 77"/>
          <p:cNvSpPr>
            <a:spLocks noChangeArrowheads="1"/>
          </p:cNvSpPr>
          <p:nvPr/>
        </p:nvSpPr>
        <p:spPr bwMode="auto">
          <a:xfrm>
            <a:off x="4557713" y="3725863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62" name="Oval 78"/>
          <p:cNvSpPr>
            <a:spLocks noChangeArrowheads="1"/>
          </p:cNvSpPr>
          <p:nvPr/>
        </p:nvSpPr>
        <p:spPr bwMode="auto">
          <a:xfrm>
            <a:off x="3044825" y="3921125"/>
            <a:ext cx="65088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63" name="Oval 79"/>
          <p:cNvSpPr>
            <a:spLocks noChangeArrowheads="1"/>
          </p:cNvSpPr>
          <p:nvPr/>
        </p:nvSpPr>
        <p:spPr bwMode="auto">
          <a:xfrm>
            <a:off x="2728913" y="4035425"/>
            <a:ext cx="65087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679" name="Oval 80"/>
          <p:cNvSpPr>
            <a:spLocks noChangeArrowheads="1"/>
          </p:cNvSpPr>
          <p:nvPr/>
        </p:nvSpPr>
        <p:spPr bwMode="auto">
          <a:xfrm>
            <a:off x="6511925" y="4857750"/>
            <a:ext cx="66675" cy="68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3265" name="Oval 81"/>
          <p:cNvSpPr>
            <a:spLocks noChangeArrowheads="1"/>
          </p:cNvSpPr>
          <p:nvPr/>
        </p:nvSpPr>
        <p:spPr bwMode="auto">
          <a:xfrm>
            <a:off x="6746875" y="4313238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733266" name="Oval 82"/>
          <p:cNvSpPr>
            <a:spLocks noChangeArrowheads="1"/>
          </p:cNvSpPr>
          <p:nvPr/>
        </p:nvSpPr>
        <p:spPr bwMode="auto">
          <a:xfrm>
            <a:off x="6810375" y="4117975"/>
            <a:ext cx="65088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27682" name="Oval 83"/>
          <p:cNvSpPr>
            <a:spLocks noChangeArrowheads="1"/>
          </p:cNvSpPr>
          <p:nvPr/>
        </p:nvSpPr>
        <p:spPr bwMode="auto">
          <a:xfrm>
            <a:off x="6445250" y="4857750"/>
            <a:ext cx="66675" cy="68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83" name="Oval 84"/>
          <p:cNvSpPr>
            <a:spLocks noChangeArrowheads="1"/>
          </p:cNvSpPr>
          <p:nvPr/>
        </p:nvSpPr>
        <p:spPr bwMode="auto">
          <a:xfrm>
            <a:off x="6484938" y="4787900"/>
            <a:ext cx="68262" cy="68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84" name="Oval 85"/>
          <p:cNvSpPr>
            <a:spLocks noChangeArrowheads="1"/>
          </p:cNvSpPr>
          <p:nvPr/>
        </p:nvSpPr>
        <p:spPr bwMode="auto">
          <a:xfrm>
            <a:off x="6450013" y="4765675"/>
            <a:ext cx="66675" cy="698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85" name="Oval 86"/>
          <p:cNvSpPr>
            <a:spLocks noChangeArrowheads="1"/>
          </p:cNvSpPr>
          <p:nvPr/>
        </p:nvSpPr>
        <p:spPr bwMode="auto">
          <a:xfrm>
            <a:off x="6435725" y="4743450"/>
            <a:ext cx="66675" cy="682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3271" name="Line 87"/>
          <p:cNvSpPr>
            <a:spLocks noChangeShapeType="1"/>
          </p:cNvSpPr>
          <p:nvPr/>
        </p:nvSpPr>
        <p:spPr bwMode="auto">
          <a:xfrm flipH="1" flipV="1">
            <a:off x="6405563" y="4732338"/>
            <a:ext cx="52387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72" name="Oval 88"/>
          <p:cNvSpPr>
            <a:spLocks noChangeArrowheads="1"/>
          </p:cNvSpPr>
          <p:nvPr/>
        </p:nvSpPr>
        <p:spPr bwMode="auto">
          <a:xfrm>
            <a:off x="4511675" y="3519488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73" name="Oval 89"/>
          <p:cNvSpPr>
            <a:spLocks noChangeArrowheads="1"/>
          </p:cNvSpPr>
          <p:nvPr/>
        </p:nvSpPr>
        <p:spPr bwMode="auto">
          <a:xfrm>
            <a:off x="4578350" y="3590925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74" name="Oval 90"/>
          <p:cNvSpPr>
            <a:spLocks noChangeArrowheads="1"/>
          </p:cNvSpPr>
          <p:nvPr/>
        </p:nvSpPr>
        <p:spPr bwMode="auto">
          <a:xfrm>
            <a:off x="4578350" y="3522663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33275" name="Oval 91"/>
          <p:cNvSpPr>
            <a:spLocks noChangeArrowheads="1"/>
          </p:cNvSpPr>
          <p:nvPr/>
        </p:nvSpPr>
        <p:spPr bwMode="auto">
          <a:xfrm>
            <a:off x="6710363" y="4067175"/>
            <a:ext cx="65087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733276" name="Oval 92"/>
          <p:cNvSpPr>
            <a:spLocks noChangeArrowheads="1"/>
          </p:cNvSpPr>
          <p:nvPr/>
        </p:nvSpPr>
        <p:spPr bwMode="auto">
          <a:xfrm>
            <a:off x="6511925" y="4546600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 dirty="0">
              <a:cs typeface="+mn-cs"/>
            </a:endParaRPr>
          </a:p>
        </p:txBody>
      </p:sp>
      <p:sp>
        <p:nvSpPr>
          <p:cNvPr id="27692" name="Oval 93"/>
          <p:cNvSpPr>
            <a:spLocks noChangeArrowheads="1"/>
          </p:cNvSpPr>
          <p:nvPr/>
        </p:nvSpPr>
        <p:spPr bwMode="auto">
          <a:xfrm>
            <a:off x="6445250" y="4684713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93" name="Oval 94"/>
          <p:cNvSpPr>
            <a:spLocks noChangeArrowheads="1"/>
          </p:cNvSpPr>
          <p:nvPr/>
        </p:nvSpPr>
        <p:spPr bwMode="auto">
          <a:xfrm>
            <a:off x="6578600" y="4821238"/>
            <a:ext cx="65088" cy="682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94" name="Oval 95"/>
          <p:cNvSpPr>
            <a:spLocks noChangeArrowheads="1"/>
          </p:cNvSpPr>
          <p:nvPr/>
        </p:nvSpPr>
        <p:spPr bwMode="auto">
          <a:xfrm>
            <a:off x="6511925" y="4751388"/>
            <a:ext cx="66675" cy="698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3280" name="Rectangle 96"/>
          <p:cNvSpPr>
            <a:spLocks noChangeArrowheads="1"/>
          </p:cNvSpPr>
          <p:nvPr/>
        </p:nvSpPr>
        <p:spPr bwMode="auto">
          <a:xfrm>
            <a:off x="4849813" y="3840163"/>
            <a:ext cx="17399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u="sng" dirty="0" err="1">
                <a:cs typeface="+mn-cs"/>
              </a:rPr>
              <a:t>Sárvár-Zalaegerszeg</a:t>
            </a:r>
            <a:r>
              <a:rPr lang="en-US" sz="1200" u="sng" dirty="0">
                <a:cs typeface="+mn-cs"/>
              </a:rPr>
              <a:t> and </a:t>
            </a:r>
            <a:r>
              <a:rPr lang="en-US" sz="1200" u="sng" dirty="0" err="1">
                <a:cs typeface="+mn-cs"/>
              </a:rPr>
              <a:t>Nyíregyháza</a:t>
            </a:r>
            <a:r>
              <a:rPr lang="en-US" sz="1200" u="sng" dirty="0">
                <a:cs typeface="+mn-cs"/>
              </a:rPr>
              <a:t>, Hungary</a:t>
            </a:r>
            <a:r>
              <a:rPr lang="en-US" sz="1200" dirty="0">
                <a:cs typeface="+mn-cs"/>
              </a:rPr>
              <a:t>, 542,410 square feet each</a:t>
            </a: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733281" name="Oval 97"/>
          <p:cNvSpPr>
            <a:spLocks noChangeArrowheads="1"/>
          </p:cNvSpPr>
          <p:nvPr/>
        </p:nvSpPr>
        <p:spPr bwMode="auto">
          <a:xfrm>
            <a:off x="4757738" y="3675063"/>
            <a:ext cx="252412" cy="2301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82" name="Oval 98"/>
          <p:cNvSpPr>
            <a:spLocks noChangeArrowheads="1"/>
          </p:cNvSpPr>
          <p:nvPr/>
        </p:nvSpPr>
        <p:spPr bwMode="auto">
          <a:xfrm>
            <a:off x="4830763" y="3641725"/>
            <a:ext cx="252412" cy="2301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83" name="Oval 99"/>
          <p:cNvSpPr>
            <a:spLocks noChangeArrowheads="1"/>
          </p:cNvSpPr>
          <p:nvPr/>
        </p:nvSpPr>
        <p:spPr bwMode="auto">
          <a:xfrm>
            <a:off x="4830763" y="3482975"/>
            <a:ext cx="169862" cy="1682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84" name="Oval 100"/>
          <p:cNvSpPr>
            <a:spLocks noChangeArrowheads="1"/>
          </p:cNvSpPr>
          <p:nvPr/>
        </p:nvSpPr>
        <p:spPr bwMode="auto">
          <a:xfrm>
            <a:off x="3575050" y="5151438"/>
            <a:ext cx="207963" cy="1873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85" name="Rectangle 101"/>
          <p:cNvSpPr>
            <a:spLocks noChangeArrowheads="1"/>
          </p:cNvSpPr>
          <p:nvPr/>
        </p:nvSpPr>
        <p:spPr bwMode="auto">
          <a:xfrm>
            <a:off x="1401763" y="449421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u="sng">
                <a:cs typeface="+mn-cs"/>
              </a:rPr>
              <a:t>Guadalajara, Mexico</a:t>
            </a:r>
            <a:endParaRPr lang="en-US" sz="1200">
              <a:cs typeface="+mn-cs"/>
            </a:endParaRPr>
          </a:p>
          <a:p>
            <a:pPr>
              <a:defRPr/>
            </a:pPr>
            <a:r>
              <a:rPr lang="en-US" sz="1200">
                <a:cs typeface="+mn-cs"/>
              </a:rPr>
              <a:t>698,438 square feet</a:t>
            </a:r>
            <a:r>
              <a:rPr lang="en-US">
                <a:cs typeface="+mn-cs"/>
              </a:rPr>
              <a:t> </a:t>
            </a:r>
          </a:p>
        </p:txBody>
      </p:sp>
      <p:sp>
        <p:nvSpPr>
          <p:cNvPr id="733286" name="Rectangle 102"/>
          <p:cNvSpPr>
            <a:spLocks noChangeArrowheads="1"/>
          </p:cNvSpPr>
          <p:nvPr/>
        </p:nvSpPr>
        <p:spPr bwMode="auto">
          <a:xfrm>
            <a:off x="5010150" y="3317875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u="sng">
                <a:cs typeface="+mn-cs"/>
              </a:rPr>
              <a:t>Gdansk, Poland</a:t>
            </a:r>
            <a:r>
              <a:rPr lang="en-US" sz="1200">
                <a:cs typeface="+mn-cs"/>
              </a:rPr>
              <a:t>, 229,273 square feet</a:t>
            </a:r>
            <a:endParaRPr lang="en-US">
              <a:cs typeface="+mn-cs"/>
            </a:endParaRPr>
          </a:p>
        </p:txBody>
      </p:sp>
      <p:sp>
        <p:nvSpPr>
          <p:cNvPr id="733287" name="Rectangle 103"/>
          <p:cNvSpPr>
            <a:spLocks noChangeArrowheads="1"/>
          </p:cNvSpPr>
          <p:nvPr/>
        </p:nvSpPr>
        <p:spPr bwMode="auto">
          <a:xfrm>
            <a:off x="3549650" y="538956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u="sng">
                <a:cs typeface="+mn-cs"/>
              </a:rPr>
              <a:t>Sorocaba, Brazil</a:t>
            </a:r>
            <a:endParaRPr lang="en-US" sz="1200">
              <a:cs typeface="+mn-cs"/>
            </a:endParaRPr>
          </a:p>
          <a:p>
            <a:pPr>
              <a:defRPr/>
            </a:pPr>
            <a:r>
              <a:rPr lang="en-US" sz="1200">
                <a:cs typeface="+mn-cs"/>
              </a:rPr>
              <a:t>381,574 square feet</a:t>
            </a:r>
            <a:r>
              <a:rPr lang="en-US">
                <a:cs typeface="+mn-cs"/>
              </a:rPr>
              <a:t> </a:t>
            </a:r>
          </a:p>
        </p:txBody>
      </p:sp>
      <p:sp>
        <p:nvSpPr>
          <p:cNvPr id="733288" name="Oval 104"/>
          <p:cNvSpPr>
            <a:spLocks noChangeArrowheads="1"/>
          </p:cNvSpPr>
          <p:nvPr/>
        </p:nvSpPr>
        <p:spPr bwMode="auto">
          <a:xfrm>
            <a:off x="6480175" y="4149725"/>
            <a:ext cx="436563" cy="3825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89" name="Oval 105"/>
          <p:cNvSpPr>
            <a:spLocks noChangeArrowheads="1"/>
          </p:cNvSpPr>
          <p:nvPr/>
        </p:nvSpPr>
        <p:spPr bwMode="auto">
          <a:xfrm>
            <a:off x="2524125" y="4273550"/>
            <a:ext cx="296863" cy="27305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90" name="Rectangle 106"/>
          <p:cNvSpPr>
            <a:spLocks noChangeArrowheads="1"/>
          </p:cNvSpPr>
          <p:nvPr/>
        </p:nvSpPr>
        <p:spPr bwMode="auto">
          <a:xfrm>
            <a:off x="6858000" y="4165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200" u="sng">
                <a:cs typeface="+mn-cs"/>
              </a:rPr>
              <a:t>Doumen, China</a:t>
            </a:r>
            <a:endParaRPr lang="en-US" sz="1200">
              <a:cs typeface="+mn-cs"/>
            </a:endParaRPr>
          </a:p>
          <a:p>
            <a:pPr>
              <a:defRPr/>
            </a:pPr>
            <a:r>
              <a:rPr lang="en-US" sz="1200">
                <a:cs typeface="+mn-cs"/>
              </a:rPr>
              <a:t>1,299,347 square feet</a:t>
            </a:r>
            <a:r>
              <a:rPr lang="en-US">
                <a:cs typeface="+mn-cs"/>
              </a:rPr>
              <a:t> </a:t>
            </a:r>
          </a:p>
        </p:txBody>
      </p:sp>
      <p:sp>
        <p:nvSpPr>
          <p:cNvPr id="733291" name="Oval 107"/>
          <p:cNvSpPr>
            <a:spLocks noChangeArrowheads="1"/>
          </p:cNvSpPr>
          <p:nvPr/>
        </p:nvSpPr>
        <p:spPr bwMode="auto">
          <a:xfrm>
            <a:off x="7161213" y="3971925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Times" charset="0"/>
            </a:endParaRPr>
          </a:p>
        </p:txBody>
      </p:sp>
      <p:sp>
        <p:nvSpPr>
          <p:cNvPr id="733292" name="Oval 108"/>
          <p:cNvSpPr>
            <a:spLocks noChangeArrowheads="1"/>
          </p:cNvSpPr>
          <p:nvPr/>
        </p:nvSpPr>
        <p:spPr bwMode="auto">
          <a:xfrm>
            <a:off x="2400300" y="4122738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93" name="Oval 109"/>
          <p:cNvSpPr>
            <a:spLocks noChangeArrowheads="1"/>
          </p:cNvSpPr>
          <p:nvPr/>
        </p:nvSpPr>
        <p:spPr bwMode="auto">
          <a:xfrm>
            <a:off x="4816475" y="3927475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94" name="Oval 110"/>
          <p:cNvSpPr>
            <a:spLocks noChangeArrowheads="1"/>
          </p:cNvSpPr>
          <p:nvPr/>
        </p:nvSpPr>
        <p:spPr bwMode="auto">
          <a:xfrm>
            <a:off x="4560888" y="3652838"/>
            <a:ext cx="63500" cy="6667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95" name="Oval 111"/>
          <p:cNvSpPr>
            <a:spLocks noChangeArrowheads="1"/>
          </p:cNvSpPr>
          <p:nvPr/>
        </p:nvSpPr>
        <p:spPr bwMode="auto">
          <a:xfrm>
            <a:off x="4676775" y="3730625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96" name="Oval 112"/>
          <p:cNvSpPr>
            <a:spLocks noChangeArrowheads="1"/>
          </p:cNvSpPr>
          <p:nvPr/>
        </p:nvSpPr>
        <p:spPr bwMode="auto">
          <a:xfrm>
            <a:off x="4849813" y="3376613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97" name="Oval 113"/>
          <p:cNvSpPr>
            <a:spLocks noChangeArrowheads="1"/>
          </p:cNvSpPr>
          <p:nvPr/>
        </p:nvSpPr>
        <p:spPr bwMode="auto">
          <a:xfrm>
            <a:off x="4873625" y="3348038"/>
            <a:ext cx="63500" cy="6508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3298" name="Oval 114"/>
          <p:cNvSpPr>
            <a:spLocks noChangeArrowheads="1"/>
          </p:cNvSpPr>
          <p:nvPr/>
        </p:nvSpPr>
        <p:spPr bwMode="auto">
          <a:xfrm>
            <a:off x="4832350" y="3314700"/>
            <a:ext cx="63500" cy="6508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0"/>
            <a:ext cx="6324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Globalization Enablers (III)</a:t>
            </a:r>
            <a:endParaRPr lang="en-US" sz="48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6096000" cy="4953000"/>
          </a:xfrm>
        </p:spPr>
        <p:txBody>
          <a:bodyPr/>
          <a:lstStyle/>
          <a:p>
            <a:pPr>
              <a:buClrTx/>
              <a:defRPr/>
            </a:pPr>
            <a:r>
              <a:rPr lang="en-US" sz="2400" dirty="0">
                <a:latin typeface="Times New Roman"/>
                <a:cs typeface="Times New Roman"/>
              </a:rPr>
              <a:t>Capabilities increasing in low cost geographies</a:t>
            </a:r>
          </a:p>
          <a:p>
            <a:pPr lvl="1">
              <a:defRPr/>
            </a:pPr>
            <a:r>
              <a:rPr lang="en-US" sz="2000" dirty="0">
                <a:latin typeface="Times New Roman"/>
                <a:cs typeface="Times New Roman"/>
              </a:rPr>
              <a:t>Enterprise capabilities</a:t>
            </a:r>
          </a:p>
          <a:p>
            <a:pPr lvl="1">
              <a:defRPr/>
            </a:pPr>
            <a:r>
              <a:rPr lang="en-US" sz="2000" dirty="0">
                <a:latin typeface="Times New Roman"/>
                <a:cs typeface="Times New Roman"/>
              </a:rPr>
              <a:t>Trade infrastructure</a:t>
            </a:r>
          </a:p>
          <a:p>
            <a:pPr lvl="1">
              <a:defRPr/>
            </a:pPr>
            <a:r>
              <a:rPr lang="en-US" sz="2000" dirty="0">
                <a:latin typeface="Times New Roman"/>
                <a:cs typeface="Times New Roman"/>
              </a:rPr>
              <a:t>Finance</a:t>
            </a:r>
          </a:p>
          <a:p>
            <a:pPr lvl="1">
              <a:defRPr/>
            </a:pPr>
            <a:r>
              <a:rPr lang="en-US" sz="2000" dirty="0">
                <a:latin typeface="Times New Roman"/>
                <a:cs typeface="Times New Roman"/>
              </a:rPr>
              <a:t>Government </a:t>
            </a:r>
            <a:r>
              <a:rPr lang="en-US" sz="2000" dirty="0" smtClean="0">
                <a:latin typeface="Times New Roman"/>
                <a:cs typeface="Times New Roman"/>
              </a:rPr>
              <a:t>capabilities (the return of industrial policy)</a:t>
            </a:r>
          </a:p>
          <a:p>
            <a:pPr lvl="1">
              <a:defRPr/>
            </a:pPr>
            <a:endParaRPr lang="en-US" sz="2000" dirty="0" smtClean="0">
              <a:latin typeface="Times New Roman"/>
              <a:cs typeface="Times New Roman"/>
            </a:endParaRPr>
          </a:p>
          <a:p>
            <a:pPr>
              <a:buClrTx/>
              <a:defRPr/>
            </a:pPr>
            <a:r>
              <a:rPr lang="en-US" sz="2000" dirty="0">
                <a:latin typeface="Calibri" charset="0"/>
              </a:rPr>
              <a:t>INCLUDING SERVICES! (another doubling?</a:t>
            </a:r>
            <a:r>
              <a:rPr lang="en-US" sz="2000" dirty="0" smtClean="0">
                <a:latin typeface="Calibri" charset="0"/>
              </a:rPr>
              <a:t>)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defRPr/>
            </a:pP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6324600" cy="11430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FFCC"/>
                </a:solidFill>
                <a:latin typeface="Calibri" charset="0"/>
              </a:rPr>
              <a:t>Why are better statistics on economic globalization needed?</a:t>
            </a:r>
            <a:endParaRPr lang="en-US" sz="40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6096000" cy="4038600"/>
          </a:xfrm>
        </p:spPr>
        <p:txBody>
          <a:bodyPr/>
          <a:lstStyle/>
          <a:p>
            <a:pPr lvl="0">
              <a:buClrTx/>
            </a:pPr>
            <a:r>
              <a:rPr lang="en-US" sz="2200" dirty="0">
                <a:latin typeface="Times New Roman"/>
                <a:cs typeface="Times New Roman"/>
              </a:rPr>
              <a:t>To develop a full set of </a:t>
            </a:r>
            <a:r>
              <a:rPr lang="en-US" sz="2200" u="sng" dirty="0">
                <a:latin typeface="Times New Roman"/>
                <a:cs typeface="Times New Roman"/>
              </a:rPr>
              <a:t>enterprise characteristics</a:t>
            </a:r>
            <a:r>
              <a:rPr lang="en-US" sz="2200" dirty="0">
                <a:latin typeface="Times New Roman"/>
                <a:cs typeface="Times New Roman"/>
              </a:rPr>
              <a:t>, including the enterprise’s global engagement. </a:t>
            </a:r>
            <a:endParaRPr lang="en-US" sz="2200" dirty="0" smtClean="0">
              <a:latin typeface="Times New Roman"/>
              <a:cs typeface="Times New Roman"/>
            </a:endParaRPr>
          </a:p>
          <a:p>
            <a:pPr lvl="0">
              <a:buClrTx/>
            </a:pPr>
            <a:r>
              <a:rPr lang="en-US" sz="2200" dirty="0" smtClean="0">
                <a:latin typeface="Times New Roman"/>
                <a:cs typeface="Times New Roman"/>
              </a:rPr>
              <a:t>To </a:t>
            </a:r>
            <a:r>
              <a:rPr lang="en-US" sz="2200" dirty="0">
                <a:latin typeface="Times New Roman"/>
                <a:cs typeface="Times New Roman"/>
              </a:rPr>
              <a:t>gauge how </a:t>
            </a:r>
            <a:r>
              <a:rPr lang="en-US" sz="2200" u="sng" dirty="0">
                <a:latin typeface="Times New Roman"/>
                <a:cs typeface="Times New Roman"/>
              </a:rPr>
              <a:t>pervasive</a:t>
            </a:r>
            <a:r>
              <a:rPr lang="en-US" sz="2200" dirty="0">
                <a:latin typeface="Times New Roman"/>
                <a:cs typeface="Times New Roman"/>
              </a:rPr>
              <a:t> global engagement is and what the </a:t>
            </a:r>
            <a:r>
              <a:rPr lang="en-US" sz="2200" u="sng" dirty="0">
                <a:latin typeface="Times New Roman"/>
                <a:cs typeface="Times New Roman"/>
              </a:rPr>
              <a:t>trends</a:t>
            </a:r>
            <a:r>
              <a:rPr lang="en-US" sz="2200" dirty="0">
                <a:latin typeface="Times New Roman"/>
                <a:cs typeface="Times New Roman"/>
              </a:rPr>
              <a:t> are.</a:t>
            </a:r>
          </a:p>
          <a:p>
            <a:pPr lvl="0">
              <a:buClrTx/>
            </a:pPr>
            <a:r>
              <a:rPr lang="en-US" sz="2200" dirty="0">
                <a:latin typeface="Times New Roman"/>
                <a:cs typeface="Times New Roman"/>
              </a:rPr>
              <a:t>To better understand the impact of global engagement on the quantity and quality of </a:t>
            </a:r>
            <a:r>
              <a:rPr lang="en-US" sz="2200" u="sng" dirty="0" smtClean="0">
                <a:latin typeface="Times New Roman"/>
                <a:cs typeface="Times New Roman"/>
              </a:rPr>
              <a:t>employment</a:t>
            </a:r>
          </a:p>
          <a:p>
            <a:pPr lvl="0">
              <a:buClrTx/>
            </a:pPr>
            <a:r>
              <a:rPr lang="en-US" sz="2200" dirty="0" smtClean="0">
                <a:latin typeface="Times New Roman"/>
                <a:cs typeface="Times New Roman"/>
              </a:rPr>
              <a:t>To </a:t>
            </a:r>
            <a:r>
              <a:rPr lang="en-US" sz="2200" dirty="0">
                <a:latin typeface="Times New Roman"/>
                <a:cs typeface="Times New Roman"/>
              </a:rPr>
              <a:t>better understand the impact of global engagement on </a:t>
            </a:r>
            <a:r>
              <a:rPr lang="en-US" sz="2200" u="sng" dirty="0" smtClean="0">
                <a:latin typeface="Times New Roman"/>
                <a:cs typeface="Times New Roman"/>
              </a:rPr>
              <a:t>innovation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defRPr/>
            </a:pP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0460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1713" y="1447800"/>
            <a:ext cx="6858000" cy="22098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Global Value Chains – </a:t>
            </a:r>
            <a:br>
              <a:rPr lang="en-US" dirty="0" smtClean="0">
                <a:solidFill>
                  <a:srgbClr val="FFFFCC"/>
                </a:solidFill>
                <a:latin typeface="Calibri" charset="0"/>
              </a:rPr>
            </a:b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a conceptual </a:t>
            </a:r>
            <a:r>
              <a:rPr lang="en-US" dirty="0">
                <a:solidFill>
                  <a:srgbClr val="FFFFCC"/>
                </a:solidFill>
                <a:latin typeface="Calibri" charset="0"/>
              </a:rPr>
              <a:t>m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ap 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to 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assess </a:t>
            </a:r>
            <a:r>
              <a:rPr lang="en-US" dirty="0">
                <a:solidFill>
                  <a:srgbClr val="FFFFCC"/>
                </a:solidFill>
                <a:latin typeface="Calibri" charset="0"/>
              </a:rPr>
              <a:t>n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eeded </a:t>
            </a:r>
            <a:r>
              <a:rPr lang="en-US" dirty="0">
                <a:solidFill>
                  <a:srgbClr val="FFFFCC"/>
                </a:solidFill>
                <a:latin typeface="Calibri" charset="0"/>
              </a:rPr>
              <a:t>d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ata </a:t>
            </a:r>
            <a:r>
              <a:rPr lang="en-US" dirty="0">
                <a:solidFill>
                  <a:srgbClr val="FFFFCC"/>
                </a:solidFill>
                <a:latin typeface="Calibri" charset="0"/>
              </a:rPr>
              <a:t>r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esources</a:t>
            </a:r>
            <a:endParaRPr lang="en-US" dirty="0">
              <a:solidFill>
                <a:srgbClr val="FFFFCC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Left Arrow 2"/>
          <p:cNvSpPr/>
          <p:nvPr/>
        </p:nvSpPr>
        <p:spPr bwMode="auto">
          <a:xfrm>
            <a:off x="7924800" y="2765778"/>
            <a:ext cx="1066800" cy="2596444"/>
          </a:xfrm>
          <a:prstGeom prst="curvedLeftArrow">
            <a:avLst/>
          </a:prstGeom>
          <a:gradFill flip="none" rotWithShape="1">
            <a:gsLst>
              <a:gs pos="49000">
                <a:schemeClr val="accent6"/>
              </a:gs>
              <a:gs pos="79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3772106"/>
              </p:ext>
            </p:extLst>
          </p:nvPr>
        </p:nvGraphicFramePr>
        <p:xfrm>
          <a:off x="457200" y="160020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urved Left Arrow 22"/>
          <p:cNvSpPr/>
          <p:nvPr/>
        </p:nvSpPr>
        <p:spPr bwMode="auto">
          <a:xfrm flipH="1" flipV="1">
            <a:off x="6477000" y="3200400"/>
            <a:ext cx="685800" cy="2209800"/>
          </a:xfrm>
          <a:prstGeom prst="curvedLef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/>
              <a:t>A simple value chain</a:t>
            </a:r>
            <a:endParaRPr lang="en-US" sz="3200" dirty="0">
              <a:solidFill>
                <a:srgbClr val="FFFFCC"/>
              </a:solidFill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62201" y="3581399"/>
            <a:ext cx="4044244" cy="533401"/>
            <a:chOff x="2362201" y="3581399"/>
            <a:chExt cx="4044244" cy="533401"/>
          </a:xfrm>
        </p:grpSpPr>
        <p:sp>
          <p:nvSpPr>
            <p:cNvPr id="7" name="Right Brace 6"/>
            <p:cNvSpPr/>
            <p:nvPr/>
          </p:nvSpPr>
          <p:spPr>
            <a:xfrm rot="5400000">
              <a:off x="4241253" y="1702347"/>
              <a:ext cx="286139" cy="4044244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 Box 19"/>
            <p:cNvSpPr txBox="1"/>
            <p:nvPr/>
          </p:nvSpPr>
          <p:spPr>
            <a:xfrm>
              <a:off x="3098757" y="3834882"/>
              <a:ext cx="2630561" cy="279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solidFill>
                    <a:schemeClr val="tx1"/>
                  </a:solidFill>
                  <a:effectLst/>
                  <a:latin typeface="Cambria"/>
                  <a:ea typeface="ＭＳ 明朝"/>
                  <a:cs typeface="Cambria"/>
                </a:rPr>
                <a:t>The Supply Chain</a:t>
              </a:r>
              <a:endParaRPr lang="en-US" sz="1800" dirty="0">
                <a:solidFill>
                  <a:schemeClr val="tx1"/>
                </a:solidFill>
                <a:effectLst/>
                <a:latin typeface="Cambria"/>
                <a:ea typeface="ＭＳ 明朝"/>
                <a:cs typeface="Cambria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6800" y="2793998"/>
            <a:ext cx="6858000" cy="3759202"/>
            <a:chOff x="1066800" y="2793998"/>
            <a:chExt cx="6858000" cy="3759202"/>
          </a:xfrm>
        </p:grpSpPr>
        <p:sp>
          <p:nvSpPr>
            <p:cNvPr id="17" name="Curved Right Arrow 16"/>
            <p:cNvSpPr/>
            <p:nvPr/>
          </p:nvSpPr>
          <p:spPr bwMode="auto">
            <a:xfrm>
              <a:off x="1066800" y="5029200"/>
              <a:ext cx="1752600" cy="1447800"/>
            </a:xfrm>
            <a:prstGeom prst="curved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2" name="Curved Left Arrow 11"/>
            <p:cNvSpPr/>
            <p:nvPr/>
          </p:nvSpPr>
          <p:spPr bwMode="auto">
            <a:xfrm flipH="1" flipV="1">
              <a:off x="1823155" y="2793998"/>
              <a:ext cx="1066800" cy="2483557"/>
            </a:xfrm>
            <a:prstGeom prst="curvedLeftArrow">
              <a:avLst>
                <a:gd name="adj1" fmla="val 25000"/>
                <a:gd name="adj2" fmla="val 52667"/>
                <a:gd name="adj3" fmla="val 23677"/>
              </a:avLst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2438400" y="4504266"/>
              <a:ext cx="5486400" cy="1219200"/>
            </a:xfrm>
            <a:prstGeom prst="ellipse">
              <a:avLst/>
            </a:prstGeom>
            <a:gradFill flip="none" rotWithShape="1">
              <a:gsLst>
                <a:gs pos="47000">
                  <a:schemeClr val="tx2">
                    <a:lumMod val="75000"/>
                  </a:schemeClr>
                </a:gs>
                <a:gs pos="74000">
                  <a:srgbClr val="FFFFF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mbria"/>
                  <a:ea typeface="ＭＳ Ｐゴシック" charset="0"/>
                  <a:cs typeface="Cambria"/>
                </a:rPr>
                <a:t>End Use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819400" y="5771444"/>
              <a:ext cx="1600200" cy="697089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/>
                  <a:ea typeface="ＭＳ Ｐゴシック" charset="0"/>
                  <a:cs typeface="Cambria"/>
                </a:rPr>
                <a:t>Disposal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95022" y="3810000"/>
              <a:ext cx="1600200" cy="60960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mbria"/>
                  <a:ea typeface="ＭＳ Ｐゴシック" charset="0"/>
                  <a:cs typeface="Cambria"/>
                </a:rPr>
                <a:t>Recycling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/>
                <a:ea typeface="ＭＳ Ｐゴシック" charset="0"/>
                <a:cs typeface="Cambria"/>
              </a:endParaRPr>
            </a:p>
          </p:txBody>
        </p:sp>
        <p:sp>
          <p:nvSpPr>
            <p:cNvPr id="20" name="Rectangle 2"/>
            <p:cNvSpPr txBox="1">
              <a:spLocks noChangeArrowheads="1"/>
            </p:cNvSpPr>
            <p:nvPr/>
          </p:nvSpPr>
          <p:spPr bwMode="auto">
            <a:xfrm>
              <a:off x="4267200" y="5867400"/>
              <a:ext cx="365760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+mj-lt"/>
                  <a:ea typeface="+mj-ea"/>
                  <a:cs typeface="ＭＳ Ｐゴシック" charset="0"/>
                </a:defRPr>
              </a:lvl1pPr>
              <a:lvl2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 smtClean="0"/>
                <a:t>…the value cycle?</a:t>
              </a:r>
              <a:endParaRPr lang="en-US" sz="3200" dirty="0">
                <a:solidFill>
                  <a:srgbClr val="FFFFCC"/>
                </a:solidFill>
                <a:latin typeface="Calibri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/>
              <a:t>International flows in four sourcing </a:t>
            </a:r>
            <a:r>
              <a:rPr lang="en-US" sz="2800" dirty="0" smtClean="0"/>
              <a:t>options</a:t>
            </a:r>
            <a:endParaRPr lang="en-US" sz="3200" dirty="0">
              <a:solidFill>
                <a:srgbClr val="FFFFCC"/>
              </a:solidFill>
              <a:latin typeface="Calibri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122818"/>
              </p:ext>
            </p:extLst>
          </p:nvPr>
        </p:nvGraphicFramePr>
        <p:xfrm>
          <a:off x="1752600" y="1631950"/>
          <a:ext cx="6989763" cy="5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Document" r:id="rId4" imgW="5499100" imgH="4051300" progId="Word.Document.12">
                  <p:embed/>
                </p:oleObj>
              </mc:Choice>
              <mc:Fallback>
                <p:oleObj name="Document" r:id="rId4" imgW="5499100" imgH="405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1631950"/>
                        <a:ext cx="6989763" cy="514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Quad Arrow Callout 4"/>
          <p:cNvSpPr/>
          <p:nvPr/>
        </p:nvSpPr>
        <p:spPr bwMode="auto">
          <a:xfrm>
            <a:off x="5215467" y="3677356"/>
            <a:ext cx="1947333" cy="1447800"/>
          </a:xfrm>
          <a:prstGeom prst="quadArrowCallout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rPr>
              <a:t>Sourcing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>
                <a:solidFill>
                  <a:srgbClr val="000000"/>
                </a:solidFill>
              </a:rPr>
              <a:t>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rPr>
              <a:t>ix?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>
            <a:off x="5029200" y="2819400"/>
            <a:ext cx="1447800" cy="762000"/>
          </a:xfrm>
          <a:prstGeom prst="stripedRightArrow">
            <a:avLst/>
          </a:prstGeom>
          <a:solidFill>
            <a:srgbClr val="66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rPr>
              <a:t>FDI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A simple value chain with four </a:t>
            </a:r>
            <a:r>
              <a:rPr lang="en-US" sz="2400" dirty="0"/>
              <a:t>sourcing </a:t>
            </a:r>
            <a:r>
              <a:rPr lang="en-US" sz="2400" dirty="0" smtClean="0"/>
              <a:t>options</a:t>
            </a:r>
            <a:endParaRPr lang="en-US" sz="2800" dirty="0">
              <a:solidFill>
                <a:srgbClr val="FFFFCC"/>
              </a:solidFill>
              <a:latin typeface="Calibri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76970184"/>
              </p:ext>
            </p:extLst>
          </p:nvPr>
        </p:nvGraphicFramePr>
        <p:xfrm>
          <a:off x="228600" y="1981201"/>
          <a:ext cx="8687753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858368158"/>
              </p:ext>
            </p:extLst>
          </p:nvPr>
        </p:nvGraphicFramePr>
        <p:xfrm>
          <a:off x="228600" y="3733800"/>
          <a:ext cx="2057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526396843"/>
              </p:ext>
            </p:extLst>
          </p:nvPr>
        </p:nvGraphicFramePr>
        <p:xfrm>
          <a:off x="2362200" y="3745089"/>
          <a:ext cx="2057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176175910"/>
              </p:ext>
            </p:extLst>
          </p:nvPr>
        </p:nvGraphicFramePr>
        <p:xfrm>
          <a:off x="4495800" y="3733800"/>
          <a:ext cx="2057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610584216"/>
              </p:ext>
            </p:extLst>
          </p:nvPr>
        </p:nvGraphicFramePr>
        <p:xfrm>
          <a:off x="6629400" y="3733800"/>
          <a:ext cx="2057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19200" y="3581400"/>
            <a:ext cx="8077200" cy="3352800"/>
            <a:chOff x="1219200" y="3581400"/>
            <a:chExt cx="8077200" cy="3352800"/>
          </a:xfrm>
        </p:grpSpPr>
        <p:sp>
          <p:nvSpPr>
            <p:cNvPr id="2" name="Oval 1"/>
            <p:cNvSpPr/>
            <p:nvPr/>
          </p:nvSpPr>
          <p:spPr bwMode="auto">
            <a:xfrm>
              <a:off x="1219200" y="3581400"/>
              <a:ext cx="1066800" cy="23622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362207" y="3581400"/>
              <a:ext cx="1066800" cy="23622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505214" y="3581400"/>
              <a:ext cx="1066800" cy="23622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7648222" y="3581400"/>
              <a:ext cx="1066800" cy="23622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3" name="Left Brace 2"/>
            <p:cNvSpPr/>
            <p:nvPr/>
          </p:nvSpPr>
          <p:spPr bwMode="auto">
            <a:xfrm rot="16200000">
              <a:off x="4800600" y="2590800"/>
              <a:ext cx="381000" cy="7086600"/>
            </a:xfrm>
            <a:prstGeom prst="lef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4" name="Rectangle 2"/>
            <p:cNvSpPr txBox="1">
              <a:spLocks noChangeArrowheads="1"/>
            </p:cNvSpPr>
            <p:nvPr/>
          </p:nvSpPr>
          <p:spPr bwMode="auto">
            <a:xfrm>
              <a:off x="1600200" y="6096000"/>
              <a:ext cx="7696200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+mj-lt"/>
                  <a:ea typeface="+mj-ea"/>
                  <a:cs typeface="ＭＳ Ｐゴシック" charset="0"/>
                </a:defRPr>
              </a:lvl1pPr>
              <a:lvl2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algn="l" rtl="0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4572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algn="l" rtl="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 smtClean="0"/>
                <a:t>…international sourcing</a:t>
              </a:r>
              <a:endParaRPr lang="en-US" sz="2800" dirty="0">
                <a:solidFill>
                  <a:srgbClr val="FFFFCC"/>
                </a:solidFill>
                <a:latin typeface="Calibri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Diagram 92"/>
          <p:cNvGraphicFramePr/>
          <p:nvPr>
            <p:extLst>
              <p:ext uri="{D42A27DB-BD31-4B8C-83A1-F6EECF244321}">
                <p14:modId xmlns:p14="http://schemas.microsoft.com/office/powerpoint/2010/main" val="953385800"/>
              </p:ext>
            </p:extLst>
          </p:nvPr>
        </p:nvGraphicFramePr>
        <p:xfrm>
          <a:off x="6551295" y="3280172"/>
          <a:ext cx="2516505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2" name="Diagram 91"/>
          <p:cNvGraphicFramePr/>
          <p:nvPr>
            <p:extLst>
              <p:ext uri="{D42A27DB-BD31-4B8C-83A1-F6EECF244321}">
                <p14:modId xmlns:p14="http://schemas.microsoft.com/office/powerpoint/2010/main" val="332755809"/>
              </p:ext>
            </p:extLst>
          </p:nvPr>
        </p:nvGraphicFramePr>
        <p:xfrm>
          <a:off x="6398895" y="3127772"/>
          <a:ext cx="2516505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1" name="Diagram 90"/>
          <p:cNvGraphicFramePr/>
          <p:nvPr>
            <p:extLst>
              <p:ext uri="{D42A27DB-BD31-4B8C-83A1-F6EECF244321}">
                <p14:modId xmlns:p14="http://schemas.microsoft.com/office/powerpoint/2010/main" val="1443674032"/>
              </p:ext>
            </p:extLst>
          </p:nvPr>
        </p:nvGraphicFramePr>
        <p:xfrm>
          <a:off x="6246495" y="2975372"/>
          <a:ext cx="2516505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0" name="Diagram 89"/>
          <p:cNvGraphicFramePr/>
          <p:nvPr>
            <p:extLst>
              <p:ext uri="{D42A27DB-BD31-4B8C-83A1-F6EECF244321}">
                <p14:modId xmlns:p14="http://schemas.microsoft.com/office/powerpoint/2010/main" val="92117438"/>
              </p:ext>
            </p:extLst>
          </p:nvPr>
        </p:nvGraphicFramePr>
        <p:xfrm>
          <a:off x="6094095" y="2822972"/>
          <a:ext cx="2516505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9" name="Diagram 88"/>
          <p:cNvGraphicFramePr/>
          <p:nvPr>
            <p:extLst>
              <p:ext uri="{D42A27DB-BD31-4B8C-83A1-F6EECF244321}">
                <p14:modId xmlns:p14="http://schemas.microsoft.com/office/powerpoint/2010/main" val="3123476919"/>
              </p:ext>
            </p:extLst>
          </p:nvPr>
        </p:nvGraphicFramePr>
        <p:xfrm>
          <a:off x="5941695" y="2670572"/>
          <a:ext cx="2516505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/>
              <a:t>International flows in four sourcing </a:t>
            </a:r>
            <a:r>
              <a:rPr lang="en-US" sz="2800" dirty="0" smtClean="0"/>
              <a:t>options</a:t>
            </a:r>
            <a:endParaRPr lang="en-US" sz="3200" dirty="0">
              <a:solidFill>
                <a:srgbClr val="FFFFCC"/>
              </a:solidFill>
              <a:latin typeface="Calibri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551615775"/>
              </p:ext>
            </p:extLst>
          </p:nvPr>
        </p:nvGraphicFramePr>
        <p:xfrm>
          <a:off x="3313747" y="2505789"/>
          <a:ext cx="2516505" cy="228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380908305"/>
              </p:ext>
            </p:extLst>
          </p:nvPr>
        </p:nvGraphicFramePr>
        <p:xfrm>
          <a:off x="5789295" y="2518172"/>
          <a:ext cx="2516505" cy="225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2590800" y="1905000"/>
            <a:ext cx="624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571500" algn="l"/>
                <a:tab pos="3257550" algn="l"/>
              </a:tabLst>
            </a:pPr>
            <a:r>
              <a:rPr lang="en-US" sz="1600" b="1" dirty="0">
                <a:ea typeface="ＭＳ 明朝" charset="0"/>
                <a:cs typeface="ＭＳ 明朝" charset="0"/>
              </a:rPr>
              <a:t>	Home (compiling) country   	     GVC partner country</a:t>
            </a:r>
            <a:endParaRPr lang="en-US" dirty="0">
              <a:ea typeface="ＭＳ 明朝" charset="0"/>
              <a:cs typeface="ＭＳ 明朝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797550" y="2351088"/>
            <a:ext cx="0" cy="26289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Left-Right Arrow 1"/>
          <p:cNvSpPr/>
          <p:nvPr/>
        </p:nvSpPr>
        <p:spPr bwMode="auto">
          <a:xfrm>
            <a:off x="4577645" y="3381022"/>
            <a:ext cx="2438400" cy="533400"/>
          </a:xfrm>
          <a:prstGeom prst="leftRightArrow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prstClr val="white"/>
            </a:bgClr>
          </a:patt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4" name="Rectangle 2"/>
          <p:cNvSpPr txBox="1">
            <a:spLocks noChangeArrowheads="1"/>
          </p:cNvSpPr>
          <p:nvPr/>
        </p:nvSpPr>
        <p:spPr bwMode="auto">
          <a:xfrm>
            <a:off x="2971800" y="5867400"/>
            <a:ext cx="594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sz="2000" dirty="0" smtClean="0"/>
              <a:t>…economic globalization involves a complex web of flows and business linkages</a:t>
            </a:r>
            <a:endParaRPr lang="en-US" sz="2400" dirty="0">
              <a:solidFill>
                <a:srgbClr val="FFFFCC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3" grpId="0">
        <p:bldAsOne/>
      </p:bldGraphic>
      <p:bldGraphic spid="92" grpId="0">
        <p:bldAsOne/>
      </p:bldGraphic>
      <p:bldGraphic spid="91" grpId="0">
        <p:bldAsOne/>
      </p:bldGraphic>
      <p:bldGraphic spid="90" grpId="0">
        <p:bldAsOne/>
      </p:bldGraphic>
      <p:bldGraphic spid="89" grpId="0">
        <p:bldAsOne/>
      </p:bldGraphic>
      <p:bldP spid="2" grpId="0" animBg="1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0"/>
            <a:ext cx="6400800" cy="22098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Assessing the Data Gaps in Europe</a:t>
            </a:r>
            <a:endParaRPr lang="en-US" sz="3200" dirty="0">
              <a:solidFill>
                <a:srgbClr val="FFFFCC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696200" cy="8382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/>
              <a:t>Mapping </a:t>
            </a:r>
            <a:r>
              <a:rPr lang="en-US" sz="2800" dirty="0" smtClean="0"/>
              <a:t>Europe’s data </a:t>
            </a:r>
            <a:r>
              <a:rPr lang="en-US" sz="2800" dirty="0" smtClean="0"/>
              <a:t>resources</a:t>
            </a:r>
            <a:endParaRPr lang="en-US" sz="3200" dirty="0">
              <a:solidFill>
                <a:srgbClr val="FFFFCC"/>
              </a:solidFill>
              <a:latin typeface="Calibri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094140"/>
              </p:ext>
            </p:extLst>
          </p:nvPr>
        </p:nvGraphicFramePr>
        <p:xfrm>
          <a:off x="1057455" y="1366903"/>
          <a:ext cx="7248345" cy="526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Document" r:id="rId4" imgW="5562600" imgH="4038600" progId="Word.Document.12">
                  <p:embed/>
                </p:oleObj>
              </mc:Choice>
              <mc:Fallback>
                <p:oleObj name="Document" r:id="rId4" imgW="5562600" imgH="403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7455" y="1366903"/>
                        <a:ext cx="7248345" cy="526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1314"/>
            <a:ext cx="7696200" cy="990600"/>
          </a:xfrm>
        </p:spPr>
        <p:txBody>
          <a:bodyPr/>
          <a:lstStyle/>
          <a:p>
            <a:pPr algn="ctr"/>
            <a:r>
              <a:rPr lang="en-US" sz="2400" dirty="0"/>
              <a:t>Global Value Chains </a:t>
            </a:r>
            <a:r>
              <a:rPr lang="en-US" sz="2400" dirty="0" smtClean="0"/>
              <a:t>and </a:t>
            </a:r>
            <a:r>
              <a:rPr lang="en-US" sz="2400" dirty="0"/>
              <a:t>Economic </a:t>
            </a:r>
            <a:r>
              <a:rPr lang="en-US" sz="2400" dirty="0" smtClean="0"/>
              <a:t>Globalization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Towards </a:t>
            </a:r>
            <a:r>
              <a:rPr lang="en-US" sz="2000" dirty="0"/>
              <a:t>a New Measurement Framework</a:t>
            </a:r>
          </a:p>
        </p:txBody>
      </p:sp>
      <p:pic>
        <p:nvPicPr>
          <p:cNvPr id="5" name="Picture 4" descr="O:\SBS-FATS_DEV\GLOBAL VALUE CHAINS\Dublin 2013 event\TS report for printing\P10903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4314"/>
            <a:ext cx="7743825" cy="392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38200" y="5769114"/>
            <a:ext cx="800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Report to Eurostat </a:t>
            </a:r>
            <a:r>
              <a:rPr lang="en-US" sz="2000" i="1" dirty="0" smtClean="0"/>
              <a:t>by</a:t>
            </a:r>
            <a:r>
              <a:rPr lang="en-US" sz="2000" dirty="0" smtClean="0"/>
              <a:t> </a:t>
            </a:r>
            <a:r>
              <a:rPr lang="en-US" sz="2000" i="1" dirty="0" smtClean="0"/>
              <a:t>Dr</a:t>
            </a:r>
            <a:r>
              <a:rPr lang="en-US" sz="2000" i="1" dirty="0"/>
              <a:t>. Timothy J. </a:t>
            </a:r>
            <a:r>
              <a:rPr lang="en-US" sz="2000" i="1" dirty="0" smtClean="0"/>
              <a:t>Sturgeon</a:t>
            </a:r>
            <a:r>
              <a:rPr lang="en-US" sz="2000" dirty="0" smtClean="0"/>
              <a:t>, </a:t>
            </a:r>
          </a:p>
          <a:p>
            <a:pPr algn="ctr"/>
            <a:r>
              <a:rPr lang="en-US" sz="2000" i="1" dirty="0" smtClean="0"/>
              <a:t>Industrial </a:t>
            </a:r>
            <a:r>
              <a:rPr lang="en-US" sz="2000" i="1" dirty="0"/>
              <a:t>Performance Center, </a:t>
            </a:r>
            <a:r>
              <a:rPr lang="en-US" sz="2000" i="1" dirty="0" smtClean="0"/>
              <a:t>Massachusetts </a:t>
            </a:r>
            <a:r>
              <a:rPr lang="en-US" sz="2000" i="1" dirty="0"/>
              <a:t>Institute of </a:t>
            </a:r>
            <a:r>
              <a:rPr lang="en-US" sz="2000" i="1" dirty="0" smtClean="0"/>
              <a:t>Technology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382000" cy="1143000"/>
          </a:xfrm>
        </p:spPr>
        <p:txBody>
          <a:bodyPr/>
          <a:lstStyle/>
          <a:p>
            <a:pPr algn="ctr">
              <a:defRPr/>
            </a:pPr>
            <a:r>
              <a:rPr lang="en-US" sz="2400" dirty="0"/>
              <a:t>Information required for measuring the GVC engagement of enterprises </a:t>
            </a:r>
            <a:r>
              <a:rPr lang="en-US" sz="2400" dirty="0" smtClean="0"/>
              <a:t>(inward and outward flows)</a:t>
            </a:r>
            <a:endParaRPr lang="en-US" sz="1800" dirty="0">
              <a:solidFill>
                <a:srgbClr val="FFFFCC"/>
              </a:solidFill>
              <a:latin typeface="Calibri" charset="0"/>
            </a:endParaRPr>
          </a:p>
        </p:txBody>
      </p:sp>
      <p:graphicFrame>
        <p:nvGraphicFramePr>
          <p:cNvPr id="5017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694759"/>
              </p:ext>
            </p:extLst>
          </p:nvPr>
        </p:nvGraphicFramePr>
        <p:xfrm>
          <a:off x="1676400" y="1349375"/>
          <a:ext cx="6627813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0" name="Document" r:id="rId4" imgW="5638800" imgH="4470400" progId="Word.Document.12">
                  <p:embed/>
                </p:oleObj>
              </mc:Choice>
              <mc:Fallback>
                <p:oleObj name="Document" r:id="rId4" imgW="5638800" imgH="4470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49375"/>
                        <a:ext cx="6627813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96200" cy="9144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Existing </a:t>
            </a:r>
            <a:r>
              <a:rPr lang="en-US" sz="2400" dirty="0" smtClean="0"/>
              <a:t>data </a:t>
            </a:r>
            <a:r>
              <a:rPr lang="en-US" sz="2400" dirty="0" smtClean="0"/>
              <a:t>sources and missing variables</a:t>
            </a:r>
            <a:endParaRPr lang="en-US" sz="1800" dirty="0">
              <a:solidFill>
                <a:srgbClr val="FFFFCC"/>
              </a:solidFill>
              <a:latin typeface="Calibri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91517"/>
              </p:ext>
            </p:extLst>
          </p:nvPr>
        </p:nvGraphicFramePr>
        <p:xfrm>
          <a:off x="2286000" y="996950"/>
          <a:ext cx="5702300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0" name="Document" r:id="rId4" imgW="5702300" imgH="5575300" progId="Word.Document.12">
                  <p:embed/>
                </p:oleObj>
              </mc:Choice>
              <mc:Fallback>
                <p:oleObj name="Document" r:id="rId4" imgW="5702300" imgH="557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996950"/>
                        <a:ext cx="5702300" cy="557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696200" cy="11430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/>
              <a:t>What we don’t know about international trade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 smtClean="0"/>
              <a:t>Some </a:t>
            </a:r>
            <a:r>
              <a:rPr lang="en-US" sz="1600" dirty="0"/>
              <a:t>d</a:t>
            </a:r>
            <a:r>
              <a:rPr lang="en-US" sz="1600" dirty="0" smtClean="0"/>
              <a:t>ata we would like to see (these are made up!)</a:t>
            </a:r>
            <a:endParaRPr lang="en-US" sz="1800" dirty="0">
              <a:solidFill>
                <a:srgbClr val="FFFFCC"/>
              </a:solidFill>
              <a:latin typeface="Calibri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333999"/>
              </p:ext>
            </p:extLst>
          </p:nvPr>
        </p:nvGraphicFramePr>
        <p:xfrm>
          <a:off x="1371600" y="1219200"/>
          <a:ext cx="6426200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56546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696200" cy="15240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2800" dirty="0" smtClean="0"/>
              <a:t>Why data on affiliated trade is </a:t>
            </a:r>
            <a:r>
              <a:rPr lang="en-US" sz="2800" dirty="0" smtClean="0"/>
              <a:t>important (Europe example)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/>
              <a:t>Concentration of exporters in total manufacturing exports (percent)</a:t>
            </a:r>
            <a:r>
              <a:rPr lang="en-US" sz="1800" dirty="0" smtClean="0"/>
              <a:t>, selected European countries,  </a:t>
            </a:r>
            <a:r>
              <a:rPr lang="en-US" sz="1800" dirty="0"/>
              <a:t>2003 </a:t>
            </a:r>
            <a:endParaRPr lang="en-US" sz="2000" dirty="0">
              <a:solidFill>
                <a:srgbClr val="FFFFCC"/>
              </a:solidFill>
              <a:latin typeface="Calibri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26552"/>
              </p:ext>
            </p:extLst>
          </p:nvPr>
        </p:nvGraphicFramePr>
        <p:xfrm>
          <a:off x="533400" y="2619375"/>
          <a:ext cx="823118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0" name="Document" r:id="rId4" imgW="5651500" imgH="1765300" progId="Word.Document.12">
                  <p:embed/>
                </p:oleObj>
              </mc:Choice>
              <mc:Fallback>
                <p:oleObj name="Document" r:id="rId4" imgW="5651500" imgH="176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619375"/>
                        <a:ext cx="8231188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4953000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Mayer and </a:t>
            </a:r>
            <a:r>
              <a:rPr lang="en-US" sz="1400" dirty="0" err="1"/>
              <a:t>Ottaviano</a:t>
            </a:r>
            <a:r>
              <a:rPr lang="en-US" sz="1400" dirty="0"/>
              <a:t>, 2007, p. 8. </a:t>
            </a:r>
          </a:p>
          <a:p>
            <a:endParaRPr lang="en-US" sz="1400" dirty="0" smtClean="0"/>
          </a:p>
          <a:p>
            <a:r>
              <a:rPr lang="en-US" sz="1400" dirty="0" smtClean="0"/>
              <a:t>Note</a:t>
            </a:r>
            <a:r>
              <a:rPr lang="en-US" sz="1400" dirty="0"/>
              <a:t>: France, Germany, Hungary, Italy and the UK provide figures on large firms only; Belgian and Norwegian data is exhaustive. Numbers in brackets for France are percentages from an exhaustive sample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34996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062112"/>
              </p:ext>
            </p:extLst>
          </p:nvPr>
        </p:nvGraphicFramePr>
        <p:xfrm>
          <a:off x="838200" y="2114550"/>
          <a:ext cx="786130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4" name="Document" r:id="rId4" imgW="5638592" imgH="3238381" progId="Word.Document.12">
                  <p:embed/>
                </p:oleObj>
              </mc:Choice>
              <mc:Fallback>
                <p:oleObj name="Document" r:id="rId4" imgW="5638592" imgH="323838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14550"/>
                        <a:ext cx="7861300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696200" cy="11430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2800" dirty="0" smtClean="0"/>
              <a:t>Why data on affiliated trade is </a:t>
            </a:r>
            <a:r>
              <a:rPr lang="en-US" sz="2800" dirty="0" smtClean="0"/>
              <a:t>important (U.S. Example)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800" dirty="0" smtClean="0"/>
              <a:t>Contributions </a:t>
            </a:r>
            <a:r>
              <a:rPr lang="en-US" sz="1800" dirty="0"/>
              <a:t>of MNEs the </a:t>
            </a:r>
            <a:r>
              <a:rPr lang="en-US" sz="1800" dirty="0" smtClean="0"/>
              <a:t>US Economy</a:t>
            </a:r>
            <a:r>
              <a:rPr lang="en-US" sz="1800" dirty="0"/>
              <a:t>, 2006 </a:t>
            </a:r>
            <a:endParaRPr lang="en-US" sz="20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874713" y="6353175"/>
            <a:ext cx="200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Source: Slaughter, 2009, p. 9. 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33400" y="2819400"/>
            <a:ext cx="6019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en-US">
              <a:solidFill>
                <a:srgbClr val="000000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9275" y="5715000"/>
            <a:ext cx="6019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kumimoji="0"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343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6858000" cy="9144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FFCC"/>
                </a:solidFill>
                <a:latin typeface="Calibri" charset="0"/>
              </a:rPr>
              <a:t>Progress on </a:t>
            </a:r>
            <a:r>
              <a:rPr lang="en-US" sz="3600" dirty="0">
                <a:solidFill>
                  <a:srgbClr val="FFFFCC"/>
                </a:solidFill>
                <a:latin typeface="Calibri" charset="0"/>
              </a:rPr>
              <a:t>F</a:t>
            </a:r>
            <a:r>
              <a:rPr lang="en-US" sz="3600" dirty="0" smtClean="0">
                <a:solidFill>
                  <a:srgbClr val="FFFFCC"/>
                </a:solidFill>
                <a:latin typeface="Calibri" charset="0"/>
              </a:rPr>
              <a:t>illing the Data </a:t>
            </a:r>
            <a:r>
              <a:rPr lang="en-US" sz="3600" dirty="0" smtClean="0">
                <a:solidFill>
                  <a:srgbClr val="FFFFCC"/>
                </a:solidFill>
                <a:latin typeface="Calibri" charset="0"/>
              </a:rPr>
              <a:t>Gaps</a:t>
            </a:r>
            <a:endParaRPr lang="en-US" sz="36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1524000"/>
            <a:ext cx="7467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/>
              <a:t>The </a:t>
            </a:r>
            <a:r>
              <a:rPr lang="en-US" u="sng" dirty="0"/>
              <a:t>Eurostat </a:t>
            </a:r>
            <a:r>
              <a:rPr lang="en-US" u="sng" dirty="0" smtClean="0"/>
              <a:t>International </a:t>
            </a:r>
            <a:r>
              <a:rPr lang="en-US" u="sng" dirty="0"/>
              <a:t>Sourcing </a:t>
            </a:r>
            <a:r>
              <a:rPr lang="en-US" u="sng" dirty="0" smtClean="0"/>
              <a:t>Survey (GVC/IS)</a:t>
            </a:r>
            <a:r>
              <a:rPr lang="en-US" dirty="0" smtClean="0"/>
              <a:t>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International sourcing by business function</a:t>
            </a:r>
          </a:p>
          <a:p>
            <a:pPr marL="342900" indent="-342900">
              <a:buFont typeface="Arial"/>
              <a:buChar char="•"/>
            </a:pPr>
            <a:r>
              <a:rPr lang="en-US" u="sng" dirty="0"/>
              <a:t>Trade by Enterprise Characteristics </a:t>
            </a:r>
            <a:r>
              <a:rPr lang="en-US" dirty="0"/>
              <a:t>(</a:t>
            </a:r>
            <a:r>
              <a:rPr lang="en-US" dirty="0" smtClean="0"/>
              <a:t>TEC)</a:t>
            </a:r>
          </a:p>
          <a:p>
            <a:pPr marL="800100" lvl="2" indent="-342900">
              <a:buFont typeface="Lucida Grande"/>
              <a:buChar char="-"/>
            </a:pPr>
            <a:r>
              <a:rPr lang="en-US" sz="2000" dirty="0" smtClean="0"/>
              <a:t>Importers, Exporters, Two-way traders, Enterprises with foreign affiliates, Foreign affiliates</a:t>
            </a:r>
            <a:endParaRPr lang="en-US" dirty="0" smtClean="0"/>
          </a:p>
          <a:p>
            <a:pPr marL="342900" lvl="0" indent="-342900">
              <a:buFont typeface="Arial"/>
              <a:buChar char="•"/>
            </a:pPr>
            <a:r>
              <a:rPr lang="en-US" u="sng" dirty="0" smtClean="0"/>
              <a:t>European Statistical System Network (</a:t>
            </a:r>
            <a:r>
              <a:rPr lang="en-US" u="sng" dirty="0" err="1" smtClean="0"/>
              <a:t>ESSnet</a:t>
            </a:r>
            <a:r>
              <a:rPr lang="en-US" u="sng" dirty="0" smtClean="0"/>
              <a:t>) on Profiling</a:t>
            </a:r>
            <a:endParaRPr lang="en-US" dirty="0" smtClean="0"/>
          </a:p>
          <a:p>
            <a:pPr marL="800100" lvl="1" indent="-342900">
              <a:buFont typeface="Lucida Grande"/>
              <a:buChar char="-"/>
            </a:pPr>
            <a:r>
              <a:rPr lang="en-US" sz="2000" dirty="0" smtClean="0"/>
              <a:t>Identification of “most important” enterprises </a:t>
            </a:r>
            <a:r>
              <a:rPr lang="en-US" sz="2000" dirty="0"/>
              <a:t>at the EU </a:t>
            </a:r>
            <a:r>
              <a:rPr lang="en-US" sz="2000" dirty="0" smtClean="0"/>
              <a:t>level</a:t>
            </a:r>
          </a:p>
          <a:p>
            <a:pPr marL="342900" lvl="0" indent="-342900">
              <a:buFont typeface="Arial"/>
              <a:buChar char="•"/>
            </a:pPr>
            <a:r>
              <a:rPr lang="en-US" u="sng" dirty="0" smtClean="0"/>
              <a:t>Nature </a:t>
            </a:r>
            <a:r>
              <a:rPr lang="en-US" u="sng" dirty="0"/>
              <a:t>of Transactions (</a:t>
            </a:r>
            <a:r>
              <a:rPr lang="en-US" u="sng" dirty="0" err="1"/>
              <a:t>NoT</a:t>
            </a:r>
            <a:r>
              <a:rPr lang="en-US" u="sng" dirty="0"/>
              <a:t>)</a:t>
            </a:r>
            <a:endParaRPr lang="en-US" dirty="0"/>
          </a:p>
          <a:p>
            <a:pPr marL="800100" lvl="1" indent="-342900">
              <a:buFont typeface="Lucida Grande"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.g., contract assembly and goods </a:t>
            </a:r>
            <a:r>
              <a:rPr lang="en-US" sz="2000" dirty="0"/>
              <a:t>for </a:t>
            </a:r>
            <a:r>
              <a:rPr lang="en-US" sz="2000" dirty="0" smtClean="0"/>
              <a:t>processing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91600" cy="457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normAutofit/>
          </a:bodyPr>
          <a:lstStyle/>
          <a:p>
            <a:pPr marL="533400" indent="-533400"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/>
              <a:t>The Challenges of Economic </a:t>
            </a:r>
            <a:r>
              <a:rPr lang="en-US" sz="2000" dirty="0" smtClean="0"/>
              <a:t>Globalization for </a:t>
            </a:r>
            <a:r>
              <a:rPr lang="en-US" sz="2000" dirty="0"/>
              <a:t>Statistical Measurement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305800" cy="5791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lvl="0">
              <a:buClrTx/>
            </a:pPr>
            <a:r>
              <a:rPr lang="en-US" sz="1800" dirty="0">
                <a:latin typeface="Times New Roman"/>
                <a:cs typeface="Times New Roman"/>
              </a:rPr>
              <a:t>B</a:t>
            </a:r>
            <a:r>
              <a:rPr lang="en-US" sz="1800" dirty="0" smtClean="0">
                <a:latin typeface="Times New Roman"/>
                <a:cs typeface="Times New Roman"/>
              </a:rPr>
              <a:t>arriers </a:t>
            </a:r>
            <a:r>
              <a:rPr lang="en-US" sz="1800" dirty="0">
                <a:latin typeface="Times New Roman"/>
                <a:cs typeface="Times New Roman"/>
              </a:rPr>
              <a:t>to international and </a:t>
            </a:r>
            <a:r>
              <a:rPr lang="en-US" sz="1800" dirty="0" smtClean="0">
                <a:latin typeface="Times New Roman"/>
                <a:cs typeface="Times New Roman"/>
              </a:rPr>
              <a:t>inter</a:t>
            </a:r>
            <a:r>
              <a:rPr lang="en-US" sz="1800" dirty="0">
                <a:latin typeface="Times New Roman"/>
                <a:cs typeface="Times New Roman"/>
              </a:rPr>
              <a:t>-agency</a:t>
            </a:r>
            <a:r>
              <a:rPr lang="en-US" sz="1800" i="1" dirty="0">
                <a:latin typeface="Times New Roman"/>
                <a:cs typeface="Times New Roman"/>
              </a:rPr>
              <a:t> </a:t>
            </a:r>
            <a:r>
              <a:rPr lang="en-US" sz="1800" u="sng" dirty="0">
                <a:latin typeface="Times New Roman"/>
                <a:cs typeface="Times New Roman"/>
              </a:rPr>
              <a:t>data </a:t>
            </a:r>
            <a:r>
              <a:rPr lang="en-US" sz="1800" u="sng" dirty="0" smtClean="0">
                <a:latin typeface="Times New Roman"/>
                <a:cs typeface="Times New Roman"/>
              </a:rPr>
              <a:t>sharing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legislation </a:t>
            </a:r>
            <a:r>
              <a:rPr lang="en-US" sz="1600" dirty="0">
                <a:latin typeface="Times New Roman"/>
                <a:cs typeface="Times New Roman"/>
              </a:rPr>
              <a:t>related to </a:t>
            </a:r>
            <a:r>
              <a:rPr lang="en-US" sz="1600" dirty="0" smtClean="0">
                <a:latin typeface="Times New Roman"/>
                <a:cs typeface="Times New Roman"/>
              </a:rPr>
              <a:t>confidentiality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institutional inertia and inter</a:t>
            </a:r>
            <a:r>
              <a:rPr lang="en-US" sz="1600" dirty="0">
                <a:latin typeface="Times New Roman"/>
                <a:cs typeface="Times New Roman"/>
              </a:rPr>
              <a:t>-agency </a:t>
            </a:r>
            <a:r>
              <a:rPr lang="en-US" sz="1600" dirty="0" smtClean="0">
                <a:latin typeface="Times New Roman"/>
                <a:cs typeface="Times New Roman"/>
              </a:rPr>
              <a:t>competition</a:t>
            </a:r>
            <a:endParaRPr lang="en-US" sz="1600" dirty="0">
              <a:latin typeface="Times New Roman"/>
              <a:cs typeface="Times New Roman"/>
            </a:endParaRP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lack </a:t>
            </a:r>
            <a:r>
              <a:rPr lang="en-US" sz="1600" dirty="0">
                <a:latin typeface="Times New Roman"/>
                <a:cs typeface="Times New Roman"/>
              </a:rPr>
              <a:t>of leadership, </a:t>
            </a:r>
            <a:r>
              <a:rPr lang="en-US" sz="1600" dirty="0" smtClean="0">
                <a:latin typeface="Times New Roman"/>
                <a:cs typeface="Times New Roman"/>
              </a:rPr>
              <a:t>funding, </a:t>
            </a:r>
            <a:r>
              <a:rPr lang="en-US" sz="1600" dirty="0">
                <a:latin typeface="Times New Roman"/>
                <a:cs typeface="Times New Roman"/>
              </a:rPr>
              <a:t>political </a:t>
            </a:r>
            <a:r>
              <a:rPr lang="en-US" sz="1600" dirty="0" smtClean="0">
                <a:latin typeface="Times New Roman"/>
                <a:cs typeface="Times New Roman"/>
              </a:rPr>
              <a:t>will </a:t>
            </a:r>
            <a:endParaRPr lang="en-US" sz="1600" dirty="0">
              <a:latin typeface="Times New Roman"/>
              <a:cs typeface="Times New Roman"/>
            </a:endParaRPr>
          </a:p>
          <a:p>
            <a:pPr lvl="1"/>
            <a:endParaRPr lang="en-US" sz="500" dirty="0">
              <a:latin typeface="Times New Roman"/>
              <a:cs typeface="Times New Roman"/>
            </a:endParaRPr>
          </a:p>
          <a:p>
            <a:pPr>
              <a:buClrTx/>
              <a:buSzPct val="200000"/>
              <a:buFont typeface="Wingdings" charset="2"/>
              <a:buChar char="Ø"/>
            </a:pPr>
            <a:r>
              <a:rPr lang="en-US" sz="1800" i="1" dirty="0" smtClean="0">
                <a:latin typeface="Times New Roman"/>
                <a:cs typeface="Times New Roman"/>
              </a:rPr>
              <a:t>If </a:t>
            </a:r>
            <a:r>
              <a:rPr lang="en-US" sz="1800" i="1" dirty="0">
                <a:latin typeface="Times New Roman"/>
                <a:cs typeface="Times New Roman"/>
              </a:rPr>
              <a:t>data and data infrastructure can be more easily linked across countries and regions, more can be done with existing </a:t>
            </a:r>
            <a:r>
              <a:rPr lang="en-US" sz="1800" i="1" dirty="0" smtClean="0">
                <a:latin typeface="Times New Roman"/>
                <a:cs typeface="Times New Roman"/>
              </a:rPr>
              <a:t>data</a:t>
            </a:r>
            <a:endParaRPr lang="en-US" sz="1800" i="1" dirty="0">
              <a:latin typeface="Times New Roman"/>
              <a:cs typeface="Times New Roman"/>
            </a:endParaRPr>
          </a:p>
          <a:p>
            <a:pPr lvl="0">
              <a:buClrTx/>
            </a:pPr>
            <a:r>
              <a:rPr lang="en-US" sz="1800" dirty="0">
                <a:latin typeface="Times New Roman"/>
                <a:cs typeface="Times New Roman"/>
              </a:rPr>
              <a:t>I</a:t>
            </a:r>
            <a:r>
              <a:rPr lang="en-US" sz="1800" dirty="0" smtClean="0">
                <a:latin typeface="Times New Roman"/>
                <a:cs typeface="Times New Roman"/>
              </a:rPr>
              <a:t>nformation </a:t>
            </a:r>
            <a:r>
              <a:rPr lang="en-US" sz="1800" dirty="0">
                <a:latin typeface="Times New Roman"/>
                <a:cs typeface="Times New Roman"/>
              </a:rPr>
              <a:t>on </a:t>
            </a:r>
            <a:r>
              <a:rPr lang="en-US" sz="1800" u="sng" dirty="0">
                <a:latin typeface="Times New Roman"/>
                <a:cs typeface="Times New Roman"/>
              </a:rPr>
              <a:t>intra-group trade</a:t>
            </a:r>
            <a:r>
              <a:rPr lang="en-US" sz="1800" dirty="0">
                <a:latin typeface="Times New Roman"/>
                <a:cs typeface="Times New Roman"/>
              </a:rPr>
              <a:t> is </a:t>
            </a:r>
            <a:r>
              <a:rPr lang="en-US" sz="1800" dirty="0" smtClean="0">
                <a:latin typeface="Times New Roman"/>
                <a:cs typeface="Times New Roman"/>
              </a:rPr>
              <a:t>missing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Ownership matters: when and where further investments are made, where technological capabilities and intellectual property truly lie, where profits are taken: “trade in income”??? </a:t>
            </a:r>
          </a:p>
          <a:p>
            <a:pPr>
              <a:buClrTx/>
            </a:pPr>
            <a:r>
              <a:rPr lang="en-US" sz="1800" u="sng" dirty="0">
                <a:latin typeface="Times New Roman"/>
                <a:cs typeface="Times New Roman"/>
              </a:rPr>
              <a:t>E</a:t>
            </a:r>
            <a:r>
              <a:rPr lang="en-US" sz="1800" u="sng" dirty="0" smtClean="0">
                <a:latin typeface="Times New Roman"/>
                <a:cs typeface="Times New Roman"/>
              </a:rPr>
              <a:t>xternal </a:t>
            </a:r>
            <a:r>
              <a:rPr lang="en-US" sz="1800" u="sng" dirty="0">
                <a:latin typeface="Times New Roman"/>
                <a:cs typeface="Times New Roman"/>
              </a:rPr>
              <a:t>international </a:t>
            </a:r>
            <a:r>
              <a:rPr lang="en-US" sz="1800" u="sng" dirty="0" smtClean="0">
                <a:latin typeface="Times New Roman"/>
                <a:cs typeface="Times New Roman"/>
              </a:rPr>
              <a:t>sourcing</a:t>
            </a:r>
            <a:endParaRPr lang="en-US" sz="1800" dirty="0">
              <a:latin typeface="Times New Roman"/>
              <a:cs typeface="Times New Roman"/>
            </a:endParaRP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cannot </a:t>
            </a:r>
            <a:r>
              <a:rPr lang="en-US" sz="1600" dirty="0">
                <a:latin typeface="Times New Roman"/>
                <a:cs typeface="Times New Roman"/>
              </a:rPr>
              <a:t>be differentiated from arms-length or affiliated trade in current </a:t>
            </a:r>
            <a:r>
              <a:rPr lang="en-US" sz="1600" dirty="0" smtClean="0">
                <a:latin typeface="Times New Roman"/>
                <a:cs typeface="Times New Roman"/>
              </a:rPr>
              <a:t>statistics</a:t>
            </a:r>
            <a:endParaRPr lang="en-US" sz="1600" dirty="0">
              <a:latin typeface="Times New Roman"/>
              <a:cs typeface="Times New Roman"/>
            </a:endParaRP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represents </a:t>
            </a:r>
            <a:r>
              <a:rPr lang="en-US" sz="1600" dirty="0">
                <a:latin typeface="Times New Roman"/>
                <a:cs typeface="Times New Roman"/>
              </a:rPr>
              <a:t>a largely unmeasured third form of </a:t>
            </a:r>
            <a:r>
              <a:rPr lang="en-US" sz="1600" dirty="0" smtClean="0">
                <a:latin typeface="Times New Roman"/>
                <a:cs typeface="Times New Roman"/>
              </a:rPr>
              <a:t>trade</a:t>
            </a:r>
            <a:endParaRPr lang="en-US" sz="1600" dirty="0">
              <a:latin typeface="Times New Roman"/>
              <a:cs typeface="Times New Roman"/>
            </a:endParaRPr>
          </a:p>
          <a:p>
            <a:pPr lvl="0">
              <a:buClrTx/>
            </a:pPr>
            <a:r>
              <a:rPr lang="en-US" sz="1800" dirty="0">
                <a:latin typeface="Times New Roman"/>
                <a:cs typeface="Times New Roman"/>
              </a:rPr>
              <a:t>D</a:t>
            </a:r>
            <a:r>
              <a:rPr lang="en-US" sz="1800" dirty="0" smtClean="0">
                <a:latin typeface="Times New Roman"/>
                <a:cs typeface="Times New Roman"/>
              </a:rPr>
              <a:t>ata </a:t>
            </a:r>
            <a:r>
              <a:rPr lang="en-US" sz="1800" dirty="0">
                <a:latin typeface="Times New Roman"/>
                <a:cs typeface="Times New Roman"/>
              </a:rPr>
              <a:t>on </a:t>
            </a:r>
            <a:r>
              <a:rPr lang="en-US" sz="1800" u="sng" dirty="0">
                <a:latin typeface="Times New Roman"/>
                <a:cs typeface="Times New Roman"/>
              </a:rPr>
              <a:t>traded services</a:t>
            </a:r>
            <a:r>
              <a:rPr lang="en-US" sz="1800" dirty="0">
                <a:latin typeface="Times New Roman"/>
                <a:cs typeface="Times New Roman"/>
              </a:rPr>
              <a:t> is </a:t>
            </a:r>
            <a:r>
              <a:rPr lang="en-US" sz="1800" dirty="0" smtClean="0">
                <a:latin typeface="Times New Roman"/>
                <a:cs typeface="Times New Roman"/>
              </a:rPr>
              <a:t>weak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large</a:t>
            </a:r>
            <a:r>
              <a:rPr lang="en-US" sz="1600" dirty="0">
                <a:latin typeface="Times New Roman"/>
                <a:cs typeface="Times New Roman"/>
              </a:rPr>
              <a:t>-scale trade in services is relatively </a:t>
            </a:r>
            <a:r>
              <a:rPr lang="en-US" sz="1600" dirty="0" smtClean="0">
                <a:latin typeface="Times New Roman"/>
                <a:cs typeface="Times New Roman"/>
              </a:rPr>
              <a:t>new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services </a:t>
            </a:r>
            <a:r>
              <a:rPr lang="en-US" sz="1600" dirty="0">
                <a:latin typeface="Times New Roman"/>
                <a:cs typeface="Times New Roman"/>
              </a:rPr>
              <a:t>trade is difficult to account </a:t>
            </a:r>
            <a:r>
              <a:rPr lang="en-US" sz="1600" dirty="0" smtClean="0">
                <a:latin typeface="Times New Roman"/>
                <a:cs typeface="Times New Roman"/>
              </a:rPr>
              <a:t>for </a:t>
            </a:r>
            <a:endParaRPr lang="en-US" sz="1600" dirty="0">
              <a:latin typeface="Times New Roman"/>
              <a:cs typeface="Times New Roman"/>
            </a:endParaRPr>
          </a:p>
          <a:p>
            <a:pPr lvl="0">
              <a:buClrTx/>
            </a:pPr>
            <a:r>
              <a:rPr lang="en-US" sz="1800" dirty="0" smtClean="0">
                <a:latin typeface="Times New Roman"/>
                <a:cs typeface="Times New Roman"/>
              </a:rPr>
              <a:t>The </a:t>
            </a:r>
            <a:r>
              <a:rPr lang="en-US" sz="1800" dirty="0">
                <a:latin typeface="Times New Roman"/>
                <a:cs typeface="Times New Roman"/>
              </a:rPr>
              <a:t>vastly expanded trading system has brought in </a:t>
            </a:r>
            <a:r>
              <a:rPr lang="en-US" sz="1800" u="sng" dirty="0">
                <a:latin typeface="Times New Roman"/>
                <a:cs typeface="Times New Roman"/>
              </a:rPr>
              <a:t>countries with poorly developed statistical </a:t>
            </a:r>
            <a:r>
              <a:rPr lang="en-US" sz="1800" u="sng" dirty="0" smtClean="0">
                <a:latin typeface="Times New Roman"/>
                <a:cs typeface="Times New Roman"/>
              </a:rPr>
              <a:t>resources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</a:p>
          <a:p>
            <a:pPr lvl="1"/>
            <a:r>
              <a:rPr lang="en-US" sz="1600" dirty="0" smtClean="0">
                <a:latin typeface="Times New Roman"/>
                <a:cs typeface="Times New Roman"/>
              </a:rPr>
              <a:t>Systematic effort </a:t>
            </a:r>
            <a:r>
              <a:rPr lang="en-US" sz="1600" dirty="0">
                <a:latin typeface="Times New Roman"/>
                <a:cs typeface="Times New Roman"/>
              </a:rPr>
              <a:t>is needed to help these countries improve their statistical systems.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90600" y="1219200"/>
            <a:ext cx="76200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Europe, by necessity, is better at sharing data than other places, and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dirty="0" smtClean="0">
                <a:solidFill>
                  <a:srgbClr val="000000"/>
                </a:solidFill>
              </a:rPr>
              <a:t>Europe has Eurostat…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90600" y="2057400"/>
            <a:ext cx="7620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dirty="0" smtClean="0">
                <a:solidFill>
                  <a:srgbClr val="000000"/>
                </a:solidFill>
              </a:rPr>
              <a:t>A European system of business registers (ESBRs) is under development…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3124200"/>
            <a:ext cx="7620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Eurostat is developing the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EuroGroup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Register (EGR)…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90600" y="4253089"/>
            <a:ext cx="7620000" cy="533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Eurostat </a:t>
            </a:r>
            <a:r>
              <a:rPr kumimoji="0" lang="en-US" sz="1800" dirty="0" smtClean="0">
                <a:solidFill>
                  <a:srgbClr val="000000"/>
                </a:solidFill>
              </a:rPr>
              <a:t>is fielding GVC/International Sourcing surveys (2007, 2012)…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5181600"/>
            <a:ext cx="76200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Eurostat publishes far more product detail in traded services than others…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90600" y="6324600"/>
            <a:ext cx="76200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More could be done…NOT simply altruistic!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0777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5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5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5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5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5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5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5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5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5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7086600" cy="12954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But, only filling gaps will </a:t>
            </a: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not </a:t>
            </a: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provide full answers to questions such as these:</a:t>
            </a:r>
            <a:endParaRPr lang="en-US" sz="36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38400" y="1905000"/>
            <a:ext cx="6096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charset="0"/>
              <a:buChar char="u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«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latin typeface="Times New Roman"/>
                <a:cs typeface="Times New Roman"/>
              </a:rPr>
              <a:t>ow </a:t>
            </a:r>
            <a:r>
              <a:rPr lang="en-US" sz="2400" u="sng" dirty="0" smtClean="0">
                <a:latin typeface="Times New Roman"/>
                <a:cs typeface="Times New Roman"/>
              </a:rPr>
              <a:t>pervasive</a:t>
            </a:r>
            <a:r>
              <a:rPr lang="en-US" sz="2400" dirty="0" smtClean="0">
                <a:latin typeface="Times New Roman"/>
                <a:cs typeface="Times New Roman"/>
              </a:rPr>
              <a:t> is global engagement is and what are the </a:t>
            </a:r>
            <a:r>
              <a:rPr lang="en-US" sz="2400" u="sng" dirty="0" smtClean="0">
                <a:latin typeface="Times New Roman"/>
                <a:cs typeface="Times New Roman"/>
              </a:rPr>
              <a:t>trends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What impact does global engagement on the quantity and quality of </a:t>
            </a:r>
            <a:r>
              <a:rPr lang="en-US" sz="2400" u="sng" dirty="0" smtClean="0">
                <a:latin typeface="Times New Roman"/>
                <a:cs typeface="Times New Roman"/>
              </a:rPr>
              <a:t>employment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What Impact does global engagement have on </a:t>
            </a:r>
            <a:r>
              <a:rPr lang="en-US" sz="2400" u="sng" dirty="0" smtClean="0">
                <a:latin typeface="Times New Roman"/>
                <a:cs typeface="Times New Roman"/>
              </a:rPr>
              <a:t>innovation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5000" y="47244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To get policy-relevant answers…</a:t>
            </a:r>
            <a:endParaRPr lang="en-US" sz="3600" dirty="0">
              <a:solidFill>
                <a:srgbClr val="FFFFCC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517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7010400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FFCC"/>
                </a:solidFill>
                <a:latin typeface="Calibri" charset="0"/>
              </a:rPr>
              <a:t>…enterprise level data on economic globalization…</a:t>
            </a:r>
            <a:endParaRPr lang="en-US" sz="32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63889"/>
            <a:ext cx="6096000" cy="49530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defRPr/>
            </a:pPr>
            <a:r>
              <a:rPr lang="en-US" sz="2400" dirty="0" smtClean="0"/>
              <a:t>Data on economic globalization </a:t>
            </a:r>
          </a:p>
          <a:p>
            <a:pPr marL="914400" lvl="1" indent="-514350"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Is the enterprise </a:t>
            </a:r>
            <a:r>
              <a:rPr lang="en-US" sz="2000" u="sng" dirty="0" smtClean="0"/>
              <a:t>domestic or foreign-owned</a:t>
            </a:r>
            <a:r>
              <a:rPr lang="en-US" sz="2000" dirty="0" smtClean="0"/>
              <a:t>? </a:t>
            </a:r>
          </a:p>
          <a:p>
            <a:pPr marL="914400" lvl="1" indent="-514350"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Is </a:t>
            </a:r>
            <a:r>
              <a:rPr lang="en-US" sz="2000" dirty="0" smtClean="0"/>
              <a:t>the enterprise </a:t>
            </a:r>
            <a:r>
              <a:rPr lang="en-US" sz="2000" u="sng" dirty="0" smtClean="0"/>
              <a:t>part of an MNE </a:t>
            </a:r>
            <a:r>
              <a:rPr lang="en-US" sz="2000" dirty="0" smtClean="0"/>
              <a:t>or non-equity business network?  </a:t>
            </a:r>
          </a:p>
          <a:p>
            <a:pPr marL="914400" lvl="1" indent="-514350"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What products and services does the enterprise make itself or and what does it </a:t>
            </a:r>
            <a:r>
              <a:rPr lang="en-US" sz="2000" u="sng" dirty="0" smtClean="0"/>
              <a:t>source domestically or internationally</a:t>
            </a:r>
            <a:r>
              <a:rPr lang="en-US" sz="2000" dirty="0" smtClean="0"/>
              <a:t>?  </a:t>
            </a:r>
          </a:p>
          <a:p>
            <a:pPr marL="914400" lvl="1" indent="-514350"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What is the </a:t>
            </a:r>
            <a:r>
              <a:rPr lang="en-US" sz="2000" u="sng" dirty="0" smtClean="0"/>
              <a:t>volume and character of intra-firm trade</a:t>
            </a:r>
            <a:r>
              <a:rPr lang="en-US" sz="2000" dirty="0" smtClean="0"/>
              <a:t>?</a:t>
            </a:r>
          </a:p>
          <a:p>
            <a:pPr marL="914400" lvl="1" indent="-514350"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What is the </a:t>
            </a:r>
            <a:r>
              <a:rPr lang="en-US" sz="2000" u="sng" dirty="0" smtClean="0"/>
              <a:t>volume and character of global sourcing</a:t>
            </a:r>
            <a:r>
              <a:rPr lang="en-US" sz="2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59022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00"/>
            <a:ext cx="8915400" cy="1143000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solidFill>
                  <a:srgbClr val="FFFFCC"/>
                </a:solidFill>
                <a:latin typeface="Calibri" charset="0"/>
              </a:rPr>
              <a:t>These enterprise-level data are generally confidential and reside in administrative systems: micro-data!</a:t>
            </a:r>
            <a:endParaRPr lang="en-US" sz="28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990600"/>
            <a:ext cx="6096000" cy="51816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Firms births and deaths (business demographics)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Employment </a:t>
            </a:r>
            <a:r>
              <a:rPr lang="en-US" sz="2000" dirty="0" smtClean="0"/>
              <a:t>(hiring and firing)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Turnover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Wages paid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Occupational employment</a:t>
            </a:r>
            <a:endParaRPr lang="en-US" sz="2000" dirty="0" smtClean="0"/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en-US" sz="1600" dirty="0" smtClean="0"/>
              <a:t>Skills</a:t>
            </a:r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en-US" sz="1600" dirty="0" smtClean="0"/>
              <a:t>Education and training requirements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Performance</a:t>
            </a:r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en-US" sz="1600" dirty="0" smtClean="0"/>
              <a:t>Growth</a:t>
            </a:r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en-US" sz="1600" dirty="0" smtClean="0"/>
              <a:t>Profits</a:t>
            </a:r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en-US" sz="1600" dirty="0" smtClean="0"/>
              <a:t>Market share (Not in any public dataset!)</a:t>
            </a:r>
          </a:p>
          <a:p>
            <a:pPr>
              <a:buClr>
                <a:schemeClr val="tx1"/>
              </a:buClr>
              <a:buSzPct val="100000"/>
              <a:defRPr/>
            </a:pPr>
            <a:r>
              <a:rPr lang="en-US" sz="2000" dirty="0" smtClean="0"/>
              <a:t>R&amp;D and Innovation</a:t>
            </a:r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en-US" sz="1600" dirty="0" smtClean="0"/>
              <a:t>R&amp;D spending and employment</a:t>
            </a:r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en-US" sz="1600" dirty="0" smtClean="0"/>
              <a:t>% of revenues from new products</a:t>
            </a:r>
          </a:p>
          <a:p>
            <a:pPr lvl="1">
              <a:buClr>
                <a:schemeClr val="tx1"/>
              </a:buClr>
              <a:buSzPct val="100000"/>
              <a:defRPr/>
            </a:pPr>
            <a:r>
              <a:rPr lang="en-US" sz="1600" dirty="0" smtClean="0"/>
              <a:t>Patents</a:t>
            </a:r>
            <a:endParaRPr lang="en-US" sz="16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906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FFCC"/>
                </a:solidFill>
                <a:latin typeface="Calibri" charset="0"/>
              </a:rPr>
              <a:t>…need to be </a:t>
            </a:r>
            <a:r>
              <a:rPr lang="en-US" sz="2400" dirty="0" smtClean="0"/>
              <a:t>linked to a full set of </a:t>
            </a:r>
            <a:r>
              <a:rPr lang="en-US" sz="2400" u="sng" dirty="0" smtClean="0"/>
              <a:t>enterprise characteristics</a:t>
            </a:r>
            <a:endParaRPr lang="en-US" sz="2800" dirty="0">
              <a:solidFill>
                <a:srgbClr val="FFFFCC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844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219200"/>
            <a:ext cx="6858000" cy="32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This </a:t>
            </a:r>
            <a:r>
              <a:rPr lang="en-US" sz="2800" dirty="0"/>
              <a:t>report </a:t>
            </a:r>
            <a:r>
              <a:rPr lang="en-US" sz="2800" dirty="0" smtClean="0"/>
              <a:t>and </a:t>
            </a:r>
            <a:r>
              <a:rPr lang="en-US" sz="2800" dirty="0" smtClean="0"/>
              <a:t>today’s </a:t>
            </a:r>
            <a:r>
              <a:rPr lang="en-US" sz="2800" dirty="0" smtClean="0"/>
              <a:t>presentation </a:t>
            </a:r>
            <a:r>
              <a:rPr lang="en-US" sz="2800" dirty="0" smtClean="0"/>
              <a:t>reflects </a:t>
            </a:r>
            <a:r>
              <a:rPr lang="en-US" sz="2800" dirty="0"/>
              <a:t>solely the views of the author and </a:t>
            </a:r>
            <a:r>
              <a:rPr lang="en-US" sz="2800" dirty="0" smtClean="0"/>
              <a:t>are not </a:t>
            </a:r>
            <a:r>
              <a:rPr lang="en-US" sz="2800" dirty="0"/>
              <a:t>meant to represent the views of Eurostat or the Massachusetts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42664578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0"/>
            <a:ext cx="6858000" cy="22098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Taking Micro-data Mainstream</a:t>
            </a:r>
            <a:endParaRPr lang="en-US" dirty="0">
              <a:solidFill>
                <a:srgbClr val="FFFFCC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11430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FFCC"/>
                </a:solidFill>
                <a:latin typeface="Calibri" charset="0"/>
              </a:rPr>
              <a:t>Confronting the challenges of micro-data use</a:t>
            </a:r>
            <a:endParaRPr lang="en-US" sz="32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096000" cy="2133600"/>
          </a:xfrm>
        </p:spPr>
        <p:txBody>
          <a:bodyPr/>
          <a:lstStyle/>
          <a:p>
            <a:pPr>
              <a:buClrTx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Disappearing data</a:t>
            </a:r>
          </a:p>
          <a:p>
            <a:pPr>
              <a:buClrTx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Incompatible </a:t>
            </a:r>
            <a:r>
              <a:rPr lang="en-US" sz="2400" dirty="0" smtClean="0">
                <a:latin typeface="Times New Roman"/>
                <a:cs typeface="Times New Roman"/>
              </a:rPr>
              <a:t>data</a:t>
            </a:r>
          </a:p>
          <a:p>
            <a:pPr>
              <a:buClrTx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Time </a:t>
            </a:r>
            <a:r>
              <a:rPr lang="en-US" sz="2400" dirty="0" smtClean="0">
                <a:latin typeface="Times New Roman"/>
                <a:cs typeface="Times New Roman"/>
              </a:rPr>
              <a:t>series data are difficult to construct</a:t>
            </a:r>
          </a:p>
          <a:p>
            <a:pPr>
              <a:buClrTx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Confidentiality </a:t>
            </a:r>
            <a:r>
              <a:rPr lang="en-US" sz="2400" dirty="0" smtClean="0">
                <a:latin typeface="Times New Roman"/>
                <a:cs typeface="Times New Roman"/>
              </a:rPr>
              <a:t>blocks </a:t>
            </a:r>
            <a:r>
              <a:rPr lang="en-US" sz="2400" dirty="0" smtClean="0">
                <a:latin typeface="Times New Roman"/>
                <a:cs typeface="Times New Roman"/>
              </a:rPr>
              <a:t>usage across agencies and borders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153400" cy="7620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Steps needed to </a:t>
            </a:r>
            <a:r>
              <a:rPr lang="en-US" sz="3200" dirty="0">
                <a:solidFill>
                  <a:srgbClr val="FFFFCC"/>
                </a:solidFill>
                <a:latin typeface="Calibri" charset="0"/>
              </a:rPr>
              <a:t>i</a:t>
            </a: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mprove micro</a:t>
            </a: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-data </a:t>
            </a: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resources</a:t>
            </a:r>
            <a:endParaRPr lang="en-US" sz="36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696200" cy="5181600"/>
          </a:xfrm>
        </p:spPr>
        <p:txBody>
          <a:bodyPr/>
          <a:lstStyle/>
          <a:p>
            <a:pPr marL="342900" lvl="1" indent="-342900">
              <a:buClrTx/>
              <a:buSzPct val="60000"/>
              <a:buFont typeface="Wingdings" charset="0"/>
              <a:buChar char="n"/>
            </a:pPr>
            <a:r>
              <a:rPr lang="en-US" sz="2000" dirty="0">
                <a:latin typeface="Times New Roman"/>
                <a:cs typeface="Times New Roman"/>
              </a:rPr>
              <a:t>Initiate programs to archive and maintain key micro-data </a:t>
            </a:r>
            <a:r>
              <a:rPr lang="en-US" sz="2000" dirty="0" smtClean="0">
                <a:latin typeface="Times New Roman"/>
                <a:cs typeface="Times New Roman"/>
              </a:rPr>
              <a:t>resources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buClrTx/>
            </a:pPr>
            <a:r>
              <a:rPr lang="en-US" sz="2000" dirty="0" smtClean="0">
                <a:latin typeface="Times New Roman"/>
                <a:cs typeface="Times New Roman"/>
              </a:rPr>
              <a:t>Consistent </a:t>
            </a:r>
            <a:r>
              <a:rPr lang="en-US" sz="2000" dirty="0">
                <a:latin typeface="Times New Roman"/>
                <a:cs typeface="Times New Roman"/>
              </a:rPr>
              <a:t>use of statistical units (most typically, the enterprise)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lvl="0">
              <a:buClrTx/>
            </a:pPr>
            <a:r>
              <a:rPr lang="en-US" sz="2000" dirty="0" smtClean="0">
                <a:latin typeface="Times New Roman"/>
                <a:cs typeface="Times New Roman"/>
              </a:rPr>
              <a:t>A system </a:t>
            </a:r>
            <a:r>
              <a:rPr lang="en-US" sz="2000" dirty="0">
                <a:latin typeface="Times New Roman"/>
                <a:cs typeface="Times New Roman"/>
              </a:rPr>
              <a:t>to identify and link enterprises across the different datasets. 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unique </a:t>
            </a:r>
            <a:r>
              <a:rPr lang="en-US" sz="1800" dirty="0">
                <a:latin typeface="Times New Roman"/>
                <a:cs typeface="Times New Roman"/>
              </a:rPr>
              <a:t>identification numbering system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lvl="0">
              <a:buClrTx/>
            </a:pPr>
            <a:r>
              <a:rPr lang="en-US" sz="2000" dirty="0" smtClean="0">
                <a:latin typeface="Times New Roman"/>
                <a:cs typeface="Times New Roman"/>
              </a:rPr>
              <a:t>Coordinate </a:t>
            </a:r>
            <a:r>
              <a:rPr lang="en-US" sz="2000" dirty="0">
                <a:latin typeface="Times New Roman"/>
                <a:cs typeface="Times New Roman"/>
              </a:rPr>
              <a:t>sampling across </a:t>
            </a:r>
            <a:r>
              <a:rPr lang="en-US" sz="2000" dirty="0" smtClean="0">
                <a:latin typeface="Times New Roman"/>
                <a:cs typeface="Times New Roman"/>
              </a:rPr>
              <a:t>surveys </a:t>
            </a:r>
            <a:r>
              <a:rPr lang="en-US" sz="2000" dirty="0">
                <a:latin typeface="Times New Roman"/>
                <a:cs typeface="Times New Roman"/>
              </a:rPr>
              <a:t>to ensure that a representative sample of enterprises is included in all samples. 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specific </a:t>
            </a:r>
            <a:r>
              <a:rPr lang="en-US" sz="1800" dirty="0">
                <a:latin typeface="Times New Roman"/>
                <a:cs typeface="Times New Roman"/>
              </a:rPr>
              <a:t>enterprises </a:t>
            </a:r>
            <a:r>
              <a:rPr lang="en-US" sz="1800" dirty="0" smtClean="0">
                <a:latin typeface="Times New Roman"/>
                <a:cs typeface="Times New Roman"/>
              </a:rPr>
              <a:t>are sometimes excluded </a:t>
            </a:r>
            <a:r>
              <a:rPr lang="en-US" sz="1800" dirty="0">
                <a:latin typeface="Times New Roman"/>
                <a:cs typeface="Times New Roman"/>
              </a:rPr>
              <a:t>from multiple or successive </a:t>
            </a:r>
            <a:r>
              <a:rPr lang="en-US" sz="1800" dirty="0" smtClean="0">
                <a:latin typeface="Times New Roman"/>
                <a:cs typeface="Times New Roman"/>
              </a:rPr>
              <a:t>surveys</a:t>
            </a:r>
            <a:endParaRPr lang="en-US" sz="1800" dirty="0">
              <a:latin typeface="Times New Roman"/>
              <a:cs typeface="Times New Roman"/>
            </a:endParaRPr>
          </a:p>
          <a:p>
            <a:pPr lvl="0">
              <a:buClrTx/>
            </a:pPr>
            <a:r>
              <a:rPr lang="en-US" sz="2000" dirty="0">
                <a:latin typeface="Times New Roman"/>
                <a:cs typeface="Times New Roman"/>
              </a:rPr>
              <a:t>Upgrade systems of administration for statistical </a:t>
            </a:r>
            <a:r>
              <a:rPr lang="en-US" sz="2000" dirty="0" smtClean="0">
                <a:latin typeface="Times New Roman"/>
                <a:cs typeface="Times New Roman"/>
              </a:rPr>
              <a:t>purposes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Unified tax </a:t>
            </a:r>
            <a:r>
              <a:rPr lang="en-US" sz="1800" dirty="0">
                <a:latin typeface="Times New Roman"/>
                <a:cs typeface="Times New Roman"/>
              </a:rPr>
              <a:t>and statistics legislation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Software </a:t>
            </a:r>
            <a:r>
              <a:rPr lang="en-US" sz="1800" dirty="0">
                <a:latin typeface="Times New Roman"/>
                <a:cs typeface="Times New Roman"/>
              </a:rPr>
              <a:t>provided by member states with design input from </a:t>
            </a:r>
            <a:r>
              <a:rPr lang="en-US" sz="1800" dirty="0" smtClean="0">
                <a:latin typeface="Times New Roman"/>
                <a:cs typeface="Times New Roman"/>
              </a:rPr>
              <a:t>Eurostat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ClrTx/>
            </a:pPr>
            <a:r>
              <a:rPr lang="en-US" sz="2000" dirty="0">
                <a:latin typeface="Times New Roman"/>
                <a:cs typeface="Times New Roman"/>
              </a:rPr>
              <a:t>Do not ignore the need to include information on fully domestic enterprises in micro-datasets. 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38267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239000" cy="14478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2800" dirty="0" smtClean="0">
                <a:solidFill>
                  <a:srgbClr val="FFFFCC"/>
                </a:solidFill>
                <a:latin typeface="Calibri" charset="0"/>
              </a:rPr>
              <a:t>Institutional Structure for Filling Data Gaps and Improving Micro-data Resources in Europe</a:t>
            </a:r>
            <a:endParaRPr lang="en-US" sz="28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676400"/>
            <a:ext cx="7772400" cy="473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ESSnet</a:t>
            </a:r>
            <a:r>
              <a:rPr lang="en-US" sz="2000" dirty="0" smtClean="0"/>
              <a:t> on Globalization Statistics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1800" dirty="0" smtClean="0"/>
              <a:t>International sourcing surveys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1800" dirty="0" smtClean="0"/>
              <a:t>Trade by enterprise characteristics</a:t>
            </a:r>
          </a:p>
          <a:p>
            <a:pPr marL="342900" indent="-342900">
              <a:buFont typeface="Arial"/>
              <a:buChar char="•"/>
            </a:pPr>
            <a:r>
              <a:rPr lang="en-US" sz="2000" u="sng" dirty="0" err="1" smtClean="0"/>
              <a:t>ESSnet</a:t>
            </a:r>
            <a:r>
              <a:rPr lang="en-US" sz="2000" u="sng" dirty="0" smtClean="0"/>
              <a:t> </a:t>
            </a:r>
            <a:r>
              <a:rPr lang="en-US" sz="2000" u="sng" dirty="0"/>
              <a:t>on Consistency </a:t>
            </a:r>
            <a:r>
              <a:rPr lang="en-US" sz="2000" u="sng" dirty="0" smtClean="0"/>
              <a:t>Project</a:t>
            </a:r>
            <a:endParaRPr lang="en-US" sz="2000" dirty="0"/>
          </a:p>
          <a:p>
            <a:pPr marL="800100" lvl="1" indent="-342900">
              <a:buFont typeface="Lucida Grande"/>
              <a:buChar char="-"/>
            </a:pPr>
            <a:r>
              <a:rPr lang="en-US" sz="1800" dirty="0" smtClean="0"/>
              <a:t>Consistency in target </a:t>
            </a:r>
            <a:r>
              <a:rPr lang="en-US" sz="1800" dirty="0"/>
              <a:t>populations, sample frames, reference periods, classifications and their applications, as well as characteristics and their </a:t>
            </a:r>
            <a:r>
              <a:rPr lang="en-US" sz="1800" dirty="0" smtClean="0"/>
              <a:t>definitions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u="sng" dirty="0"/>
              <a:t>European System of Business Registers (ESBRs)</a:t>
            </a:r>
            <a:r>
              <a:rPr lang="en-US" sz="2000" dirty="0"/>
              <a:t>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1800" dirty="0"/>
              <a:t>within framework of the European Statistical System Vision Implementing </a:t>
            </a:r>
            <a:r>
              <a:rPr lang="en-US" sz="1800" dirty="0" err="1"/>
              <a:t>Programme</a:t>
            </a:r>
            <a:r>
              <a:rPr lang="en-US" sz="1800" dirty="0"/>
              <a:t> (ESS.VIP) 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2000" u="sng" dirty="0" err="1" smtClean="0"/>
              <a:t>ESSnet</a:t>
            </a:r>
            <a:r>
              <a:rPr lang="en-US" sz="2000" u="sng" dirty="0" smtClean="0"/>
              <a:t> </a:t>
            </a:r>
            <a:r>
              <a:rPr lang="en-US" sz="2000" u="sng" dirty="0"/>
              <a:t>on Micro Data Linking and Data Warehousing in Statistical </a:t>
            </a:r>
            <a:r>
              <a:rPr lang="en-US" sz="2000" u="sng" dirty="0" smtClean="0"/>
              <a:t>Production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Framework </a:t>
            </a:r>
            <a:r>
              <a:rPr lang="en-US" sz="2000" dirty="0"/>
              <a:t>Regulation Integrating Business Statistics (FRIBS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Modernization </a:t>
            </a:r>
            <a:r>
              <a:rPr lang="en-US" sz="2000" dirty="0"/>
              <a:t>of European Enterprise and Trade Statistics (MEETS</a:t>
            </a:r>
            <a:r>
              <a:rPr lang="en-US" sz="2000" dirty="0" smtClean="0"/>
              <a:t>)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81751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0"/>
            <a:ext cx="8610600" cy="11430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Needed? </a:t>
            </a:r>
            <a:br>
              <a:rPr lang="en-US" sz="3200" dirty="0" smtClean="0">
                <a:solidFill>
                  <a:srgbClr val="FFFFCC"/>
                </a:solidFill>
                <a:latin typeface="Calibri" charset="0"/>
              </a:rPr>
            </a:b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An International Integrated Data Platform (IIDP)</a:t>
            </a:r>
            <a:endParaRPr lang="en-US" sz="36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33400"/>
            <a:ext cx="7391400" cy="51816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Solutions are incremental and only </a:t>
            </a:r>
            <a:r>
              <a:rPr lang="en-US" sz="2400" dirty="0" smtClean="0">
                <a:latin typeface="Times New Roman"/>
                <a:cs typeface="Times New Roman"/>
              </a:rPr>
              <a:t>partial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Respondent b</a:t>
            </a:r>
            <a:r>
              <a:rPr lang="en-US" sz="2400" dirty="0" smtClean="0">
                <a:latin typeface="Times New Roman"/>
                <a:cs typeface="Times New Roman"/>
              </a:rPr>
              <a:t>urden could be ratcheted upwards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European harmonization is not the same as global harmonization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en-US" sz="2400" dirty="0">
              <a:latin typeface="Times New Roman"/>
              <a:cs typeface="Times New Roman"/>
            </a:endParaRP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latin typeface="Times New Roman"/>
              <a:cs typeface="Times New Roman"/>
            </a:endParaRPr>
          </a:p>
          <a:p>
            <a:pPr>
              <a:buClrTx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A vision for an </a:t>
            </a:r>
            <a:r>
              <a:rPr lang="en-US" sz="2200" dirty="0" smtClean="0">
                <a:latin typeface="Times New Roman"/>
                <a:cs typeface="Times New Roman"/>
              </a:rPr>
              <a:t>integrated solution is needed that:</a:t>
            </a:r>
          </a:p>
          <a:p>
            <a:pPr>
              <a:buClrTx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fully leverages existing resources,</a:t>
            </a:r>
          </a:p>
          <a:p>
            <a:pPr>
              <a:buClrTx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uses an internationally harmonized data structure, </a:t>
            </a:r>
          </a:p>
          <a:p>
            <a:pPr>
              <a:buClrTx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brings in new data sources and analytic tools, and</a:t>
            </a:r>
          </a:p>
          <a:p>
            <a:pPr>
              <a:buClrTx/>
              <a:defRPr/>
            </a:pPr>
            <a:r>
              <a:rPr lang="en-US" sz="2200" dirty="0">
                <a:latin typeface="Times New Roman"/>
                <a:cs typeface="Times New Roman"/>
              </a:rPr>
              <a:t>f</a:t>
            </a:r>
            <a:r>
              <a:rPr lang="en-US" sz="2200" dirty="0" smtClean="0">
                <a:latin typeface="Times New Roman"/>
                <a:cs typeface="Times New Roman"/>
              </a:rPr>
              <a:t>lexibly produces up-to-date, </a:t>
            </a:r>
            <a:r>
              <a:rPr lang="en-US" sz="2200" dirty="0" err="1" smtClean="0">
                <a:latin typeface="Times New Roman"/>
                <a:cs typeface="Times New Roman"/>
              </a:rPr>
              <a:t>disclosable</a:t>
            </a:r>
            <a:r>
              <a:rPr lang="en-US" sz="2200" dirty="0" smtClean="0">
                <a:latin typeface="Times New Roman"/>
                <a:cs typeface="Times New Roman"/>
              </a:rPr>
              <a:t> statistics and indicators that can be tailored to the needs of policy makers and researchers on an as-needed basis</a:t>
            </a:r>
            <a:endParaRPr lang="en-US" sz="22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7709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229600" cy="8382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International Integrated Data Platform (IIDP); Key Elements</a:t>
            </a:r>
            <a:endParaRPr lang="en-US" sz="36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924800" cy="5181600"/>
          </a:xfrm>
        </p:spPr>
        <p:txBody>
          <a:bodyPr/>
          <a:lstStyle/>
          <a:p>
            <a:pPr lvl="0">
              <a:buClrTx/>
            </a:pPr>
            <a:r>
              <a:rPr lang="en-US" sz="2000" dirty="0"/>
              <a:t>A full and accurate sample frame</a:t>
            </a:r>
          </a:p>
          <a:p>
            <a:pPr lvl="0">
              <a:buClrTx/>
            </a:pPr>
            <a:r>
              <a:rPr lang="en-US" sz="2000" dirty="0"/>
              <a:t>Links to full and consistently defined administrative data</a:t>
            </a:r>
          </a:p>
          <a:p>
            <a:pPr lvl="0">
              <a:buClrTx/>
            </a:pPr>
            <a:r>
              <a:rPr lang="en-US" sz="2000" dirty="0"/>
              <a:t>Links to improved statistics on international trade and FDI</a:t>
            </a:r>
          </a:p>
          <a:p>
            <a:pPr lvl="0">
              <a:buClrTx/>
            </a:pPr>
            <a:r>
              <a:rPr lang="en-US" sz="2000" dirty="0"/>
              <a:t>Links to improved business surveys that collect data on domestic and international sourcing by business function</a:t>
            </a:r>
          </a:p>
          <a:p>
            <a:pPr lvl="0">
              <a:buClrTx/>
            </a:pPr>
            <a:r>
              <a:rPr lang="en-US" sz="2000" dirty="0"/>
              <a:t>Links to business demographics covering enterprise dynamics (births and deaths)</a:t>
            </a:r>
          </a:p>
          <a:p>
            <a:pPr>
              <a:buClrTx/>
            </a:pPr>
            <a:r>
              <a:rPr lang="en-US" sz="2000" dirty="0"/>
              <a:t>Unique enterprise identifiers or crosswalks to tie all of the data sources </a:t>
            </a:r>
            <a:r>
              <a:rPr lang="en-US" sz="2000" dirty="0" smtClean="0"/>
              <a:t>together</a:t>
            </a:r>
          </a:p>
          <a:p>
            <a:pPr>
              <a:buClrTx/>
            </a:pPr>
            <a:r>
              <a:rPr lang="en-US" sz="2000" dirty="0" smtClean="0"/>
              <a:t>Data </a:t>
            </a:r>
            <a:r>
              <a:rPr lang="en-US" sz="2000" dirty="0"/>
              <a:t>normalization: e.g., cleaning, consistency, etc</a:t>
            </a:r>
            <a:r>
              <a:rPr lang="en-US" sz="2000" dirty="0" smtClean="0"/>
              <a:t>.</a:t>
            </a:r>
          </a:p>
          <a:p>
            <a:pPr>
              <a:buClrTx/>
            </a:pPr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“virtual” International Statistical Data Warehouse (IS-DWH) </a:t>
            </a:r>
            <a:r>
              <a:rPr lang="en-US" sz="2000" dirty="0" smtClean="0"/>
              <a:t>to link data: this will be a “</a:t>
            </a:r>
            <a:r>
              <a:rPr lang="en-US" sz="2000" dirty="0"/>
              <a:t>virtual” </a:t>
            </a:r>
            <a:r>
              <a:rPr lang="en-US" sz="2000" dirty="0" smtClean="0"/>
              <a:t>IIDP</a:t>
            </a:r>
          </a:p>
          <a:p>
            <a:pPr>
              <a:buClrTx/>
            </a:pPr>
            <a:r>
              <a:rPr lang="en-US" sz="2000" dirty="0" smtClean="0"/>
              <a:t>Structural </a:t>
            </a:r>
            <a:r>
              <a:rPr lang="en-US" sz="2000" dirty="0"/>
              <a:t>meta-data to enable the application of analytic tools that can output descriptive metadata (i.e., meta-content) </a:t>
            </a:r>
            <a:r>
              <a:rPr lang="en-US" sz="2000" dirty="0" smtClean="0"/>
              <a:t>to ensure </a:t>
            </a:r>
            <a:r>
              <a:rPr lang="en-US" sz="2000" dirty="0"/>
              <a:t>that only </a:t>
            </a:r>
            <a:r>
              <a:rPr lang="en-US" sz="2000" dirty="0" err="1"/>
              <a:t>disclosable</a:t>
            </a:r>
            <a:r>
              <a:rPr lang="en-US" sz="2000" dirty="0"/>
              <a:t> statistics are provided to </a:t>
            </a:r>
            <a:r>
              <a:rPr lang="en-US" sz="2000" dirty="0" smtClean="0"/>
              <a:t>users</a:t>
            </a:r>
            <a:endParaRPr lang="en-US" sz="2000" dirty="0"/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7746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229600" cy="10668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3200" dirty="0" smtClean="0">
                <a:solidFill>
                  <a:srgbClr val="FFFFCC"/>
                </a:solidFill>
                <a:latin typeface="Calibri" charset="0"/>
              </a:rPr>
              <a:t>International Integrated Data Platform (IIDP): Inputs and Outputs</a:t>
            </a:r>
            <a:endParaRPr lang="en-US" sz="36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7162800" cy="5181600"/>
          </a:xfrm>
        </p:spPr>
        <p:txBody>
          <a:bodyPr/>
          <a:lstStyle/>
          <a:p>
            <a:pPr lvl="0">
              <a:buClrTx/>
            </a:pPr>
            <a:r>
              <a:rPr lang="en-US" sz="2000" dirty="0" smtClean="0"/>
              <a:t>Inputs</a:t>
            </a:r>
          </a:p>
          <a:p>
            <a:pPr lvl="1"/>
            <a:r>
              <a:rPr lang="en-US" sz="1800" dirty="0" smtClean="0"/>
              <a:t>Existing business statistics (improved)</a:t>
            </a:r>
          </a:p>
          <a:p>
            <a:pPr lvl="1"/>
            <a:r>
              <a:rPr lang="en-US" sz="1800" dirty="0" smtClean="0"/>
              <a:t>Existing trade statistics (improved)</a:t>
            </a:r>
          </a:p>
          <a:p>
            <a:pPr lvl="1"/>
            <a:r>
              <a:rPr lang="en-US" sz="1800" dirty="0" smtClean="0"/>
              <a:t>Administrative data (improved)</a:t>
            </a:r>
          </a:p>
          <a:p>
            <a:pPr lvl="1"/>
            <a:r>
              <a:rPr lang="en-US" sz="1800" dirty="0" smtClean="0"/>
              <a:t>Private data (logistics, ERP, etc.)</a:t>
            </a:r>
          </a:p>
          <a:p>
            <a:pPr lvl="0">
              <a:buClrTx/>
            </a:pPr>
            <a:r>
              <a:rPr lang="en-US" sz="2000" dirty="0" smtClean="0"/>
              <a:t>Outputs</a:t>
            </a:r>
            <a:endParaRPr lang="en-US" sz="2000" dirty="0"/>
          </a:p>
          <a:p>
            <a:pPr lvl="1"/>
            <a:r>
              <a:rPr lang="en-US" sz="1800" dirty="0" smtClean="0"/>
              <a:t>Published indicators of economic globalization</a:t>
            </a:r>
          </a:p>
          <a:p>
            <a:pPr lvl="2">
              <a:buClrTx/>
            </a:pPr>
            <a:r>
              <a:rPr lang="en-US" sz="1600" dirty="0"/>
              <a:t>G</a:t>
            </a:r>
            <a:r>
              <a:rPr lang="en-US" sz="1600" dirty="0" smtClean="0"/>
              <a:t>lobal engagement by enterprise characteristics, industry, and geography</a:t>
            </a:r>
          </a:p>
          <a:p>
            <a:pPr lvl="2">
              <a:buClrTx/>
            </a:pPr>
            <a:r>
              <a:rPr lang="en-US" sz="1600" dirty="0" smtClean="0"/>
              <a:t>Ownership; role of affiliates</a:t>
            </a:r>
          </a:p>
          <a:p>
            <a:pPr lvl="2">
              <a:buClrTx/>
            </a:pPr>
            <a:r>
              <a:rPr lang="en-US" sz="1600" dirty="0" smtClean="0"/>
              <a:t>Effects on jobs and wages</a:t>
            </a:r>
          </a:p>
          <a:p>
            <a:pPr lvl="2">
              <a:buClrTx/>
            </a:pPr>
            <a:r>
              <a:rPr lang="en-US" sz="1600" dirty="0" smtClean="0"/>
              <a:t>Effects on innovation and innovation’s impact</a:t>
            </a:r>
            <a:endParaRPr lang="en-US" sz="1600" dirty="0"/>
          </a:p>
          <a:p>
            <a:pPr lvl="1"/>
            <a:r>
              <a:rPr lang="en-US" sz="1800" dirty="0" smtClean="0"/>
              <a:t>Predetermined tables</a:t>
            </a:r>
            <a:endParaRPr lang="en-US" sz="1800" dirty="0"/>
          </a:p>
          <a:p>
            <a:pPr lvl="1"/>
            <a:r>
              <a:rPr lang="en-US" sz="1800" dirty="0" smtClean="0"/>
              <a:t>User-defined tables of </a:t>
            </a:r>
            <a:r>
              <a:rPr lang="en-US" sz="1800" dirty="0" err="1" smtClean="0"/>
              <a:t>disclosable</a:t>
            </a:r>
            <a:r>
              <a:rPr lang="en-US" sz="1800" dirty="0" smtClean="0"/>
              <a:t> statistics</a:t>
            </a:r>
          </a:p>
          <a:p>
            <a:pPr lvl="1"/>
            <a:r>
              <a:rPr lang="en-US" sz="1800" dirty="0" smtClean="0"/>
              <a:t>Resources for researchers</a:t>
            </a:r>
            <a:endParaRPr lang="en-US" sz="1800" dirty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53695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70468"/>
              </p:ext>
            </p:extLst>
          </p:nvPr>
        </p:nvGraphicFramePr>
        <p:xfrm>
          <a:off x="1524000" y="1066800"/>
          <a:ext cx="6940550" cy="555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90" name="Document" r:id="rId4" imgW="5651500" imgH="4521200" progId="Word.Document.12">
                  <p:embed/>
                </p:oleObj>
              </mc:Choice>
              <mc:Fallback>
                <p:oleObj name="Document" r:id="rId4" imgW="5651500" imgH="452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1066800"/>
                        <a:ext cx="6940550" cy="555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6934200" cy="1143000"/>
          </a:xfrm>
        </p:spPr>
        <p:txBody>
          <a:bodyPr/>
          <a:lstStyle/>
          <a:p>
            <a:r>
              <a:rPr lang="en-US" sz="2200" dirty="0"/>
              <a:t>Detail in private enterprise systems, an </a:t>
            </a:r>
            <a:r>
              <a:rPr lang="en-US" sz="2200" dirty="0" smtClean="0"/>
              <a:t>example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200" dirty="0" smtClean="0">
                <a:solidFill>
                  <a:schemeClr val="bg1"/>
                </a:solidFill>
              </a:rPr>
              <a:t>Actual </a:t>
            </a:r>
            <a:r>
              <a:rPr lang="en-US" sz="1200" dirty="0">
                <a:solidFill>
                  <a:schemeClr val="bg1"/>
                </a:solidFill>
              </a:rPr>
              <a:t>tracking records for a notebook computer making its way from a factory in China to the home of its ultimate customer in Medford, Massachusetts; Shipped by FedEx, January 18-21, 2011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596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58200" cy="914400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rgbClr val="FFFFCC"/>
                </a:solidFill>
                <a:latin typeface="Calibri" charset="0"/>
              </a:rPr>
              <a:t>Europe’s “Natural” Leadership in International Statistics</a:t>
            </a:r>
            <a:endParaRPr lang="en-US" sz="28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848600" cy="5867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SzPct val="100000"/>
            </a:pPr>
            <a:r>
              <a:rPr lang="en-US" sz="2000" dirty="0" smtClean="0">
                <a:latin typeface="Times New Roman"/>
                <a:cs typeface="Times New Roman"/>
              </a:rPr>
              <a:t>Eurostat, as a regional umbrella organization linking independent National </a:t>
            </a:r>
            <a:r>
              <a:rPr lang="en-US" sz="2000" dirty="0"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latin typeface="Times New Roman"/>
                <a:cs typeface="Times New Roman"/>
              </a:rPr>
              <a:t>tatistical </a:t>
            </a:r>
            <a:r>
              <a:rPr lang="en-US" sz="2000" dirty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nstitutes, leads the </a:t>
            </a:r>
            <a:r>
              <a:rPr lang="en-US" sz="2000" b="1" dirty="0" smtClean="0">
                <a:latin typeface="Times New Roman"/>
                <a:cs typeface="Times New Roman"/>
              </a:rPr>
              <a:t>practice</a:t>
            </a:r>
            <a:r>
              <a:rPr lang="en-US" sz="2000" dirty="0" smtClean="0">
                <a:latin typeface="Times New Roman"/>
                <a:cs typeface="Times New Roman"/>
              </a:rPr>
              <a:t> of integrating economic statistics across borders</a:t>
            </a:r>
          </a:p>
          <a:p>
            <a:pPr>
              <a:buClrTx/>
              <a:buSzPct val="100000"/>
            </a:pPr>
            <a:r>
              <a:rPr lang="en-US" sz="2000" dirty="0" smtClean="0">
                <a:latin typeface="Times New Roman"/>
                <a:cs typeface="Times New Roman"/>
              </a:rPr>
              <a:t>Europe can innovate best practice, and is closer to an IIDP than any other entity – a natural test bed and innovative engine</a:t>
            </a:r>
          </a:p>
          <a:p>
            <a:pPr>
              <a:buClrTx/>
              <a:buSzPct val="100000"/>
            </a:pPr>
            <a:r>
              <a:rPr lang="en-US" sz="2000" dirty="0" smtClean="0">
                <a:latin typeface="Times New Roman"/>
                <a:cs typeface="Times New Roman"/>
              </a:rPr>
              <a:t>A European IIDP can demonstrate the feasibility of a Global IIDP</a:t>
            </a:r>
          </a:p>
          <a:p>
            <a:pPr lvl="1">
              <a:buClrTx/>
              <a:buSzPct val="100000"/>
            </a:pPr>
            <a:r>
              <a:rPr lang="en-US" sz="1800" dirty="0" smtClean="0">
                <a:latin typeface="Times New Roman"/>
                <a:cs typeface="Times New Roman"/>
              </a:rPr>
              <a:t>Successful sharing of confidential data among fully independent National Statistical Institutes</a:t>
            </a:r>
          </a:p>
          <a:p>
            <a:pPr lvl="1">
              <a:buClrTx/>
              <a:buSzPct val="100000"/>
            </a:pPr>
            <a:r>
              <a:rPr lang="en-US" sz="1800" dirty="0" smtClean="0">
                <a:latin typeface="Times New Roman"/>
                <a:cs typeface="Times New Roman"/>
              </a:rPr>
              <a:t>Usefulness of statistics</a:t>
            </a:r>
          </a:p>
          <a:p>
            <a:pPr lvl="1">
              <a:buClrTx/>
              <a:buSzPct val="100000"/>
            </a:pPr>
            <a:r>
              <a:rPr lang="en-US" sz="1800" dirty="0">
                <a:latin typeface="Times New Roman"/>
                <a:cs typeface="Times New Roman"/>
              </a:rPr>
              <a:t>Successful </a:t>
            </a:r>
            <a:r>
              <a:rPr lang="en-US" sz="1800" dirty="0" smtClean="0">
                <a:latin typeface="Times New Roman"/>
                <a:cs typeface="Times New Roman"/>
              </a:rPr>
              <a:t>incorporation of private data</a:t>
            </a:r>
          </a:p>
          <a:p>
            <a:pPr>
              <a:buClrTx/>
              <a:buSzPct val="100000"/>
            </a:pPr>
            <a:r>
              <a:rPr lang="en-US" sz="2000" dirty="0" smtClean="0">
                <a:latin typeface="Times New Roman"/>
                <a:cs typeface="Times New Roman"/>
              </a:rPr>
              <a:t>As globalization accelerates, there is a growing information gap between the private and public sectors</a:t>
            </a:r>
          </a:p>
          <a:p>
            <a:pPr lvl="1">
              <a:buClrTx/>
              <a:buSzPct val="100000"/>
            </a:pPr>
            <a:r>
              <a:rPr lang="en-US" sz="1800" dirty="0" smtClean="0">
                <a:latin typeface="Times New Roman"/>
                <a:cs typeface="Times New Roman"/>
              </a:rPr>
              <a:t>Some MNEs have good global data about their own operations, and sometimes the operations of their suppliers, but could benefit from seeing the larger picture</a:t>
            </a:r>
          </a:p>
          <a:p>
            <a:pPr lvl="1">
              <a:buClrTx/>
              <a:buSzPct val="100000"/>
            </a:pPr>
            <a:r>
              <a:rPr lang="en-US" sz="1800" dirty="0" smtClean="0">
                <a:latin typeface="Times New Roman"/>
                <a:cs typeface="Times New Roman"/>
              </a:rPr>
              <a:t>Some MNEs have a LOT of external data, and could be brought into to the system of economic statistics without compromising their competitive position of privacy of clients and members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8925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1440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FFCC"/>
                </a:solidFill>
                <a:latin typeface="Calibri" charset="0"/>
              </a:rPr>
              <a:t>The Priorities</a:t>
            </a:r>
            <a:endParaRPr lang="en-US" sz="36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458200" cy="5715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>
                <a:latin typeface="Times New Roman"/>
                <a:cs typeface="Times New Roman"/>
              </a:rPr>
              <a:t>Develop </a:t>
            </a:r>
            <a:r>
              <a:rPr lang="en-US" sz="1800" dirty="0" smtClean="0">
                <a:latin typeface="Times New Roman"/>
                <a:cs typeface="Times New Roman"/>
              </a:rPr>
              <a:t>the (</a:t>
            </a:r>
            <a:r>
              <a:rPr lang="en-US" sz="1800" dirty="0">
                <a:latin typeface="Times New Roman"/>
                <a:cs typeface="Times New Roman"/>
              </a:rPr>
              <a:t>virtual) </a:t>
            </a:r>
            <a:r>
              <a:rPr lang="en-US" sz="1800" dirty="0" smtClean="0">
                <a:latin typeface="Times New Roman"/>
                <a:cs typeface="Times New Roman"/>
              </a:rPr>
              <a:t>IIDP</a:t>
            </a:r>
            <a:endParaRPr lang="en-US" sz="1800" dirty="0">
              <a:latin typeface="Times New Roman"/>
              <a:cs typeface="Times New Roman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>
                <a:latin typeface="Times New Roman"/>
                <a:cs typeface="Times New Roman"/>
              </a:rPr>
              <a:t>Establish R&amp;D capacity at </a:t>
            </a:r>
            <a:r>
              <a:rPr lang="en-US" sz="1800" dirty="0" smtClean="0">
                <a:latin typeface="Times New Roman"/>
                <a:cs typeface="Times New Roman"/>
              </a:rPr>
              <a:t>Eurostat in the areas of software development and  “big data analytics”</a:t>
            </a:r>
            <a:endParaRPr lang="en-US" sz="1800" dirty="0">
              <a:latin typeface="Times New Roman"/>
              <a:cs typeface="Times New Roman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 smtClean="0">
                <a:latin typeface="Times New Roman"/>
                <a:cs typeface="Times New Roman"/>
              </a:rPr>
              <a:t>Ensure that and new </a:t>
            </a:r>
            <a:r>
              <a:rPr lang="en-US" sz="1800" dirty="0">
                <a:latin typeface="Times New Roman"/>
                <a:cs typeface="Times New Roman"/>
              </a:rPr>
              <a:t>statistical resources related to economic globalization </a:t>
            </a:r>
            <a:r>
              <a:rPr lang="en-US" sz="1800" dirty="0" smtClean="0">
                <a:latin typeface="Times New Roman"/>
                <a:cs typeface="Times New Roman"/>
              </a:rPr>
              <a:t>are designed </a:t>
            </a:r>
            <a:r>
              <a:rPr lang="en-US" sz="1800" dirty="0">
                <a:latin typeface="Times New Roman"/>
                <a:cs typeface="Times New Roman"/>
              </a:rPr>
              <a:t>with micro-data linking in mind, </a:t>
            </a:r>
            <a:r>
              <a:rPr lang="en-US" sz="1800" dirty="0" smtClean="0">
                <a:latin typeface="Times New Roman"/>
                <a:cs typeface="Times New Roman"/>
              </a:rPr>
              <a:t>including future </a:t>
            </a:r>
            <a:r>
              <a:rPr lang="en-US" sz="1800" dirty="0">
                <a:latin typeface="Times New Roman"/>
                <a:cs typeface="Times New Roman"/>
              </a:rPr>
              <a:t>iterations of existing </a:t>
            </a:r>
            <a:r>
              <a:rPr lang="en-US" sz="1800" dirty="0" smtClean="0">
                <a:latin typeface="Times New Roman"/>
                <a:cs typeface="Times New Roman"/>
              </a:rPr>
              <a:t>surveys</a:t>
            </a:r>
            <a:endParaRPr lang="en-US" sz="1800" dirty="0">
              <a:latin typeface="Times New Roman"/>
              <a:cs typeface="Times New Roman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>
                <a:latin typeface="Times New Roman"/>
                <a:cs typeface="Times New Roman"/>
              </a:rPr>
              <a:t>Improve the unique enterprise identifier system for </a:t>
            </a:r>
            <a:r>
              <a:rPr lang="en-US" sz="1800" dirty="0" smtClean="0">
                <a:latin typeface="Times New Roman"/>
                <a:cs typeface="Times New Roman"/>
              </a:rPr>
              <a:t>Europe for use in a matrix </a:t>
            </a:r>
            <a:r>
              <a:rPr lang="en-US" sz="1800" dirty="0">
                <a:latin typeface="Times New Roman"/>
                <a:cs typeface="Times New Roman"/>
              </a:rPr>
              <a:t>for linking country enterprise </a:t>
            </a:r>
            <a:r>
              <a:rPr lang="en-US" sz="1800" dirty="0" smtClean="0">
                <a:latin typeface="Times New Roman"/>
                <a:cs typeface="Times New Roman"/>
              </a:rPr>
              <a:t>IDs</a:t>
            </a:r>
            <a:endParaRPr lang="en-US" sz="1800" dirty="0">
              <a:latin typeface="Times New Roman"/>
              <a:cs typeface="Times New Roman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>
                <a:latin typeface="Times New Roman"/>
                <a:cs typeface="Times New Roman"/>
              </a:rPr>
              <a:t>Accelerate efforts to fill in the </a:t>
            </a:r>
            <a:r>
              <a:rPr lang="en-US" sz="1800" dirty="0" err="1">
                <a:latin typeface="Times New Roman"/>
                <a:cs typeface="Times New Roman"/>
              </a:rPr>
              <a:t>EuroGroup</a:t>
            </a:r>
            <a:r>
              <a:rPr lang="en-US" sz="1800" dirty="0">
                <a:latin typeface="Times New Roman"/>
                <a:cs typeface="Times New Roman"/>
              </a:rPr>
              <a:t> Register and link it to a fully interoperable European System of Business Registers (ESBRs</a:t>
            </a:r>
            <a:r>
              <a:rPr lang="en-US" sz="1800" dirty="0" smtClean="0">
                <a:latin typeface="Times New Roman"/>
                <a:cs typeface="Times New Roman"/>
              </a:rPr>
              <a:t>)</a:t>
            </a:r>
            <a:endParaRPr lang="en-US" sz="1800" dirty="0">
              <a:latin typeface="Times New Roman"/>
              <a:cs typeface="Times New Roman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>
                <a:latin typeface="Times New Roman"/>
                <a:cs typeface="Times New Roman"/>
              </a:rPr>
              <a:t>Develop new information about intra-group trade by including a related party flag on all customs forms and international transactions </a:t>
            </a:r>
            <a:r>
              <a:rPr lang="en-US" sz="1800" dirty="0" smtClean="0">
                <a:latin typeface="Times New Roman"/>
                <a:cs typeface="Times New Roman"/>
              </a:rPr>
              <a:t>records</a:t>
            </a:r>
            <a:endParaRPr lang="en-US" sz="1800" dirty="0">
              <a:latin typeface="Times New Roman"/>
              <a:cs typeface="Times New Roman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 smtClean="0">
                <a:latin typeface="Times New Roman"/>
                <a:cs typeface="Times New Roman"/>
              </a:rPr>
              <a:t>Improve and institutionalize international sourcing surveys</a:t>
            </a:r>
            <a:endParaRPr lang="en-US" sz="1800" dirty="0">
              <a:latin typeface="Times New Roman"/>
              <a:cs typeface="Times New Roman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>
                <a:latin typeface="Times New Roman"/>
                <a:cs typeface="Times New Roman"/>
              </a:rPr>
              <a:t>Continue to improve information on trade in </a:t>
            </a:r>
            <a:r>
              <a:rPr lang="en-US" sz="1800" dirty="0" smtClean="0">
                <a:latin typeface="Times New Roman"/>
                <a:cs typeface="Times New Roman"/>
              </a:rPr>
              <a:t>services; include </a:t>
            </a:r>
            <a:r>
              <a:rPr lang="en-US" sz="1800" dirty="0">
                <a:latin typeface="Times New Roman"/>
                <a:cs typeface="Times New Roman"/>
              </a:rPr>
              <a:t>related-party </a:t>
            </a:r>
            <a:r>
              <a:rPr lang="en-US" sz="1800" dirty="0" smtClean="0">
                <a:latin typeface="Times New Roman"/>
                <a:cs typeface="Times New Roman"/>
              </a:rPr>
              <a:t>trade</a:t>
            </a:r>
            <a:endParaRPr lang="en-US" sz="1800" dirty="0">
              <a:latin typeface="Times New Roman"/>
              <a:cs typeface="Times New Roman"/>
            </a:endParaRP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 smtClean="0">
                <a:latin typeface="Times New Roman"/>
                <a:cs typeface="Times New Roman"/>
              </a:rPr>
              <a:t>Explore </a:t>
            </a:r>
            <a:r>
              <a:rPr lang="en-US" sz="1800" dirty="0">
                <a:latin typeface="Times New Roman"/>
                <a:cs typeface="Times New Roman"/>
              </a:rPr>
              <a:t>the feasibility of leveraging data from private companies in the official statistical </a:t>
            </a:r>
            <a:r>
              <a:rPr lang="en-US" sz="1800" dirty="0" smtClean="0">
                <a:latin typeface="Times New Roman"/>
                <a:cs typeface="Times New Roman"/>
              </a:rPr>
              <a:t>system</a:t>
            </a:r>
          </a:p>
          <a:p>
            <a:pPr marL="457200" lvl="0" indent="-457200">
              <a:buClrTx/>
              <a:buSzPct val="100000"/>
              <a:buFont typeface="+mj-lt"/>
              <a:buAutoNum type="arabicPeriod"/>
            </a:pPr>
            <a:r>
              <a:rPr lang="en-US" sz="1800" dirty="0" smtClean="0">
                <a:latin typeface="Times New Roman"/>
                <a:cs typeface="Times New Roman"/>
              </a:rPr>
              <a:t>Work </a:t>
            </a:r>
            <a:r>
              <a:rPr lang="en-US" sz="1800" dirty="0">
                <a:latin typeface="Times New Roman"/>
                <a:cs typeface="Times New Roman"/>
              </a:rPr>
              <a:t>with international agencies and NSIs outside of Europe to disseminate the best practice and related surveys to Europe’s trading partners</a:t>
            </a: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en-US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474613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88" y="442913"/>
            <a:ext cx="5856287" cy="5461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 anchor="t"/>
          <a:lstStyle/>
          <a:p>
            <a:pPr>
              <a:defRPr/>
            </a:pPr>
            <a:r>
              <a:rPr lang="en-US" sz="3600" dirty="0" smtClean="0"/>
              <a:t>Today’s </a:t>
            </a:r>
            <a:r>
              <a:rPr lang="en-US" sz="3600" dirty="0"/>
              <a:t>presentation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066800"/>
            <a:ext cx="6324600" cy="5486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 internationalization to economic globalization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Enablers of economic globalization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Global Value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hains – a conceptual map to assess needed data resources</a:t>
            </a: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challenges of economic globalization for statistical measurement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Assessing the data gaps in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urope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Filling the data gaps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Taking micro-data mainstream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International integrated data platform (IIDP)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Europe’s “natural” leadership in internationally integrated statistics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priorities</a:t>
            </a: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374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ChangeArrowheads="1"/>
          </p:cNvSpPr>
          <p:nvPr/>
        </p:nvSpPr>
        <p:spPr bwMode="auto">
          <a:xfrm>
            <a:off x="1143000" y="1828800"/>
            <a:ext cx="7772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/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0"/>
            <a:ext cx="6858000" cy="1828800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From Internationalization to Economic Globalization</a:t>
            </a:r>
            <a:endParaRPr lang="en-US" dirty="0">
              <a:solidFill>
                <a:srgbClr val="FFFFCC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595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0"/>
            <a:ext cx="6324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Internationalization</a:t>
            </a:r>
            <a:endParaRPr lang="en-US" sz="48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6096000" cy="4114800"/>
          </a:xfrm>
        </p:spPr>
        <p:txBody>
          <a:bodyPr/>
          <a:lstStyle/>
          <a:p>
            <a:pPr>
              <a:buClrTx/>
              <a:defRPr/>
            </a:pPr>
            <a:r>
              <a:rPr lang="en-US" sz="2400" dirty="0"/>
              <a:t>L</a:t>
            </a:r>
            <a:r>
              <a:rPr lang="en-US" sz="2400" dirty="0" smtClean="0"/>
              <a:t>argely </a:t>
            </a:r>
            <a:r>
              <a:rPr lang="en-US" sz="2400" dirty="0"/>
              <a:t>driven by two mechanisms: </a:t>
            </a:r>
            <a:endParaRPr lang="en-US" sz="2400" dirty="0" smtClean="0"/>
          </a:p>
          <a:p>
            <a:pPr lvl="1">
              <a:defRPr/>
            </a:pPr>
            <a:r>
              <a:rPr lang="en-US" sz="2000" dirty="0" smtClean="0"/>
              <a:t>1</a:t>
            </a:r>
            <a:r>
              <a:rPr lang="en-US" sz="2000" dirty="0"/>
              <a:t>) the spatial expansion of markets through </a:t>
            </a:r>
            <a:r>
              <a:rPr lang="en-US" sz="2000" u="sng" dirty="0"/>
              <a:t>arms-length trade</a:t>
            </a:r>
            <a:r>
              <a:rPr lang="en-US" sz="2000" dirty="0"/>
              <a:t>, and 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2</a:t>
            </a:r>
            <a:r>
              <a:rPr lang="en-US" sz="2000" dirty="0"/>
              <a:t>) an expansion of the internal structures of </a:t>
            </a:r>
            <a:r>
              <a:rPr lang="en-US" sz="2000" u="sng" dirty="0"/>
              <a:t>multinational enterprises</a:t>
            </a:r>
            <a:r>
              <a:rPr lang="en-US" sz="2000" dirty="0"/>
              <a:t> (MNEs), mainly </a:t>
            </a:r>
            <a:r>
              <a:rPr lang="en-US" sz="2000" dirty="0" smtClean="0"/>
              <a:t>through: </a:t>
            </a:r>
          </a:p>
          <a:p>
            <a:pPr lvl="2">
              <a:buClrTx/>
              <a:defRPr/>
            </a:pPr>
            <a:r>
              <a:rPr lang="en-US" sz="2000" u="sng" dirty="0" smtClean="0"/>
              <a:t>foreign </a:t>
            </a:r>
            <a:r>
              <a:rPr lang="en-US" sz="2000" u="sng" dirty="0"/>
              <a:t>direct investment </a:t>
            </a:r>
            <a:r>
              <a:rPr lang="en-US" sz="2000" dirty="0"/>
              <a:t>(FDI) and </a:t>
            </a:r>
            <a:endParaRPr lang="en-US" sz="2000" dirty="0" smtClean="0"/>
          </a:p>
          <a:p>
            <a:pPr lvl="2">
              <a:buClrTx/>
              <a:defRPr/>
            </a:pPr>
            <a:r>
              <a:rPr lang="en-US" sz="2000" dirty="0" smtClean="0"/>
              <a:t>the </a:t>
            </a:r>
            <a:r>
              <a:rPr lang="en-US" sz="2000" u="sng" dirty="0"/>
              <a:t>intra-firm trade </a:t>
            </a:r>
            <a:r>
              <a:rPr lang="en-US" sz="2000" dirty="0"/>
              <a:t>that results between </a:t>
            </a:r>
            <a:r>
              <a:rPr lang="en-US" sz="2000" u="sng" dirty="0" smtClean="0"/>
              <a:t>parents </a:t>
            </a:r>
            <a:r>
              <a:rPr lang="en-US" sz="2000" dirty="0" smtClean="0"/>
              <a:t>and </a:t>
            </a:r>
            <a:r>
              <a:rPr lang="en-US" sz="2000" u="sng" dirty="0"/>
              <a:t>foreign affiliates</a:t>
            </a:r>
            <a:r>
              <a:rPr lang="en-US" sz="2000" dirty="0" smtClean="0"/>
              <a:t>. </a:t>
            </a:r>
            <a:endParaRPr lang="en-US" sz="2000" dirty="0" smtClean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0"/>
            <a:ext cx="6324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Economic Globalization</a:t>
            </a:r>
            <a:endParaRPr lang="en-US" sz="48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6096000" cy="4800600"/>
          </a:xfrm>
        </p:spPr>
        <p:txBody>
          <a:bodyPr/>
          <a:lstStyle/>
          <a:p>
            <a:pPr>
              <a:buClrTx/>
              <a:defRPr/>
            </a:pPr>
            <a:r>
              <a:rPr lang="en-US" sz="2400" dirty="0"/>
              <a:t>An additional mechanism: </a:t>
            </a:r>
          </a:p>
          <a:p>
            <a:pPr lvl="1">
              <a:defRPr/>
            </a:pPr>
            <a:r>
              <a:rPr lang="en-US" sz="2000" dirty="0"/>
              <a:t>Global sourcing</a:t>
            </a:r>
          </a:p>
          <a:p>
            <a:pPr lvl="2">
              <a:buClrTx/>
              <a:defRPr/>
            </a:pPr>
            <a:r>
              <a:rPr lang="en-US" sz="2000" dirty="0"/>
              <a:t>Sourcing to </a:t>
            </a:r>
            <a:r>
              <a:rPr lang="en-US" sz="2000" u="sng" dirty="0"/>
              <a:t>non-affiliated</a:t>
            </a:r>
            <a:r>
              <a:rPr lang="en-US" sz="2000" dirty="0"/>
              <a:t> offshore business partners</a:t>
            </a:r>
          </a:p>
          <a:p>
            <a:pPr lvl="2">
              <a:buClrTx/>
              <a:defRPr/>
            </a:pPr>
            <a:r>
              <a:rPr lang="en-US" sz="2000" dirty="0">
                <a:latin typeface="Calibri" charset="0"/>
              </a:rPr>
              <a:t>“Non equity ties”</a:t>
            </a:r>
          </a:p>
          <a:p>
            <a:pPr lvl="2">
              <a:buClrTx/>
              <a:defRPr/>
            </a:pPr>
            <a:r>
              <a:rPr lang="en-US" sz="2000" dirty="0">
                <a:latin typeface="Calibri" charset="0"/>
              </a:rPr>
              <a:t>Sourcing with </a:t>
            </a:r>
            <a:r>
              <a:rPr lang="en-US" sz="2000" u="sng" dirty="0">
                <a:latin typeface="Calibri" charset="0"/>
              </a:rPr>
              <a:t>explicit coordination</a:t>
            </a:r>
          </a:p>
          <a:p>
            <a:pPr lvl="2">
              <a:buClrTx/>
              <a:defRPr/>
            </a:pPr>
            <a:r>
              <a:rPr lang="en-US" sz="2000" dirty="0">
                <a:latin typeface="Calibri" charset="0"/>
              </a:rPr>
              <a:t>An “unmeasured” 3</a:t>
            </a:r>
            <a:r>
              <a:rPr lang="en-US" sz="2000" baseline="30000" dirty="0">
                <a:latin typeface="Calibri" charset="0"/>
              </a:rPr>
              <a:t>rd</a:t>
            </a:r>
            <a:r>
              <a:rPr lang="en-US" sz="2000" dirty="0">
                <a:latin typeface="Calibri" charset="0"/>
              </a:rPr>
              <a:t> form of international trade</a:t>
            </a:r>
          </a:p>
          <a:p>
            <a:pPr lvl="3">
              <a:defRPr/>
            </a:pPr>
            <a:r>
              <a:rPr lang="en-US" sz="1800" dirty="0">
                <a:latin typeface="Calibri" charset="0"/>
              </a:rPr>
              <a:t>Cannot be differentiated from arms-length and affiliated </a:t>
            </a:r>
            <a:r>
              <a:rPr lang="en-US" sz="1800" dirty="0" smtClean="0">
                <a:latin typeface="Calibri" charset="0"/>
              </a:rPr>
              <a:t>trade in current statistics</a:t>
            </a:r>
            <a:endParaRPr lang="en-US" sz="1800" dirty="0">
              <a:latin typeface="Calibri" charset="0"/>
            </a:endParaRPr>
          </a:p>
          <a:p>
            <a:pPr lvl="2">
              <a:buClrTx/>
              <a:defRPr/>
            </a:pPr>
            <a:r>
              <a:rPr lang="en-US" sz="2000" dirty="0">
                <a:latin typeface="Calibri" charset="0"/>
              </a:rPr>
              <a:t>Lowers barriers for global integration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0"/>
            <a:ext cx="6324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Globalization Enablers 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(I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)</a:t>
            </a:r>
            <a:endParaRPr lang="en-US" sz="48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6096000" cy="4953000"/>
          </a:xfrm>
        </p:spPr>
        <p:txBody>
          <a:bodyPr/>
          <a:lstStyle/>
          <a:p>
            <a:pPr>
              <a:buClrTx/>
              <a:defRPr/>
            </a:pPr>
            <a:r>
              <a:rPr lang="en-US" sz="2400" dirty="0" smtClean="0"/>
              <a:t>Value Chain “Modularity”</a:t>
            </a:r>
            <a:endParaRPr lang="en-US" sz="2400" dirty="0"/>
          </a:p>
          <a:p>
            <a:pPr lvl="1">
              <a:defRPr/>
            </a:pPr>
            <a:r>
              <a:rPr lang="en-US" sz="2400" dirty="0"/>
              <a:t>Computerization</a:t>
            </a:r>
          </a:p>
          <a:p>
            <a:pPr lvl="2">
              <a:buClrTx/>
              <a:defRPr/>
            </a:pPr>
            <a:r>
              <a:rPr lang="en-US" sz="2000" dirty="0"/>
              <a:t>Design</a:t>
            </a:r>
          </a:p>
          <a:p>
            <a:pPr lvl="2">
              <a:buClrTx/>
              <a:defRPr/>
            </a:pPr>
            <a:r>
              <a:rPr lang="en-US" sz="2000" dirty="0"/>
              <a:t>Production</a:t>
            </a:r>
          </a:p>
          <a:p>
            <a:pPr lvl="2">
              <a:buClrTx/>
              <a:defRPr/>
            </a:pPr>
            <a:r>
              <a:rPr lang="en-US" sz="2000" dirty="0"/>
              <a:t>Distributed business processes</a:t>
            </a:r>
          </a:p>
          <a:p>
            <a:pPr lvl="1">
              <a:defRPr/>
            </a:pPr>
            <a:r>
              <a:rPr lang="en-US" sz="2400" dirty="0"/>
              <a:t>Standardization</a:t>
            </a:r>
          </a:p>
          <a:p>
            <a:pPr lvl="2">
              <a:buClrTx/>
              <a:defRPr/>
            </a:pPr>
            <a:r>
              <a:rPr lang="en-US" sz="2000" dirty="0" smtClean="0">
                <a:latin typeface="Calibri" charset="0"/>
              </a:rPr>
              <a:t>Design software</a:t>
            </a:r>
          </a:p>
          <a:p>
            <a:pPr lvl="2">
              <a:buClrTx/>
              <a:defRPr/>
            </a:pPr>
            <a:r>
              <a:rPr lang="en-US" sz="2000" dirty="0" smtClean="0">
                <a:latin typeface="Calibri" charset="0"/>
              </a:rPr>
              <a:t>Production equipment</a:t>
            </a:r>
          </a:p>
          <a:p>
            <a:pPr lvl="2">
              <a:buClrTx/>
              <a:defRPr/>
            </a:pPr>
            <a:r>
              <a:rPr lang="en-US" sz="2000" dirty="0" smtClean="0">
                <a:latin typeface="Calibri" charset="0"/>
              </a:rPr>
              <a:t>Enterprise </a:t>
            </a:r>
            <a:r>
              <a:rPr lang="en-US" sz="2000" dirty="0" smtClean="0">
                <a:latin typeface="Calibri" charset="0"/>
              </a:rPr>
              <a:t>software</a:t>
            </a:r>
          </a:p>
          <a:p>
            <a:pPr lvl="2">
              <a:buClrTx/>
              <a:defRPr/>
            </a:pPr>
            <a:r>
              <a:rPr lang="en-US" sz="2000" dirty="0" smtClean="0">
                <a:latin typeface="Calibri" charset="0"/>
              </a:rPr>
              <a:t>Logistics and RFID</a:t>
            </a:r>
            <a:endParaRPr lang="en-US" sz="2000" dirty="0" smtClean="0">
              <a:latin typeface="Calibri" charset="0"/>
            </a:endParaRPr>
          </a:p>
          <a:p>
            <a:pPr lvl="2">
              <a:buClrTx/>
              <a:defRPr/>
            </a:pPr>
            <a:r>
              <a:rPr lang="en-US" sz="2000" dirty="0" smtClean="0">
                <a:latin typeface="Calibri" charset="0"/>
              </a:rPr>
              <a:t>The </a:t>
            </a:r>
            <a:r>
              <a:rPr lang="en-US" sz="2000" dirty="0" smtClean="0">
                <a:latin typeface="Calibri" charset="0"/>
              </a:rPr>
              <a:t>Internet</a:t>
            </a:r>
            <a:endParaRPr lang="en-US" sz="2000" dirty="0" smtClean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762000"/>
            <a:ext cx="6324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Globalization Enablers 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(II</a:t>
            </a:r>
            <a:r>
              <a:rPr lang="en-US" dirty="0" smtClean="0">
                <a:solidFill>
                  <a:srgbClr val="FFFFCC"/>
                </a:solidFill>
                <a:latin typeface="Calibri" charset="0"/>
              </a:rPr>
              <a:t>)</a:t>
            </a:r>
            <a:endParaRPr lang="en-US" sz="4800" dirty="0">
              <a:solidFill>
                <a:srgbClr val="FFFFCC"/>
              </a:solidFill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6096000" cy="4038600"/>
          </a:xfrm>
        </p:spPr>
        <p:txBody>
          <a:bodyPr/>
          <a:lstStyle/>
          <a:p>
            <a:pPr>
              <a:buClrTx/>
              <a:defRPr/>
            </a:pPr>
            <a:r>
              <a:rPr lang="en-US" sz="2400" dirty="0" smtClean="0"/>
              <a:t>Outsourcing in the 1990s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</a:rPr>
              <a:t>The great unbundling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</a:rPr>
              <a:t>Focus on core competence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</a:rPr>
              <a:t>Ideas from </a:t>
            </a:r>
            <a:r>
              <a:rPr lang="en-US" sz="2400" dirty="0" smtClean="0">
                <a:latin typeface="Calibri" charset="0"/>
              </a:rPr>
              <a:t>business school </a:t>
            </a:r>
            <a:r>
              <a:rPr lang="en-US" sz="2400" dirty="0" smtClean="0">
                <a:latin typeface="Calibri" charset="0"/>
              </a:rPr>
              <a:t>“gurus”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</a:rPr>
              <a:t>Shed fixed costs, keep variable costs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</a:rPr>
              <a:t>Pressure from financial markets</a:t>
            </a:r>
          </a:p>
          <a:p>
            <a:pPr>
              <a:buClrTx/>
              <a:defRPr/>
            </a:pPr>
            <a:r>
              <a:rPr lang="en-US" sz="2400" dirty="0" smtClean="0">
                <a:latin typeface="Calibri" charset="0"/>
              </a:rPr>
              <a:t>The new global supply base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</a:rPr>
              <a:t>Fewer, larger suppliers in more locations</a:t>
            </a:r>
          </a:p>
          <a:p>
            <a:pPr lvl="1">
              <a:defRPr/>
            </a:pPr>
            <a:endParaRPr lang="en-US" sz="2400" dirty="0" smtClean="0">
              <a:latin typeface="Calibri" charset="0"/>
            </a:endParaRPr>
          </a:p>
          <a:p>
            <a:pPr lvl="1">
              <a:defRPr/>
            </a:pPr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DEFINEDINNAVIGATOR" val="False"/>
</p:tagLst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20335</TotalTime>
  <Words>2387</Words>
  <Application>Microsoft Macintosh PowerPoint</Application>
  <PresentationFormat>On-screen Show (4:3)</PresentationFormat>
  <Paragraphs>370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Generic</vt:lpstr>
      <vt:lpstr>Microsoft Word Document</vt:lpstr>
      <vt:lpstr>Document</vt:lpstr>
      <vt:lpstr>PowerPoint Presentation</vt:lpstr>
      <vt:lpstr>Global Value Chains and Economic Globalization  Towards a New Measurement Framework</vt:lpstr>
      <vt:lpstr>This report and today’s presentation reflects solely the views of the author and are not meant to represent the views of Eurostat or the Massachusetts Institute of Technology.</vt:lpstr>
      <vt:lpstr>Today’s presentation</vt:lpstr>
      <vt:lpstr>From Internationalization to Economic Globalization</vt:lpstr>
      <vt:lpstr>Internationalization</vt:lpstr>
      <vt:lpstr>Economic Globalization</vt:lpstr>
      <vt:lpstr>Globalization Enablers (I)</vt:lpstr>
      <vt:lpstr>Globalization Enablers (II)</vt:lpstr>
      <vt:lpstr>Global suppliers and the new global supply-base:  Flextronics International example, global electronics contract mfgr:    - 88 facilities, seven huge industrial parks with full package capabilities</vt:lpstr>
      <vt:lpstr>Globalization Enablers (III)</vt:lpstr>
      <vt:lpstr>Why are better statistics on economic globalization needed?</vt:lpstr>
      <vt:lpstr>Global Value Chains –  a conceptual map to assess needed data resources</vt:lpstr>
      <vt:lpstr>A simple value chain</vt:lpstr>
      <vt:lpstr>International flows in four sourcing options</vt:lpstr>
      <vt:lpstr>A simple value chain with four sourcing options</vt:lpstr>
      <vt:lpstr>International flows in four sourcing options</vt:lpstr>
      <vt:lpstr>Assessing the Data Gaps in Europe</vt:lpstr>
      <vt:lpstr>Mapping Europe’s data resources</vt:lpstr>
      <vt:lpstr>Information required for measuring the GVC engagement of enterprises (inward and outward flows)</vt:lpstr>
      <vt:lpstr>Existing data sources and missing variables</vt:lpstr>
      <vt:lpstr>What we don’t know about international trade  Some data we would like to see (these are made up!)</vt:lpstr>
      <vt:lpstr>Why data on affiliated trade is important (Europe example)  Concentration of exporters in total manufacturing exports (percent), selected European countries,  2003 </vt:lpstr>
      <vt:lpstr>Why data on affiliated trade is important (U.S. Example)  Contributions of MNEs the US Economy, 2006 </vt:lpstr>
      <vt:lpstr>Progress on Filling the Data Gaps</vt:lpstr>
      <vt:lpstr>The Challenges of Economic Globalization for Statistical Measurement</vt:lpstr>
      <vt:lpstr>But, only filling gaps will not provide full answers to questions such as these:</vt:lpstr>
      <vt:lpstr>…enterprise level data on economic globalization…</vt:lpstr>
      <vt:lpstr>These enterprise-level data are generally confidential and reside in administrative systems: micro-data!</vt:lpstr>
      <vt:lpstr>Taking Micro-data Mainstream</vt:lpstr>
      <vt:lpstr>Confronting the challenges of micro-data use</vt:lpstr>
      <vt:lpstr>Steps needed to improve micro-data resources</vt:lpstr>
      <vt:lpstr>Institutional Structure for Filling Data Gaps and Improving Micro-data Resources in Europe</vt:lpstr>
      <vt:lpstr>Needed?  An International Integrated Data Platform (IIDP)</vt:lpstr>
      <vt:lpstr>International Integrated Data Platform (IIDP); Key Elements</vt:lpstr>
      <vt:lpstr>International Integrated Data Platform (IIDP): Inputs and Outputs</vt:lpstr>
      <vt:lpstr>Detail in private enterprise systems, an example  Actual tracking records for a notebook computer making its way from a factory in China to the home of its ultimate customer in Medford, Massachusetts; Shipped by FedEx, January 18-21, 2011 </vt:lpstr>
      <vt:lpstr>Europe’s “Natural” Leadership in International Statistics</vt:lpstr>
      <vt:lpstr>The Priorities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Measuring global value chains: the data gaps and how to fill them</dc:subject>
  <dc:creator>Tim Sturgeon</dc:creator>
  <cp:lastModifiedBy>Tim Sturgeon</cp:lastModifiedBy>
  <cp:revision>276</cp:revision>
  <cp:lastPrinted>2012-09-18T13:51:35Z</cp:lastPrinted>
  <dcterms:created xsi:type="dcterms:W3CDTF">2010-02-27T10:55:40Z</dcterms:created>
  <dcterms:modified xsi:type="dcterms:W3CDTF">2013-04-18T07:15:21Z</dcterms:modified>
</cp:coreProperties>
</file>