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4" r:id="rId2"/>
  </p:sldMasterIdLst>
  <p:notesMasterIdLst>
    <p:notesMasterId r:id="rId24"/>
  </p:notesMasterIdLst>
  <p:sldIdLst>
    <p:sldId id="256" r:id="rId3"/>
    <p:sldId id="360" r:id="rId4"/>
    <p:sldId id="288" r:id="rId5"/>
    <p:sldId id="321" r:id="rId6"/>
    <p:sldId id="340" r:id="rId7"/>
    <p:sldId id="324" r:id="rId8"/>
    <p:sldId id="351" r:id="rId9"/>
    <p:sldId id="352" r:id="rId10"/>
    <p:sldId id="359" r:id="rId11"/>
    <p:sldId id="319" r:id="rId12"/>
    <p:sldId id="327" r:id="rId13"/>
    <p:sldId id="296" r:id="rId14"/>
    <p:sldId id="301" r:id="rId15"/>
    <p:sldId id="302" r:id="rId16"/>
    <p:sldId id="328" r:id="rId17"/>
    <p:sldId id="348" r:id="rId18"/>
    <p:sldId id="358" r:id="rId19"/>
    <p:sldId id="329" r:id="rId20"/>
    <p:sldId id="361" r:id="rId21"/>
    <p:sldId id="335" r:id="rId22"/>
    <p:sldId id="263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ita Murphy" initials="NM" lastIdx="2" clrIdx="0">
    <p:extLst>
      <p:ext uri="{19B8F6BF-5375-455C-9EA6-DF929625EA0E}">
        <p15:presenceInfo xmlns:p15="http://schemas.microsoft.com/office/powerpoint/2012/main" userId="S::norita.murphy@cso.ie::5540782a-1c50-4e22-a6ef-c0a05f849283" providerId="AD"/>
      </p:ext>
    </p:extLst>
  </p:cmAuthor>
  <p:cmAuthor id="2" name="Aoife Doyle" initials="AD" lastIdx="1" clrIdx="1">
    <p:extLst>
      <p:ext uri="{19B8F6BF-5375-455C-9EA6-DF929625EA0E}">
        <p15:presenceInfo xmlns:p15="http://schemas.microsoft.com/office/powerpoint/2012/main" userId="S::Aoife.doyle@cso.ie::c8e2b79b-5ca2-4b21-9636-18e3fb7da3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78" autoAdjust="0"/>
    <p:restoredTop sz="95118" autoAdjust="0"/>
  </p:normalViewPr>
  <p:slideViewPr>
    <p:cSldViewPr snapToGrid="0">
      <p:cViewPr varScale="1">
        <p:scale>
          <a:sx n="81" d="100"/>
          <a:sy n="81" d="100"/>
        </p:scale>
        <p:origin x="18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32F70-FDBC-42E4-A61B-F1B5D3E978B6}" type="doc">
      <dgm:prSet loTypeId="urn:microsoft.com/office/officeart/2005/8/layout/hierarchy6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2DEB8F1E-1815-4E9A-8551-4EA8F240D7C1}">
      <dgm:prSet phldrT="[Text]" custT="1"/>
      <dgm:spPr/>
      <dgm:t>
        <a:bodyPr/>
        <a:lstStyle/>
        <a:p>
          <a:r>
            <a:rPr lang="en-US" sz="2000" b="1" dirty="0"/>
            <a:t>Economic Statistics Directorate</a:t>
          </a:r>
          <a:endParaRPr lang="en-IE" sz="2000" b="1" dirty="0"/>
        </a:p>
      </dgm:t>
    </dgm:pt>
    <dgm:pt modelId="{E6A37052-F0B9-4C40-9AF7-119E3E25FD03}" type="parTrans" cxnId="{F5E78368-C9B2-4079-95E5-C218A0F0F806}">
      <dgm:prSet/>
      <dgm:spPr/>
      <dgm:t>
        <a:bodyPr/>
        <a:lstStyle/>
        <a:p>
          <a:endParaRPr lang="en-IE"/>
        </a:p>
      </dgm:t>
    </dgm:pt>
    <dgm:pt modelId="{2007D256-D51A-4516-B2FA-066D7B3A4F2A}" type="sibTrans" cxnId="{F5E78368-C9B2-4079-95E5-C218A0F0F806}">
      <dgm:prSet/>
      <dgm:spPr/>
      <dgm:t>
        <a:bodyPr/>
        <a:lstStyle/>
        <a:p>
          <a:endParaRPr lang="en-IE"/>
        </a:p>
      </dgm:t>
    </dgm:pt>
    <dgm:pt modelId="{AB9E87CC-3AFD-4EF5-B1C3-702F22CF295B}">
      <dgm:prSet custT="1"/>
      <dgm:spPr/>
      <dgm:t>
        <a:bodyPr/>
        <a:lstStyle/>
        <a:p>
          <a:r>
            <a:rPr lang="en-IE" sz="2000" b="1" dirty="0"/>
            <a:t>Government Accounts Classifications</a:t>
          </a:r>
        </a:p>
      </dgm:t>
    </dgm:pt>
    <dgm:pt modelId="{608D72BF-9773-4E49-A972-1A4D799BC58C}" type="parTrans" cxnId="{DA938708-1D3E-426B-BB65-CDC15235C30C}">
      <dgm:prSet/>
      <dgm:spPr/>
      <dgm:t>
        <a:bodyPr/>
        <a:lstStyle/>
        <a:p>
          <a:endParaRPr lang="en-IE"/>
        </a:p>
      </dgm:t>
    </dgm:pt>
    <dgm:pt modelId="{F0FD9924-B788-441E-A5F9-D06484C2651A}" type="sibTrans" cxnId="{DA938708-1D3E-426B-BB65-CDC15235C30C}">
      <dgm:prSet/>
      <dgm:spPr/>
      <dgm:t>
        <a:bodyPr/>
        <a:lstStyle/>
        <a:p>
          <a:endParaRPr lang="en-IE"/>
        </a:p>
      </dgm:t>
    </dgm:pt>
    <dgm:pt modelId="{829BC89A-29F5-4D9C-9AF6-13D6A36E6DE9}">
      <dgm:prSet custT="1"/>
      <dgm:spPr/>
      <dgm:t>
        <a:bodyPr/>
        <a:lstStyle/>
        <a:p>
          <a:r>
            <a:rPr lang="en-IE" sz="1600" dirty="0"/>
            <a:t>Register of Public Sector Bodies</a:t>
          </a:r>
        </a:p>
        <a:p>
          <a:r>
            <a:rPr lang="en-IE" sz="1400" dirty="0"/>
            <a:t>Central &amp; local government surveys</a:t>
          </a:r>
        </a:p>
      </dgm:t>
    </dgm:pt>
    <dgm:pt modelId="{7B14B4E3-BEBF-4339-B552-BD010CE14C63}" type="parTrans" cxnId="{85B45E1B-8526-49F3-B13C-6A20C4153D62}">
      <dgm:prSet/>
      <dgm:spPr/>
      <dgm:t>
        <a:bodyPr/>
        <a:lstStyle/>
        <a:p>
          <a:endParaRPr lang="en-IE"/>
        </a:p>
      </dgm:t>
    </dgm:pt>
    <dgm:pt modelId="{B55B1C56-06CB-4115-8204-12C2BE6B8AFA}" type="sibTrans" cxnId="{85B45E1B-8526-49F3-B13C-6A20C4153D62}">
      <dgm:prSet/>
      <dgm:spPr/>
      <dgm:t>
        <a:bodyPr/>
        <a:lstStyle/>
        <a:p>
          <a:endParaRPr lang="en-IE"/>
        </a:p>
      </dgm:t>
    </dgm:pt>
    <dgm:pt modelId="{8A6C7204-CAFE-442C-B460-FFE1BE57483A}">
      <dgm:prSet custT="1"/>
      <dgm:spPr/>
      <dgm:t>
        <a:bodyPr/>
        <a:lstStyle/>
        <a:p>
          <a:r>
            <a:rPr lang="en-IE" sz="1600" dirty="0"/>
            <a:t>Classification reviews</a:t>
          </a:r>
        </a:p>
      </dgm:t>
    </dgm:pt>
    <dgm:pt modelId="{60B62A47-F73B-4CF6-95AD-1CC544E93848}" type="parTrans" cxnId="{C9283A76-3B95-465F-8ADA-81E51242EE30}">
      <dgm:prSet/>
      <dgm:spPr/>
      <dgm:t>
        <a:bodyPr/>
        <a:lstStyle/>
        <a:p>
          <a:endParaRPr lang="en-IE"/>
        </a:p>
      </dgm:t>
    </dgm:pt>
    <dgm:pt modelId="{905BE3F0-6173-4EA7-A487-A96840C44D7D}" type="sibTrans" cxnId="{C9283A76-3B95-465F-8ADA-81E51242EE30}">
      <dgm:prSet/>
      <dgm:spPr/>
      <dgm:t>
        <a:bodyPr/>
        <a:lstStyle/>
        <a:p>
          <a:endParaRPr lang="en-IE"/>
        </a:p>
      </dgm:t>
    </dgm:pt>
    <dgm:pt modelId="{79A14F24-2A8C-425F-BD26-5485CB74130D}" type="pres">
      <dgm:prSet presAssocID="{DF032F70-FDBC-42E4-A61B-F1B5D3E978B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F3A34C3-8946-4AB4-ACFC-9F11D3C02363}" type="pres">
      <dgm:prSet presAssocID="{DF032F70-FDBC-42E4-A61B-F1B5D3E978B6}" presName="hierFlow" presStyleCnt="0"/>
      <dgm:spPr/>
    </dgm:pt>
    <dgm:pt modelId="{F974D12B-88E0-4586-BE46-0373E976A614}" type="pres">
      <dgm:prSet presAssocID="{DF032F70-FDBC-42E4-A61B-F1B5D3E978B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D23AFDB-7297-4966-B18D-A68019E7265C}" type="pres">
      <dgm:prSet presAssocID="{2DEB8F1E-1815-4E9A-8551-4EA8F240D7C1}" presName="Name14" presStyleCnt="0"/>
      <dgm:spPr/>
    </dgm:pt>
    <dgm:pt modelId="{FD89AEB0-1F53-43EE-829C-CBA8650DCB05}" type="pres">
      <dgm:prSet presAssocID="{2DEB8F1E-1815-4E9A-8551-4EA8F240D7C1}" presName="level1Shape" presStyleLbl="node0" presStyleIdx="0" presStyleCnt="1" custScaleX="220344" custLinFactNeighborX="0" custLinFactNeighborY="6111">
        <dgm:presLayoutVars>
          <dgm:chPref val="3"/>
        </dgm:presLayoutVars>
      </dgm:prSet>
      <dgm:spPr/>
    </dgm:pt>
    <dgm:pt modelId="{EFE23777-B114-4938-A948-D4FD8F291446}" type="pres">
      <dgm:prSet presAssocID="{2DEB8F1E-1815-4E9A-8551-4EA8F240D7C1}" presName="hierChild2" presStyleCnt="0"/>
      <dgm:spPr/>
    </dgm:pt>
    <dgm:pt modelId="{ACD4F8E8-5D4B-4381-8912-1A95850CBF16}" type="pres">
      <dgm:prSet presAssocID="{608D72BF-9773-4E49-A972-1A4D799BC58C}" presName="Name19" presStyleLbl="parChTrans1D2" presStyleIdx="0" presStyleCnt="1"/>
      <dgm:spPr/>
    </dgm:pt>
    <dgm:pt modelId="{223C06F9-3087-44CD-AA86-44A3C846DA2E}" type="pres">
      <dgm:prSet presAssocID="{AB9E87CC-3AFD-4EF5-B1C3-702F22CF295B}" presName="Name21" presStyleCnt="0"/>
      <dgm:spPr/>
    </dgm:pt>
    <dgm:pt modelId="{2A6E652F-4ECF-42CF-ACE5-E3734781B52A}" type="pres">
      <dgm:prSet presAssocID="{AB9E87CC-3AFD-4EF5-B1C3-702F22CF295B}" presName="level2Shape" presStyleLbl="node2" presStyleIdx="0" presStyleCnt="1" custScaleX="300490" custScaleY="82985" custLinFactNeighborY="-13380"/>
      <dgm:spPr/>
    </dgm:pt>
    <dgm:pt modelId="{8F1E91A8-09BC-4F28-89C1-82A27C5F98F1}" type="pres">
      <dgm:prSet presAssocID="{AB9E87CC-3AFD-4EF5-B1C3-702F22CF295B}" presName="hierChild3" presStyleCnt="0"/>
      <dgm:spPr/>
    </dgm:pt>
    <dgm:pt modelId="{37603CEA-7900-450D-8A41-661D2BB36D7F}" type="pres">
      <dgm:prSet presAssocID="{7B14B4E3-BEBF-4339-B552-BD010CE14C63}" presName="Name19" presStyleLbl="parChTrans1D3" presStyleIdx="0" presStyleCnt="2"/>
      <dgm:spPr/>
    </dgm:pt>
    <dgm:pt modelId="{DB944B37-183D-4901-948A-4F238F89ECD4}" type="pres">
      <dgm:prSet presAssocID="{829BC89A-29F5-4D9C-9AF6-13D6A36E6DE9}" presName="Name21" presStyleCnt="0"/>
      <dgm:spPr/>
    </dgm:pt>
    <dgm:pt modelId="{FA5ACDC9-DC60-4446-B961-1FB64F8168FA}" type="pres">
      <dgm:prSet presAssocID="{829BC89A-29F5-4D9C-9AF6-13D6A36E6DE9}" presName="level2Shape" presStyleLbl="node3" presStyleIdx="0" presStyleCnt="2" custScaleX="284092" custScaleY="85944" custLinFactNeighborX="-72"/>
      <dgm:spPr/>
    </dgm:pt>
    <dgm:pt modelId="{DFB04BD4-4ADC-4B3F-B153-2C67A6EB47D9}" type="pres">
      <dgm:prSet presAssocID="{829BC89A-29F5-4D9C-9AF6-13D6A36E6DE9}" presName="hierChild3" presStyleCnt="0"/>
      <dgm:spPr/>
    </dgm:pt>
    <dgm:pt modelId="{F220F952-6ABA-48A7-A1DE-2BC32CCD8984}" type="pres">
      <dgm:prSet presAssocID="{60B62A47-F73B-4CF6-95AD-1CC544E93848}" presName="Name19" presStyleLbl="parChTrans1D3" presStyleIdx="1" presStyleCnt="2"/>
      <dgm:spPr/>
    </dgm:pt>
    <dgm:pt modelId="{76DB61E1-15A2-4C6C-8925-66FF9FAC089B}" type="pres">
      <dgm:prSet presAssocID="{8A6C7204-CAFE-442C-B460-FFE1BE57483A}" presName="Name21" presStyleCnt="0"/>
      <dgm:spPr/>
    </dgm:pt>
    <dgm:pt modelId="{7B54E268-9505-4F37-BB9A-C11B85A76B8F}" type="pres">
      <dgm:prSet presAssocID="{8A6C7204-CAFE-442C-B460-FFE1BE57483A}" presName="level2Shape" presStyleLbl="node3" presStyleIdx="1" presStyleCnt="2" custScaleX="288117" custScaleY="85943"/>
      <dgm:spPr/>
    </dgm:pt>
    <dgm:pt modelId="{A7519F16-B686-4335-839A-AD3473445FDA}" type="pres">
      <dgm:prSet presAssocID="{8A6C7204-CAFE-442C-B460-FFE1BE57483A}" presName="hierChild3" presStyleCnt="0"/>
      <dgm:spPr/>
    </dgm:pt>
    <dgm:pt modelId="{4587A3B1-2D53-4852-AF82-C7177BAA669A}" type="pres">
      <dgm:prSet presAssocID="{DF032F70-FDBC-42E4-A61B-F1B5D3E978B6}" presName="bgShapesFlow" presStyleCnt="0"/>
      <dgm:spPr/>
    </dgm:pt>
  </dgm:ptLst>
  <dgm:cxnLst>
    <dgm:cxn modelId="{DA938708-1D3E-426B-BB65-CDC15235C30C}" srcId="{2DEB8F1E-1815-4E9A-8551-4EA8F240D7C1}" destId="{AB9E87CC-3AFD-4EF5-B1C3-702F22CF295B}" srcOrd="0" destOrd="0" parTransId="{608D72BF-9773-4E49-A972-1A4D799BC58C}" sibTransId="{F0FD9924-B788-441E-A5F9-D06484C2651A}"/>
    <dgm:cxn modelId="{05798E13-EAE6-44ED-8931-25F7DCCE1C9D}" type="presOf" srcId="{8A6C7204-CAFE-442C-B460-FFE1BE57483A}" destId="{7B54E268-9505-4F37-BB9A-C11B85A76B8F}" srcOrd="0" destOrd="0" presId="urn:microsoft.com/office/officeart/2005/8/layout/hierarchy6"/>
    <dgm:cxn modelId="{0FBC8D14-35AF-43D5-976C-113EEC1ADBF0}" type="presOf" srcId="{2DEB8F1E-1815-4E9A-8551-4EA8F240D7C1}" destId="{FD89AEB0-1F53-43EE-829C-CBA8650DCB05}" srcOrd="0" destOrd="0" presId="urn:microsoft.com/office/officeart/2005/8/layout/hierarchy6"/>
    <dgm:cxn modelId="{85B45E1B-8526-49F3-B13C-6A20C4153D62}" srcId="{AB9E87CC-3AFD-4EF5-B1C3-702F22CF295B}" destId="{829BC89A-29F5-4D9C-9AF6-13D6A36E6DE9}" srcOrd="0" destOrd="0" parTransId="{7B14B4E3-BEBF-4339-B552-BD010CE14C63}" sibTransId="{B55B1C56-06CB-4115-8204-12C2BE6B8AFA}"/>
    <dgm:cxn modelId="{1191F923-7C24-410D-A2C7-C448359B966E}" type="presOf" srcId="{DF032F70-FDBC-42E4-A61B-F1B5D3E978B6}" destId="{79A14F24-2A8C-425F-BD26-5485CB74130D}" srcOrd="0" destOrd="0" presId="urn:microsoft.com/office/officeart/2005/8/layout/hierarchy6"/>
    <dgm:cxn modelId="{00B08A26-062A-4D24-930D-0EF837E7D38C}" type="presOf" srcId="{AB9E87CC-3AFD-4EF5-B1C3-702F22CF295B}" destId="{2A6E652F-4ECF-42CF-ACE5-E3734781B52A}" srcOrd="0" destOrd="0" presId="urn:microsoft.com/office/officeart/2005/8/layout/hierarchy6"/>
    <dgm:cxn modelId="{F5E78368-C9B2-4079-95E5-C218A0F0F806}" srcId="{DF032F70-FDBC-42E4-A61B-F1B5D3E978B6}" destId="{2DEB8F1E-1815-4E9A-8551-4EA8F240D7C1}" srcOrd="0" destOrd="0" parTransId="{E6A37052-F0B9-4C40-9AF7-119E3E25FD03}" sibTransId="{2007D256-D51A-4516-B2FA-066D7B3A4F2A}"/>
    <dgm:cxn modelId="{C9283A76-3B95-465F-8ADA-81E51242EE30}" srcId="{AB9E87CC-3AFD-4EF5-B1C3-702F22CF295B}" destId="{8A6C7204-CAFE-442C-B460-FFE1BE57483A}" srcOrd="1" destOrd="0" parTransId="{60B62A47-F73B-4CF6-95AD-1CC544E93848}" sibTransId="{905BE3F0-6173-4EA7-A487-A96840C44D7D}"/>
    <dgm:cxn modelId="{1AC1F2A6-731D-49F1-8F03-47A2A7436DCB}" type="presOf" srcId="{608D72BF-9773-4E49-A972-1A4D799BC58C}" destId="{ACD4F8E8-5D4B-4381-8912-1A95850CBF16}" srcOrd="0" destOrd="0" presId="urn:microsoft.com/office/officeart/2005/8/layout/hierarchy6"/>
    <dgm:cxn modelId="{1F074AB8-4E86-4BB8-B6EF-80FC5286C48F}" type="presOf" srcId="{829BC89A-29F5-4D9C-9AF6-13D6A36E6DE9}" destId="{FA5ACDC9-DC60-4446-B961-1FB64F8168FA}" srcOrd="0" destOrd="0" presId="urn:microsoft.com/office/officeart/2005/8/layout/hierarchy6"/>
    <dgm:cxn modelId="{9DFD17EC-074C-49B7-9F79-14582DCB8DFB}" type="presOf" srcId="{60B62A47-F73B-4CF6-95AD-1CC544E93848}" destId="{F220F952-6ABA-48A7-A1DE-2BC32CCD8984}" srcOrd="0" destOrd="0" presId="urn:microsoft.com/office/officeart/2005/8/layout/hierarchy6"/>
    <dgm:cxn modelId="{DA739FF2-1002-44BB-A331-D2C03EF9FC42}" type="presOf" srcId="{7B14B4E3-BEBF-4339-B552-BD010CE14C63}" destId="{37603CEA-7900-450D-8A41-661D2BB36D7F}" srcOrd="0" destOrd="0" presId="urn:microsoft.com/office/officeart/2005/8/layout/hierarchy6"/>
    <dgm:cxn modelId="{E001D706-BF32-4BC6-BB07-6566ED1FBEE6}" type="presParOf" srcId="{79A14F24-2A8C-425F-BD26-5485CB74130D}" destId="{0F3A34C3-8946-4AB4-ACFC-9F11D3C02363}" srcOrd="0" destOrd="0" presId="urn:microsoft.com/office/officeart/2005/8/layout/hierarchy6"/>
    <dgm:cxn modelId="{0FCEDC77-C468-42F9-8831-2593284BA85F}" type="presParOf" srcId="{0F3A34C3-8946-4AB4-ACFC-9F11D3C02363}" destId="{F974D12B-88E0-4586-BE46-0373E976A614}" srcOrd="0" destOrd="0" presId="urn:microsoft.com/office/officeart/2005/8/layout/hierarchy6"/>
    <dgm:cxn modelId="{77D4A9B1-0805-4B33-A6B6-93BCBAEC5CEF}" type="presParOf" srcId="{F974D12B-88E0-4586-BE46-0373E976A614}" destId="{5D23AFDB-7297-4966-B18D-A68019E7265C}" srcOrd="0" destOrd="0" presId="urn:microsoft.com/office/officeart/2005/8/layout/hierarchy6"/>
    <dgm:cxn modelId="{8B75DD0D-339E-424C-B9FB-278AD8DC0F2A}" type="presParOf" srcId="{5D23AFDB-7297-4966-B18D-A68019E7265C}" destId="{FD89AEB0-1F53-43EE-829C-CBA8650DCB05}" srcOrd="0" destOrd="0" presId="urn:microsoft.com/office/officeart/2005/8/layout/hierarchy6"/>
    <dgm:cxn modelId="{4CAC0206-D535-4689-B0CB-B18C2534107F}" type="presParOf" srcId="{5D23AFDB-7297-4966-B18D-A68019E7265C}" destId="{EFE23777-B114-4938-A948-D4FD8F291446}" srcOrd="1" destOrd="0" presId="urn:microsoft.com/office/officeart/2005/8/layout/hierarchy6"/>
    <dgm:cxn modelId="{6EF5121A-122B-4BCE-88FB-22EE5AE50081}" type="presParOf" srcId="{EFE23777-B114-4938-A948-D4FD8F291446}" destId="{ACD4F8E8-5D4B-4381-8912-1A95850CBF16}" srcOrd="0" destOrd="0" presId="urn:microsoft.com/office/officeart/2005/8/layout/hierarchy6"/>
    <dgm:cxn modelId="{D9B4FD54-558A-469D-8D85-592CB975CA73}" type="presParOf" srcId="{EFE23777-B114-4938-A948-D4FD8F291446}" destId="{223C06F9-3087-44CD-AA86-44A3C846DA2E}" srcOrd="1" destOrd="0" presId="urn:microsoft.com/office/officeart/2005/8/layout/hierarchy6"/>
    <dgm:cxn modelId="{F475C7C0-0CFC-4BCB-9527-6BCC5CA060AA}" type="presParOf" srcId="{223C06F9-3087-44CD-AA86-44A3C846DA2E}" destId="{2A6E652F-4ECF-42CF-ACE5-E3734781B52A}" srcOrd="0" destOrd="0" presId="urn:microsoft.com/office/officeart/2005/8/layout/hierarchy6"/>
    <dgm:cxn modelId="{13A68AF5-69A9-4900-8C39-419C5E87462F}" type="presParOf" srcId="{223C06F9-3087-44CD-AA86-44A3C846DA2E}" destId="{8F1E91A8-09BC-4F28-89C1-82A27C5F98F1}" srcOrd="1" destOrd="0" presId="urn:microsoft.com/office/officeart/2005/8/layout/hierarchy6"/>
    <dgm:cxn modelId="{65638EF1-E797-4251-98A0-8A3970A020F7}" type="presParOf" srcId="{8F1E91A8-09BC-4F28-89C1-82A27C5F98F1}" destId="{37603CEA-7900-450D-8A41-661D2BB36D7F}" srcOrd="0" destOrd="0" presId="urn:microsoft.com/office/officeart/2005/8/layout/hierarchy6"/>
    <dgm:cxn modelId="{B554B080-E92E-49AD-A8EA-5E102E38A11A}" type="presParOf" srcId="{8F1E91A8-09BC-4F28-89C1-82A27C5F98F1}" destId="{DB944B37-183D-4901-948A-4F238F89ECD4}" srcOrd="1" destOrd="0" presId="urn:microsoft.com/office/officeart/2005/8/layout/hierarchy6"/>
    <dgm:cxn modelId="{386796CC-0420-498F-9CF4-1285F35F09F7}" type="presParOf" srcId="{DB944B37-183D-4901-948A-4F238F89ECD4}" destId="{FA5ACDC9-DC60-4446-B961-1FB64F8168FA}" srcOrd="0" destOrd="0" presId="urn:microsoft.com/office/officeart/2005/8/layout/hierarchy6"/>
    <dgm:cxn modelId="{969C8BA7-E925-4CB2-AB96-1F1FDD2CED7C}" type="presParOf" srcId="{DB944B37-183D-4901-948A-4F238F89ECD4}" destId="{DFB04BD4-4ADC-4B3F-B153-2C67A6EB47D9}" srcOrd="1" destOrd="0" presId="urn:microsoft.com/office/officeart/2005/8/layout/hierarchy6"/>
    <dgm:cxn modelId="{E0F7FF4A-64B0-40DB-9EDC-FFBA8873658A}" type="presParOf" srcId="{8F1E91A8-09BC-4F28-89C1-82A27C5F98F1}" destId="{F220F952-6ABA-48A7-A1DE-2BC32CCD8984}" srcOrd="2" destOrd="0" presId="urn:microsoft.com/office/officeart/2005/8/layout/hierarchy6"/>
    <dgm:cxn modelId="{837F8C96-F754-4688-AAA6-3D621DB6A8CF}" type="presParOf" srcId="{8F1E91A8-09BC-4F28-89C1-82A27C5F98F1}" destId="{76DB61E1-15A2-4C6C-8925-66FF9FAC089B}" srcOrd="3" destOrd="0" presId="urn:microsoft.com/office/officeart/2005/8/layout/hierarchy6"/>
    <dgm:cxn modelId="{6F13A6E2-6EA5-4583-95A8-E3A31AA286AD}" type="presParOf" srcId="{76DB61E1-15A2-4C6C-8925-66FF9FAC089B}" destId="{7B54E268-9505-4F37-BB9A-C11B85A76B8F}" srcOrd="0" destOrd="0" presId="urn:microsoft.com/office/officeart/2005/8/layout/hierarchy6"/>
    <dgm:cxn modelId="{48C7BF88-4F6E-46E4-996D-CF796786F3D9}" type="presParOf" srcId="{76DB61E1-15A2-4C6C-8925-66FF9FAC089B}" destId="{A7519F16-B686-4335-839A-AD3473445FDA}" srcOrd="1" destOrd="0" presId="urn:microsoft.com/office/officeart/2005/8/layout/hierarchy6"/>
    <dgm:cxn modelId="{5587A456-1F55-436C-99F4-F6CC87043B81}" type="presParOf" srcId="{79A14F24-2A8C-425F-BD26-5485CB74130D}" destId="{4587A3B1-2D53-4852-AF82-C7177BAA669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816F8-423A-4735-AC46-685ABE5BA380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7F03B13B-7E77-4CBB-875A-73FA11321789}">
      <dgm:prSet phldrT="[Text]" custT="1"/>
      <dgm:spPr/>
      <dgm:t>
        <a:bodyPr/>
        <a:lstStyle/>
        <a:p>
          <a:r>
            <a:rPr lang="en-IE" sz="1400" b="1" dirty="0"/>
            <a:t>Submission to D/ Finance statistical queries form</a:t>
          </a:r>
        </a:p>
        <a:p>
          <a:r>
            <a:rPr lang="en-IE" sz="1400" b="1" dirty="0"/>
            <a:t>Discussion at the PPP expert group</a:t>
          </a:r>
        </a:p>
      </dgm:t>
    </dgm:pt>
    <dgm:pt modelId="{F158C366-8DAE-4609-A0FF-577BC81F6C34}" type="parTrans" cxnId="{CC70FC6C-8F91-42DA-BA39-DAD6887F4330}">
      <dgm:prSet/>
      <dgm:spPr/>
      <dgm:t>
        <a:bodyPr/>
        <a:lstStyle/>
        <a:p>
          <a:endParaRPr lang="en-IE" b="1"/>
        </a:p>
      </dgm:t>
    </dgm:pt>
    <dgm:pt modelId="{C2DAFF38-5028-43AC-ABFA-B96EB0F37B00}" type="sibTrans" cxnId="{CC70FC6C-8F91-42DA-BA39-DAD6887F4330}">
      <dgm:prSet/>
      <dgm:spPr/>
      <dgm:t>
        <a:bodyPr/>
        <a:lstStyle/>
        <a:p>
          <a:endParaRPr lang="en-IE" b="1"/>
        </a:p>
      </dgm:t>
    </dgm:pt>
    <dgm:pt modelId="{33838BA0-80F3-4222-8744-D59CC05E8E44}">
      <dgm:prSet phldrT="[Text]" custT="1"/>
      <dgm:spPr/>
      <dgm:t>
        <a:bodyPr/>
        <a:lstStyle/>
        <a:p>
          <a:r>
            <a:rPr lang="en-IE" sz="1400" b="1" dirty="0"/>
            <a:t>Informal feedback/consultation with CSO with DFIN and stakeholders</a:t>
          </a:r>
        </a:p>
      </dgm:t>
    </dgm:pt>
    <dgm:pt modelId="{CA54A072-8AA9-435F-B6AF-6A94FBDA573B}" type="parTrans" cxnId="{0BC8A493-99D1-401B-B404-4F0EEC8785A5}">
      <dgm:prSet/>
      <dgm:spPr/>
      <dgm:t>
        <a:bodyPr/>
        <a:lstStyle/>
        <a:p>
          <a:endParaRPr lang="en-IE" b="1"/>
        </a:p>
      </dgm:t>
    </dgm:pt>
    <dgm:pt modelId="{0C14C56A-48F1-4A37-9150-2A09E442DC37}" type="sibTrans" cxnId="{0BC8A493-99D1-401B-B404-4F0EEC8785A5}">
      <dgm:prSet/>
      <dgm:spPr/>
      <dgm:t>
        <a:bodyPr/>
        <a:lstStyle/>
        <a:p>
          <a:endParaRPr lang="en-IE" b="1"/>
        </a:p>
      </dgm:t>
    </dgm:pt>
    <dgm:pt modelId="{18277E76-1D4D-43CD-8BDE-6E8378BD4FAE}">
      <dgm:prSet phldrT="[Text]" custT="1"/>
      <dgm:spPr/>
      <dgm:t>
        <a:bodyPr/>
        <a:lstStyle/>
        <a:p>
          <a:r>
            <a:rPr lang="en-IE" sz="1400" b="1" dirty="0"/>
            <a:t>Formal request (incl. ex-ante) to CSO</a:t>
          </a:r>
        </a:p>
        <a:p>
          <a:r>
            <a:rPr lang="en-IE" sz="1400" b="1" dirty="0"/>
            <a:t>Timely provision of all document</a:t>
          </a:r>
          <a:r>
            <a:rPr lang="en-IE" sz="1000" b="1" dirty="0"/>
            <a:t>s</a:t>
          </a:r>
        </a:p>
      </dgm:t>
    </dgm:pt>
    <dgm:pt modelId="{B4DAC000-5153-4FEC-8C41-CC9942A3880E}" type="parTrans" cxnId="{90A0AE7A-1880-42F2-9426-392D6AB71EDB}">
      <dgm:prSet/>
      <dgm:spPr/>
      <dgm:t>
        <a:bodyPr/>
        <a:lstStyle/>
        <a:p>
          <a:endParaRPr lang="en-IE" b="1"/>
        </a:p>
      </dgm:t>
    </dgm:pt>
    <dgm:pt modelId="{08F8CF63-5DE6-489D-B502-543BF59D4971}" type="sibTrans" cxnId="{90A0AE7A-1880-42F2-9426-392D6AB71EDB}">
      <dgm:prSet/>
      <dgm:spPr/>
      <dgm:t>
        <a:bodyPr/>
        <a:lstStyle/>
        <a:p>
          <a:endParaRPr lang="en-IE" b="1"/>
        </a:p>
      </dgm:t>
    </dgm:pt>
    <dgm:pt modelId="{F49508B7-AC9F-4D02-8543-C52B13A0CE76}">
      <dgm:prSet phldrT="[Text]" custT="1"/>
      <dgm:spPr/>
      <dgm:t>
        <a:bodyPr/>
        <a:lstStyle/>
        <a:p>
          <a:r>
            <a:rPr lang="en-IE" sz="1100" b="1" dirty="0"/>
            <a:t>CSO response </a:t>
          </a:r>
        </a:p>
        <a:p>
          <a:r>
            <a:rPr lang="en-IE" sz="1100" b="0" dirty="0"/>
            <a:t>(provisional if ex ante)</a:t>
          </a:r>
        </a:p>
        <a:p>
          <a:r>
            <a:rPr lang="en-IE" sz="1100" dirty="0"/>
            <a:t>Speed of advice</a:t>
          </a:r>
        </a:p>
        <a:p>
          <a:r>
            <a:rPr lang="en-IE" sz="1100" dirty="0"/>
            <a:t>resources, prioritisation, materiality, complexity</a:t>
          </a:r>
          <a:endParaRPr lang="en-IE" sz="1100" b="1" dirty="0"/>
        </a:p>
      </dgm:t>
    </dgm:pt>
    <dgm:pt modelId="{15C26C3B-AC1A-4456-96DB-058F7FA71870}" type="parTrans" cxnId="{9927F016-A97B-4518-A919-D23FE1645A36}">
      <dgm:prSet/>
      <dgm:spPr/>
      <dgm:t>
        <a:bodyPr/>
        <a:lstStyle/>
        <a:p>
          <a:endParaRPr lang="en-IE" b="1"/>
        </a:p>
      </dgm:t>
    </dgm:pt>
    <dgm:pt modelId="{C6A10BDA-08DF-4CA0-BAFC-03D2EC78D1F4}" type="sibTrans" cxnId="{9927F016-A97B-4518-A919-D23FE1645A36}">
      <dgm:prSet/>
      <dgm:spPr/>
      <dgm:t>
        <a:bodyPr/>
        <a:lstStyle/>
        <a:p>
          <a:endParaRPr lang="en-IE" b="1"/>
        </a:p>
      </dgm:t>
    </dgm:pt>
    <dgm:pt modelId="{72B6B28E-379F-438E-A563-7867F74815E5}">
      <dgm:prSet phldrT="[Text]" custT="1"/>
      <dgm:spPr/>
      <dgm:t>
        <a:bodyPr/>
        <a:lstStyle/>
        <a:p>
          <a:r>
            <a:rPr lang="en-IE" sz="1400" b="1" dirty="0"/>
            <a:t>Formal CSO request to Eurostat</a:t>
          </a:r>
        </a:p>
      </dgm:t>
    </dgm:pt>
    <dgm:pt modelId="{55EDA114-7EDF-4E84-8E43-0CDDAAF725A0}" type="parTrans" cxnId="{0F642A0C-CF40-4329-A9A7-6A225E7564D1}">
      <dgm:prSet/>
      <dgm:spPr/>
      <dgm:t>
        <a:bodyPr/>
        <a:lstStyle/>
        <a:p>
          <a:endParaRPr lang="en-IE" b="1"/>
        </a:p>
      </dgm:t>
    </dgm:pt>
    <dgm:pt modelId="{E45EC4D3-54CD-420E-8537-4C98D34DAA8F}" type="sibTrans" cxnId="{0F642A0C-CF40-4329-A9A7-6A225E7564D1}">
      <dgm:prSet/>
      <dgm:spPr/>
      <dgm:t>
        <a:bodyPr/>
        <a:lstStyle/>
        <a:p>
          <a:endParaRPr lang="en-IE" b="1"/>
        </a:p>
      </dgm:t>
    </dgm:pt>
    <dgm:pt modelId="{ADEE51ED-5E79-4948-A550-B08C8AF9EF38}">
      <dgm:prSet custT="1"/>
      <dgm:spPr/>
      <dgm:t>
        <a:bodyPr/>
        <a:lstStyle/>
        <a:p>
          <a:r>
            <a:rPr lang="en-IE" sz="1400" b="1" dirty="0"/>
            <a:t>Eurostat decision – </a:t>
          </a:r>
        </a:p>
        <a:p>
          <a:r>
            <a:rPr lang="en-IE" sz="1400" b="1" dirty="0"/>
            <a:t>the final arbiters</a:t>
          </a:r>
        </a:p>
      </dgm:t>
    </dgm:pt>
    <dgm:pt modelId="{1FCB5BBD-C9EE-4B71-A3E0-3AF47FFD4E3E}" type="parTrans" cxnId="{81CD2646-85EE-4238-921E-52F8B3449583}">
      <dgm:prSet/>
      <dgm:spPr/>
      <dgm:t>
        <a:bodyPr/>
        <a:lstStyle/>
        <a:p>
          <a:endParaRPr lang="en-IE" b="1"/>
        </a:p>
      </dgm:t>
    </dgm:pt>
    <dgm:pt modelId="{44FD403B-152C-4FB0-9FBD-F7F3C445916D}" type="sibTrans" cxnId="{81CD2646-85EE-4238-921E-52F8B3449583}">
      <dgm:prSet/>
      <dgm:spPr/>
      <dgm:t>
        <a:bodyPr/>
        <a:lstStyle/>
        <a:p>
          <a:endParaRPr lang="en-IE" b="1"/>
        </a:p>
      </dgm:t>
    </dgm:pt>
    <dgm:pt modelId="{959BB921-1301-41D2-89C8-549950B9A1CF}">
      <dgm:prSet custT="1"/>
      <dgm:spPr/>
      <dgm:t>
        <a:bodyPr/>
        <a:lstStyle/>
        <a:p>
          <a:r>
            <a:rPr lang="en-IE" sz="1400" b="1" dirty="0"/>
            <a:t>Publication of final decision by CSO and Eurostat</a:t>
          </a:r>
        </a:p>
      </dgm:t>
    </dgm:pt>
    <dgm:pt modelId="{3B30F247-5BD2-49C1-8748-4A0568F3EA82}" type="parTrans" cxnId="{17AE31D4-1A53-4EC8-9E48-0F2D7D65E09B}">
      <dgm:prSet/>
      <dgm:spPr/>
      <dgm:t>
        <a:bodyPr/>
        <a:lstStyle/>
        <a:p>
          <a:endParaRPr lang="en-IE" b="1"/>
        </a:p>
      </dgm:t>
    </dgm:pt>
    <dgm:pt modelId="{7E09CE7D-A9DF-461C-B597-262854D471C4}" type="sibTrans" cxnId="{17AE31D4-1A53-4EC8-9E48-0F2D7D65E09B}">
      <dgm:prSet/>
      <dgm:spPr/>
      <dgm:t>
        <a:bodyPr/>
        <a:lstStyle/>
        <a:p>
          <a:endParaRPr lang="en-IE" b="1"/>
        </a:p>
      </dgm:t>
    </dgm:pt>
    <dgm:pt modelId="{C216126C-2C5B-4482-B636-7B935C5260F6}">
      <dgm:prSet custT="1"/>
      <dgm:spPr/>
      <dgm:t>
        <a:bodyPr/>
        <a:lstStyle/>
        <a:p>
          <a:r>
            <a:rPr lang="en-IE" sz="1400" b="1" dirty="0"/>
            <a:t>Additional information gathering / clarification</a:t>
          </a:r>
        </a:p>
      </dgm:t>
    </dgm:pt>
    <dgm:pt modelId="{FEE864E1-0C38-4E7D-AD0A-361CE684A05A}" type="parTrans" cxnId="{5EFF41D7-B9A0-47A4-921E-F6031F235E84}">
      <dgm:prSet/>
      <dgm:spPr/>
      <dgm:t>
        <a:bodyPr/>
        <a:lstStyle/>
        <a:p>
          <a:endParaRPr lang="en-IE" b="1"/>
        </a:p>
      </dgm:t>
    </dgm:pt>
    <dgm:pt modelId="{382961BC-953B-4AD1-8C06-E3F2714423E5}" type="sibTrans" cxnId="{5EFF41D7-B9A0-47A4-921E-F6031F235E84}">
      <dgm:prSet/>
      <dgm:spPr/>
      <dgm:t>
        <a:bodyPr/>
        <a:lstStyle/>
        <a:p>
          <a:endParaRPr lang="en-IE" b="1"/>
        </a:p>
      </dgm:t>
    </dgm:pt>
    <dgm:pt modelId="{6987D7FC-3B44-4B21-AC32-DCB4B0E0CA8A}" type="pres">
      <dgm:prSet presAssocID="{EA4816F8-423A-4735-AC46-685ABE5BA380}" presName="diagram" presStyleCnt="0">
        <dgm:presLayoutVars>
          <dgm:dir/>
          <dgm:resizeHandles val="exact"/>
        </dgm:presLayoutVars>
      </dgm:prSet>
      <dgm:spPr/>
    </dgm:pt>
    <dgm:pt modelId="{D4D05A0B-00EB-4C77-800D-EBB49AD35503}" type="pres">
      <dgm:prSet presAssocID="{7F03B13B-7E77-4CBB-875A-73FA11321789}" presName="node" presStyleLbl="node1" presStyleIdx="0" presStyleCnt="8">
        <dgm:presLayoutVars>
          <dgm:bulletEnabled val="1"/>
        </dgm:presLayoutVars>
      </dgm:prSet>
      <dgm:spPr/>
    </dgm:pt>
    <dgm:pt modelId="{638D1EE4-2FAA-44F8-B0A7-E5C7BFC400B4}" type="pres">
      <dgm:prSet presAssocID="{C2DAFF38-5028-43AC-ABFA-B96EB0F37B00}" presName="sibTrans" presStyleLbl="sibTrans2D1" presStyleIdx="0" presStyleCnt="7"/>
      <dgm:spPr/>
    </dgm:pt>
    <dgm:pt modelId="{F9A8EA0D-5FDA-4DBD-BD98-56D7F80C32DD}" type="pres">
      <dgm:prSet presAssocID="{C2DAFF38-5028-43AC-ABFA-B96EB0F37B00}" presName="connectorText" presStyleLbl="sibTrans2D1" presStyleIdx="0" presStyleCnt="7"/>
      <dgm:spPr/>
    </dgm:pt>
    <dgm:pt modelId="{B970E366-CFD2-4B0E-A1E3-7C2D0703F38A}" type="pres">
      <dgm:prSet presAssocID="{33838BA0-80F3-4222-8744-D59CC05E8E44}" presName="node" presStyleLbl="node1" presStyleIdx="1" presStyleCnt="8">
        <dgm:presLayoutVars>
          <dgm:bulletEnabled val="1"/>
        </dgm:presLayoutVars>
      </dgm:prSet>
      <dgm:spPr/>
    </dgm:pt>
    <dgm:pt modelId="{0F0EEF77-AE87-46C4-BF05-13B20884BAFD}" type="pres">
      <dgm:prSet presAssocID="{0C14C56A-48F1-4A37-9150-2A09E442DC37}" presName="sibTrans" presStyleLbl="sibTrans2D1" presStyleIdx="1" presStyleCnt="7"/>
      <dgm:spPr/>
    </dgm:pt>
    <dgm:pt modelId="{0503AF2B-2BA7-47A7-9479-A24C9833E6D0}" type="pres">
      <dgm:prSet presAssocID="{0C14C56A-48F1-4A37-9150-2A09E442DC37}" presName="connectorText" presStyleLbl="sibTrans2D1" presStyleIdx="1" presStyleCnt="7"/>
      <dgm:spPr/>
    </dgm:pt>
    <dgm:pt modelId="{8302958A-CBB8-4FC6-A90B-3C9154BFD06A}" type="pres">
      <dgm:prSet presAssocID="{C216126C-2C5B-4482-B636-7B935C5260F6}" presName="node" presStyleLbl="node1" presStyleIdx="2" presStyleCnt="8">
        <dgm:presLayoutVars>
          <dgm:bulletEnabled val="1"/>
        </dgm:presLayoutVars>
      </dgm:prSet>
      <dgm:spPr/>
    </dgm:pt>
    <dgm:pt modelId="{29D50665-5933-4C71-9610-04E5892BA59C}" type="pres">
      <dgm:prSet presAssocID="{382961BC-953B-4AD1-8C06-E3F2714423E5}" presName="sibTrans" presStyleLbl="sibTrans2D1" presStyleIdx="2" presStyleCnt="7"/>
      <dgm:spPr/>
    </dgm:pt>
    <dgm:pt modelId="{0CB66959-F67F-4FD3-B666-8CC8E38E5B4B}" type="pres">
      <dgm:prSet presAssocID="{382961BC-953B-4AD1-8C06-E3F2714423E5}" presName="connectorText" presStyleLbl="sibTrans2D1" presStyleIdx="2" presStyleCnt="7"/>
      <dgm:spPr/>
    </dgm:pt>
    <dgm:pt modelId="{EB194B1D-09BB-4C3C-8CC2-3F966B28EB3F}" type="pres">
      <dgm:prSet presAssocID="{18277E76-1D4D-43CD-8BDE-6E8378BD4FAE}" presName="node" presStyleLbl="node1" presStyleIdx="3" presStyleCnt="8">
        <dgm:presLayoutVars>
          <dgm:bulletEnabled val="1"/>
        </dgm:presLayoutVars>
      </dgm:prSet>
      <dgm:spPr/>
    </dgm:pt>
    <dgm:pt modelId="{2DC7EAF3-93F2-4820-A53F-ACC3B0919152}" type="pres">
      <dgm:prSet presAssocID="{08F8CF63-5DE6-489D-B502-543BF59D4971}" presName="sibTrans" presStyleLbl="sibTrans2D1" presStyleIdx="3" presStyleCnt="7"/>
      <dgm:spPr/>
    </dgm:pt>
    <dgm:pt modelId="{2F2B439D-436E-4ECF-AAFD-6092286860B3}" type="pres">
      <dgm:prSet presAssocID="{08F8CF63-5DE6-489D-B502-543BF59D4971}" presName="connectorText" presStyleLbl="sibTrans2D1" presStyleIdx="3" presStyleCnt="7"/>
      <dgm:spPr/>
    </dgm:pt>
    <dgm:pt modelId="{9BB616FE-32C4-4485-B402-49219840B894}" type="pres">
      <dgm:prSet presAssocID="{F49508B7-AC9F-4D02-8543-C52B13A0CE76}" presName="node" presStyleLbl="node1" presStyleIdx="4" presStyleCnt="8">
        <dgm:presLayoutVars>
          <dgm:bulletEnabled val="1"/>
        </dgm:presLayoutVars>
      </dgm:prSet>
      <dgm:spPr/>
    </dgm:pt>
    <dgm:pt modelId="{504693E4-713A-44E0-9285-F3CD949EF267}" type="pres">
      <dgm:prSet presAssocID="{C6A10BDA-08DF-4CA0-BAFC-03D2EC78D1F4}" presName="sibTrans" presStyleLbl="sibTrans2D1" presStyleIdx="4" presStyleCnt="7"/>
      <dgm:spPr/>
    </dgm:pt>
    <dgm:pt modelId="{5519DA00-29B5-43DD-A6FB-AB95C74AEE39}" type="pres">
      <dgm:prSet presAssocID="{C6A10BDA-08DF-4CA0-BAFC-03D2EC78D1F4}" presName="connectorText" presStyleLbl="sibTrans2D1" presStyleIdx="4" presStyleCnt="7"/>
      <dgm:spPr/>
    </dgm:pt>
    <dgm:pt modelId="{5B7DAB82-CA74-4E3D-88A8-A9A7F9915BA0}" type="pres">
      <dgm:prSet presAssocID="{72B6B28E-379F-438E-A563-7867F74815E5}" presName="node" presStyleLbl="node1" presStyleIdx="5" presStyleCnt="8">
        <dgm:presLayoutVars>
          <dgm:bulletEnabled val="1"/>
        </dgm:presLayoutVars>
      </dgm:prSet>
      <dgm:spPr/>
    </dgm:pt>
    <dgm:pt modelId="{0B2F2EDD-D3A8-4BD5-B4AE-2479BCA1F7D7}" type="pres">
      <dgm:prSet presAssocID="{E45EC4D3-54CD-420E-8537-4C98D34DAA8F}" presName="sibTrans" presStyleLbl="sibTrans2D1" presStyleIdx="5" presStyleCnt="7"/>
      <dgm:spPr/>
    </dgm:pt>
    <dgm:pt modelId="{4C1F1220-3178-46D0-B9B7-FAAF50C813F0}" type="pres">
      <dgm:prSet presAssocID="{E45EC4D3-54CD-420E-8537-4C98D34DAA8F}" presName="connectorText" presStyleLbl="sibTrans2D1" presStyleIdx="5" presStyleCnt="7"/>
      <dgm:spPr/>
    </dgm:pt>
    <dgm:pt modelId="{F5295C2F-8DF0-460D-91DD-2FD386D5C7E2}" type="pres">
      <dgm:prSet presAssocID="{ADEE51ED-5E79-4948-A550-B08C8AF9EF38}" presName="node" presStyleLbl="node1" presStyleIdx="6" presStyleCnt="8">
        <dgm:presLayoutVars>
          <dgm:bulletEnabled val="1"/>
        </dgm:presLayoutVars>
      </dgm:prSet>
      <dgm:spPr/>
    </dgm:pt>
    <dgm:pt modelId="{3844D36A-0734-4BF6-B01F-BA64FD907598}" type="pres">
      <dgm:prSet presAssocID="{44FD403B-152C-4FB0-9FBD-F7F3C445916D}" presName="sibTrans" presStyleLbl="sibTrans2D1" presStyleIdx="6" presStyleCnt="7"/>
      <dgm:spPr/>
    </dgm:pt>
    <dgm:pt modelId="{7A0FBBB3-ECCF-410C-A45F-C43762E9F64A}" type="pres">
      <dgm:prSet presAssocID="{44FD403B-152C-4FB0-9FBD-F7F3C445916D}" presName="connectorText" presStyleLbl="sibTrans2D1" presStyleIdx="6" presStyleCnt="7"/>
      <dgm:spPr/>
    </dgm:pt>
    <dgm:pt modelId="{3303F636-8A75-4726-A7A3-AEDA484D68B0}" type="pres">
      <dgm:prSet presAssocID="{959BB921-1301-41D2-89C8-549950B9A1CF}" presName="node" presStyleLbl="node1" presStyleIdx="7" presStyleCnt="8">
        <dgm:presLayoutVars>
          <dgm:bulletEnabled val="1"/>
        </dgm:presLayoutVars>
      </dgm:prSet>
      <dgm:spPr/>
    </dgm:pt>
  </dgm:ptLst>
  <dgm:cxnLst>
    <dgm:cxn modelId="{84D83603-0CF7-442C-9441-03EF98A2382A}" type="presOf" srcId="{ADEE51ED-5E79-4948-A550-B08C8AF9EF38}" destId="{F5295C2F-8DF0-460D-91DD-2FD386D5C7E2}" srcOrd="0" destOrd="0" presId="urn:microsoft.com/office/officeart/2005/8/layout/process5"/>
    <dgm:cxn modelId="{4C6A9204-3E3F-40A1-8725-27B59DF5B125}" type="presOf" srcId="{382961BC-953B-4AD1-8C06-E3F2714423E5}" destId="{29D50665-5933-4C71-9610-04E5892BA59C}" srcOrd="0" destOrd="0" presId="urn:microsoft.com/office/officeart/2005/8/layout/process5"/>
    <dgm:cxn modelId="{2803DB04-932E-4BF4-B339-72E0167577DC}" type="presOf" srcId="{C216126C-2C5B-4482-B636-7B935C5260F6}" destId="{8302958A-CBB8-4FC6-A90B-3C9154BFD06A}" srcOrd="0" destOrd="0" presId="urn:microsoft.com/office/officeart/2005/8/layout/process5"/>
    <dgm:cxn modelId="{0F642A0C-CF40-4329-A9A7-6A225E7564D1}" srcId="{EA4816F8-423A-4735-AC46-685ABE5BA380}" destId="{72B6B28E-379F-438E-A563-7867F74815E5}" srcOrd="5" destOrd="0" parTransId="{55EDA114-7EDF-4E84-8E43-0CDDAAF725A0}" sibTransId="{E45EC4D3-54CD-420E-8537-4C98D34DAA8F}"/>
    <dgm:cxn modelId="{CC66D012-8E08-4F95-8820-ED50D63D14F7}" type="presOf" srcId="{33838BA0-80F3-4222-8744-D59CC05E8E44}" destId="{B970E366-CFD2-4B0E-A1E3-7C2D0703F38A}" srcOrd="0" destOrd="0" presId="urn:microsoft.com/office/officeart/2005/8/layout/process5"/>
    <dgm:cxn modelId="{9927F016-A97B-4518-A919-D23FE1645A36}" srcId="{EA4816F8-423A-4735-AC46-685ABE5BA380}" destId="{F49508B7-AC9F-4D02-8543-C52B13A0CE76}" srcOrd="4" destOrd="0" parTransId="{15C26C3B-AC1A-4456-96DB-058F7FA71870}" sibTransId="{C6A10BDA-08DF-4CA0-BAFC-03D2EC78D1F4}"/>
    <dgm:cxn modelId="{4ABFF31A-9F9D-4C8F-873E-DE4991FF7754}" type="presOf" srcId="{C2DAFF38-5028-43AC-ABFA-B96EB0F37B00}" destId="{638D1EE4-2FAA-44F8-B0A7-E5C7BFC400B4}" srcOrd="0" destOrd="0" presId="urn:microsoft.com/office/officeart/2005/8/layout/process5"/>
    <dgm:cxn modelId="{25D8391B-E6FF-4FC6-869C-6968DD6CD7ED}" type="presOf" srcId="{F49508B7-AC9F-4D02-8543-C52B13A0CE76}" destId="{9BB616FE-32C4-4485-B402-49219840B894}" srcOrd="0" destOrd="0" presId="urn:microsoft.com/office/officeart/2005/8/layout/process5"/>
    <dgm:cxn modelId="{8050D729-2939-48F3-928B-83785CA5A301}" type="presOf" srcId="{08F8CF63-5DE6-489D-B502-543BF59D4971}" destId="{2F2B439D-436E-4ECF-AAFD-6092286860B3}" srcOrd="1" destOrd="0" presId="urn:microsoft.com/office/officeart/2005/8/layout/process5"/>
    <dgm:cxn modelId="{DA999263-E001-4C37-ABA3-4CC8F232589A}" type="presOf" srcId="{44FD403B-152C-4FB0-9FBD-F7F3C445916D}" destId="{7A0FBBB3-ECCF-410C-A45F-C43762E9F64A}" srcOrd="1" destOrd="0" presId="urn:microsoft.com/office/officeart/2005/8/layout/process5"/>
    <dgm:cxn modelId="{81CD2646-85EE-4238-921E-52F8B3449583}" srcId="{EA4816F8-423A-4735-AC46-685ABE5BA380}" destId="{ADEE51ED-5E79-4948-A550-B08C8AF9EF38}" srcOrd="6" destOrd="0" parTransId="{1FCB5BBD-C9EE-4B71-A3E0-3AF47FFD4E3E}" sibTransId="{44FD403B-152C-4FB0-9FBD-F7F3C445916D}"/>
    <dgm:cxn modelId="{4BA71A4B-30A2-4EDD-AE94-A2CCF789F385}" type="presOf" srcId="{0C14C56A-48F1-4A37-9150-2A09E442DC37}" destId="{0503AF2B-2BA7-47A7-9479-A24C9833E6D0}" srcOrd="1" destOrd="0" presId="urn:microsoft.com/office/officeart/2005/8/layout/process5"/>
    <dgm:cxn modelId="{CC70FC6C-8F91-42DA-BA39-DAD6887F4330}" srcId="{EA4816F8-423A-4735-AC46-685ABE5BA380}" destId="{7F03B13B-7E77-4CBB-875A-73FA11321789}" srcOrd="0" destOrd="0" parTransId="{F158C366-8DAE-4609-A0FF-577BC81F6C34}" sibTransId="{C2DAFF38-5028-43AC-ABFA-B96EB0F37B00}"/>
    <dgm:cxn modelId="{36B38F51-762F-4119-9F9E-782169465B22}" type="presOf" srcId="{72B6B28E-379F-438E-A563-7867F74815E5}" destId="{5B7DAB82-CA74-4E3D-88A8-A9A7F9915BA0}" srcOrd="0" destOrd="0" presId="urn:microsoft.com/office/officeart/2005/8/layout/process5"/>
    <dgm:cxn modelId="{CDFE5D55-E332-4655-A6C9-001474615390}" type="presOf" srcId="{44FD403B-152C-4FB0-9FBD-F7F3C445916D}" destId="{3844D36A-0734-4BF6-B01F-BA64FD907598}" srcOrd="0" destOrd="0" presId="urn:microsoft.com/office/officeart/2005/8/layout/process5"/>
    <dgm:cxn modelId="{6EBBC175-FC61-43AF-B84F-87AAEB6F74FE}" type="presOf" srcId="{959BB921-1301-41D2-89C8-549950B9A1CF}" destId="{3303F636-8A75-4726-A7A3-AEDA484D68B0}" srcOrd="0" destOrd="0" presId="urn:microsoft.com/office/officeart/2005/8/layout/process5"/>
    <dgm:cxn modelId="{90A0AE7A-1880-42F2-9426-392D6AB71EDB}" srcId="{EA4816F8-423A-4735-AC46-685ABE5BA380}" destId="{18277E76-1D4D-43CD-8BDE-6E8378BD4FAE}" srcOrd="3" destOrd="0" parTransId="{B4DAC000-5153-4FEC-8C41-CC9942A3880E}" sibTransId="{08F8CF63-5DE6-489D-B502-543BF59D4971}"/>
    <dgm:cxn modelId="{085B0782-5114-446E-9E3E-4689A8ADFAF0}" type="presOf" srcId="{C6A10BDA-08DF-4CA0-BAFC-03D2EC78D1F4}" destId="{5519DA00-29B5-43DD-A6FB-AB95C74AEE39}" srcOrd="1" destOrd="0" presId="urn:microsoft.com/office/officeart/2005/8/layout/process5"/>
    <dgm:cxn modelId="{C6FFC587-038D-4C4A-94D3-D5F4FBCA236E}" type="presOf" srcId="{08F8CF63-5DE6-489D-B502-543BF59D4971}" destId="{2DC7EAF3-93F2-4820-A53F-ACC3B0919152}" srcOrd="0" destOrd="0" presId="urn:microsoft.com/office/officeart/2005/8/layout/process5"/>
    <dgm:cxn modelId="{83F4F189-4FDC-4442-9AE4-D140C2C0F2EB}" type="presOf" srcId="{C2DAFF38-5028-43AC-ABFA-B96EB0F37B00}" destId="{F9A8EA0D-5FDA-4DBD-BD98-56D7F80C32DD}" srcOrd="1" destOrd="0" presId="urn:microsoft.com/office/officeart/2005/8/layout/process5"/>
    <dgm:cxn modelId="{0BC8A493-99D1-401B-B404-4F0EEC8785A5}" srcId="{EA4816F8-423A-4735-AC46-685ABE5BA380}" destId="{33838BA0-80F3-4222-8744-D59CC05E8E44}" srcOrd="1" destOrd="0" parTransId="{CA54A072-8AA9-435F-B6AF-6A94FBDA573B}" sibTransId="{0C14C56A-48F1-4A37-9150-2A09E442DC37}"/>
    <dgm:cxn modelId="{015D9DC7-B8CB-4771-A729-307E34D38C03}" type="presOf" srcId="{0C14C56A-48F1-4A37-9150-2A09E442DC37}" destId="{0F0EEF77-AE87-46C4-BF05-13B20884BAFD}" srcOrd="0" destOrd="0" presId="urn:microsoft.com/office/officeart/2005/8/layout/process5"/>
    <dgm:cxn modelId="{5E0EE8D1-F478-47F1-A019-224ABA90A323}" type="presOf" srcId="{382961BC-953B-4AD1-8C06-E3F2714423E5}" destId="{0CB66959-F67F-4FD3-B666-8CC8E38E5B4B}" srcOrd="1" destOrd="0" presId="urn:microsoft.com/office/officeart/2005/8/layout/process5"/>
    <dgm:cxn modelId="{90C6A1D2-201C-47CA-8127-F98B623CB66A}" type="presOf" srcId="{18277E76-1D4D-43CD-8BDE-6E8378BD4FAE}" destId="{EB194B1D-09BB-4C3C-8CC2-3F966B28EB3F}" srcOrd="0" destOrd="0" presId="urn:microsoft.com/office/officeart/2005/8/layout/process5"/>
    <dgm:cxn modelId="{17AE31D4-1A53-4EC8-9E48-0F2D7D65E09B}" srcId="{EA4816F8-423A-4735-AC46-685ABE5BA380}" destId="{959BB921-1301-41D2-89C8-549950B9A1CF}" srcOrd="7" destOrd="0" parTransId="{3B30F247-5BD2-49C1-8748-4A0568F3EA82}" sibTransId="{7E09CE7D-A9DF-461C-B597-262854D471C4}"/>
    <dgm:cxn modelId="{5EFF41D7-B9A0-47A4-921E-F6031F235E84}" srcId="{EA4816F8-423A-4735-AC46-685ABE5BA380}" destId="{C216126C-2C5B-4482-B636-7B935C5260F6}" srcOrd="2" destOrd="0" parTransId="{FEE864E1-0C38-4E7D-AD0A-361CE684A05A}" sibTransId="{382961BC-953B-4AD1-8C06-E3F2714423E5}"/>
    <dgm:cxn modelId="{26F966E0-8770-4DAB-83B5-0A8017865E96}" type="presOf" srcId="{E45EC4D3-54CD-420E-8537-4C98D34DAA8F}" destId="{4C1F1220-3178-46D0-B9B7-FAAF50C813F0}" srcOrd="1" destOrd="0" presId="urn:microsoft.com/office/officeart/2005/8/layout/process5"/>
    <dgm:cxn modelId="{E88C0EEB-6696-4437-8251-DB443E90DF2B}" type="presOf" srcId="{E45EC4D3-54CD-420E-8537-4C98D34DAA8F}" destId="{0B2F2EDD-D3A8-4BD5-B4AE-2479BCA1F7D7}" srcOrd="0" destOrd="0" presId="urn:microsoft.com/office/officeart/2005/8/layout/process5"/>
    <dgm:cxn modelId="{6648F7F3-18D9-42E1-8B2D-EA927175D74E}" type="presOf" srcId="{C6A10BDA-08DF-4CA0-BAFC-03D2EC78D1F4}" destId="{504693E4-713A-44E0-9285-F3CD949EF267}" srcOrd="0" destOrd="0" presId="urn:microsoft.com/office/officeart/2005/8/layout/process5"/>
    <dgm:cxn modelId="{B49CFCF5-2397-48AA-9A9C-BD7BE86F48D0}" type="presOf" srcId="{EA4816F8-423A-4735-AC46-685ABE5BA380}" destId="{6987D7FC-3B44-4B21-AC32-DCB4B0E0CA8A}" srcOrd="0" destOrd="0" presId="urn:microsoft.com/office/officeart/2005/8/layout/process5"/>
    <dgm:cxn modelId="{4AD216F6-DBFD-46E6-93BA-E27DA820EF5E}" type="presOf" srcId="{7F03B13B-7E77-4CBB-875A-73FA11321789}" destId="{D4D05A0B-00EB-4C77-800D-EBB49AD35503}" srcOrd="0" destOrd="0" presId="urn:microsoft.com/office/officeart/2005/8/layout/process5"/>
    <dgm:cxn modelId="{706987C1-DB1D-473F-BD19-AED2338ACE7D}" type="presParOf" srcId="{6987D7FC-3B44-4B21-AC32-DCB4B0E0CA8A}" destId="{D4D05A0B-00EB-4C77-800D-EBB49AD35503}" srcOrd="0" destOrd="0" presId="urn:microsoft.com/office/officeart/2005/8/layout/process5"/>
    <dgm:cxn modelId="{CCFA467C-738A-4F7E-ABBB-AF604F670554}" type="presParOf" srcId="{6987D7FC-3B44-4B21-AC32-DCB4B0E0CA8A}" destId="{638D1EE4-2FAA-44F8-B0A7-E5C7BFC400B4}" srcOrd="1" destOrd="0" presId="urn:microsoft.com/office/officeart/2005/8/layout/process5"/>
    <dgm:cxn modelId="{CAC6ABA5-AE34-4D83-BFBD-99589BCC284A}" type="presParOf" srcId="{638D1EE4-2FAA-44F8-B0A7-E5C7BFC400B4}" destId="{F9A8EA0D-5FDA-4DBD-BD98-56D7F80C32DD}" srcOrd="0" destOrd="0" presId="urn:microsoft.com/office/officeart/2005/8/layout/process5"/>
    <dgm:cxn modelId="{8511B5FA-64EF-474A-BE8C-AA3BB7444F00}" type="presParOf" srcId="{6987D7FC-3B44-4B21-AC32-DCB4B0E0CA8A}" destId="{B970E366-CFD2-4B0E-A1E3-7C2D0703F38A}" srcOrd="2" destOrd="0" presId="urn:microsoft.com/office/officeart/2005/8/layout/process5"/>
    <dgm:cxn modelId="{6B2E8072-3644-4000-8DD6-1778607821B7}" type="presParOf" srcId="{6987D7FC-3B44-4B21-AC32-DCB4B0E0CA8A}" destId="{0F0EEF77-AE87-46C4-BF05-13B20884BAFD}" srcOrd="3" destOrd="0" presId="urn:microsoft.com/office/officeart/2005/8/layout/process5"/>
    <dgm:cxn modelId="{8F3B5A08-5CEC-4D93-84B6-DFD00A557534}" type="presParOf" srcId="{0F0EEF77-AE87-46C4-BF05-13B20884BAFD}" destId="{0503AF2B-2BA7-47A7-9479-A24C9833E6D0}" srcOrd="0" destOrd="0" presId="urn:microsoft.com/office/officeart/2005/8/layout/process5"/>
    <dgm:cxn modelId="{0AC62680-FD58-495B-AE5F-739B923242C2}" type="presParOf" srcId="{6987D7FC-3B44-4B21-AC32-DCB4B0E0CA8A}" destId="{8302958A-CBB8-4FC6-A90B-3C9154BFD06A}" srcOrd="4" destOrd="0" presId="urn:microsoft.com/office/officeart/2005/8/layout/process5"/>
    <dgm:cxn modelId="{0DC0A7AC-B84A-4A07-8C74-646A8A4B5823}" type="presParOf" srcId="{6987D7FC-3B44-4B21-AC32-DCB4B0E0CA8A}" destId="{29D50665-5933-4C71-9610-04E5892BA59C}" srcOrd="5" destOrd="0" presId="urn:microsoft.com/office/officeart/2005/8/layout/process5"/>
    <dgm:cxn modelId="{722DE951-D80F-48D0-9D22-F7E809F381F0}" type="presParOf" srcId="{29D50665-5933-4C71-9610-04E5892BA59C}" destId="{0CB66959-F67F-4FD3-B666-8CC8E38E5B4B}" srcOrd="0" destOrd="0" presId="urn:microsoft.com/office/officeart/2005/8/layout/process5"/>
    <dgm:cxn modelId="{C74D0E90-87BD-40B9-B3BC-BFF42FEB8290}" type="presParOf" srcId="{6987D7FC-3B44-4B21-AC32-DCB4B0E0CA8A}" destId="{EB194B1D-09BB-4C3C-8CC2-3F966B28EB3F}" srcOrd="6" destOrd="0" presId="urn:microsoft.com/office/officeart/2005/8/layout/process5"/>
    <dgm:cxn modelId="{535A126E-EE56-4B96-9547-7699323B0541}" type="presParOf" srcId="{6987D7FC-3B44-4B21-AC32-DCB4B0E0CA8A}" destId="{2DC7EAF3-93F2-4820-A53F-ACC3B0919152}" srcOrd="7" destOrd="0" presId="urn:microsoft.com/office/officeart/2005/8/layout/process5"/>
    <dgm:cxn modelId="{B9612208-A4CE-48E5-8E5D-EF51EC89A39F}" type="presParOf" srcId="{2DC7EAF3-93F2-4820-A53F-ACC3B0919152}" destId="{2F2B439D-436E-4ECF-AAFD-6092286860B3}" srcOrd="0" destOrd="0" presId="urn:microsoft.com/office/officeart/2005/8/layout/process5"/>
    <dgm:cxn modelId="{B79380DD-FFD5-4AFD-A2C2-CF07453FC762}" type="presParOf" srcId="{6987D7FC-3B44-4B21-AC32-DCB4B0E0CA8A}" destId="{9BB616FE-32C4-4485-B402-49219840B894}" srcOrd="8" destOrd="0" presId="urn:microsoft.com/office/officeart/2005/8/layout/process5"/>
    <dgm:cxn modelId="{5BBC2673-58ED-40F2-AB2D-BFE24E2355EA}" type="presParOf" srcId="{6987D7FC-3B44-4B21-AC32-DCB4B0E0CA8A}" destId="{504693E4-713A-44E0-9285-F3CD949EF267}" srcOrd="9" destOrd="0" presId="urn:microsoft.com/office/officeart/2005/8/layout/process5"/>
    <dgm:cxn modelId="{7914B53B-FD0A-4BBE-A572-FBDB743A5B01}" type="presParOf" srcId="{504693E4-713A-44E0-9285-F3CD949EF267}" destId="{5519DA00-29B5-43DD-A6FB-AB95C74AEE39}" srcOrd="0" destOrd="0" presId="urn:microsoft.com/office/officeart/2005/8/layout/process5"/>
    <dgm:cxn modelId="{D632BE45-0D9D-4A32-8ACE-47512494B9B9}" type="presParOf" srcId="{6987D7FC-3B44-4B21-AC32-DCB4B0E0CA8A}" destId="{5B7DAB82-CA74-4E3D-88A8-A9A7F9915BA0}" srcOrd="10" destOrd="0" presId="urn:microsoft.com/office/officeart/2005/8/layout/process5"/>
    <dgm:cxn modelId="{B48CAC04-89C5-4839-8E4B-EBC6B9372EC2}" type="presParOf" srcId="{6987D7FC-3B44-4B21-AC32-DCB4B0E0CA8A}" destId="{0B2F2EDD-D3A8-4BD5-B4AE-2479BCA1F7D7}" srcOrd="11" destOrd="0" presId="urn:microsoft.com/office/officeart/2005/8/layout/process5"/>
    <dgm:cxn modelId="{C3EB67FC-3EB9-481B-930B-F803B752D94A}" type="presParOf" srcId="{0B2F2EDD-D3A8-4BD5-B4AE-2479BCA1F7D7}" destId="{4C1F1220-3178-46D0-B9B7-FAAF50C813F0}" srcOrd="0" destOrd="0" presId="urn:microsoft.com/office/officeart/2005/8/layout/process5"/>
    <dgm:cxn modelId="{393F93D9-D40A-4346-B0CC-FF2E78F680D9}" type="presParOf" srcId="{6987D7FC-3B44-4B21-AC32-DCB4B0E0CA8A}" destId="{F5295C2F-8DF0-460D-91DD-2FD386D5C7E2}" srcOrd="12" destOrd="0" presId="urn:microsoft.com/office/officeart/2005/8/layout/process5"/>
    <dgm:cxn modelId="{96CBDD3D-90A4-40A9-BBB1-63BC49998154}" type="presParOf" srcId="{6987D7FC-3B44-4B21-AC32-DCB4B0E0CA8A}" destId="{3844D36A-0734-4BF6-B01F-BA64FD907598}" srcOrd="13" destOrd="0" presId="urn:microsoft.com/office/officeart/2005/8/layout/process5"/>
    <dgm:cxn modelId="{C1031D83-EC04-4292-8182-07F5406DC28E}" type="presParOf" srcId="{3844D36A-0734-4BF6-B01F-BA64FD907598}" destId="{7A0FBBB3-ECCF-410C-A45F-C43762E9F64A}" srcOrd="0" destOrd="0" presId="urn:microsoft.com/office/officeart/2005/8/layout/process5"/>
    <dgm:cxn modelId="{1DCC2977-0D22-431D-90A7-8F6D31C9AD42}" type="presParOf" srcId="{6987D7FC-3B44-4B21-AC32-DCB4B0E0CA8A}" destId="{3303F636-8A75-4726-A7A3-AEDA484D68B0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BD4F1F-8A43-4384-B18B-2BF76E145BC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AE637D-1109-4EA6-878B-A545A0D348FD}">
      <dgm:prSet custT="1"/>
      <dgm:spPr>
        <a:xfrm>
          <a:off x="0" y="95531"/>
          <a:ext cx="6900512" cy="636480"/>
        </a:xfrm>
        <a:prstGeom prst="roundRect">
          <a:avLst/>
        </a:prstGeom>
      </dgm:spPr>
      <dgm:t>
        <a:bodyPr/>
        <a:lstStyle/>
        <a:p>
          <a:r>
            <a:rPr lang="en-IE" sz="2000" dirty="0">
              <a:latin typeface="Cambria" panose="02040503050406030204" pitchFamily="18" charset="0"/>
              <a:ea typeface="Cambria" panose="02040503050406030204" pitchFamily="18" charset="0"/>
            </a:rPr>
            <a:t>Off-balance sheet classification is increasingly difficult to secure when activities are seen to be “governmental” in nature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8E2D1A44-2891-4E78-BEEB-CA797EFF19FB}" type="parTrans" cxnId="{706D1624-9B58-40E7-91E6-37ACFD7E181B}">
      <dgm:prSet/>
      <dgm:spPr/>
      <dgm:t>
        <a:bodyPr/>
        <a:lstStyle/>
        <a:p>
          <a:endParaRPr lang="en-US" sz="2000"/>
        </a:p>
      </dgm:t>
    </dgm:pt>
    <dgm:pt modelId="{3770E8E6-0AB0-4218-86B3-33C44F391992}" type="sibTrans" cxnId="{706D1624-9B58-40E7-91E6-37ACFD7E181B}">
      <dgm:prSet/>
      <dgm:spPr/>
      <dgm:t>
        <a:bodyPr/>
        <a:lstStyle/>
        <a:p>
          <a:endParaRPr lang="en-US" sz="2000"/>
        </a:p>
      </dgm:t>
    </dgm:pt>
    <dgm:pt modelId="{86A72AE0-7DEB-4E1B-B751-03BA92A6BF66}">
      <dgm:prSet custT="1"/>
      <dgm:spPr>
        <a:xfrm>
          <a:off x="0" y="778091"/>
          <a:ext cx="6900512" cy="636480"/>
        </a:xfrm>
        <a:prstGeom prst="roundRect">
          <a:avLst/>
        </a:prstGeom>
      </dgm:spPr>
      <dgm:t>
        <a:bodyPr/>
        <a:lstStyle/>
        <a:p>
          <a:r>
            <a:rPr lang="en-IE" sz="2000" dirty="0">
              <a:latin typeface="Cambria" panose="02040503050406030204" pitchFamily="18" charset="0"/>
              <a:ea typeface="Cambria" panose="02040503050406030204" pitchFamily="18" charset="0"/>
            </a:rPr>
            <a:t>There is no checklist – each case assessed in holistic manner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D90BE683-B07B-4520-922A-C586A8799EC7}" type="parTrans" cxnId="{5C658042-C193-439C-AC4F-C705394BEE63}">
      <dgm:prSet/>
      <dgm:spPr/>
      <dgm:t>
        <a:bodyPr/>
        <a:lstStyle/>
        <a:p>
          <a:endParaRPr lang="en-US" sz="2000"/>
        </a:p>
      </dgm:t>
    </dgm:pt>
    <dgm:pt modelId="{9A32997B-B6A8-487B-A9A4-DF01CE19CF82}" type="sibTrans" cxnId="{5C658042-C193-439C-AC4F-C705394BEE63}">
      <dgm:prSet/>
      <dgm:spPr/>
      <dgm:t>
        <a:bodyPr/>
        <a:lstStyle/>
        <a:p>
          <a:endParaRPr lang="en-US" sz="2000"/>
        </a:p>
      </dgm:t>
    </dgm:pt>
    <dgm:pt modelId="{B56BF0ED-37ED-44EC-B903-E7D481F13663}">
      <dgm:prSet custT="1"/>
      <dgm:spPr/>
      <dgm:t>
        <a:bodyPr/>
        <a:lstStyle/>
        <a:p>
          <a:r>
            <a:rPr lang="en-IE" sz="2000" dirty="0">
              <a:latin typeface="Cambria" panose="02040503050406030204" pitchFamily="18" charset="0"/>
              <a:ea typeface="Cambria" panose="02040503050406030204" pitchFamily="18" charset="0"/>
            </a:rPr>
            <a:t>Procedures are published – help us to help you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45D67E11-EF07-47F2-BF79-11D493E69777}" type="parTrans" cxnId="{8F1CAA11-D175-4270-9C2D-ED8958FBDB54}">
      <dgm:prSet/>
      <dgm:spPr/>
      <dgm:t>
        <a:bodyPr/>
        <a:lstStyle/>
        <a:p>
          <a:endParaRPr lang="en-IE" sz="2000"/>
        </a:p>
      </dgm:t>
    </dgm:pt>
    <dgm:pt modelId="{99AB26BD-1BAE-458B-ADDD-4768D369EEFB}" type="sibTrans" cxnId="{8F1CAA11-D175-4270-9C2D-ED8958FBDB54}">
      <dgm:prSet/>
      <dgm:spPr/>
      <dgm:t>
        <a:bodyPr/>
        <a:lstStyle/>
        <a:p>
          <a:endParaRPr lang="en-IE" sz="2000"/>
        </a:p>
      </dgm:t>
    </dgm:pt>
    <dgm:pt modelId="{5941B69A-02F5-44F8-947D-A8DD482ACAF2}">
      <dgm:prSet custT="1"/>
      <dgm:spPr/>
      <dgm:t>
        <a:bodyPr/>
        <a:lstStyle/>
        <a:p>
          <a:r>
            <a:rPr lang="en-IE" sz="2000" dirty="0">
              <a:latin typeface="Cambria" panose="02040503050406030204" pitchFamily="18" charset="0"/>
              <a:ea typeface="Cambria" panose="02040503050406030204" pitchFamily="18" charset="0"/>
            </a:rPr>
            <a:t>The process takes time – the earlier you consult the better for your planning – timely provision of all relevant information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83F264B1-A2CC-4B3C-8BA5-EE28F10B74D8}" type="parTrans" cxnId="{00F9FC76-E293-4D90-ADF7-AA192BFB09F3}">
      <dgm:prSet/>
      <dgm:spPr/>
      <dgm:t>
        <a:bodyPr/>
        <a:lstStyle/>
        <a:p>
          <a:endParaRPr lang="en-IE" sz="2000"/>
        </a:p>
      </dgm:t>
    </dgm:pt>
    <dgm:pt modelId="{63EFFCD1-155F-46CC-B4AE-64B0DA8773B8}" type="sibTrans" cxnId="{00F9FC76-E293-4D90-ADF7-AA192BFB09F3}">
      <dgm:prSet/>
      <dgm:spPr/>
      <dgm:t>
        <a:bodyPr/>
        <a:lstStyle/>
        <a:p>
          <a:endParaRPr lang="en-IE" sz="2000"/>
        </a:p>
      </dgm:t>
    </dgm:pt>
    <dgm:pt modelId="{15609C2C-A0B1-49E9-B266-2D74716B5F17}">
      <dgm:prSet custT="1"/>
      <dgm:spPr/>
      <dgm:t>
        <a:bodyPr/>
        <a:lstStyle/>
        <a:p>
          <a:r>
            <a:rPr lang="en-IE" sz="2000" dirty="0">
              <a:latin typeface="Cambria" panose="02040503050406030204" pitchFamily="18" charset="0"/>
              <a:ea typeface="Cambria" panose="02040503050406030204" pitchFamily="18" charset="0"/>
            </a:rPr>
            <a:t>CSO </a:t>
          </a:r>
          <a:r>
            <a:rPr lang="en-IE" sz="2000" b="1" dirty="0">
              <a:latin typeface="Cambria" panose="02040503050406030204" pitchFamily="18" charset="0"/>
              <a:ea typeface="Cambria" panose="02040503050406030204" pitchFamily="18" charset="0"/>
            </a:rPr>
            <a:t>will not </a:t>
          </a:r>
          <a:r>
            <a:rPr lang="en-IE" sz="2000" dirty="0">
              <a:latin typeface="Cambria" panose="02040503050406030204" pitchFamily="18" charset="0"/>
              <a:ea typeface="Cambria" panose="02040503050406030204" pitchFamily="18" charset="0"/>
            </a:rPr>
            <a:t>assist in designing activities/making policy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E6D2DC7D-107F-4AB5-85B8-E75351CD4641}" type="parTrans" cxnId="{88E57D5B-B808-496C-8B90-FEB9BFB3170B}">
      <dgm:prSet/>
      <dgm:spPr/>
      <dgm:t>
        <a:bodyPr/>
        <a:lstStyle/>
        <a:p>
          <a:endParaRPr lang="en-IE" sz="2000"/>
        </a:p>
      </dgm:t>
    </dgm:pt>
    <dgm:pt modelId="{44C4A375-1259-4E25-976A-3534C4C57852}" type="sibTrans" cxnId="{88E57D5B-B808-496C-8B90-FEB9BFB3170B}">
      <dgm:prSet/>
      <dgm:spPr/>
      <dgm:t>
        <a:bodyPr/>
        <a:lstStyle/>
        <a:p>
          <a:endParaRPr lang="en-IE" sz="2000"/>
        </a:p>
      </dgm:t>
    </dgm:pt>
    <dgm:pt modelId="{4551A7AD-BA79-44BC-A457-F17C5747A7D3}">
      <dgm:prSet custT="1"/>
      <dgm:spPr/>
      <dgm:t>
        <a:bodyPr/>
        <a:lstStyle/>
        <a:p>
          <a:r>
            <a:rPr lang="en-IE" sz="2000" dirty="0">
              <a:latin typeface="Cambria" panose="02040503050406030204" pitchFamily="18" charset="0"/>
              <a:ea typeface="Cambria" panose="02040503050406030204" pitchFamily="18" charset="0"/>
            </a:rPr>
            <a:t>CSO </a:t>
          </a:r>
          <a:r>
            <a:rPr lang="en-IE" sz="2000" b="1" dirty="0">
              <a:latin typeface="Cambria" panose="02040503050406030204" pitchFamily="18" charset="0"/>
              <a:ea typeface="Cambria" panose="02040503050406030204" pitchFamily="18" charset="0"/>
            </a:rPr>
            <a:t>will</a:t>
          </a:r>
          <a:r>
            <a:rPr lang="en-IE" sz="2000" dirty="0">
              <a:latin typeface="Cambria" panose="02040503050406030204" pitchFamily="18" charset="0"/>
              <a:ea typeface="Cambria" panose="02040503050406030204" pitchFamily="18" charset="0"/>
            </a:rPr>
            <a:t> assist departments/agencies in interpreting the classification rules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C39B28D2-F37B-442C-AA5C-A71FDA02894B}" type="parTrans" cxnId="{B39F0EEB-593B-4FA3-B092-083454F20FE3}">
      <dgm:prSet/>
      <dgm:spPr/>
      <dgm:t>
        <a:bodyPr/>
        <a:lstStyle/>
        <a:p>
          <a:endParaRPr lang="en-IE" sz="2000"/>
        </a:p>
      </dgm:t>
    </dgm:pt>
    <dgm:pt modelId="{EEB0755E-9D1D-4E95-AF5D-DCE627549636}" type="sibTrans" cxnId="{B39F0EEB-593B-4FA3-B092-083454F20FE3}">
      <dgm:prSet/>
      <dgm:spPr/>
      <dgm:t>
        <a:bodyPr/>
        <a:lstStyle/>
        <a:p>
          <a:endParaRPr lang="en-IE" sz="2000"/>
        </a:p>
      </dgm:t>
    </dgm:pt>
    <dgm:pt modelId="{972F7F75-0D68-4F93-BB02-100F326A5E18}">
      <dgm:prSet custT="1"/>
      <dgm:spPr/>
      <dgm:t>
        <a:bodyPr/>
        <a:lstStyle/>
        <a:p>
          <a:pPr>
            <a:buNone/>
          </a:pPr>
          <a:r>
            <a:rPr lang="en-IE" sz="2000" dirty="0">
              <a:latin typeface="Cambria" panose="02040503050406030204" pitchFamily="18" charset="0"/>
              <a:ea typeface="Cambria" panose="02040503050406030204" pitchFamily="18" charset="0"/>
            </a:rPr>
            <a:t>CSO and Eurostat can be consulted in advance (</a:t>
          </a:r>
          <a:r>
            <a:rPr lang="en-IE" sz="2000" i="1" dirty="0">
              <a:latin typeface="Cambria" panose="02040503050406030204" pitchFamily="18" charset="0"/>
              <a:ea typeface="Cambria" panose="02040503050406030204" pitchFamily="18" charset="0"/>
            </a:rPr>
            <a:t>ex-ante) </a:t>
          </a:r>
          <a:r>
            <a:rPr lang="en-IE" sz="2000" dirty="0">
              <a:latin typeface="Cambria" panose="02040503050406030204" pitchFamily="18" charset="0"/>
              <a:ea typeface="Cambria" panose="02040503050406030204" pitchFamily="18" charset="0"/>
            </a:rPr>
            <a:t>but final decision only comes after the fact (</a:t>
          </a:r>
          <a:r>
            <a:rPr lang="en-IE" sz="2000" i="1" dirty="0">
              <a:latin typeface="Cambria" panose="02040503050406030204" pitchFamily="18" charset="0"/>
              <a:ea typeface="Cambria" panose="02040503050406030204" pitchFamily="18" charset="0"/>
            </a:rPr>
            <a:t>ex-post</a:t>
          </a:r>
          <a:r>
            <a:rPr lang="en-IE" sz="20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0C990818-1805-40C6-87DE-A5072878F83A}" type="parTrans" cxnId="{E8B9F1FD-A2EA-4D9C-ADE3-C890AB72D967}">
      <dgm:prSet/>
      <dgm:spPr/>
      <dgm:t>
        <a:bodyPr/>
        <a:lstStyle/>
        <a:p>
          <a:endParaRPr lang="en-IE" sz="2000"/>
        </a:p>
      </dgm:t>
    </dgm:pt>
    <dgm:pt modelId="{74D19F5E-8815-498D-B9CD-50F57FB7F640}" type="sibTrans" cxnId="{E8B9F1FD-A2EA-4D9C-ADE3-C890AB72D967}">
      <dgm:prSet/>
      <dgm:spPr/>
      <dgm:t>
        <a:bodyPr/>
        <a:lstStyle/>
        <a:p>
          <a:endParaRPr lang="en-IE" sz="2000"/>
        </a:p>
      </dgm:t>
    </dgm:pt>
    <dgm:pt modelId="{4DE345C2-7235-4083-9FDB-2F7B61B67EF8}" type="pres">
      <dgm:prSet presAssocID="{F1BD4F1F-8A43-4384-B18B-2BF76E145BC8}" presName="linear" presStyleCnt="0">
        <dgm:presLayoutVars>
          <dgm:animLvl val="lvl"/>
          <dgm:resizeHandles val="exact"/>
        </dgm:presLayoutVars>
      </dgm:prSet>
      <dgm:spPr/>
    </dgm:pt>
    <dgm:pt modelId="{BF33094D-8726-46F5-BFB2-900ECBD0D15A}" type="pres">
      <dgm:prSet presAssocID="{4CAE637D-1109-4EA6-878B-A545A0D348FD}" presName="parentText" presStyleLbl="node1" presStyleIdx="0" presStyleCnt="7" custLinFactNeighborX="575" custLinFactNeighborY="61975">
        <dgm:presLayoutVars>
          <dgm:chMax val="0"/>
          <dgm:bulletEnabled val="1"/>
        </dgm:presLayoutVars>
      </dgm:prSet>
      <dgm:spPr/>
    </dgm:pt>
    <dgm:pt modelId="{92FD625A-E8F3-4B0D-80A8-ACCC106C32F9}" type="pres">
      <dgm:prSet presAssocID="{3770E8E6-0AB0-4218-86B3-33C44F391992}" presName="spacer" presStyleCnt="0"/>
      <dgm:spPr/>
    </dgm:pt>
    <dgm:pt modelId="{FA24306A-9B4A-4587-AD57-170B9359E3CB}" type="pres">
      <dgm:prSet presAssocID="{86A72AE0-7DEB-4E1B-B751-03BA92A6BF6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B1E613F-E2E6-4442-A733-32EE8443B9FB}" type="pres">
      <dgm:prSet presAssocID="{9A32997B-B6A8-487B-A9A4-DF01CE19CF82}" presName="spacer" presStyleCnt="0"/>
      <dgm:spPr/>
    </dgm:pt>
    <dgm:pt modelId="{100C7EDF-50A5-402F-9E03-FCAD1F1F8244}" type="pres">
      <dgm:prSet presAssocID="{972F7F75-0D68-4F93-BB02-100F326A5E1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487BC58-A55E-4813-880F-E899CD736737}" type="pres">
      <dgm:prSet presAssocID="{74D19F5E-8815-498D-B9CD-50F57FB7F640}" presName="spacer" presStyleCnt="0"/>
      <dgm:spPr/>
    </dgm:pt>
    <dgm:pt modelId="{7562E0BE-60BA-4333-8567-DB8396E6B9AE}" type="pres">
      <dgm:prSet presAssocID="{4551A7AD-BA79-44BC-A457-F17C5747A7D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28B9829-42A7-44ED-BBEA-D2B6A3EADD44}" type="pres">
      <dgm:prSet presAssocID="{EEB0755E-9D1D-4E95-AF5D-DCE627549636}" presName="spacer" presStyleCnt="0"/>
      <dgm:spPr/>
    </dgm:pt>
    <dgm:pt modelId="{6CEBFDC7-8566-4C8C-A71B-1B7E2FA137D6}" type="pres">
      <dgm:prSet presAssocID="{15609C2C-A0B1-49E9-B266-2D74716B5F17}" presName="parentText" presStyleLbl="node1" presStyleIdx="4" presStyleCnt="7" custLinFactNeighborX="-4113" custLinFactNeighborY="49609">
        <dgm:presLayoutVars>
          <dgm:chMax val="0"/>
          <dgm:bulletEnabled val="1"/>
        </dgm:presLayoutVars>
      </dgm:prSet>
      <dgm:spPr/>
    </dgm:pt>
    <dgm:pt modelId="{57BCFE0A-1D62-444B-BB91-AA6FEB412A6C}" type="pres">
      <dgm:prSet presAssocID="{44C4A375-1259-4E25-976A-3534C4C57852}" presName="spacer" presStyleCnt="0"/>
      <dgm:spPr/>
    </dgm:pt>
    <dgm:pt modelId="{246352F9-D12D-449F-B9ED-BF2711093A39}" type="pres">
      <dgm:prSet presAssocID="{5941B69A-02F5-44F8-947D-A8DD482ACA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A1E1DAA-A42F-4600-9038-C2334B09133C}" type="pres">
      <dgm:prSet presAssocID="{63EFFCD1-155F-46CC-B4AE-64B0DA8773B8}" presName="spacer" presStyleCnt="0"/>
      <dgm:spPr/>
    </dgm:pt>
    <dgm:pt modelId="{B219D0CF-8C09-4F93-9344-58685B875836}" type="pres">
      <dgm:prSet presAssocID="{B56BF0ED-37ED-44EC-B903-E7D481F1366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F1CAA11-D175-4270-9C2D-ED8958FBDB54}" srcId="{F1BD4F1F-8A43-4384-B18B-2BF76E145BC8}" destId="{B56BF0ED-37ED-44EC-B903-E7D481F13663}" srcOrd="6" destOrd="0" parTransId="{45D67E11-EF07-47F2-BF79-11D493E69777}" sibTransId="{99AB26BD-1BAE-458B-ADDD-4768D369EEFB}"/>
    <dgm:cxn modelId="{706D1624-9B58-40E7-91E6-37ACFD7E181B}" srcId="{F1BD4F1F-8A43-4384-B18B-2BF76E145BC8}" destId="{4CAE637D-1109-4EA6-878B-A545A0D348FD}" srcOrd="0" destOrd="0" parTransId="{8E2D1A44-2891-4E78-BEEB-CA797EFF19FB}" sibTransId="{3770E8E6-0AB0-4218-86B3-33C44F391992}"/>
    <dgm:cxn modelId="{9B13B726-313D-4920-AB3D-BB0EDA16E3B4}" type="presOf" srcId="{972F7F75-0D68-4F93-BB02-100F326A5E18}" destId="{100C7EDF-50A5-402F-9E03-FCAD1F1F8244}" srcOrd="0" destOrd="0" presId="urn:microsoft.com/office/officeart/2005/8/layout/vList2"/>
    <dgm:cxn modelId="{4D4F6F2E-BCFE-4CDA-B139-D94C3D610FE8}" type="presOf" srcId="{15609C2C-A0B1-49E9-B266-2D74716B5F17}" destId="{6CEBFDC7-8566-4C8C-A71B-1B7E2FA137D6}" srcOrd="0" destOrd="0" presId="urn:microsoft.com/office/officeart/2005/8/layout/vList2"/>
    <dgm:cxn modelId="{88E57D5B-B808-496C-8B90-FEB9BFB3170B}" srcId="{F1BD4F1F-8A43-4384-B18B-2BF76E145BC8}" destId="{15609C2C-A0B1-49E9-B266-2D74716B5F17}" srcOrd="4" destOrd="0" parTransId="{E6D2DC7D-107F-4AB5-85B8-E75351CD4641}" sibTransId="{44C4A375-1259-4E25-976A-3534C4C57852}"/>
    <dgm:cxn modelId="{5C658042-C193-439C-AC4F-C705394BEE63}" srcId="{F1BD4F1F-8A43-4384-B18B-2BF76E145BC8}" destId="{86A72AE0-7DEB-4E1B-B751-03BA92A6BF66}" srcOrd="1" destOrd="0" parTransId="{D90BE683-B07B-4520-922A-C586A8799EC7}" sibTransId="{9A32997B-B6A8-487B-A9A4-DF01CE19CF82}"/>
    <dgm:cxn modelId="{00F9FC76-E293-4D90-ADF7-AA192BFB09F3}" srcId="{F1BD4F1F-8A43-4384-B18B-2BF76E145BC8}" destId="{5941B69A-02F5-44F8-947D-A8DD482ACAF2}" srcOrd="5" destOrd="0" parTransId="{83F264B1-A2CC-4B3C-8BA5-EE28F10B74D8}" sibTransId="{63EFFCD1-155F-46CC-B4AE-64B0DA8773B8}"/>
    <dgm:cxn modelId="{4BB8908F-4B01-4627-A53B-4B53EB48BF20}" type="presOf" srcId="{F1BD4F1F-8A43-4384-B18B-2BF76E145BC8}" destId="{4DE345C2-7235-4083-9FDB-2F7B61B67EF8}" srcOrd="0" destOrd="0" presId="urn:microsoft.com/office/officeart/2005/8/layout/vList2"/>
    <dgm:cxn modelId="{FACAE096-29A7-49B5-9E5D-B390EEEBEAF6}" type="presOf" srcId="{4551A7AD-BA79-44BC-A457-F17C5747A7D3}" destId="{7562E0BE-60BA-4333-8567-DB8396E6B9AE}" srcOrd="0" destOrd="0" presId="urn:microsoft.com/office/officeart/2005/8/layout/vList2"/>
    <dgm:cxn modelId="{07B95FBF-CAA4-4C06-8FC9-0A4AA9BC79E6}" type="presOf" srcId="{B56BF0ED-37ED-44EC-B903-E7D481F13663}" destId="{B219D0CF-8C09-4F93-9344-58685B875836}" srcOrd="0" destOrd="0" presId="urn:microsoft.com/office/officeart/2005/8/layout/vList2"/>
    <dgm:cxn modelId="{E31C12D5-F639-42F9-9267-3A5C79B41367}" type="presOf" srcId="{4CAE637D-1109-4EA6-878B-A545A0D348FD}" destId="{BF33094D-8726-46F5-BFB2-900ECBD0D15A}" srcOrd="0" destOrd="0" presId="urn:microsoft.com/office/officeart/2005/8/layout/vList2"/>
    <dgm:cxn modelId="{65628FDD-3CE0-471A-B2E6-CC1C5FDEBDAF}" type="presOf" srcId="{5941B69A-02F5-44F8-947D-A8DD482ACAF2}" destId="{246352F9-D12D-449F-B9ED-BF2711093A39}" srcOrd="0" destOrd="0" presId="urn:microsoft.com/office/officeart/2005/8/layout/vList2"/>
    <dgm:cxn modelId="{B39F0EEB-593B-4FA3-B092-083454F20FE3}" srcId="{F1BD4F1F-8A43-4384-B18B-2BF76E145BC8}" destId="{4551A7AD-BA79-44BC-A457-F17C5747A7D3}" srcOrd="3" destOrd="0" parTransId="{C39B28D2-F37B-442C-AA5C-A71FDA02894B}" sibTransId="{EEB0755E-9D1D-4E95-AF5D-DCE627549636}"/>
    <dgm:cxn modelId="{53A7D0ED-B901-4869-99CB-948F1C2F55D2}" type="presOf" srcId="{86A72AE0-7DEB-4E1B-B751-03BA92A6BF66}" destId="{FA24306A-9B4A-4587-AD57-170B9359E3CB}" srcOrd="0" destOrd="0" presId="urn:microsoft.com/office/officeart/2005/8/layout/vList2"/>
    <dgm:cxn modelId="{E8B9F1FD-A2EA-4D9C-ADE3-C890AB72D967}" srcId="{F1BD4F1F-8A43-4384-B18B-2BF76E145BC8}" destId="{972F7F75-0D68-4F93-BB02-100F326A5E18}" srcOrd="2" destOrd="0" parTransId="{0C990818-1805-40C6-87DE-A5072878F83A}" sibTransId="{74D19F5E-8815-498D-B9CD-50F57FB7F640}"/>
    <dgm:cxn modelId="{E82CDCCC-E7E3-4109-9AA2-EF377B60A666}" type="presParOf" srcId="{4DE345C2-7235-4083-9FDB-2F7B61B67EF8}" destId="{BF33094D-8726-46F5-BFB2-900ECBD0D15A}" srcOrd="0" destOrd="0" presId="urn:microsoft.com/office/officeart/2005/8/layout/vList2"/>
    <dgm:cxn modelId="{9C050601-6227-4D55-A8EC-D8795AC02828}" type="presParOf" srcId="{4DE345C2-7235-4083-9FDB-2F7B61B67EF8}" destId="{92FD625A-E8F3-4B0D-80A8-ACCC106C32F9}" srcOrd="1" destOrd="0" presId="urn:microsoft.com/office/officeart/2005/8/layout/vList2"/>
    <dgm:cxn modelId="{105A1D14-AD50-445B-88D9-0621DC541E16}" type="presParOf" srcId="{4DE345C2-7235-4083-9FDB-2F7B61B67EF8}" destId="{FA24306A-9B4A-4587-AD57-170B9359E3CB}" srcOrd="2" destOrd="0" presId="urn:microsoft.com/office/officeart/2005/8/layout/vList2"/>
    <dgm:cxn modelId="{E55170B8-DF04-4E9B-9C67-8557D3A59147}" type="presParOf" srcId="{4DE345C2-7235-4083-9FDB-2F7B61B67EF8}" destId="{AB1E613F-E2E6-4442-A733-32EE8443B9FB}" srcOrd="3" destOrd="0" presId="urn:microsoft.com/office/officeart/2005/8/layout/vList2"/>
    <dgm:cxn modelId="{4E4C64F7-92E6-4059-8848-0C2852273AE8}" type="presParOf" srcId="{4DE345C2-7235-4083-9FDB-2F7B61B67EF8}" destId="{100C7EDF-50A5-402F-9E03-FCAD1F1F8244}" srcOrd="4" destOrd="0" presId="urn:microsoft.com/office/officeart/2005/8/layout/vList2"/>
    <dgm:cxn modelId="{D1BCD9C0-35DF-4EEC-A8A4-025373BD0F38}" type="presParOf" srcId="{4DE345C2-7235-4083-9FDB-2F7B61B67EF8}" destId="{D487BC58-A55E-4813-880F-E899CD736737}" srcOrd="5" destOrd="0" presId="urn:microsoft.com/office/officeart/2005/8/layout/vList2"/>
    <dgm:cxn modelId="{01FFF97E-15B0-4FEE-9AC6-6DAE20585065}" type="presParOf" srcId="{4DE345C2-7235-4083-9FDB-2F7B61B67EF8}" destId="{7562E0BE-60BA-4333-8567-DB8396E6B9AE}" srcOrd="6" destOrd="0" presId="urn:microsoft.com/office/officeart/2005/8/layout/vList2"/>
    <dgm:cxn modelId="{654F6885-A945-4FB3-A0DC-88BD76D08E64}" type="presParOf" srcId="{4DE345C2-7235-4083-9FDB-2F7B61B67EF8}" destId="{528B9829-42A7-44ED-BBEA-D2B6A3EADD44}" srcOrd="7" destOrd="0" presId="urn:microsoft.com/office/officeart/2005/8/layout/vList2"/>
    <dgm:cxn modelId="{79ABCEA9-1CCE-4499-97CF-664152EED622}" type="presParOf" srcId="{4DE345C2-7235-4083-9FDB-2F7B61B67EF8}" destId="{6CEBFDC7-8566-4C8C-A71B-1B7E2FA137D6}" srcOrd="8" destOrd="0" presId="urn:microsoft.com/office/officeart/2005/8/layout/vList2"/>
    <dgm:cxn modelId="{165B2428-B2D3-4A05-B534-21CEF13CEE60}" type="presParOf" srcId="{4DE345C2-7235-4083-9FDB-2F7B61B67EF8}" destId="{57BCFE0A-1D62-444B-BB91-AA6FEB412A6C}" srcOrd="9" destOrd="0" presId="urn:microsoft.com/office/officeart/2005/8/layout/vList2"/>
    <dgm:cxn modelId="{A517053D-5555-4A63-B7D7-0B4BC7E459D4}" type="presParOf" srcId="{4DE345C2-7235-4083-9FDB-2F7B61B67EF8}" destId="{246352F9-D12D-449F-B9ED-BF2711093A39}" srcOrd="10" destOrd="0" presId="urn:microsoft.com/office/officeart/2005/8/layout/vList2"/>
    <dgm:cxn modelId="{E4C8455B-79B9-402B-A5DA-BD541ADF8FB5}" type="presParOf" srcId="{4DE345C2-7235-4083-9FDB-2F7B61B67EF8}" destId="{7A1E1DAA-A42F-4600-9038-C2334B09133C}" srcOrd="11" destOrd="0" presId="urn:microsoft.com/office/officeart/2005/8/layout/vList2"/>
    <dgm:cxn modelId="{F0C762D7-0D6A-48DE-88DA-E4E19FFAEFD8}" type="presParOf" srcId="{4DE345C2-7235-4083-9FDB-2F7B61B67EF8}" destId="{B219D0CF-8C09-4F93-9344-58685B87583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9AEB0-1F53-43EE-829C-CBA8650DCB05}">
      <dsp:nvSpPr>
        <dsp:cNvPr id="0" name=""/>
        <dsp:cNvSpPr/>
      </dsp:nvSpPr>
      <dsp:spPr>
        <a:xfrm>
          <a:off x="3442008" y="391137"/>
          <a:ext cx="3970723" cy="1201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Economic Statistics Directorate</a:t>
          </a:r>
          <a:endParaRPr lang="en-IE" sz="2000" b="1" kern="1200" dirty="0"/>
        </a:p>
      </dsp:txBody>
      <dsp:txXfrm>
        <a:off x="3477195" y="426324"/>
        <a:ext cx="3900349" cy="1130997"/>
      </dsp:txXfrm>
    </dsp:sp>
    <dsp:sp modelId="{ACD4F8E8-5D4B-4381-8912-1A95850CBF16}">
      <dsp:nvSpPr>
        <dsp:cNvPr id="0" name=""/>
        <dsp:cNvSpPr/>
      </dsp:nvSpPr>
      <dsp:spPr>
        <a:xfrm>
          <a:off x="5381650" y="1592508"/>
          <a:ext cx="91440" cy="246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38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E652F-4ECF-42CF-ACE5-E3734781B52A}">
      <dsp:nvSpPr>
        <dsp:cNvPr id="0" name=""/>
        <dsp:cNvSpPr/>
      </dsp:nvSpPr>
      <dsp:spPr>
        <a:xfrm>
          <a:off x="2719870" y="1838897"/>
          <a:ext cx="5414999" cy="996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Government Accounts Classifications</a:t>
          </a:r>
        </a:p>
      </dsp:txBody>
      <dsp:txXfrm>
        <a:off x="2749070" y="1868097"/>
        <a:ext cx="5356599" cy="938557"/>
      </dsp:txXfrm>
    </dsp:sp>
    <dsp:sp modelId="{37603CEA-7900-450D-8A41-661D2BB36D7F}">
      <dsp:nvSpPr>
        <dsp:cNvPr id="0" name=""/>
        <dsp:cNvSpPr/>
      </dsp:nvSpPr>
      <dsp:spPr>
        <a:xfrm>
          <a:off x="2559749" y="2835855"/>
          <a:ext cx="2867621" cy="641291"/>
        </a:xfrm>
        <a:custGeom>
          <a:avLst/>
          <a:gdLst/>
          <a:ahLst/>
          <a:cxnLst/>
          <a:rect l="0" t="0" r="0" b="0"/>
          <a:pathLst>
            <a:path>
              <a:moveTo>
                <a:pt x="2867621" y="0"/>
              </a:moveTo>
              <a:lnTo>
                <a:pt x="2867621" y="320645"/>
              </a:lnTo>
              <a:lnTo>
                <a:pt x="0" y="320645"/>
              </a:lnTo>
              <a:lnTo>
                <a:pt x="0" y="6412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ACDC9-DC60-4446-B961-1FB64F8168FA}">
      <dsp:nvSpPr>
        <dsp:cNvPr id="0" name=""/>
        <dsp:cNvSpPr/>
      </dsp:nvSpPr>
      <dsp:spPr>
        <a:xfrm>
          <a:off x="0" y="3477147"/>
          <a:ext cx="5119498" cy="1032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Register of Public Sector Bodies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Central &amp; local government surveys</a:t>
          </a:r>
        </a:p>
      </dsp:txBody>
      <dsp:txXfrm>
        <a:off x="30241" y="3507388"/>
        <a:ext cx="5059016" cy="972024"/>
      </dsp:txXfrm>
    </dsp:sp>
    <dsp:sp modelId="{F220F952-6ABA-48A7-A1DE-2BC32CCD8984}">
      <dsp:nvSpPr>
        <dsp:cNvPr id="0" name=""/>
        <dsp:cNvSpPr/>
      </dsp:nvSpPr>
      <dsp:spPr>
        <a:xfrm>
          <a:off x="5427370" y="2835855"/>
          <a:ext cx="2830057" cy="641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45"/>
              </a:lnTo>
              <a:lnTo>
                <a:pt x="2830057" y="320645"/>
              </a:lnTo>
              <a:lnTo>
                <a:pt x="2830057" y="6412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4E268-9505-4F37-BB9A-C11B85A76B8F}">
      <dsp:nvSpPr>
        <dsp:cNvPr id="0" name=""/>
        <dsp:cNvSpPr/>
      </dsp:nvSpPr>
      <dsp:spPr>
        <a:xfrm>
          <a:off x="5661412" y="3477147"/>
          <a:ext cx="5192031" cy="1032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Classification reviews</a:t>
          </a:r>
        </a:p>
      </dsp:txBody>
      <dsp:txXfrm>
        <a:off x="5691653" y="3507388"/>
        <a:ext cx="5131549" cy="972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05A0B-00EB-4C77-800D-EBB49AD35503}">
      <dsp:nvSpPr>
        <dsp:cNvPr id="0" name=""/>
        <dsp:cNvSpPr/>
      </dsp:nvSpPr>
      <dsp:spPr>
        <a:xfrm>
          <a:off x="4725" y="508298"/>
          <a:ext cx="2066021" cy="1239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Submission to D/ Finance statistical queries form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Discussion at the PPP expert group</a:t>
          </a:r>
        </a:p>
      </dsp:txBody>
      <dsp:txXfrm>
        <a:off x="41032" y="544605"/>
        <a:ext cx="1993407" cy="1166999"/>
      </dsp:txXfrm>
    </dsp:sp>
    <dsp:sp modelId="{638D1EE4-2FAA-44F8-B0A7-E5C7BFC400B4}">
      <dsp:nvSpPr>
        <dsp:cNvPr id="0" name=""/>
        <dsp:cNvSpPr/>
      </dsp:nvSpPr>
      <dsp:spPr>
        <a:xfrm>
          <a:off x="2252557" y="871918"/>
          <a:ext cx="437996" cy="512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200" b="1" kern="1200"/>
        </a:p>
      </dsp:txBody>
      <dsp:txXfrm>
        <a:off x="2252557" y="974393"/>
        <a:ext cx="306597" cy="307423"/>
      </dsp:txXfrm>
    </dsp:sp>
    <dsp:sp modelId="{B970E366-CFD2-4B0E-A1E3-7C2D0703F38A}">
      <dsp:nvSpPr>
        <dsp:cNvPr id="0" name=""/>
        <dsp:cNvSpPr/>
      </dsp:nvSpPr>
      <dsp:spPr>
        <a:xfrm>
          <a:off x="2897156" y="508298"/>
          <a:ext cx="2066021" cy="1239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03090"/>
                <a:satOff val="-1626"/>
                <a:lumOff val="-3473"/>
                <a:alphaOff val="0"/>
                <a:shade val="51000"/>
                <a:satMod val="130000"/>
              </a:schemeClr>
            </a:gs>
            <a:gs pos="80000">
              <a:schemeClr val="accent3">
                <a:hueOff val="503090"/>
                <a:satOff val="-1626"/>
                <a:lumOff val="-3473"/>
                <a:alphaOff val="0"/>
                <a:shade val="93000"/>
                <a:satMod val="130000"/>
              </a:schemeClr>
            </a:gs>
            <a:gs pos="100000">
              <a:schemeClr val="accent3">
                <a:hueOff val="503090"/>
                <a:satOff val="-1626"/>
                <a:lumOff val="-34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Informal feedback/consultation with CSO with DFIN and stakeholders</a:t>
          </a:r>
        </a:p>
      </dsp:txBody>
      <dsp:txXfrm>
        <a:off x="2933463" y="544605"/>
        <a:ext cx="1993407" cy="1166999"/>
      </dsp:txXfrm>
    </dsp:sp>
    <dsp:sp modelId="{0F0EEF77-AE87-46C4-BF05-13B20884BAFD}">
      <dsp:nvSpPr>
        <dsp:cNvPr id="0" name=""/>
        <dsp:cNvSpPr/>
      </dsp:nvSpPr>
      <dsp:spPr>
        <a:xfrm>
          <a:off x="5144988" y="871918"/>
          <a:ext cx="437996" cy="512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86938"/>
                <a:satOff val="-1897"/>
                <a:lumOff val="-4052"/>
                <a:alphaOff val="0"/>
                <a:shade val="51000"/>
                <a:satMod val="130000"/>
              </a:schemeClr>
            </a:gs>
            <a:gs pos="80000">
              <a:schemeClr val="accent3">
                <a:hueOff val="586938"/>
                <a:satOff val="-1897"/>
                <a:lumOff val="-4052"/>
                <a:alphaOff val="0"/>
                <a:shade val="93000"/>
                <a:satMod val="130000"/>
              </a:schemeClr>
            </a:gs>
            <a:gs pos="100000">
              <a:schemeClr val="accent3">
                <a:hueOff val="586938"/>
                <a:satOff val="-1897"/>
                <a:lumOff val="-40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200" b="1" kern="1200"/>
        </a:p>
      </dsp:txBody>
      <dsp:txXfrm>
        <a:off x="5144988" y="974393"/>
        <a:ext cx="306597" cy="307423"/>
      </dsp:txXfrm>
    </dsp:sp>
    <dsp:sp modelId="{8302958A-CBB8-4FC6-A90B-3C9154BFD06A}">
      <dsp:nvSpPr>
        <dsp:cNvPr id="0" name=""/>
        <dsp:cNvSpPr/>
      </dsp:nvSpPr>
      <dsp:spPr>
        <a:xfrm>
          <a:off x="5789586" y="508298"/>
          <a:ext cx="2066021" cy="1239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06180"/>
                <a:satOff val="-3252"/>
                <a:lumOff val="-6947"/>
                <a:alphaOff val="0"/>
                <a:shade val="51000"/>
                <a:satMod val="130000"/>
              </a:schemeClr>
            </a:gs>
            <a:gs pos="80000">
              <a:schemeClr val="accent3">
                <a:hueOff val="1006180"/>
                <a:satOff val="-3252"/>
                <a:lumOff val="-6947"/>
                <a:alphaOff val="0"/>
                <a:shade val="93000"/>
                <a:satMod val="130000"/>
              </a:schemeClr>
            </a:gs>
            <a:gs pos="100000">
              <a:schemeClr val="accent3">
                <a:hueOff val="1006180"/>
                <a:satOff val="-3252"/>
                <a:lumOff val="-69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Additional information gathering / clarification</a:t>
          </a:r>
        </a:p>
      </dsp:txBody>
      <dsp:txXfrm>
        <a:off x="5825893" y="544605"/>
        <a:ext cx="1993407" cy="1166999"/>
      </dsp:txXfrm>
    </dsp:sp>
    <dsp:sp modelId="{29D50665-5933-4C71-9610-04E5892BA59C}">
      <dsp:nvSpPr>
        <dsp:cNvPr id="0" name=""/>
        <dsp:cNvSpPr/>
      </dsp:nvSpPr>
      <dsp:spPr>
        <a:xfrm>
          <a:off x="8037418" y="871918"/>
          <a:ext cx="437996" cy="512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73877"/>
                <a:satOff val="-3794"/>
                <a:lumOff val="-8105"/>
                <a:alphaOff val="0"/>
                <a:shade val="51000"/>
                <a:satMod val="130000"/>
              </a:schemeClr>
            </a:gs>
            <a:gs pos="80000">
              <a:schemeClr val="accent3">
                <a:hueOff val="1173877"/>
                <a:satOff val="-3794"/>
                <a:lumOff val="-8105"/>
                <a:alphaOff val="0"/>
                <a:shade val="93000"/>
                <a:satMod val="130000"/>
              </a:schemeClr>
            </a:gs>
            <a:gs pos="100000">
              <a:schemeClr val="accent3">
                <a:hueOff val="1173877"/>
                <a:satOff val="-3794"/>
                <a:lumOff val="-81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200" b="1" kern="1200"/>
        </a:p>
      </dsp:txBody>
      <dsp:txXfrm>
        <a:off x="8037418" y="974393"/>
        <a:ext cx="306597" cy="307423"/>
      </dsp:txXfrm>
    </dsp:sp>
    <dsp:sp modelId="{EB194B1D-09BB-4C3C-8CC2-3F966B28EB3F}">
      <dsp:nvSpPr>
        <dsp:cNvPr id="0" name=""/>
        <dsp:cNvSpPr/>
      </dsp:nvSpPr>
      <dsp:spPr>
        <a:xfrm>
          <a:off x="8682017" y="508298"/>
          <a:ext cx="2066021" cy="1239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509270"/>
                <a:satOff val="-4878"/>
                <a:lumOff val="-10420"/>
                <a:alphaOff val="0"/>
                <a:shade val="51000"/>
                <a:satMod val="130000"/>
              </a:schemeClr>
            </a:gs>
            <a:gs pos="80000">
              <a:schemeClr val="accent3">
                <a:hueOff val="1509270"/>
                <a:satOff val="-4878"/>
                <a:lumOff val="-10420"/>
                <a:alphaOff val="0"/>
                <a:shade val="93000"/>
                <a:satMod val="130000"/>
              </a:schemeClr>
            </a:gs>
            <a:gs pos="100000">
              <a:schemeClr val="accent3">
                <a:hueOff val="1509270"/>
                <a:satOff val="-4878"/>
                <a:lumOff val="-10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Formal request (incl. ex-ante) to CSO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Timely provision of all document</a:t>
          </a:r>
          <a:r>
            <a:rPr lang="en-IE" sz="1000" b="1" kern="1200" dirty="0"/>
            <a:t>s</a:t>
          </a:r>
        </a:p>
      </dsp:txBody>
      <dsp:txXfrm>
        <a:off x="8718324" y="544605"/>
        <a:ext cx="1993407" cy="1166999"/>
      </dsp:txXfrm>
    </dsp:sp>
    <dsp:sp modelId="{2DC7EAF3-93F2-4820-A53F-ACC3B0919152}">
      <dsp:nvSpPr>
        <dsp:cNvPr id="0" name=""/>
        <dsp:cNvSpPr/>
      </dsp:nvSpPr>
      <dsp:spPr>
        <a:xfrm rot="5400000">
          <a:off x="9496030" y="1892533"/>
          <a:ext cx="437996" cy="512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760815"/>
                <a:satOff val="-5691"/>
                <a:lumOff val="-12157"/>
                <a:alphaOff val="0"/>
                <a:shade val="51000"/>
                <a:satMod val="130000"/>
              </a:schemeClr>
            </a:gs>
            <a:gs pos="80000">
              <a:schemeClr val="accent3">
                <a:hueOff val="1760815"/>
                <a:satOff val="-5691"/>
                <a:lumOff val="-12157"/>
                <a:alphaOff val="0"/>
                <a:shade val="93000"/>
                <a:satMod val="130000"/>
              </a:schemeClr>
            </a:gs>
            <a:gs pos="100000">
              <a:schemeClr val="accent3">
                <a:hueOff val="1760815"/>
                <a:satOff val="-5691"/>
                <a:lumOff val="-1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100" b="1" kern="1200"/>
        </a:p>
      </dsp:txBody>
      <dsp:txXfrm rot="-5400000">
        <a:off x="9561317" y="1929722"/>
        <a:ext cx="307423" cy="306597"/>
      </dsp:txXfrm>
    </dsp:sp>
    <dsp:sp modelId="{9BB616FE-32C4-4485-B402-49219840B894}">
      <dsp:nvSpPr>
        <dsp:cNvPr id="0" name=""/>
        <dsp:cNvSpPr/>
      </dsp:nvSpPr>
      <dsp:spPr>
        <a:xfrm>
          <a:off x="8682017" y="2574320"/>
          <a:ext cx="2066021" cy="1239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12360"/>
                <a:satOff val="-6504"/>
                <a:lumOff val="-13894"/>
                <a:alphaOff val="0"/>
                <a:shade val="51000"/>
                <a:satMod val="130000"/>
              </a:schemeClr>
            </a:gs>
            <a:gs pos="80000">
              <a:schemeClr val="accent3">
                <a:hueOff val="2012360"/>
                <a:satOff val="-6504"/>
                <a:lumOff val="-13894"/>
                <a:alphaOff val="0"/>
                <a:shade val="93000"/>
                <a:satMod val="130000"/>
              </a:schemeClr>
            </a:gs>
            <a:gs pos="100000">
              <a:schemeClr val="accent3">
                <a:hueOff val="2012360"/>
                <a:satOff val="-6504"/>
                <a:lumOff val="-138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CSO response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0" kern="1200" dirty="0"/>
            <a:t>(provisional if ex ante)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Speed of advice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resources, prioritisation, materiality, complexity</a:t>
          </a:r>
          <a:endParaRPr lang="en-IE" sz="1100" b="1" kern="1200" dirty="0"/>
        </a:p>
      </dsp:txBody>
      <dsp:txXfrm>
        <a:off x="8718324" y="2610627"/>
        <a:ext cx="1993407" cy="1166999"/>
      </dsp:txXfrm>
    </dsp:sp>
    <dsp:sp modelId="{504693E4-713A-44E0-9285-F3CD949EF267}">
      <dsp:nvSpPr>
        <dsp:cNvPr id="0" name=""/>
        <dsp:cNvSpPr/>
      </dsp:nvSpPr>
      <dsp:spPr>
        <a:xfrm rot="10800000">
          <a:off x="8062211" y="2937940"/>
          <a:ext cx="437996" cy="512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347753"/>
                <a:satOff val="-7588"/>
                <a:lumOff val="-16209"/>
                <a:alphaOff val="0"/>
                <a:shade val="51000"/>
                <a:satMod val="130000"/>
              </a:schemeClr>
            </a:gs>
            <a:gs pos="80000">
              <a:schemeClr val="accent3">
                <a:hueOff val="2347753"/>
                <a:satOff val="-7588"/>
                <a:lumOff val="-16209"/>
                <a:alphaOff val="0"/>
                <a:shade val="93000"/>
                <a:satMod val="130000"/>
              </a:schemeClr>
            </a:gs>
            <a:gs pos="100000">
              <a:schemeClr val="accent3">
                <a:hueOff val="2347753"/>
                <a:satOff val="-7588"/>
                <a:lumOff val="-162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200" b="1" kern="1200"/>
        </a:p>
      </dsp:txBody>
      <dsp:txXfrm rot="10800000">
        <a:off x="8193610" y="3040415"/>
        <a:ext cx="306597" cy="307423"/>
      </dsp:txXfrm>
    </dsp:sp>
    <dsp:sp modelId="{5B7DAB82-CA74-4E3D-88A8-A9A7F9915BA0}">
      <dsp:nvSpPr>
        <dsp:cNvPr id="0" name=""/>
        <dsp:cNvSpPr/>
      </dsp:nvSpPr>
      <dsp:spPr>
        <a:xfrm>
          <a:off x="5789586" y="2574320"/>
          <a:ext cx="2066021" cy="1239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515450"/>
                <a:satOff val="-8130"/>
                <a:lumOff val="-17367"/>
                <a:alphaOff val="0"/>
                <a:shade val="51000"/>
                <a:satMod val="130000"/>
              </a:schemeClr>
            </a:gs>
            <a:gs pos="80000">
              <a:schemeClr val="accent3">
                <a:hueOff val="2515450"/>
                <a:satOff val="-8130"/>
                <a:lumOff val="-17367"/>
                <a:alphaOff val="0"/>
                <a:shade val="93000"/>
                <a:satMod val="130000"/>
              </a:schemeClr>
            </a:gs>
            <a:gs pos="100000">
              <a:schemeClr val="accent3">
                <a:hueOff val="2515450"/>
                <a:satOff val="-8130"/>
                <a:lumOff val="-173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Formal CSO request to Eurostat</a:t>
          </a:r>
        </a:p>
      </dsp:txBody>
      <dsp:txXfrm>
        <a:off x="5825893" y="2610627"/>
        <a:ext cx="1993407" cy="1166999"/>
      </dsp:txXfrm>
    </dsp:sp>
    <dsp:sp modelId="{0B2F2EDD-D3A8-4BD5-B4AE-2479BCA1F7D7}">
      <dsp:nvSpPr>
        <dsp:cNvPr id="0" name=""/>
        <dsp:cNvSpPr/>
      </dsp:nvSpPr>
      <dsp:spPr>
        <a:xfrm rot="10800000">
          <a:off x="5169780" y="2937940"/>
          <a:ext cx="437996" cy="512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934692"/>
                <a:satOff val="-9485"/>
                <a:lumOff val="-20262"/>
                <a:alphaOff val="0"/>
                <a:shade val="51000"/>
                <a:satMod val="130000"/>
              </a:schemeClr>
            </a:gs>
            <a:gs pos="80000">
              <a:schemeClr val="accent3">
                <a:hueOff val="2934692"/>
                <a:satOff val="-9485"/>
                <a:lumOff val="-20262"/>
                <a:alphaOff val="0"/>
                <a:shade val="93000"/>
                <a:satMod val="130000"/>
              </a:schemeClr>
            </a:gs>
            <a:gs pos="100000">
              <a:schemeClr val="accent3">
                <a:hueOff val="2934692"/>
                <a:satOff val="-9485"/>
                <a:lumOff val="-202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200" b="1" kern="1200"/>
        </a:p>
      </dsp:txBody>
      <dsp:txXfrm rot="10800000">
        <a:off x="5301179" y="3040415"/>
        <a:ext cx="306597" cy="307423"/>
      </dsp:txXfrm>
    </dsp:sp>
    <dsp:sp modelId="{F5295C2F-8DF0-460D-91DD-2FD386D5C7E2}">
      <dsp:nvSpPr>
        <dsp:cNvPr id="0" name=""/>
        <dsp:cNvSpPr/>
      </dsp:nvSpPr>
      <dsp:spPr>
        <a:xfrm>
          <a:off x="2897156" y="2574320"/>
          <a:ext cx="2066021" cy="1239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018540"/>
                <a:satOff val="-9756"/>
                <a:lumOff val="-20841"/>
                <a:alphaOff val="0"/>
                <a:shade val="51000"/>
                <a:satMod val="130000"/>
              </a:schemeClr>
            </a:gs>
            <a:gs pos="80000">
              <a:schemeClr val="accent3">
                <a:hueOff val="3018540"/>
                <a:satOff val="-9756"/>
                <a:lumOff val="-20841"/>
                <a:alphaOff val="0"/>
                <a:shade val="93000"/>
                <a:satMod val="130000"/>
              </a:schemeClr>
            </a:gs>
            <a:gs pos="100000">
              <a:schemeClr val="accent3">
                <a:hueOff val="3018540"/>
                <a:satOff val="-9756"/>
                <a:lumOff val="-208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Eurostat decision –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the final arbiters</a:t>
          </a:r>
        </a:p>
      </dsp:txBody>
      <dsp:txXfrm>
        <a:off x="2933463" y="2610627"/>
        <a:ext cx="1993407" cy="1166999"/>
      </dsp:txXfrm>
    </dsp:sp>
    <dsp:sp modelId="{3844D36A-0734-4BF6-B01F-BA64FD907598}">
      <dsp:nvSpPr>
        <dsp:cNvPr id="0" name=""/>
        <dsp:cNvSpPr/>
      </dsp:nvSpPr>
      <dsp:spPr>
        <a:xfrm rot="10800000">
          <a:off x="2277349" y="2937940"/>
          <a:ext cx="437996" cy="512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521630"/>
                <a:satOff val="-11382"/>
                <a:lumOff val="-24314"/>
                <a:alphaOff val="0"/>
                <a:shade val="51000"/>
                <a:satMod val="130000"/>
              </a:schemeClr>
            </a:gs>
            <a:gs pos="80000">
              <a:schemeClr val="accent3">
                <a:hueOff val="3521630"/>
                <a:satOff val="-11382"/>
                <a:lumOff val="-24314"/>
                <a:alphaOff val="0"/>
                <a:shade val="93000"/>
                <a:satMod val="130000"/>
              </a:schemeClr>
            </a:gs>
            <a:gs pos="100000">
              <a:schemeClr val="accent3">
                <a:hueOff val="3521630"/>
                <a:satOff val="-11382"/>
                <a:lumOff val="-2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200" b="1" kern="1200"/>
        </a:p>
      </dsp:txBody>
      <dsp:txXfrm rot="10800000">
        <a:off x="2408748" y="3040415"/>
        <a:ext cx="306597" cy="307423"/>
      </dsp:txXfrm>
    </dsp:sp>
    <dsp:sp modelId="{3303F636-8A75-4726-A7A3-AEDA484D68B0}">
      <dsp:nvSpPr>
        <dsp:cNvPr id="0" name=""/>
        <dsp:cNvSpPr/>
      </dsp:nvSpPr>
      <dsp:spPr>
        <a:xfrm>
          <a:off x="4725" y="2574320"/>
          <a:ext cx="2066021" cy="1239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521630"/>
                <a:satOff val="-11382"/>
                <a:lumOff val="-24314"/>
                <a:alphaOff val="0"/>
                <a:shade val="51000"/>
                <a:satMod val="130000"/>
              </a:schemeClr>
            </a:gs>
            <a:gs pos="80000">
              <a:schemeClr val="accent3">
                <a:hueOff val="3521630"/>
                <a:satOff val="-11382"/>
                <a:lumOff val="-24314"/>
                <a:alphaOff val="0"/>
                <a:shade val="93000"/>
                <a:satMod val="130000"/>
              </a:schemeClr>
            </a:gs>
            <a:gs pos="100000">
              <a:schemeClr val="accent3">
                <a:hueOff val="3521630"/>
                <a:satOff val="-11382"/>
                <a:lumOff val="-2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Publication of final decision by CSO and Eurostat</a:t>
          </a:r>
        </a:p>
      </dsp:txBody>
      <dsp:txXfrm>
        <a:off x="41032" y="2610627"/>
        <a:ext cx="1993407" cy="1166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3094D-8726-46F5-BFB2-900ECBD0D15A}">
      <dsp:nvSpPr>
        <dsp:cNvPr id="0" name=""/>
        <dsp:cNvSpPr/>
      </dsp:nvSpPr>
      <dsp:spPr>
        <a:xfrm>
          <a:off x="0" y="9144"/>
          <a:ext cx="9146813" cy="6982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Cambria" panose="02040503050406030204" pitchFamily="18" charset="0"/>
              <a:ea typeface="Cambria" panose="02040503050406030204" pitchFamily="18" charset="0"/>
            </a:rPr>
            <a:t>Off-balance sheet classification is increasingly difficult to secure when activities are seen to be “governmental” in nature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4088" y="43232"/>
        <a:ext cx="9078637" cy="630122"/>
      </dsp:txXfrm>
    </dsp:sp>
    <dsp:sp modelId="{FA24306A-9B4A-4587-AD57-170B9359E3CB}">
      <dsp:nvSpPr>
        <dsp:cNvPr id="0" name=""/>
        <dsp:cNvSpPr/>
      </dsp:nvSpPr>
      <dsp:spPr>
        <a:xfrm>
          <a:off x="0" y="712393"/>
          <a:ext cx="9146813" cy="6982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Cambria" panose="02040503050406030204" pitchFamily="18" charset="0"/>
              <a:ea typeface="Cambria" panose="02040503050406030204" pitchFamily="18" charset="0"/>
            </a:rPr>
            <a:t>There is no checklist – each case assessed in holistic manner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4088" y="746481"/>
        <a:ext cx="9078637" cy="630122"/>
      </dsp:txXfrm>
    </dsp:sp>
    <dsp:sp modelId="{100C7EDF-50A5-402F-9E03-FCAD1F1F8244}">
      <dsp:nvSpPr>
        <dsp:cNvPr id="0" name=""/>
        <dsp:cNvSpPr/>
      </dsp:nvSpPr>
      <dsp:spPr>
        <a:xfrm>
          <a:off x="0" y="1423713"/>
          <a:ext cx="9146813" cy="6982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Cambria" panose="02040503050406030204" pitchFamily="18" charset="0"/>
              <a:ea typeface="Cambria" panose="02040503050406030204" pitchFamily="18" charset="0"/>
            </a:rPr>
            <a:t>CSO and Eurostat can be consulted in advance (</a:t>
          </a:r>
          <a:r>
            <a:rPr lang="en-IE" sz="2000" i="1" kern="1200" dirty="0">
              <a:latin typeface="Cambria" panose="02040503050406030204" pitchFamily="18" charset="0"/>
              <a:ea typeface="Cambria" panose="02040503050406030204" pitchFamily="18" charset="0"/>
            </a:rPr>
            <a:t>ex-ante) </a:t>
          </a:r>
          <a:r>
            <a:rPr lang="en-IE" sz="2000" kern="1200" dirty="0">
              <a:latin typeface="Cambria" panose="02040503050406030204" pitchFamily="18" charset="0"/>
              <a:ea typeface="Cambria" panose="02040503050406030204" pitchFamily="18" charset="0"/>
            </a:rPr>
            <a:t>but final decision only comes after the fact (</a:t>
          </a:r>
          <a:r>
            <a:rPr lang="en-IE" sz="2000" i="1" kern="1200" dirty="0">
              <a:latin typeface="Cambria" panose="02040503050406030204" pitchFamily="18" charset="0"/>
              <a:ea typeface="Cambria" panose="02040503050406030204" pitchFamily="18" charset="0"/>
            </a:rPr>
            <a:t>ex-post</a:t>
          </a:r>
          <a:r>
            <a:rPr lang="en-IE" sz="20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>
        <a:off x="34088" y="1457801"/>
        <a:ext cx="9078637" cy="630122"/>
      </dsp:txXfrm>
    </dsp:sp>
    <dsp:sp modelId="{7562E0BE-60BA-4333-8567-DB8396E6B9AE}">
      <dsp:nvSpPr>
        <dsp:cNvPr id="0" name=""/>
        <dsp:cNvSpPr/>
      </dsp:nvSpPr>
      <dsp:spPr>
        <a:xfrm>
          <a:off x="0" y="2135033"/>
          <a:ext cx="9146813" cy="6982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Cambria" panose="02040503050406030204" pitchFamily="18" charset="0"/>
              <a:ea typeface="Cambria" panose="02040503050406030204" pitchFamily="18" charset="0"/>
            </a:rPr>
            <a:t>CSO </a:t>
          </a:r>
          <a:r>
            <a:rPr lang="en-IE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will</a:t>
          </a:r>
          <a:r>
            <a:rPr lang="en-IE" sz="2000" kern="1200" dirty="0">
              <a:latin typeface="Cambria" panose="02040503050406030204" pitchFamily="18" charset="0"/>
              <a:ea typeface="Cambria" panose="02040503050406030204" pitchFamily="18" charset="0"/>
            </a:rPr>
            <a:t> assist departments/agencies in interpreting the classification rules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4088" y="2169121"/>
        <a:ext cx="9078637" cy="630122"/>
      </dsp:txXfrm>
    </dsp:sp>
    <dsp:sp modelId="{6CEBFDC7-8566-4C8C-A71B-1B7E2FA137D6}">
      <dsp:nvSpPr>
        <dsp:cNvPr id="0" name=""/>
        <dsp:cNvSpPr/>
      </dsp:nvSpPr>
      <dsp:spPr>
        <a:xfrm>
          <a:off x="0" y="2852813"/>
          <a:ext cx="9146813" cy="69829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Cambria" panose="02040503050406030204" pitchFamily="18" charset="0"/>
              <a:ea typeface="Cambria" panose="02040503050406030204" pitchFamily="18" charset="0"/>
            </a:rPr>
            <a:t>CSO </a:t>
          </a:r>
          <a:r>
            <a:rPr lang="en-IE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will not </a:t>
          </a:r>
          <a:r>
            <a:rPr lang="en-IE" sz="2000" kern="1200" dirty="0">
              <a:latin typeface="Cambria" panose="02040503050406030204" pitchFamily="18" charset="0"/>
              <a:ea typeface="Cambria" panose="02040503050406030204" pitchFamily="18" charset="0"/>
            </a:rPr>
            <a:t>assist in designing activities/making policy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4088" y="2886901"/>
        <a:ext cx="9078637" cy="630122"/>
      </dsp:txXfrm>
    </dsp:sp>
    <dsp:sp modelId="{246352F9-D12D-449F-B9ED-BF2711093A39}">
      <dsp:nvSpPr>
        <dsp:cNvPr id="0" name=""/>
        <dsp:cNvSpPr/>
      </dsp:nvSpPr>
      <dsp:spPr>
        <a:xfrm>
          <a:off x="0" y="3557673"/>
          <a:ext cx="9146813" cy="6982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Cambria" panose="02040503050406030204" pitchFamily="18" charset="0"/>
              <a:ea typeface="Cambria" panose="02040503050406030204" pitchFamily="18" charset="0"/>
            </a:rPr>
            <a:t>The process takes time – the earlier you consult the better for your planning – timely provision of all relevant information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4088" y="3591761"/>
        <a:ext cx="9078637" cy="630122"/>
      </dsp:txXfrm>
    </dsp:sp>
    <dsp:sp modelId="{B219D0CF-8C09-4F93-9344-58685B875836}">
      <dsp:nvSpPr>
        <dsp:cNvPr id="0" name=""/>
        <dsp:cNvSpPr/>
      </dsp:nvSpPr>
      <dsp:spPr>
        <a:xfrm>
          <a:off x="0" y="4268993"/>
          <a:ext cx="9146813" cy="6982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Cambria" panose="02040503050406030204" pitchFamily="18" charset="0"/>
              <a:ea typeface="Cambria" panose="02040503050406030204" pitchFamily="18" charset="0"/>
            </a:rPr>
            <a:t>Procedures are published – help us to help you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4088" y="4303081"/>
        <a:ext cx="9078637" cy="630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65E79-FFD8-4A24-B644-C4E206D13C60}" type="datetimeFigureOut">
              <a:rPr lang="en-IE" smtClean="0"/>
              <a:t>28/04/2022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44DD-D61D-4257-9A6E-A4475E3966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20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9823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021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119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033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575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4592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7686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0826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1690F-5CE8-4B96-9588-F78D757180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34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766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995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081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236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212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439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79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154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6113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44DD-D61D-4257-9A6E-A4475E3966F6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625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2834743"/>
          </a:xfrm>
        </p:spPr>
        <p:txBody>
          <a:bodyPr tIns="0" bIns="0" anchor="t" anchorCtr="0">
            <a:normAutofit/>
          </a:bodyPr>
          <a:lstStyle>
            <a:lvl1pPr>
              <a:lnSpc>
                <a:spcPts val="6133"/>
              </a:lnSpc>
              <a:defRPr sz="5867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403" y="5061181"/>
            <a:ext cx="5376597" cy="1464568"/>
          </a:xfrm>
        </p:spPr>
        <p:txBody>
          <a:bodyPr>
            <a:normAutofit/>
          </a:bodyPr>
          <a:lstStyle>
            <a:lvl1pPr marL="0" indent="0" algn="l">
              <a:lnSpc>
                <a:spcPts val="2933"/>
              </a:lnSpc>
              <a:buNone/>
              <a:defRPr sz="2667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083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4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664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5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3325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45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3779208" cy="1162051"/>
          </a:xfrm>
        </p:spPr>
        <p:txBody>
          <a:bodyPr anchor="t" anchorCtr="0"/>
          <a:lstStyle>
            <a:lvl1pPr algn="l">
              <a:defRPr sz="2667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172171"/>
          </a:xfrm>
        </p:spPr>
        <p:txBody>
          <a:bodyPr/>
          <a:lstStyle>
            <a:lvl1pPr marL="0" indent="0" algn="l">
              <a:buNone/>
              <a:defRPr sz="4267" b="1">
                <a:solidFill>
                  <a:srgbClr val="45C1C0"/>
                </a:solidFill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1422703"/>
            <a:ext cx="3779208" cy="401011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79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68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96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664619" y="6117300"/>
            <a:ext cx="480815" cy="575601"/>
          </a:xfrm>
        </p:spPr>
        <p:txBody>
          <a:bodyPr>
            <a:noAutofit/>
          </a:bodyPr>
          <a:lstStyle>
            <a:lvl1pPr marL="0" indent="0">
              <a:buNone/>
              <a:defRPr sz="1467" b="1">
                <a:solidFill>
                  <a:schemeClr val="tx1"/>
                </a:solidFill>
              </a:defRPr>
            </a:lvl1pPr>
          </a:lstStyle>
          <a:p>
            <a:pPr lvl="0"/>
            <a:fld id="{6E57AD02-442F-44B8-9DB5-90249A54341C}" type="slidenum">
              <a:rPr lang="en-US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831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0622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3995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795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5522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8376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4418" y="1701801"/>
            <a:ext cx="10943167" cy="35517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1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39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66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3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332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1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086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64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664619" y="6117300"/>
            <a:ext cx="480815" cy="575601"/>
          </a:xfrm>
        </p:spPr>
        <p:txBody>
          <a:bodyPr>
            <a:noAutofit/>
          </a:bodyPr>
          <a:lstStyle>
            <a:lvl1pPr marL="0" indent="0">
              <a:buNone/>
              <a:defRPr sz="1467" b="1">
                <a:solidFill>
                  <a:schemeClr val="tx1"/>
                </a:solidFill>
              </a:defRPr>
            </a:lvl1pPr>
          </a:lstStyle>
          <a:p>
            <a:pPr lvl="0"/>
            <a:fld id="{6E57AD02-442F-44B8-9DB5-90249A54341C}" type="slidenum">
              <a:rPr lang="en-US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1480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2834743"/>
          </a:xfrm>
        </p:spPr>
        <p:txBody>
          <a:bodyPr tIns="0" bIns="0" anchor="t" anchorCtr="0">
            <a:normAutofit/>
          </a:bodyPr>
          <a:lstStyle>
            <a:lvl1pPr>
              <a:lnSpc>
                <a:spcPts val="6133"/>
              </a:lnSpc>
              <a:defRPr sz="5867" b="0" i="0" baseline="0">
                <a:solidFill>
                  <a:schemeClr val="tx1"/>
                </a:solidFill>
                <a:latin typeface="Roboto Slab Light"/>
                <a:cs typeface="Roboto Slab Ligh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403" y="5061181"/>
            <a:ext cx="5376597" cy="1464568"/>
          </a:xfrm>
        </p:spPr>
        <p:txBody>
          <a:bodyPr>
            <a:normAutofit/>
          </a:bodyPr>
          <a:lstStyle>
            <a:lvl1pPr marL="0" indent="0" algn="l">
              <a:lnSpc>
                <a:spcPts val="2933"/>
              </a:lnSpc>
              <a:buNone/>
              <a:defRPr sz="2667" b="1" i="0">
                <a:solidFill>
                  <a:schemeClr val="accent1"/>
                </a:solidFill>
                <a:latin typeface="Roboto Slab Bold"/>
                <a:cs typeface="Roboto Slab 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5257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374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0100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82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3004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664619" y="6117300"/>
            <a:ext cx="480815" cy="575601"/>
          </a:xfrm>
        </p:spPr>
        <p:txBody>
          <a:bodyPr>
            <a:noAutofit/>
          </a:bodyPr>
          <a:lstStyle>
            <a:lvl1pPr marL="0" indent="0">
              <a:buNone/>
              <a:defRPr sz="1467" b="1">
                <a:solidFill>
                  <a:schemeClr val="tx1"/>
                </a:solidFill>
              </a:defRPr>
            </a:lvl1pPr>
          </a:lstStyle>
          <a:p>
            <a:pPr lvl="0"/>
            <a:fld id="{6E57AD02-442F-44B8-9DB5-90249A54341C}" type="slidenum">
              <a:rPr lang="en-US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6339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180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08788"/>
            <a:ext cx="5384800" cy="384042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08788"/>
            <a:ext cx="5384800" cy="384042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1892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67" b="1">
                <a:solidFill>
                  <a:schemeClr val="accent5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270349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67" b="1">
                <a:solidFill>
                  <a:srgbClr val="639FA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270349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8499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4418" y="1701801"/>
            <a:ext cx="10943167" cy="35517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09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234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77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66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2016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332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14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3779208" cy="1162051"/>
          </a:xfrm>
        </p:spPr>
        <p:txBody>
          <a:bodyPr anchor="t" anchorCtr="0"/>
          <a:lstStyle>
            <a:lvl1pPr algn="l">
              <a:defRPr sz="2667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172171"/>
          </a:xfrm>
        </p:spPr>
        <p:txBody>
          <a:bodyPr/>
          <a:lstStyle>
            <a:lvl1pPr marL="0" indent="0" algn="l">
              <a:buNone/>
              <a:defRPr sz="4267" b="1">
                <a:solidFill>
                  <a:srgbClr val="45C1C0"/>
                </a:solidFill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1422703"/>
            <a:ext cx="3779208" cy="401011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328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485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358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vari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425" y="274637"/>
            <a:ext cx="1013615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styles or add spreadsheet Graph picture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5787" y="63093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81064937-9B7B-4811-9BAE-B6C8D760F4B7}" type="slidenum">
              <a:rPr lang="en-IE" smtClean="0"/>
              <a:pPr algn="r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6080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1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08788"/>
            <a:ext cx="5384800" cy="384042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08788"/>
            <a:ext cx="5384800" cy="384042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2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67" b="1">
                <a:solidFill>
                  <a:schemeClr val="accent5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270349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67" b="1">
                <a:solidFill>
                  <a:srgbClr val="639FA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270349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4418" y="1701801"/>
            <a:ext cx="10943167" cy="355176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0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3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374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42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681" r:id="rId17"/>
    <p:sldLayoutId id="2147483682" r:id="rId18"/>
    <p:sldLayoutId id="2147483683" r:id="rId19"/>
    <p:sldLayoutId id="2147483685" r:id="rId20"/>
    <p:sldLayoutId id="2147483688" r:id="rId21"/>
    <p:sldLayoutId id="2147483690" r:id="rId22"/>
    <p:sldLayoutId id="2147483691" r:id="rId23"/>
    <p:sldLayoutId id="2147483692" r:id="rId24"/>
    <p:sldLayoutId id="2147483694" r:id="rId25"/>
    <p:sldLayoutId id="2147483695" r:id="rId26"/>
    <p:sldLayoutId id="2147483660" r:id="rId27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267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457189" indent="-457189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lang="en-US" sz="32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990575" indent="-380990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3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2667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2133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374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5258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267" b="1" i="0" kern="1200">
          <a:solidFill>
            <a:schemeClr val="accent1"/>
          </a:solidFill>
          <a:latin typeface="Roboto Slab Bold"/>
          <a:ea typeface="+mj-ea"/>
          <a:cs typeface="Roboto Slab Bold"/>
        </a:defRPr>
      </a:lvl1pPr>
    </p:titleStyle>
    <p:bodyStyle>
      <a:lvl1pPr marL="457189" indent="-457189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lang="en-US" sz="3200" kern="1200" dirty="0">
          <a:solidFill>
            <a:schemeClr val="bg1"/>
          </a:solidFill>
          <a:latin typeface="Roboto Slab Light"/>
          <a:ea typeface="+mj-ea"/>
          <a:cs typeface="+mj-cs"/>
        </a:defRPr>
      </a:lvl1pPr>
      <a:lvl2pPr marL="990575" indent="-380990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3200" kern="1200">
          <a:solidFill>
            <a:schemeClr val="bg1"/>
          </a:solidFill>
          <a:latin typeface="Roboto Slab Ligh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2667" kern="1200">
          <a:solidFill>
            <a:schemeClr val="bg1"/>
          </a:solidFill>
          <a:latin typeface="Roboto Slab Ligh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2133" kern="1200">
          <a:solidFill>
            <a:schemeClr val="bg1"/>
          </a:solidFill>
          <a:latin typeface="Roboto Slab Ligh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Roboto Slab Ligh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Relationship Id="rId9" Type="http://schemas.openxmlformats.org/officeDocument/2006/relationships/image" Target="../media/image1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Cambria" panose="02040503050406030204" pitchFamily="18" charset="0"/>
              </a:rPr>
              <a:t>GFS Seminar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Classifications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Norita Murphy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/>
              <a:t>Classifications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242049"/>
              </p:ext>
            </p:extLst>
          </p:nvPr>
        </p:nvGraphicFramePr>
        <p:xfrm>
          <a:off x="431800" y="1411818"/>
          <a:ext cx="10752765" cy="4322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494383" y="3621979"/>
            <a:ext cx="8928992" cy="1824203"/>
            <a:chOff x="1259632" y="3075806"/>
            <a:chExt cx="6696744" cy="1368152"/>
          </a:xfrm>
        </p:grpSpPr>
        <p:sp>
          <p:nvSpPr>
            <p:cNvPr id="6" name="Oval 5"/>
            <p:cNvSpPr/>
            <p:nvPr/>
          </p:nvSpPr>
          <p:spPr>
            <a:xfrm>
              <a:off x="1259632" y="3075806"/>
              <a:ext cx="6696744" cy="1368152"/>
            </a:xfrm>
            <a:prstGeom prst="ellipse">
              <a:avLst/>
            </a:prstGeom>
            <a:noFill/>
            <a:ln>
              <a:solidFill>
                <a:srgbClr val="FAA21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E" sz="24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987824" y="3075806"/>
              <a:ext cx="648072" cy="108012"/>
            </a:xfrm>
            <a:prstGeom prst="straightConnector1">
              <a:avLst/>
            </a:prstGeom>
            <a:ln w="25400">
              <a:solidFill>
                <a:srgbClr val="FAA21B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652120" y="3115088"/>
              <a:ext cx="504056" cy="14724"/>
            </a:xfrm>
            <a:prstGeom prst="straightConnector1">
              <a:avLst/>
            </a:prstGeom>
            <a:ln w="25400">
              <a:solidFill>
                <a:srgbClr val="FAA21B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427984" y="4443958"/>
              <a:ext cx="504056" cy="0"/>
            </a:xfrm>
            <a:prstGeom prst="straightConnector1">
              <a:avLst/>
            </a:prstGeom>
            <a:ln w="25400">
              <a:solidFill>
                <a:srgbClr val="FAA21B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398373" y="1452850"/>
            <a:ext cx="8928992" cy="1824203"/>
            <a:chOff x="1259632" y="3075806"/>
            <a:chExt cx="6696744" cy="1368152"/>
          </a:xfrm>
        </p:grpSpPr>
        <p:sp>
          <p:nvSpPr>
            <p:cNvPr id="23" name="Oval 22"/>
            <p:cNvSpPr/>
            <p:nvPr/>
          </p:nvSpPr>
          <p:spPr>
            <a:xfrm>
              <a:off x="1259632" y="3075806"/>
              <a:ext cx="6696744" cy="1368152"/>
            </a:xfrm>
            <a:prstGeom prst="ellipse">
              <a:avLst/>
            </a:prstGeom>
            <a:noFill/>
            <a:ln>
              <a:solidFill>
                <a:srgbClr val="FAA21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E" sz="24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987824" y="3075806"/>
              <a:ext cx="648072" cy="108012"/>
            </a:xfrm>
            <a:prstGeom prst="straightConnector1">
              <a:avLst/>
            </a:prstGeom>
            <a:ln w="25400">
              <a:solidFill>
                <a:srgbClr val="FAA21B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652120" y="3115088"/>
              <a:ext cx="504056" cy="14724"/>
            </a:xfrm>
            <a:prstGeom prst="straightConnector1">
              <a:avLst/>
            </a:prstGeom>
            <a:ln w="25400">
              <a:solidFill>
                <a:srgbClr val="FAA21B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427984" y="4443958"/>
              <a:ext cx="504056" cy="0"/>
            </a:xfrm>
            <a:prstGeom prst="straightConnector1">
              <a:avLst/>
            </a:prstGeom>
            <a:ln w="25400">
              <a:solidFill>
                <a:srgbClr val="FAA21B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955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4639"/>
            <a:ext cx="11329259" cy="1143000"/>
          </a:xfrm>
        </p:spPr>
        <p:txBody>
          <a:bodyPr>
            <a:noAutofit/>
          </a:bodyPr>
          <a:lstStyle/>
          <a:p>
            <a:r>
              <a:rPr lang="en-IE" sz="4000" b="1" dirty="0"/>
              <a:t>Examples of classification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671782"/>
            <a:ext cx="11329259" cy="4061474"/>
          </a:xfrm>
        </p:spPr>
        <p:txBody>
          <a:bodyPr>
            <a:normAutofit/>
          </a:bodyPr>
          <a:lstStyle/>
          <a:p>
            <a:r>
              <a:rPr lang="en-US" sz="2800" dirty="0"/>
              <a:t>Bodies providing health and personal social services</a:t>
            </a:r>
          </a:p>
          <a:p>
            <a:r>
              <a:rPr lang="en-IE" sz="2800" dirty="0"/>
              <a:t>Universities </a:t>
            </a:r>
          </a:p>
          <a:p>
            <a:r>
              <a:rPr lang="en-IE" sz="2800" dirty="0"/>
              <a:t>Approved Housing Bodies </a:t>
            </a:r>
          </a:p>
          <a:p>
            <a:r>
              <a:rPr lang="en-IE" sz="2800" dirty="0"/>
              <a:t>Irish Water</a:t>
            </a:r>
          </a:p>
          <a:p>
            <a:r>
              <a:rPr lang="en-IE" sz="2800" dirty="0"/>
              <a:t>Strategic Banking Corporation of Ireland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554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1143000"/>
          </a:xfrm>
        </p:spPr>
        <p:txBody>
          <a:bodyPr anchor="ctr">
            <a:normAutofit/>
          </a:bodyPr>
          <a:lstStyle/>
          <a:p>
            <a:r>
              <a:rPr lang="en-IE" sz="4000" b="1" dirty="0"/>
              <a:t>Classifying an organisation/body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7382" y="1508788"/>
            <a:ext cx="10825018" cy="384042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E" sz="3200" dirty="0"/>
              <a:t>Detailed rules set out in ESA 2010 and MGDD</a:t>
            </a:r>
          </a:p>
          <a:p>
            <a:pPr>
              <a:lnSpc>
                <a:spcPct val="90000"/>
              </a:lnSpc>
            </a:pPr>
            <a:r>
              <a:rPr lang="en-IE" sz="3200" dirty="0"/>
              <a:t>Control – public/private</a:t>
            </a:r>
          </a:p>
          <a:p>
            <a:pPr>
              <a:lnSpc>
                <a:spcPct val="90000"/>
              </a:lnSpc>
            </a:pPr>
            <a:r>
              <a:rPr lang="en-IE" sz="3200" dirty="0"/>
              <a:t>Autonomy – “institutional unit”</a:t>
            </a:r>
          </a:p>
          <a:p>
            <a:pPr>
              <a:lnSpc>
                <a:spcPct val="90000"/>
              </a:lnSpc>
            </a:pPr>
            <a:r>
              <a:rPr lang="en-IE" sz="3200" dirty="0"/>
              <a:t>Market/non-market  – commerciality</a:t>
            </a:r>
          </a:p>
        </p:txBody>
      </p:sp>
    </p:spTree>
    <p:extLst>
      <p:ext uri="{BB962C8B-B14F-4D97-AF65-F5344CB8AC3E}">
        <p14:creationId xmlns:p14="http://schemas.microsoft.com/office/powerpoint/2010/main" val="855968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74640"/>
            <a:ext cx="10959008" cy="850105"/>
          </a:xfrm>
        </p:spPr>
        <p:txBody>
          <a:bodyPr>
            <a:normAutofit/>
          </a:bodyPr>
          <a:lstStyle/>
          <a:p>
            <a:r>
              <a:rPr lang="en-IE" sz="4000" b="1" dirty="0">
                <a:latin typeface="Cambria" panose="02040503050406030204" pitchFamily="18" charset="0"/>
                <a:ea typeface="Cambria" panose="02040503050406030204" pitchFamily="18" charset="0"/>
              </a:rPr>
              <a:t>Control / autonomy – typical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24744"/>
            <a:ext cx="11329259" cy="4416491"/>
          </a:xfrm>
        </p:spPr>
        <p:txBody>
          <a:bodyPr>
            <a:normAutofit fontScale="92500"/>
          </a:bodyPr>
          <a:lstStyle/>
          <a:p>
            <a:r>
              <a:rPr lang="en-IE" dirty="0">
                <a:latin typeface="Cambria" panose="02040503050406030204" pitchFamily="18" charset="0"/>
                <a:ea typeface="Cambria" panose="02040503050406030204" pitchFamily="18" charset="0"/>
              </a:rPr>
              <a:t>Government legislation establishes body</a:t>
            </a:r>
          </a:p>
          <a:p>
            <a:pPr lvl="1"/>
            <a:r>
              <a:rPr lang="en-IE" sz="2600" dirty="0">
                <a:latin typeface="Cambria" panose="02040503050406030204" pitchFamily="18" charset="0"/>
                <a:ea typeface="Cambria" panose="02040503050406030204" pitchFamily="18" charset="0"/>
              </a:rPr>
              <a:t>Composition of board</a:t>
            </a:r>
          </a:p>
          <a:p>
            <a:pPr lvl="1"/>
            <a:r>
              <a:rPr lang="en-IE" sz="2600" dirty="0">
                <a:latin typeface="Cambria" panose="02040503050406030204" pitchFamily="18" charset="0"/>
                <a:ea typeface="Cambria" panose="02040503050406030204" pitchFamily="18" charset="0"/>
              </a:rPr>
              <a:t>Key functions, personnel</a:t>
            </a:r>
          </a:p>
          <a:p>
            <a:r>
              <a:rPr lang="en-IE" sz="3000" dirty="0">
                <a:latin typeface="Cambria" panose="02040503050406030204" pitchFamily="18" charset="0"/>
                <a:ea typeface="Cambria" panose="02040503050406030204" pitchFamily="18" charset="0"/>
              </a:rPr>
              <a:t>Activities closely aligned to government function/policy through contracts or agreements</a:t>
            </a:r>
          </a:p>
          <a:p>
            <a:r>
              <a:rPr lang="en-IE" sz="3000" dirty="0">
                <a:latin typeface="Cambria" panose="02040503050406030204" pitchFamily="18" charset="0"/>
                <a:ea typeface="Cambria" panose="02040503050406030204" pitchFamily="18" charset="0"/>
              </a:rPr>
              <a:t>Providing government services or services exclusively to government</a:t>
            </a:r>
          </a:p>
          <a:p>
            <a:r>
              <a:rPr lang="en-IE" sz="3000" dirty="0">
                <a:latin typeface="Cambria" panose="02040503050406030204" pitchFamily="18" charset="0"/>
                <a:ea typeface="Cambria" panose="02040503050406030204" pitchFamily="18" charset="0"/>
              </a:rPr>
              <a:t>Majority financed by government</a:t>
            </a:r>
          </a:p>
          <a:p>
            <a:r>
              <a:rPr lang="en-IE" sz="3000" dirty="0">
                <a:latin typeface="Cambria" panose="02040503050406030204" pitchFamily="18" charset="0"/>
                <a:ea typeface="Cambria" panose="02040503050406030204" pitchFamily="18" charset="0"/>
              </a:rPr>
              <a:t>Ability to acquire assets / incur liabilities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815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946116"/>
          </a:xfrm>
        </p:spPr>
        <p:txBody>
          <a:bodyPr>
            <a:normAutofit/>
          </a:bodyPr>
          <a:lstStyle/>
          <a:p>
            <a:r>
              <a:rPr lang="en-IE" sz="4000" b="1" dirty="0">
                <a:latin typeface="Cambria" panose="02040503050406030204" pitchFamily="18" charset="0"/>
                <a:ea typeface="Cambria" panose="02040503050406030204" pitchFamily="18" charset="0"/>
              </a:rPr>
              <a:t>Market/non-market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24744"/>
            <a:ext cx="11329259" cy="4608512"/>
          </a:xfrm>
        </p:spPr>
        <p:txBody>
          <a:bodyPr>
            <a:normAutofit/>
          </a:bodyPr>
          <a:lstStyle/>
          <a:p>
            <a:r>
              <a:rPr lang="en-IE" dirty="0">
                <a:latin typeface="Cambria" panose="02040503050406030204" pitchFamily="18" charset="0"/>
                <a:ea typeface="Cambria" panose="02040503050406030204" pitchFamily="18" charset="0"/>
              </a:rPr>
              <a:t>Qualitative and quantitative criteria</a:t>
            </a:r>
          </a:p>
          <a:p>
            <a:r>
              <a:rPr lang="en-IE" dirty="0">
                <a:latin typeface="Cambria" panose="02040503050406030204" pitchFamily="18" charset="0"/>
                <a:ea typeface="Cambria" panose="02040503050406030204" pitchFamily="18" charset="0"/>
              </a:rPr>
              <a:t>Qualitative</a:t>
            </a:r>
          </a:p>
          <a:p>
            <a:pPr lvl="1"/>
            <a:r>
              <a:rPr lang="en-IE" sz="2400" dirty="0"/>
              <a:t>Economically significant prices?</a:t>
            </a:r>
          </a:p>
          <a:p>
            <a:pPr lvl="1"/>
            <a:r>
              <a:rPr lang="en-IE" sz="2400" dirty="0"/>
              <a:t>Selling to government only?</a:t>
            </a:r>
          </a:p>
          <a:p>
            <a:r>
              <a:rPr lang="en-IE" dirty="0">
                <a:latin typeface="Cambria" panose="02040503050406030204" pitchFamily="18" charset="0"/>
                <a:ea typeface="Cambria" panose="02040503050406030204" pitchFamily="18" charset="0"/>
              </a:rPr>
              <a:t>Quantitative</a:t>
            </a:r>
          </a:p>
          <a:p>
            <a:pPr lvl="1"/>
            <a:r>
              <a:rPr lang="en-IE" sz="2400" dirty="0">
                <a:latin typeface="Cambria" panose="02040503050406030204" pitchFamily="18" charset="0"/>
                <a:ea typeface="Cambria" panose="02040503050406030204" pitchFamily="18" charset="0"/>
              </a:rPr>
              <a:t>At least 50% of operating costs covered by sales over a sustained period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2997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1143000"/>
          </a:xfrm>
        </p:spPr>
        <p:txBody>
          <a:bodyPr anchor="ctr">
            <a:normAutofit/>
          </a:bodyPr>
          <a:lstStyle/>
          <a:p>
            <a:r>
              <a:rPr lang="en-IE" sz="4000" b="1" dirty="0"/>
              <a:t>Projects /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08788"/>
            <a:ext cx="8793018" cy="38404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Public Private Partnerships (PPPs)</a:t>
            </a:r>
          </a:p>
          <a:p>
            <a:pPr>
              <a:lnSpc>
                <a:spcPct val="90000"/>
              </a:lnSpc>
            </a:pPr>
            <a:r>
              <a:rPr lang="en-IE" sz="3200" dirty="0"/>
              <a:t>Concessions</a:t>
            </a:r>
          </a:p>
          <a:p>
            <a:pPr>
              <a:lnSpc>
                <a:spcPct val="90000"/>
              </a:lnSpc>
            </a:pPr>
            <a:r>
              <a:rPr lang="en-IE" sz="3200" dirty="0"/>
              <a:t>Leasing contracts</a:t>
            </a:r>
          </a:p>
          <a:p>
            <a:pPr>
              <a:lnSpc>
                <a:spcPct val="90000"/>
              </a:lnSpc>
            </a:pPr>
            <a:r>
              <a:rPr lang="en-IE" sz="3200" dirty="0"/>
              <a:t>Energy Performance Contracts (EPCs)</a:t>
            </a:r>
          </a:p>
        </p:txBody>
      </p:sp>
    </p:spTree>
    <p:extLst>
      <p:ext uri="{BB962C8B-B14F-4D97-AF65-F5344CB8AC3E}">
        <p14:creationId xmlns:p14="http://schemas.microsoft.com/office/powerpoint/2010/main" val="1563946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20073"/>
            <a:ext cx="10959008" cy="738910"/>
          </a:xfrm>
        </p:spPr>
        <p:txBody>
          <a:bodyPr>
            <a:noAutofit/>
          </a:bodyPr>
          <a:lstStyle/>
          <a:p>
            <a:r>
              <a:rPr lang="en-IE" sz="4000" b="1" dirty="0"/>
              <a:t>Assessing transactions/contracts</a:t>
            </a:r>
            <a:endParaRPr lang="en-IE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858983"/>
            <a:ext cx="11329259" cy="4874274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PPPs and concessions</a:t>
            </a:r>
          </a:p>
          <a:p>
            <a:pPr lvl="1"/>
            <a:r>
              <a:rPr lang="en-IE" sz="2000" dirty="0"/>
              <a:t>MGDD Guidance and PPP Guide (16 themes covering contract clauses)</a:t>
            </a:r>
          </a:p>
          <a:p>
            <a:r>
              <a:rPr lang="en-IE" dirty="0"/>
              <a:t>Leases – financial or operating lease </a:t>
            </a:r>
          </a:p>
          <a:p>
            <a:pPr lvl="1"/>
            <a:r>
              <a:rPr lang="en-IE" sz="2000" dirty="0"/>
              <a:t>Risk/reward, maintenance, duration Vs economic lifetime of asset, options at end of lease</a:t>
            </a:r>
          </a:p>
          <a:p>
            <a:r>
              <a:rPr lang="en-IE" dirty="0"/>
              <a:t>Sales of assets</a:t>
            </a:r>
          </a:p>
          <a:p>
            <a:pPr lvl="1">
              <a:lnSpc>
                <a:spcPct val="110000"/>
              </a:lnSpc>
            </a:pPr>
            <a:r>
              <a:rPr lang="en-IE" sz="2000" dirty="0"/>
              <a:t>Claw-back clauses, leaseback, other conditions on sale</a:t>
            </a:r>
          </a:p>
          <a:p>
            <a:r>
              <a:rPr lang="en-IE" dirty="0"/>
              <a:t>EPC guidelines 2018 </a:t>
            </a:r>
          </a:p>
          <a:p>
            <a:r>
              <a:rPr lang="en-IE" dirty="0"/>
              <a:t>Other contracts – assessed based on general control criteria, may draw on PPP or other guidance if appropriate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88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8872-05E1-46BF-8C1B-0BF86A97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1143000"/>
          </a:xfrm>
        </p:spPr>
        <p:txBody>
          <a:bodyPr anchor="ctr">
            <a:normAutofit/>
          </a:bodyPr>
          <a:lstStyle/>
          <a:p>
            <a:r>
              <a:rPr lang="en-IE" sz="4000" b="1" dirty="0"/>
              <a:t>Common misconceptions</a:t>
            </a:r>
            <a:endParaRPr lang="en-IE" sz="4000" dirty="0"/>
          </a:p>
        </p:txBody>
      </p:sp>
      <p:pic>
        <p:nvPicPr>
          <p:cNvPr id="1026" name="Picture 2" descr="Misconceptions Stock Illustrations – 26 Misconceptions Stock Illustrations,  Vectors &amp; Clipart - Dreamstime">
            <a:extLst>
              <a:ext uri="{FF2B5EF4-FFF2-40B4-BE49-F238E27FC236}">
                <a16:creationId xmlns:a16="http://schemas.microsoft.com/office/drawing/2014/main" id="{7D1A9E7B-4A2B-4D6F-9A5E-43117C03B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 bwMode="auto">
          <a:xfrm>
            <a:off x="480291" y="1508788"/>
            <a:ext cx="4904509" cy="38404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7C044-5BDE-4FD4-AC62-EB6045AFF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4799" y="1508788"/>
            <a:ext cx="6326909" cy="384042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E" sz="2000" dirty="0"/>
              <a:t>It will be “off balance sheet” because:</a:t>
            </a:r>
          </a:p>
          <a:p>
            <a:pPr lvl="1">
              <a:lnSpc>
                <a:spcPct val="90000"/>
              </a:lnSpc>
            </a:pPr>
            <a:r>
              <a:rPr lang="en-IE" sz="2000" dirty="0"/>
              <a:t>it is independent / makes own decisions</a:t>
            </a:r>
          </a:p>
          <a:p>
            <a:pPr lvl="1">
              <a:lnSpc>
                <a:spcPct val="90000"/>
              </a:lnSpc>
            </a:pPr>
            <a:r>
              <a:rPr lang="en-IE" sz="2000" dirty="0"/>
              <a:t>there is no/minor Exchequer funding</a:t>
            </a:r>
          </a:p>
          <a:p>
            <a:pPr lvl="1">
              <a:lnSpc>
                <a:spcPct val="90000"/>
              </a:lnSpc>
            </a:pPr>
            <a:r>
              <a:rPr lang="en-IE" sz="2000" dirty="0"/>
              <a:t>the Minister does not appoint the board/CEO</a:t>
            </a:r>
          </a:p>
          <a:p>
            <a:pPr lvl="1">
              <a:lnSpc>
                <a:spcPct val="90000"/>
              </a:lnSpc>
            </a:pPr>
            <a:r>
              <a:rPr lang="en-IE" sz="2000" dirty="0"/>
              <a:t>it is “commercial”</a:t>
            </a:r>
          </a:p>
          <a:p>
            <a:pPr lvl="1">
              <a:lnSpc>
                <a:spcPct val="90000"/>
              </a:lnSpc>
            </a:pPr>
            <a:r>
              <a:rPr lang="en-IE" sz="2000" dirty="0"/>
              <a:t>it is a charity</a:t>
            </a:r>
          </a:p>
          <a:p>
            <a:pPr lvl="1">
              <a:lnSpc>
                <a:spcPct val="90000"/>
              </a:lnSpc>
            </a:pPr>
            <a:r>
              <a:rPr lang="en-IE" sz="2000" dirty="0"/>
              <a:t>it is a company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2000" dirty="0"/>
              <a:t>None of the above is a guarantee of an “off balance sheet” status</a:t>
            </a:r>
          </a:p>
          <a:p>
            <a:pPr>
              <a:lnSpc>
                <a:spcPct val="90000"/>
              </a:lnSpc>
            </a:pPr>
            <a:endParaRPr lang="en-IE" sz="1500" dirty="0"/>
          </a:p>
        </p:txBody>
      </p:sp>
    </p:spTree>
    <p:extLst>
      <p:ext uri="{BB962C8B-B14F-4D97-AF65-F5344CB8AC3E}">
        <p14:creationId xmlns:p14="http://schemas.microsoft.com/office/powerpoint/2010/main" val="203454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CD9C-CB5C-48FF-99C2-68111083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65B3-0F53-44CB-A1BA-0758CC8B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0756"/>
            <a:ext cx="10972800" cy="4320480"/>
          </a:xfrm>
        </p:spPr>
        <p:txBody>
          <a:bodyPr>
            <a:noAutofit/>
          </a:bodyPr>
          <a:lstStyle/>
          <a:p>
            <a:r>
              <a:rPr lang="en-IE" sz="2400" dirty="0"/>
              <a:t>To ensure correct classification of projects/contracts collaboration between the CSO and stakeholders is critical</a:t>
            </a:r>
          </a:p>
          <a:p>
            <a:r>
              <a:rPr lang="en-IE" sz="2400" dirty="0"/>
              <a:t>CSO works with departments and agencies</a:t>
            </a:r>
          </a:p>
          <a:p>
            <a:r>
              <a:rPr lang="en-GB" sz="2400" dirty="0"/>
              <a:t>GFSLC Public Private Partnership &amp; Capital Investment Expert Group</a:t>
            </a:r>
            <a:endParaRPr lang="en-IE" sz="2400" dirty="0"/>
          </a:p>
          <a:p>
            <a:r>
              <a:rPr lang="en-IE" sz="2400" dirty="0"/>
              <a:t>CSO are here to advise on any queries relating to the guidelines</a:t>
            </a:r>
          </a:p>
          <a:p>
            <a:r>
              <a:rPr lang="en-IE" sz="2400" dirty="0"/>
              <a:t>With Eurostat –</a:t>
            </a:r>
          </a:p>
          <a:p>
            <a:pPr lvl="1"/>
            <a:r>
              <a:rPr lang="en-IE" sz="2400" dirty="0"/>
              <a:t>Ongoing methodological discussions/updating guidelines</a:t>
            </a:r>
          </a:p>
          <a:p>
            <a:pPr lvl="1"/>
            <a:r>
              <a:rPr lang="en-IE" sz="2400" dirty="0"/>
              <a:t>Upcoming Dialogue Visit 11-13 May 2022 </a:t>
            </a:r>
          </a:p>
        </p:txBody>
      </p:sp>
    </p:spTree>
    <p:extLst>
      <p:ext uri="{BB962C8B-B14F-4D97-AF65-F5344CB8AC3E}">
        <p14:creationId xmlns:p14="http://schemas.microsoft.com/office/powerpoint/2010/main" val="351581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" y="1853312"/>
            <a:ext cx="2560240" cy="2111829"/>
          </a:xfrm>
        </p:spPr>
        <p:txBody>
          <a:bodyPr>
            <a:normAutofit/>
          </a:bodyPr>
          <a:lstStyle/>
          <a:p>
            <a:r>
              <a:rPr lang="en-US" sz="3400" dirty="0"/>
              <a:t>Key takeaways </a:t>
            </a:r>
            <a:br>
              <a:rPr lang="en-US" sz="3400" dirty="0"/>
            </a:br>
            <a:endParaRPr lang="en-US" sz="3400" dirty="0">
              <a:solidFill>
                <a:srgbClr val="FF0000"/>
              </a:solidFill>
            </a:endParaRPr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4E00EA2E-E39D-461B-9D1C-3150F571E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77659"/>
              </p:ext>
            </p:extLst>
          </p:nvPr>
        </p:nvGraphicFramePr>
        <p:xfrm>
          <a:off x="2681207" y="425045"/>
          <a:ext cx="9146813" cy="496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454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0DA27D90-D320-4615-9CDD-B3F303991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556148"/>
              </p:ext>
            </p:extLst>
          </p:nvPr>
        </p:nvGraphicFramePr>
        <p:xfrm>
          <a:off x="509505" y="908720"/>
          <a:ext cx="10854741" cy="48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DA3BA86-3914-45D9-A435-7FFCAF0890AB}"/>
              </a:ext>
            </a:extLst>
          </p:cNvPr>
          <p:cNvSpPr txBox="1">
            <a:spLocks/>
          </p:cNvSpPr>
          <p:nvPr/>
        </p:nvSpPr>
        <p:spPr>
          <a:xfrm>
            <a:off x="509505" y="274637"/>
            <a:ext cx="9944129" cy="6340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267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IE" sz="4000" dirty="0"/>
              <a:t>Structure of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3208904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8056-EC5E-4697-87F3-EAC61024C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8988268" cy="4466924"/>
          </a:xfrm>
        </p:spPr>
        <p:txBody>
          <a:bodyPr>
            <a:normAutofit fontScale="90000"/>
          </a:bodyPr>
          <a:lstStyle/>
          <a:p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 Bold"/>
                <a:ea typeface="+mj-ea"/>
              </a:rPr>
              <a:t>More Information:</a:t>
            </a:r>
            <a:b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 Bold"/>
                <a:ea typeface="+mj-ea"/>
              </a:rPr>
            </a:b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 Bold"/>
                <a:ea typeface="+mj-ea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Slab Bold"/>
                <a:ea typeface="+mj-ea"/>
              </a:rPr>
              <a:t>CSO 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srgbClr val="45C1C0"/>
                </a:solidFill>
                <a:effectLst/>
                <a:uLnTx/>
                <a:uFillTx/>
                <a:latin typeface="Roboto Slab"/>
              </a:rPr>
              <a:t>Classifications </a:t>
            </a:r>
            <a:r>
              <a:rPr lang="en-IE" sz="2200" b="0" dirty="0">
                <a:solidFill>
                  <a:srgbClr val="45C1C0"/>
                </a:solidFill>
                <a:latin typeface="Roboto Slab"/>
              </a:rPr>
              <a:t>Information 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srgbClr val="45C1C0"/>
                </a:solidFill>
                <a:effectLst/>
                <a:uLnTx/>
                <a:uFillTx/>
                <a:latin typeface="Roboto Slab"/>
              </a:rPr>
              <a:t> </a:t>
            </a:r>
            <a:r>
              <a:rPr kumimoji="0" lang="en-IE" sz="22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</a:rPr>
              <a:t>www.cso.ie/en/methods/governmentaccounts/classificationdecisions/</a:t>
            </a:r>
            <a:br>
              <a:rPr kumimoji="0" lang="en-IE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</a:rPr>
            </a:br>
            <a:br>
              <a:rPr kumimoji="0" lang="en-IE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</a:rPr>
            </a:b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srgbClr val="45C1C0"/>
                </a:solidFill>
                <a:effectLst/>
                <a:uLnTx/>
                <a:uFillTx/>
                <a:latin typeface="Roboto Slab"/>
              </a:rPr>
              <a:t>CSO Government Accounts Classifications Division</a:t>
            </a:r>
            <a:b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srgbClr val="45C1C0"/>
                </a:solidFill>
                <a:effectLst/>
                <a:uLnTx/>
                <a:uFillTx/>
                <a:latin typeface="Roboto Slab"/>
              </a:rPr>
            </a:b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</a:rPr>
              <a:t>gfs_classifications@cso.ie </a:t>
            </a:r>
            <a:b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</a:rPr>
            </a:br>
            <a:b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</a:rPr>
            </a:b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srgbClr val="45C1C0"/>
                </a:solidFill>
                <a:effectLst/>
                <a:uLnTx/>
                <a:uFillTx/>
                <a:latin typeface="Roboto Slab"/>
              </a:rPr>
              <a:t>CSO Government Accounts Compilation and Outputs Division</a:t>
            </a:r>
            <a:b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srgbClr val="45C1C0"/>
                </a:solidFill>
                <a:effectLst/>
                <a:uLnTx/>
                <a:uFillTx/>
                <a:latin typeface="Roboto Slab"/>
              </a:rPr>
            </a:b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</a:rPr>
              <a:t>gfs@cso.ie </a:t>
            </a:r>
            <a:b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</a:rPr>
            </a:br>
            <a:b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</a:rPr>
            </a:b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srgbClr val="45C1C0"/>
                </a:solidFill>
                <a:effectLst/>
                <a:uLnTx/>
                <a:uFillTx/>
                <a:latin typeface="Roboto Slab"/>
              </a:rPr>
              <a:t>Department of Finance - </a:t>
            </a:r>
            <a:r>
              <a:rPr kumimoji="0" lang="en-IE" sz="2200" b="0" i="1" u="none" strike="noStrike" kern="1200" cap="none" spc="0" normalizeH="0" baseline="0" noProof="0" dirty="0">
                <a:ln>
                  <a:noFill/>
                </a:ln>
                <a:solidFill>
                  <a:srgbClr val="45C1C0"/>
                </a:solidFill>
                <a:effectLst/>
                <a:uLnTx/>
                <a:uFillTx/>
                <a:latin typeface="Roboto Slab"/>
              </a:rPr>
              <a:t>Statistical </a:t>
            </a:r>
            <a:r>
              <a:rPr lang="en-IE" sz="2200" b="0" i="1" dirty="0">
                <a:solidFill>
                  <a:srgbClr val="45C1C0"/>
                </a:solidFill>
                <a:latin typeface="Roboto Slab"/>
              </a:rPr>
              <a:t>Queries Form</a:t>
            </a:r>
            <a:b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srgbClr val="45C1C0"/>
                </a:solidFill>
                <a:effectLst/>
                <a:uLnTx/>
                <a:uFillTx/>
                <a:latin typeface="Roboto Slab"/>
              </a:rPr>
            </a:b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boto Slab"/>
              </a:rPr>
              <a:t>statistics@finance.gov.ie</a:t>
            </a:r>
            <a:endParaRPr lang="en-IE" sz="2200" b="0" dirty="0"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601903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5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89240" y="1153753"/>
            <a:ext cx="9013520" cy="5054549"/>
          </a:xfrm>
          <a:prstGeom prst="roundRect">
            <a:avLst>
              <a:gd name="adj" fmla="val 12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S.1 – Domestic economy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339" y="260648"/>
            <a:ext cx="7601323" cy="778099"/>
          </a:xfrm>
        </p:spPr>
        <p:txBody>
          <a:bodyPr>
            <a:normAutofit/>
          </a:bodyPr>
          <a:lstStyle/>
          <a:p>
            <a:pPr algn="ctr"/>
            <a:r>
              <a:rPr lang="en-IE" sz="4000" dirty="0"/>
              <a:t>The Institutional Sectors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04175" y="1853871"/>
            <a:ext cx="1728192" cy="41764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67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S.11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67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Non-financial corporations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67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67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67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32367" y="1844824"/>
            <a:ext cx="1632181" cy="41764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67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S.12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67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Financial corporations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67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67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64085" y="1844824"/>
            <a:ext cx="1728192" cy="41764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133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S.14 Households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133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133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133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133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133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133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00121" y="1853871"/>
            <a:ext cx="1824203" cy="417646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133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S.15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133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NPISH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133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133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133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133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133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133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98137" y="1853871"/>
            <a:ext cx="1728192" cy="4176464"/>
          </a:xfrm>
          <a:prstGeom prst="roundRect">
            <a:avLst/>
          </a:prstGeom>
          <a:pattFill prst="dotDmnd">
            <a:fgClr>
              <a:schemeClr val="bg1"/>
            </a:fgClr>
            <a:bgClr>
              <a:schemeClr val="accent3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67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S.13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67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Government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67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67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67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67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67" b="0" i="0" u="none" strike="noStrike" kern="1200" cap="none" spc="0" normalizeH="0" baseline="0" noProof="0" dirty="0">
              <a:ln>
                <a:noFill/>
              </a:ln>
              <a:solidFill>
                <a:srgbClr val="0061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</a:t>
            </a:r>
          </a:p>
        </p:txBody>
      </p:sp>
      <p:sp>
        <p:nvSpPr>
          <p:cNvPr id="17" name="Round Same Side Corner Rectangle 16"/>
          <p:cNvSpPr/>
          <p:nvPr/>
        </p:nvSpPr>
        <p:spPr>
          <a:xfrm>
            <a:off x="1704175" y="3942103"/>
            <a:ext cx="1728192" cy="2088232"/>
          </a:xfrm>
          <a:prstGeom prst="round2SameRect">
            <a:avLst>
              <a:gd name="adj1" fmla="val 4398"/>
              <a:gd name="adj2" fmla="val 15950"/>
            </a:avLst>
          </a:prstGeom>
          <a:pattFill prst="dotDmnd">
            <a:fgClr>
              <a:schemeClr val="bg1"/>
            </a:fgClr>
            <a:bgClr>
              <a:schemeClr val="accent5">
                <a:lumMod val="40000"/>
                <a:lumOff val="6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</a:t>
            </a:r>
          </a:p>
        </p:txBody>
      </p:sp>
      <p:sp>
        <p:nvSpPr>
          <p:cNvPr id="18" name="Round Same Side Corner Rectangle 17"/>
          <p:cNvSpPr/>
          <p:nvPr/>
        </p:nvSpPr>
        <p:spPr>
          <a:xfrm>
            <a:off x="3432367" y="3933056"/>
            <a:ext cx="1632181" cy="2088232"/>
          </a:xfrm>
          <a:prstGeom prst="round2SameRect">
            <a:avLst>
              <a:gd name="adj1" fmla="val 4398"/>
              <a:gd name="adj2" fmla="val 15950"/>
            </a:avLst>
          </a:prstGeom>
          <a:pattFill prst="dotDmnd">
            <a:fgClr>
              <a:schemeClr val="bg1"/>
            </a:fgClr>
            <a:bgClr>
              <a:schemeClr val="accent6">
                <a:lumMod val="40000"/>
                <a:lumOff val="6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</a:t>
            </a:r>
          </a:p>
        </p:txBody>
      </p:sp>
      <p:sp>
        <p:nvSpPr>
          <p:cNvPr id="3" name="Oval 2"/>
          <p:cNvSpPr/>
          <p:nvPr/>
        </p:nvSpPr>
        <p:spPr>
          <a:xfrm>
            <a:off x="2136223" y="3681028"/>
            <a:ext cx="2592288" cy="5040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</a:t>
            </a:r>
          </a:p>
        </p:txBody>
      </p:sp>
      <p:sp>
        <p:nvSpPr>
          <p:cNvPr id="19" name="Oval 18"/>
          <p:cNvSpPr/>
          <p:nvPr/>
        </p:nvSpPr>
        <p:spPr>
          <a:xfrm>
            <a:off x="5127265" y="4677139"/>
            <a:ext cx="1669937" cy="12241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Non-market</a:t>
            </a:r>
          </a:p>
        </p:txBody>
      </p:sp>
      <p:sp>
        <p:nvSpPr>
          <p:cNvPr id="15" name="Oval 14"/>
          <p:cNvSpPr/>
          <p:nvPr/>
        </p:nvSpPr>
        <p:spPr>
          <a:xfrm>
            <a:off x="8677254" y="4704091"/>
            <a:ext cx="1669937" cy="12241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Non-market</a:t>
            </a:r>
          </a:p>
        </p:txBody>
      </p:sp>
      <p:sp>
        <p:nvSpPr>
          <p:cNvPr id="20" name="Oval 19"/>
          <p:cNvSpPr/>
          <p:nvPr/>
        </p:nvSpPr>
        <p:spPr>
          <a:xfrm>
            <a:off x="6948295" y="4977172"/>
            <a:ext cx="1559773" cy="5040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133" b="1" i="0" u="none" strike="noStrike" kern="1200" cap="none" spc="0" normalizeH="0" baseline="0" noProof="0" dirty="0">
                <a:ln>
                  <a:noFill/>
                </a:ln>
                <a:solidFill>
                  <a:srgbClr val="0061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225839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C03DD107-BCC9-4A2D-BA5D-9BA08906D065}"/>
              </a:ext>
            </a:extLst>
          </p:cNvPr>
          <p:cNvSpPr txBox="1"/>
          <p:nvPr/>
        </p:nvSpPr>
        <p:spPr>
          <a:xfrm>
            <a:off x="553411" y="3428052"/>
            <a:ext cx="6436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Irish Water to become single national utility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9793A58-8DC6-48A3-BC50-8ED5154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248121"/>
            <a:ext cx="6218466" cy="13008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29A45B-B79B-43F8-8761-40DC1EC5A1B0}"/>
              </a:ext>
            </a:extLst>
          </p:cNvPr>
          <p:cNvSpPr txBox="1"/>
          <p:nvPr/>
        </p:nvSpPr>
        <p:spPr>
          <a:xfrm rot="21087540">
            <a:off x="143856" y="329427"/>
            <a:ext cx="4551289" cy="70391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 Development Agency plans 26,000 new social and affordable homes</a:t>
            </a:r>
            <a:endParaRPr lang="en-I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B0538FB-7A80-4C77-8EA4-CA99A7BBB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124">
            <a:off x="250773" y="4175238"/>
            <a:ext cx="6117774" cy="67653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EAFB62F3-5F3B-4FFA-A26C-3B949A904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31" y="3661381"/>
            <a:ext cx="6153338" cy="79315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39C74BB-DC33-4669-9E7C-74C01B324AF6}"/>
              </a:ext>
            </a:extLst>
          </p:cNvPr>
          <p:cNvSpPr txBox="1"/>
          <p:nvPr/>
        </p:nvSpPr>
        <p:spPr>
          <a:xfrm>
            <a:off x="366499" y="4870378"/>
            <a:ext cx="5094370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en-IE" sz="2400" kern="1800" dirty="0">
                <a:solidFill>
                  <a:srgbClr val="000000"/>
                </a:solidFill>
                <a:effectLst/>
                <a:latin typeface="Arabic Typesetting" panose="020B0604020202020204" pitchFamily="66" charset="-78"/>
                <a:ea typeface="Times New Roman" panose="02020603050405020304" pitchFamily="18" charset="0"/>
                <a:cs typeface="Arabic Typesetting" panose="020B0604020202020204" pitchFamily="66" charset="-78"/>
              </a:rPr>
              <a:t>Eurostat cites low rents for putting housing bodies on State’s books</a:t>
            </a:r>
            <a:endParaRPr lang="en-IE" sz="2400" dirty="0">
              <a:effectLst/>
              <a:latin typeface="Arabic Typesetting" panose="020B0604020202020204" pitchFamily="66" charset="-78"/>
              <a:ea typeface="Calibri" panose="020F05020202040302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E4C9622-3106-422E-8A35-3CD6431EA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409">
            <a:off x="4986822" y="4871328"/>
            <a:ext cx="6807841" cy="10669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C818010-AADE-4396-8C36-E8599BF318CF}"/>
              </a:ext>
            </a:extLst>
          </p:cNvPr>
          <p:cNvSpPr txBox="1"/>
          <p:nvPr/>
        </p:nvSpPr>
        <p:spPr>
          <a:xfrm rot="328420">
            <a:off x="7382525" y="1686751"/>
            <a:ext cx="4759491" cy="384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375"/>
              </a:spcAft>
            </a:pPr>
            <a:r>
              <a:rPr lang="en-IE" sz="1800" b="0" kern="0" dirty="0">
                <a:solidFill>
                  <a:schemeClr val="accent4">
                    <a:lumMod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State’s stake in AIB Bank dips below 71%</a:t>
            </a:r>
            <a:endParaRPr lang="en-IE" sz="1800" b="1" kern="0" dirty="0">
              <a:solidFill>
                <a:schemeClr val="accent4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5D0EB20-4A2D-4F72-A8FA-3E08D204AF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763">
            <a:off x="893393" y="2382486"/>
            <a:ext cx="8098777" cy="591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6BAB34B-F5D2-426F-A7D9-4139C71C7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0" y="1890324"/>
            <a:ext cx="4008513" cy="6292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2FC0B7-E2D3-4314-A997-B791ADDDE901}"/>
              </a:ext>
            </a:extLst>
          </p:cNvPr>
          <p:cNvSpPr txBox="1"/>
          <p:nvPr/>
        </p:nvSpPr>
        <p:spPr>
          <a:xfrm rot="225604">
            <a:off x="7259449" y="2743835"/>
            <a:ext cx="4908142" cy="9055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en-IE" sz="24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Carillion: Why did it collapse and what happens next?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862A62-33C7-452B-BFC9-9FE5946C7D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0" y="1293075"/>
            <a:ext cx="6403417" cy="4113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25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7493-6FAA-48D6-B7F5-062550BC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1143000"/>
          </a:xfrm>
        </p:spPr>
        <p:txBody>
          <a:bodyPr anchor="ctr">
            <a:normAutofit/>
          </a:bodyPr>
          <a:lstStyle/>
          <a:p>
            <a:r>
              <a:rPr lang="en-IE" sz="4000" b="1" dirty="0"/>
              <a:t>Significant deliverables</a:t>
            </a:r>
            <a:endParaRPr lang="en-IE" sz="4000" dirty="0"/>
          </a:p>
        </p:txBody>
      </p:sp>
      <p:pic>
        <p:nvPicPr>
          <p:cNvPr id="5" name="Picture 2" descr="The SCSI said Russia's invasion of Ukraine is having an impact on the price of material previously sourced from the region.">
            <a:extLst>
              <a:ext uri="{FF2B5EF4-FFF2-40B4-BE49-F238E27FC236}">
                <a16:creationId xmlns:a16="http://schemas.microsoft.com/office/drawing/2014/main" id="{5F110A76-6BE8-4F5D-9023-9B9A6A2B6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r="8881" b="3"/>
          <a:stretch/>
        </p:blipFill>
        <p:spPr bwMode="auto">
          <a:xfrm>
            <a:off x="609600" y="1508788"/>
            <a:ext cx="5384800" cy="384042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F660-0D46-4DD5-B1AC-9520A0FDA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508788"/>
            <a:ext cx="5384800" cy="3840427"/>
          </a:xfrm>
        </p:spPr>
        <p:txBody>
          <a:bodyPr>
            <a:normAutofit/>
          </a:bodyPr>
          <a:lstStyle/>
          <a:p>
            <a:r>
              <a:rPr lang="en-IE" dirty="0"/>
              <a:t>Housing</a:t>
            </a:r>
          </a:p>
          <a:p>
            <a:r>
              <a:rPr lang="en-IE" dirty="0"/>
              <a:t>Health services</a:t>
            </a:r>
          </a:p>
          <a:p>
            <a:r>
              <a:rPr lang="en-IE" dirty="0"/>
              <a:t>Climate Action </a:t>
            </a:r>
          </a:p>
          <a:p>
            <a:r>
              <a:rPr lang="en-IE" dirty="0"/>
              <a:t>Infrastructure</a:t>
            </a:r>
          </a:p>
          <a:p>
            <a:r>
              <a:rPr lang="en-IE" dirty="0"/>
              <a:t>Legislation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78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65" y="269776"/>
            <a:ext cx="10959008" cy="1143000"/>
          </a:xfrm>
        </p:spPr>
        <p:txBody>
          <a:bodyPr>
            <a:normAutofit/>
          </a:bodyPr>
          <a:lstStyle/>
          <a:p>
            <a:r>
              <a:rPr lang="en-IE" sz="4000" b="1" dirty="0"/>
              <a:t>Sector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412776"/>
            <a:ext cx="11329259" cy="4320480"/>
          </a:xfrm>
        </p:spPr>
        <p:txBody>
          <a:bodyPr>
            <a:normAutofit/>
          </a:bodyPr>
          <a:lstStyle/>
          <a:p>
            <a:r>
              <a:rPr lang="en-IE" sz="2200" dirty="0"/>
              <a:t>Key part of GFS work to ensure adherence to ESA2010 standards</a:t>
            </a:r>
          </a:p>
          <a:p>
            <a:r>
              <a:rPr lang="en-IE" sz="2200" dirty="0"/>
              <a:t>Register of public sector bodies (government and public market producers) updated post each EDP notification (Apr and Oct)</a:t>
            </a:r>
          </a:p>
          <a:p>
            <a:r>
              <a:rPr lang="en-IE" sz="2200" dirty="0"/>
              <a:t>Periodic reviews may take place on CSO’s own initiative, on request from department (including </a:t>
            </a:r>
            <a:r>
              <a:rPr lang="en-IE" sz="2200" i="1" dirty="0"/>
              <a:t>ex ante</a:t>
            </a:r>
            <a:r>
              <a:rPr lang="en-IE" sz="2200" dirty="0"/>
              <a:t>) or on request from Eurostat</a:t>
            </a:r>
          </a:p>
          <a:p>
            <a:r>
              <a:rPr lang="en-IE" sz="2200" dirty="0"/>
              <a:t>For material/complex cases assessment is on an individual basis</a:t>
            </a:r>
          </a:p>
          <a:p>
            <a:pPr lvl="1"/>
            <a:r>
              <a:rPr lang="en-IE" sz="2200" dirty="0"/>
              <a:t>may be block assessment for small very similar entities</a:t>
            </a:r>
          </a:p>
          <a:p>
            <a:r>
              <a:rPr lang="en-IE" sz="2200" dirty="0"/>
              <a:t>CSO Guidelines for provision of classification advice published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412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3C3E260-9B35-43C1-78A9-29DB6152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1143000"/>
          </a:xfrm>
        </p:spPr>
        <p:txBody>
          <a:bodyPr anchor="ctr">
            <a:normAutofit/>
          </a:bodyPr>
          <a:lstStyle/>
          <a:p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“…on/off balance sheet…”</a:t>
            </a:r>
            <a:endParaRPr 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A85FF2-D823-482A-AFED-A4C68B65BF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6641" y="1508788"/>
            <a:ext cx="4770717" cy="3840427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F29BAA-57C3-2B96-3BB0-444F9E290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8145" y="1508788"/>
            <a:ext cx="5754255" cy="38404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300" dirty="0"/>
              <a:t>Term frequently used for classification in GG sector (on) or outside GG sector (off)</a:t>
            </a:r>
          </a:p>
          <a:p>
            <a:pPr>
              <a:lnSpc>
                <a:spcPct val="90000"/>
              </a:lnSpc>
            </a:pPr>
            <a:r>
              <a:rPr lang="en-IE" sz="2300" dirty="0"/>
              <a:t>Applies to assets/liabilities and transactions as well as organisations</a:t>
            </a:r>
          </a:p>
          <a:p>
            <a:pPr>
              <a:lnSpc>
                <a:spcPct val="90000"/>
              </a:lnSpc>
            </a:pPr>
            <a:r>
              <a:rPr lang="en-IE" sz="2300" dirty="0"/>
              <a:t>Financial and other transactions or instruments may be classified to GG in statistical terms even if regarded as under private ownership/control in non-statistical terms</a:t>
            </a:r>
          </a:p>
        </p:txBody>
      </p:sp>
    </p:spTree>
    <p:extLst>
      <p:ext uri="{BB962C8B-B14F-4D97-AF65-F5344CB8AC3E}">
        <p14:creationId xmlns:p14="http://schemas.microsoft.com/office/powerpoint/2010/main" val="352000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9539-AEE5-446D-A913-CB74D953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747337"/>
          </a:xfrm>
        </p:spPr>
        <p:txBody>
          <a:bodyPr anchor="ctr">
            <a:normAutofit/>
          </a:bodyPr>
          <a:lstStyle/>
          <a:p>
            <a:r>
              <a:rPr lang="en-IE" sz="4000" dirty="0"/>
              <a:t>Financial crisis…new institutions </a:t>
            </a:r>
          </a:p>
        </p:txBody>
      </p:sp>
      <p:pic>
        <p:nvPicPr>
          <p:cNvPr id="6" name="Content Placeholder 4" descr="A close up of a piece of paper with a pencil laying on top">
            <a:extLst>
              <a:ext uri="{FF2B5EF4-FFF2-40B4-BE49-F238E27FC236}">
                <a16:creationId xmlns:a16="http://schemas.microsoft.com/office/drawing/2014/main" id="{0E35867C-2EF9-4807-8D4E-1342FCDBFE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2" b="3"/>
          <a:stretch/>
        </p:blipFill>
        <p:spPr>
          <a:xfrm>
            <a:off x="609600" y="1247888"/>
            <a:ext cx="3693459" cy="4101328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86C2D-0E13-49EA-97AC-DB5D25DC3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799" y="1247888"/>
            <a:ext cx="7472219" cy="410132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NAMA in general government (GG)</a:t>
            </a:r>
          </a:p>
          <a:p>
            <a:pPr lvl="1">
              <a:lnSpc>
                <a:spcPct val="90000"/>
              </a:lnSpc>
            </a:pPr>
            <a:r>
              <a:rPr lang="en-IE" sz="2367" dirty="0"/>
              <a:t>National Asset Management Agency Act Nov 2009</a:t>
            </a:r>
          </a:p>
          <a:p>
            <a:pPr lvl="1">
              <a:lnSpc>
                <a:spcPct val="90000"/>
              </a:lnSpc>
            </a:pPr>
            <a:r>
              <a:rPr lang="en-IE" sz="2300" dirty="0"/>
              <a:t>NAMA Investment Limited (NAMAIL) outside GG until mid 2020</a:t>
            </a: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900" dirty="0"/>
              <a:t>IBRC in GG</a:t>
            </a:r>
          </a:p>
          <a:p>
            <a:pPr lvl="1">
              <a:lnSpc>
                <a:spcPct val="90000"/>
              </a:lnSpc>
            </a:pPr>
            <a:r>
              <a:rPr lang="en-US" sz="2367" dirty="0"/>
              <a:t>Eurostat decision-2014(ESA 2010) back to mid 2011</a:t>
            </a:r>
          </a:p>
          <a:p>
            <a:pPr lvl="1">
              <a:lnSpc>
                <a:spcPct val="90000"/>
              </a:lnSpc>
            </a:pPr>
            <a:r>
              <a:rPr lang="en-US" sz="2367" dirty="0"/>
              <a:t>Anglo Irish Bank &amp; Irish Nationwide Building Soc</a:t>
            </a:r>
          </a:p>
          <a:p>
            <a:pPr lvl="1">
              <a:lnSpc>
                <a:spcPct val="90000"/>
              </a:lnSpc>
            </a:pPr>
            <a:r>
              <a:rPr lang="en-US" sz="2367" dirty="0"/>
              <a:t>Liquated in 2013</a:t>
            </a:r>
          </a:p>
          <a:p>
            <a:pPr lvl="1">
              <a:lnSpc>
                <a:spcPct val="90000"/>
              </a:lnSpc>
            </a:pPr>
            <a:r>
              <a:rPr lang="en-US" sz="2367" dirty="0"/>
              <a:t>Extension to end 2024</a:t>
            </a:r>
          </a:p>
          <a:p>
            <a:pPr>
              <a:lnSpc>
                <a:spcPct val="90000"/>
              </a:lnSpc>
            </a:pPr>
            <a:endParaRPr lang="en-IE" sz="2900" dirty="0"/>
          </a:p>
        </p:txBody>
      </p:sp>
    </p:spTree>
    <p:extLst>
      <p:ext uri="{BB962C8B-B14F-4D97-AF65-F5344CB8AC3E}">
        <p14:creationId xmlns:p14="http://schemas.microsoft.com/office/powerpoint/2010/main" val="77720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9539-AEE5-446D-A913-CB74D953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1143000"/>
          </a:xfrm>
        </p:spPr>
        <p:txBody>
          <a:bodyPr anchor="ctr">
            <a:normAutofit/>
          </a:bodyPr>
          <a:lstStyle/>
          <a:p>
            <a:r>
              <a:rPr lang="en-IE" sz="4000" dirty="0"/>
              <a:t>Financial crisis…capital injections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86C2D-0E13-49EA-97AC-DB5D25DC3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508788"/>
            <a:ext cx="6576291" cy="38404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AIB &amp; BOI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preference shares 2009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ordinary shares  2012</a:t>
            </a:r>
          </a:p>
          <a:p>
            <a:pPr>
              <a:lnSpc>
                <a:spcPct val="90000"/>
              </a:lnSpc>
            </a:pPr>
            <a:r>
              <a:rPr lang="en-IE" sz="2400" dirty="0"/>
              <a:t>Educational Building Society (EBS) </a:t>
            </a:r>
          </a:p>
          <a:p>
            <a:pPr lvl="1">
              <a:lnSpc>
                <a:spcPct val="90000"/>
              </a:lnSpc>
            </a:pPr>
            <a:r>
              <a:rPr lang="en-IE" sz="2400" dirty="0"/>
              <a:t>investment shares 2010</a:t>
            </a:r>
          </a:p>
          <a:p>
            <a:pPr>
              <a:lnSpc>
                <a:spcPct val="90000"/>
              </a:lnSpc>
            </a:pPr>
            <a:r>
              <a:rPr lang="en-IE" sz="2400" dirty="0"/>
              <a:t>Irish Life and Permanent </a:t>
            </a:r>
          </a:p>
          <a:p>
            <a:pPr>
              <a:lnSpc>
                <a:spcPct val="90000"/>
              </a:lnSpc>
            </a:pPr>
            <a:endParaRPr lang="en-IE" sz="2300" dirty="0"/>
          </a:p>
        </p:txBody>
      </p:sp>
      <p:pic>
        <p:nvPicPr>
          <p:cNvPr id="8" name="Picture 2" descr="Recovery podcast: Lessons from the 2008 financial crisis for our  coronavirus recovery today">
            <a:extLst>
              <a:ext uri="{FF2B5EF4-FFF2-40B4-BE49-F238E27FC236}">
                <a16:creationId xmlns:a16="http://schemas.microsoft.com/office/drawing/2014/main" id="{269ABA70-DFD7-4C8B-89CA-9F17F2F9A5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3" b="-2"/>
          <a:stretch/>
        </p:blipFill>
        <p:spPr bwMode="auto">
          <a:xfrm>
            <a:off x="7481454" y="1508788"/>
            <a:ext cx="4100945" cy="384042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79122445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917</Words>
  <Application>Microsoft Office PowerPoint</Application>
  <PresentationFormat>Widescreen</PresentationFormat>
  <Paragraphs>186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Arabic Typesetting</vt:lpstr>
      <vt:lpstr>Arial</vt:lpstr>
      <vt:lpstr>Calibri</vt:lpstr>
      <vt:lpstr>Cambria</vt:lpstr>
      <vt:lpstr>Georgia</vt:lpstr>
      <vt:lpstr>Roboto Slab</vt:lpstr>
      <vt:lpstr>Roboto Slab Bold</vt:lpstr>
      <vt:lpstr>Roboto Slab Light</vt:lpstr>
      <vt:lpstr>Roboto Slab Regular</vt:lpstr>
      <vt:lpstr>Times New Roman</vt:lpstr>
      <vt:lpstr>CSO Standard Text 2</vt:lpstr>
      <vt:lpstr>1_CSO Standard Text 2</vt:lpstr>
      <vt:lpstr>GFS Seminar Classifications</vt:lpstr>
      <vt:lpstr>PowerPoint Presentation</vt:lpstr>
      <vt:lpstr>The Institutional Sectors</vt:lpstr>
      <vt:lpstr>PowerPoint Presentation</vt:lpstr>
      <vt:lpstr>Significant deliverables</vt:lpstr>
      <vt:lpstr>Sector classification</vt:lpstr>
      <vt:lpstr>“…on/off balance sheet…”</vt:lpstr>
      <vt:lpstr>Financial crisis…new institutions </vt:lpstr>
      <vt:lpstr>Financial crisis…capital injections</vt:lpstr>
      <vt:lpstr>Classifications process</vt:lpstr>
      <vt:lpstr>Examples of classification decisions</vt:lpstr>
      <vt:lpstr>Classifying an organisation/body</vt:lpstr>
      <vt:lpstr>Control / autonomy – typical examples</vt:lpstr>
      <vt:lpstr>Market/non-market</vt:lpstr>
      <vt:lpstr>Projects / contracts</vt:lpstr>
      <vt:lpstr>Assessing transactions/contracts</vt:lpstr>
      <vt:lpstr>Common misconceptions</vt:lpstr>
      <vt:lpstr>Collaboration</vt:lpstr>
      <vt:lpstr>Key takeaways  </vt:lpstr>
      <vt:lpstr>More Information:  CSO Classifications Information  www.cso.ie/en/methods/governmentaccounts/classificationdecisions/  CSO Government Accounts Classifications Division gfs_classifications@cso.ie   CSO Government Accounts Compilation and Outputs Division gfs@cso.ie   Department of Finance - Statistical Queries Form statistics@finance.gov.ie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Government?  Government Finance?</dc:title>
  <dc:creator>Norita Murphy</dc:creator>
  <cp:lastModifiedBy>Michele Butler</cp:lastModifiedBy>
  <cp:revision>137</cp:revision>
  <cp:lastPrinted>2022-04-26T16:36:45Z</cp:lastPrinted>
  <dcterms:created xsi:type="dcterms:W3CDTF">2022-04-19T16:44:54Z</dcterms:created>
  <dcterms:modified xsi:type="dcterms:W3CDTF">2022-04-28T09:57:42Z</dcterms:modified>
</cp:coreProperties>
</file>