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8" r:id="rId3"/>
    <p:sldId id="288" r:id="rId4"/>
    <p:sldId id="289" r:id="rId5"/>
    <p:sldId id="290" r:id="rId6"/>
    <p:sldId id="291" r:id="rId7"/>
    <p:sldId id="292" r:id="rId8"/>
    <p:sldId id="275" r:id="rId9"/>
    <p:sldId id="279" r:id="rId10"/>
    <p:sldId id="274" r:id="rId11"/>
    <p:sldId id="293" r:id="rId12"/>
    <p:sldId id="266" r:id="rId13"/>
    <p:sldId id="263" r:id="rId14"/>
    <p:sldId id="264" r:id="rId15"/>
    <p:sldId id="28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8325" autoAdjust="0"/>
  </p:normalViewPr>
  <p:slideViewPr>
    <p:cSldViewPr>
      <p:cViewPr varScale="1">
        <p:scale>
          <a:sx n="98" d="100"/>
          <a:sy n="98" d="100"/>
        </p:scale>
        <p:origin x="35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33B78-5C6E-4B43-A5E2-D5F831D3093B}" type="datetimeFigureOut">
              <a:rPr lang="en-IE" smtClean="0"/>
              <a:pPr/>
              <a:t>30/09/2016</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2A79-582E-494F-916C-1C279E527584}"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IE" baseline="0" dirty="0" smtClean="0"/>
              <a:t>Agenda</a:t>
            </a:r>
          </a:p>
          <a:p>
            <a:pPr>
              <a:buFontTx/>
              <a:buChar char="-"/>
            </a:pPr>
            <a:r>
              <a:rPr lang="en-IE" baseline="0" dirty="0" smtClean="0"/>
              <a:t> Nature of open source &amp; reproducibility</a:t>
            </a:r>
          </a:p>
          <a:p>
            <a:pPr>
              <a:buFontTx/>
              <a:buChar char="-"/>
            </a:pPr>
            <a:r>
              <a:rPr lang="en-IE" baseline="0" dirty="0" smtClean="0"/>
              <a:t> Shared analysis environment</a:t>
            </a:r>
          </a:p>
          <a:p>
            <a:pPr>
              <a:buFontTx/>
              <a:buChar char="-"/>
            </a:pPr>
            <a:r>
              <a:rPr lang="en-IE" baseline="0" dirty="0" smtClean="0"/>
              <a:t> Licensing options</a:t>
            </a:r>
          </a:p>
          <a:p>
            <a:pPr>
              <a:buFontTx/>
              <a:buChar char="-"/>
            </a:pPr>
            <a:r>
              <a:rPr lang="en-IE" baseline="0" dirty="0" smtClean="0"/>
              <a:t> Dashboard infrastructures</a:t>
            </a:r>
            <a:endParaRPr lang="en-IE" dirty="0"/>
          </a:p>
        </p:txBody>
      </p:sp>
      <p:sp>
        <p:nvSpPr>
          <p:cNvPr id="4" name="Slide Number Placeholder 3"/>
          <p:cNvSpPr>
            <a:spLocks noGrp="1"/>
          </p:cNvSpPr>
          <p:nvPr>
            <p:ph type="sldNum" sz="quarter" idx="10"/>
          </p:nvPr>
        </p:nvSpPr>
        <p:spPr/>
        <p:txBody>
          <a:bodyPr/>
          <a:lstStyle/>
          <a:p>
            <a:fld id="{EAEA2A79-582E-494F-916C-1C279E527584}"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https://www.rstudio.com/products/shiny/shiny-server/</a:t>
            </a:r>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Whether you want to serve up dashboards is an important decision, because it means a good deal of additional infrastructure and another set of licenses for the machine that serves them up.</a:t>
            </a:r>
          </a:p>
          <a:p>
            <a:endParaRPr lang="en-IE" dirty="0" smtClean="0"/>
          </a:p>
        </p:txBody>
      </p:sp>
      <p:sp>
        <p:nvSpPr>
          <p:cNvPr id="4" name="Slide Number Placeholder 3"/>
          <p:cNvSpPr>
            <a:spLocks noGrp="1"/>
          </p:cNvSpPr>
          <p:nvPr>
            <p:ph type="sldNum" sz="quarter" idx="10"/>
          </p:nvPr>
        </p:nvSpPr>
        <p:spPr/>
        <p:txBody>
          <a:bodyPr/>
          <a:lstStyle/>
          <a:p>
            <a:fld id="{EAEA2A79-582E-494F-916C-1C279E527584}" type="slidenum">
              <a:rPr lang="en-IE" smtClean="0"/>
              <a:pPr/>
              <a:t>10</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baseline="0" dirty="0" smtClean="0"/>
              <a:t>Software overview with Shiny Server added.</a:t>
            </a:r>
          </a:p>
        </p:txBody>
      </p:sp>
      <p:sp>
        <p:nvSpPr>
          <p:cNvPr id="4" name="Slide Number Placeholder 3"/>
          <p:cNvSpPr>
            <a:spLocks noGrp="1"/>
          </p:cNvSpPr>
          <p:nvPr>
            <p:ph type="sldNum" sz="quarter" idx="10"/>
          </p:nvPr>
        </p:nvSpPr>
        <p:spPr/>
        <p:txBody>
          <a:bodyPr/>
          <a:lstStyle/>
          <a:p>
            <a:fld id="{EAEA2A79-582E-494F-916C-1C279E527584}"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DD361438-865D-4979-B447-AC516F7FE850}" type="slidenum">
              <a:rPr lang="en-GB" altLang="en-US"/>
              <a:pPr eaLnBrk="1" hangingPunct="1">
                <a:spcBef>
                  <a:spcPct val="0"/>
                </a:spcBef>
              </a:pPr>
              <a:t>12</a:t>
            </a:fld>
            <a:endParaRPr lang="en-GB" altLang="en-US"/>
          </a:p>
        </p:txBody>
      </p:sp>
      <p:sp>
        <p:nvSpPr>
          <p:cNvPr id="31747"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chemeClr val="tx1"/>
                </a:solidFill>
                <a:latin typeface="+mn-lt"/>
                <a:ea typeface="+mn-ea"/>
                <a:cs typeface="+mn-cs"/>
              </a:rPr>
              <a:t>Here is the most basic of set-ups and where we started at Justice for the proof-of-concept.</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the dashboards, files are securely transferred to the Shiny Server Pro, where they are immediately served up as an active dashboard with a known intranet address.</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Pages on our </a:t>
            </a:r>
            <a:r>
              <a:rPr lang="en-US" sz="1200" kern="1200" dirty="0" err="1" smtClean="0">
                <a:solidFill>
                  <a:schemeClr val="tx1"/>
                </a:solidFill>
                <a:latin typeface="+mn-lt"/>
                <a:ea typeface="+mn-ea"/>
                <a:cs typeface="+mn-cs"/>
              </a:rPr>
              <a:t>Sharepoint</a:t>
            </a:r>
            <a:r>
              <a:rPr lang="en-US" sz="1200" kern="1200" dirty="0" smtClean="0">
                <a:solidFill>
                  <a:schemeClr val="tx1"/>
                </a:solidFill>
                <a:latin typeface="+mn-lt"/>
                <a:ea typeface="+mn-ea"/>
                <a:cs typeface="+mn-cs"/>
              </a:rPr>
              <a:t> site then point to each dashboard.</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I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Having a system admin is important to keep your machines consistent</a:t>
            </a:r>
            <a:r>
              <a:rPr lang="en-US" sz="1200" kern="1200" baseline="0" dirty="0" smtClean="0">
                <a:solidFill>
                  <a:schemeClr val="tx1"/>
                </a:solidFill>
                <a:latin typeface="+mn-lt"/>
                <a:ea typeface="+mn-ea"/>
                <a:cs typeface="+mn-cs"/>
              </a:rPr>
              <a:t> and up to date.</a:t>
            </a:r>
            <a:endParaRPr lang="en-IE" sz="1200" kern="1200" dirty="0" smtClean="0">
              <a:solidFill>
                <a:schemeClr val="tx1"/>
              </a:solidFill>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DD361438-865D-4979-B447-AC516F7FE850}" type="slidenum">
              <a:rPr lang="en-GB" altLang="en-US"/>
              <a:pPr eaLnBrk="1" hangingPunct="1">
                <a:spcBef>
                  <a:spcPct val="0"/>
                </a:spcBef>
              </a:pPr>
              <a:t>13</a:t>
            </a:fld>
            <a:endParaRPr lang="en-GB" altLang="en-US"/>
          </a:p>
        </p:txBody>
      </p:sp>
      <p:sp>
        <p:nvSpPr>
          <p:cNvPr id="31747"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baseline="0" dirty="0" smtClean="0"/>
              <a:t>SSP1 needs a chunk of RAM (32+GB) and a good set of CPU cores, it doesn’t need a lot of storage because R holds all its data in memory.</a:t>
            </a:r>
          </a:p>
          <a:p>
            <a:endParaRPr lang="en-US" altLang="en-US" baseline="0" dirty="0" smtClean="0"/>
          </a:p>
          <a:p>
            <a:r>
              <a:rPr lang="en-US" altLang="en-US" baseline="0" dirty="0" smtClean="0"/>
              <a:t>DS1 needs a lot of storage (2+ TB) but not much RAM or CPU power because it only needs to hold the data files and transfer data relatively infrequently.</a:t>
            </a:r>
          </a:p>
          <a:p>
            <a:endParaRPr lang="en-US" altLang="en-US" baseline="0" dirty="0" smtClean="0"/>
          </a:p>
          <a:p>
            <a:r>
              <a:rPr lang="en-US" altLang="en-US" baseline="0" dirty="0" smtClean="0"/>
              <a:t>This set-up has the advantage that both the </a:t>
            </a:r>
            <a:r>
              <a:rPr lang="en-US" altLang="en-US" baseline="0" dirty="0" err="1" smtClean="0"/>
              <a:t>RStudio</a:t>
            </a:r>
            <a:r>
              <a:rPr lang="en-US" altLang="en-US" baseline="0" dirty="0" smtClean="0"/>
              <a:t> Server (development workspace) machine and the Shiny Server (dashboard deployment) machine are accessing exactly the same data files in the same location.</a:t>
            </a:r>
          </a:p>
          <a:p>
            <a:endParaRPr lang="en-US" altLang="en-US" baseline="0" dirty="0" smtClean="0"/>
          </a:p>
          <a:p>
            <a:r>
              <a:rPr lang="en-US" altLang="en-US" baseline="0" dirty="0" smtClean="0"/>
              <a:t>We also have an app store, where work in development and work in production both sit. It includes the local package repository and version control software such as GIT or subversion, to ensure we can always roll code back to a earlier version.</a:t>
            </a:r>
          </a:p>
          <a:p>
            <a:endParaRPr lang="en-US" altLang="en-US" baseline="0" dirty="0" smtClean="0"/>
          </a:p>
          <a:p>
            <a:r>
              <a:rPr lang="en-US" altLang="en-US" baseline="0" dirty="0" smtClean="0"/>
              <a:t>Very little data should need to be kept on the </a:t>
            </a:r>
            <a:r>
              <a:rPr lang="en-US" altLang="en-US" baseline="0" dirty="0" err="1" smtClean="0"/>
              <a:t>RStudio</a:t>
            </a:r>
            <a:r>
              <a:rPr lang="en-US" altLang="en-US" baseline="0" dirty="0" smtClean="0"/>
              <a:t> or Shiny Servers. The definitive versions of applications sit on the app store. Data sits in the data store.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DD361438-865D-4979-B447-AC516F7FE850}" type="slidenum">
              <a:rPr lang="en-GB" altLang="en-US"/>
              <a:pPr eaLnBrk="1" hangingPunct="1">
                <a:spcBef>
                  <a:spcPct val="0"/>
                </a:spcBef>
              </a:pPr>
              <a:t>14</a:t>
            </a:fld>
            <a:endParaRPr lang="en-GB" altLang="en-US"/>
          </a:p>
        </p:txBody>
      </p:sp>
      <p:sp>
        <p:nvSpPr>
          <p:cNvPr id="31747"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Future infrastructure at Justice. Load balancers, package repositories, version control systems and backups/failovers for all active machines to ensure high availability of our dashboards.</a:t>
            </a:r>
          </a:p>
          <a:p>
            <a:endParaRPr lang="en-US" altLang="en-US" dirty="0" smtClean="0"/>
          </a:p>
          <a:p>
            <a:r>
              <a:rPr lang="en-US" altLang="en-US" baseline="0" dirty="0" smtClean="0"/>
              <a:t>We’ve also added a second production Shiny Server and another machine to balance the load between these two machines, each acting as the other’s backup. This is where it gets a bit more expensive </a:t>
            </a:r>
            <a:r>
              <a:rPr lang="en-US" altLang="en-US" baseline="0" dirty="0" err="1" smtClean="0"/>
              <a:t>licence</a:t>
            </a:r>
            <a:r>
              <a:rPr lang="en-US" altLang="en-US" baseline="0" dirty="0" smtClean="0"/>
              <a:t>-wise because now we have three shiny servers. We do have many more virtual machines running but once that hardware is already bought, it doesn’t represent any additional cost. We’ve also added backups for all of our data stores, so now if the primary server for any of our data bases goes down, we can instantly switch to its clone.</a:t>
            </a:r>
          </a:p>
          <a:p>
            <a:endParaRPr lang="en-US" altLang="en-US" baseline="0" dirty="0" smtClean="0"/>
          </a:p>
          <a:p>
            <a:r>
              <a:rPr lang="en-US" altLang="en-US" baseline="0" dirty="0" smtClean="0"/>
              <a:t>This is the high availability set-up, the whole point of which is to ensure that the dashboards are always* available.</a:t>
            </a:r>
          </a:p>
          <a:p>
            <a:r>
              <a:rPr lang="en-US" altLang="en-US" baseline="0" dirty="0" smtClean="0"/>
              <a:t>If a server crashes, our infrastructure doesn’t crash, it re-routes while we fix the problem.</a:t>
            </a:r>
          </a:p>
          <a:p>
            <a:endParaRPr lang="en-US" altLang="en-US" baseline="0" dirty="0" smtClean="0"/>
          </a:p>
          <a:p>
            <a:r>
              <a:rPr lang="en-US" altLang="en-US" baseline="0" dirty="0" smtClean="0"/>
              <a:t>* - as close to always as possible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EAEA2A79-582E-494F-916C-1C279E527584}" type="slidenum">
              <a:rPr lang="en-IE" smtClean="0"/>
              <a:pPr/>
              <a:t>15</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IE" sz="1200" kern="1200" dirty="0" smtClean="0">
                <a:solidFill>
                  <a:schemeClr val="tx1"/>
                </a:solidFill>
                <a:latin typeface="+mn-lt"/>
                <a:ea typeface="+mn-ea"/>
                <a:cs typeface="+mn-cs"/>
              </a:rPr>
              <a:t>Free – R is open source and free, </a:t>
            </a:r>
            <a:r>
              <a:rPr lang="en-IE" sz="1200" kern="1200" baseline="0" dirty="0" smtClean="0">
                <a:solidFill>
                  <a:schemeClr val="tx1"/>
                </a:solidFill>
                <a:latin typeface="+mn-lt"/>
                <a:ea typeface="+mn-ea"/>
                <a:cs typeface="+mn-cs"/>
              </a:rPr>
              <a:t>but enterprising companies (</a:t>
            </a:r>
            <a:r>
              <a:rPr lang="en-IE" sz="1200" kern="1200" baseline="0" dirty="0" err="1" smtClean="0">
                <a:solidFill>
                  <a:schemeClr val="tx1"/>
                </a:solidFill>
                <a:latin typeface="+mn-lt"/>
                <a:ea typeface="+mn-ea"/>
                <a:cs typeface="+mn-cs"/>
              </a:rPr>
              <a:t>RStudio</a:t>
            </a:r>
            <a:r>
              <a:rPr lang="en-IE" sz="1200" kern="1200" baseline="0" dirty="0" smtClean="0">
                <a:solidFill>
                  <a:schemeClr val="tx1"/>
                </a:solidFill>
                <a:latin typeface="+mn-lt"/>
                <a:ea typeface="+mn-ea"/>
                <a:cs typeface="+mn-cs"/>
              </a:rPr>
              <a:t>, Microsoft, Oracle and others) are using the R language in proprietary software that comes with a license, support and warranty.</a:t>
            </a: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Unsupported – open</a:t>
            </a:r>
            <a:r>
              <a:rPr lang="en-IE" sz="1200" kern="1200" baseline="0" dirty="0" smtClean="0">
                <a:solidFill>
                  <a:schemeClr val="tx1"/>
                </a:solidFill>
                <a:latin typeface="+mn-lt"/>
                <a:ea typeface="+mn-ea"/>
                <a:cs typeface="+mn-cs"/>
              </a:rPr>
              <a:t> source </a:t>
            </a:r>
            <a:r>
              <a:rPr lang="en-IE" sz="1200" kern="1200" dirty="0" smtClean="0">
                <a:solidFill>
                  <a:schemeClr val="tx1"/>
                </a:solidFill>
                <a:latin typeface="+mn-lt"/>
                <a:ea typeface="+mn-ea"/>
                <a:cs typeface="+mn-cs"/>
              </a:rPr>
              <a:t>R is extremely well-supported by the active and enthusiastic community. Unsupported just means there isn’t any specific person you can call if things aren’t working.</a:t>
            </a:r>
          </a:p>
          <a:p>
            <a:r>
              <a:rPr lang="en-IE" sz="1200" kern="1200" dirty="0" smtClean="0">
                <a:solidFill>
                  <a:schemeClr val="tx1"/>
                </a:solidFill>
                <a:latin typeface="+mn-lt"/>
                <a:ea typeface="+mn-ea"/>
                <a:cs typeface="+mn-cs"/>
              </a:rPr>
              <a:t> </a:t>
            </a:r>
          </a:p>
          <a:p>
            <a:r>
              <a:rPr lang="en-IE" sz="1200" kern="1200" dirty="0" smtClean="0">
                <a:solidFill>
                  <a:schemeClr val="tx1"/>
                </a:solidFill>
                <a:latin typeface="+mn-lt"/>
                <a:ea typeface="+mn-ea"/>
                <a:cs typeface="+mn-cs"/>
              </a:rPr>
              <a:t>No warranty – no official warranty if something is calculating incorrectly but this is partially addressed by the code being transparent. Bugs and errors are usually found and fixed quickly.</a:t>
            </a:r>
          </a:p>
          <a:p>
            <a:r>
              <a:rPr lang="en-IE" sz="1200" kern="1200" dirty="0" smtClean="0">
                <a:solidFill>
                  <a:schemeClr val="tx1"/>
                </a:solidFill>
                <a:latin typeface="+mn-lt"/>
                <a:ea typeface="+mn-ea"/>
                <a:cs typeface="+mn-cs"/>
              </a:rPr>
              <a:t> </a:t>
            </a:r>
          </a:p>
          <a:p>
            <a:r>
              <a:rPr lang="en-IE" sz="1200" kern="1200" dirty="0" smtClean="0">
                <a:solidFill>
                  <a:schemeClr val="tx1"/>
                </a:solidFill>
                <a:latin typeface="+mn-lt"/>
                <a:ea typeface="+mn-ea"/>
                <a:cs typeface="+mn-cs"/>
              </a:rPr>
              <a:t>Modular – you can add in chunks of code (</a:t>
            </a:r>
            <a:r>
              <a:rPr lang="en-IE" sz="1200" kern="1200" baseline="0" dirty="0" smtClean="0">
                <a:solidFill>
                  <a:schemeClr val="tx1"/>
                </a:solidFill>
                <a:latin typeface="+mn-lt"/>
                <a:ea typeface="+mn-ea"/>
                <a:cs typeface="+mn-cs"/>
              </a:rPr>
              <a:t>called </a:t>
            </a:r>
            <a:r>
              <a:rPr lang="en-IE" sz="1200" kern="1200" dirty="0" smtClean="0">
                <a:solidFill>
                  <a:schemeClr val="tx1"/>
                </a:solidFill>
                <a:latin typeface="+mn-lt"/>
                <a:ea typeface="+mn-ea"/>
                <a:cs typeface="+mn-cs"/>
              </a:rPr>
              <a:t>packages)</a:t>
            </a:r>
            <a:r>
              <a:rPr lang="en-IE" sz="1200" kern="1200" baseline="0" dirty="0" smtClean="0">
                <a:solidFill>
                  <a:schemeClr val="tx1"/>
                </a:solidFill>
                <a:latin typeface="+mn-lt"/>
                <a:ea typeface="+mn-ea"/>
                <a:cs typeface="+mn-cs"/>
              </a:rPr>
              <a:t> </a:t>
            </a:r>
            <a:r>
              <a:rPr lang="en-IE" sz="1200" kern="1200" dirty="0" smtClean="0">
                <a:solidFill>
                  <a:schemeClr val="tx1"/>
                </a:solidFill>
                <a:latin typeface="+mn-lt"/>
                <a:ea typeface="+mn-ea"/>
                <a:cs typeface="+mn-cs"/>
              </a:rPr>
              <a:t>that someone else has already written. These are usually for reading Excel/SAS/SPSS/</a:t>
            </a:r>
            <a:r>
              <a:rPr lang="en-IE" sz="1200" kern="1200" dirty="0" err="1" smtClean="0">
                <a:solidFill>
                  <a:schemeClr val="tx1"/>
                </a:solidFill>
                <a:latin typeface="+mn-lt"/>
                <a:ea typeface="+mn-ea"/>
                <a:cs typeface="+mn-cs"/>
              </a:rPr>
              <a:t>Stata</a:t>
            </a:r>
            <a:r>
              <a:rPr lang="en-IE" sz="1200" kern="1200" dirty="0" smtClean="0">
                <a:solidFill>
                  <a:schemeClr val="tx1"/>
                </a:solidFill>
                <a:latin typeface="+mn-lt"/>
                <a:ea typeface="+mn-ea"/>
                <a:cs typeface="+mn-cs"/>
              </a:rPr>
              <a:t>/</a:t>
            </a:r>
            <a:r>
              <a:rPr lang="en-IE" sz="1200" kern="1200" dirty="0" err="1" smtClean="0">
                <a:solidFill>
                  <a:schemeClr val="tx1"/>
                </a:solidFill>
                <a:latin typeface="+mn-lt"/>
                <a:ea typeface="+mn-ea"/>
                <a:cs typeface="+mn-cs"/>
              </a:rPr>
              <a:t>csv</a:t>
            </a:r>
            <a:r>
              <a:rPr lang="en-IE" sz="1200" kern="1200" dirty="0" smtClean="0">
                <a:solidFill>
                  <a:schemeClr val="tx1"/>
                </a:solidFill>
                <a:latin typeface="+mn-lt"/>
                <a:ea typeface="+mn-ea"/>
                <a:cs typeface="+mn-cs"/>
              </a:rPr>
              <a:t>/</a:t>
            </a:r>
            <a:r>
              <a:rPr lang="en-IE" sz="1200" kern="1200" dirty="0" err="1" smtClean="0">
                <a:solidFill>
                  <a:schemeClr val="tx1"/>
                </a:solidFill>
                <a:latin typeface="+mn-lt"/>
                <a:ea typeface="+mn-ea"/>
                <a:cs typeface="+mn-cs"/>
              </a:rPr>
              <a:t>px</a:t>
            </a:r>
            <a:r>
              <a:rPr lang="en-IE" sz="1200" kern="1200" dirty="0" smtClean="0">
                <a:solidFill>
                  <a:schemeClr val="tx1"/>
                </a:solidFill>
                <a:latin typeface="+mn-lt"/>
                <a:ea typeface="+mn-ea"/>
                <a:cs typeface="+mn-cs"/>
              </a:rPr>
              <a:t>/</a:t>
            </a:r>
            <a:r>
              <a:rPr lang="en-IE" sz="1200" kern="1200" dirty="0" err="1" smtClean="0">
                <a:solidFill>
                  <a:schemeClr val="tx1"/>
                </a:solidFill>
                <a:latin typeface="+mn-lt"/>
                <a:ea typeface="+mn-ea"/>
                <a:cs typeface="+mn-cs"/>
              </a:rPr>
              <a:t>json</a:t>
            </a:r>
            <a:r>
              <a:rPr lang="en-IE" sz="1200" kern="1200" dirty="0" smtClean="0">
                <a:solidFill>
                  <a:schemeClr val="tx1"/>
                </a:solidFill>
                <a:latin typeface="+mn-lt"/>
                <a:ea typeface="+mn-ea"/>
                <a:cs typeface="+mn-cs"/>
              </a:rPr>
              <a:t>/XML files, connecting to various SQL and </a:t>
            </a:r>
            <a:r>
              <a:rPr lang="en-IE" sz="1200" kern="1200" dirty="0" err="1" smtClean="0">
                <a:solidFill>
                  <a:schemeClr val="tx1"/>
                </a:solidFill>
                <a:latin typeface="+mn-lt"/>
                <a:ea typeface="+mn-ea"/>
                <a:cs typeface="+mn-cs"/>
              </a:rPr>
              <a:t>noSQL</a:t>
            </a:r>
            <a:r>
              <a:rPr lang="en-IE" sz="1200" kern="1200" dirty="0" smtClean="0">
                <a:solidFill>
                  <a:schemeClr val="tx1"/>
                </a:solidFill>
                <a:latin typeface="+mn-lt"/>
                <a:ea typeface="+mn-ea"/>
                <a:cs typeface="+mn-cs"/>
              </a:rPr>
              <a:t> databases, drawing special graphs and maps, creating specialised mathematical models, or just generally making your code easier and faster to write.</a:t>
            </a:r>
          </a:p>
          <a:p>
            <a:r>
              <a:rPr lang="en-IE" sz="1200" kern="1200" dirty="0" smtClean="0">
                <a:solidFill>
                  <a:schemeClr val="tx1"/>
                </a:solidFill>
                <a:latin typeface="+mn-lt"/>
                <a:ea typeface="+mn-ea"/>
                <a:cs typeface="+mn-cs"/>
              </a:rPr>
              <a:t> </a:t>
            </a:r>
          </a:p>
          <a:p>
            <a:r>
              <a:rPr lang="en-IE" sz="1200" kern="1200" dirty="0" smtClean="0">
                <a:solidFill>
                  <a:schemeClr val="tx1"/>
                </a:solidFill>
                <a:latin typeface="+mn-lt"/>
                <a:ea typeface="+mn-ea"/>
                <a:cs typeface="+mn-cs"/>
              </a:rPr>
              <a:t>Adaptable – you can make changes to the code.</a:t>
            </a: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Transparent – you can see and check exactly what the code is doing.</a:t>
            </a:r>
          </a:p>
          <a:p>
            <a:r>
              <a:rPr lang="en-IE" sz="1200" kern="1200" dirty="0" smtClean="0">
                <a:solidFill>
                  <a:schemeClr val="tx1"/>
                </a:solidFill>
                <a:latin typeface="+mn-lt"/>
                <a:ea typeface="+mn-ea"/>
                <a:cs typeface="+mn-cs"/>
              </a:rPr>
              <a:t> </a:t>
            </a:r>
          </a:p>
          <a:p>
            <a:r>
              <a:rPr lang="en-IE" sz="1200" kern="1200" dirty="0" smtClean="0">
                <a:solidFill>
                  <a:schemeClr val="tx1"/>
                </a:solidFill>
                <a:latin typeface="+mn-lt"/>
                <a:ea typeface="+mn-ea"/>
                <a:cs typeface="+mn-cs"/>
              </a:rPr>
              <a:t>Erratic updates – related to being modular, developers work independently</a:t>
            </a:r>
            <a:r>
              <a:rPr lang="en-IE" sz="1200" kern="1200" baseline="0" dirty="0" smtClean="0">
                <a:solidFill>
                  <a:schemeClr val="tx1"/>
                </a:solidFill>
                <a:latin typeface="+mn-lt"/>
                <a:ea typeface="+mn-ea"/>
                <a:cs typeface="+mn-cs"/>
              </a:rPr>
              <a:t> o</a:t>
            </a:r>
            <a:r>
              <a:rPr lang="en-IE" sz="1200" kern="1200" dirty="0" smtClean="0">
                <a:solidFill>
                  <a:schemeClr val="tx1"/>
                </a:solidFill>
                <a:latin typeface="+mn-lt"/>
                <a:ea typeface="+mn-ea"/>
                <a:cs typeface="+mn-cs"/>
              </a:rPr>
              <a:t>n their own little bit of code and issue updates whenever they find time. This means an erratic update schedule – compare how often you updated your laptop software programs in the early 2000s to how often your phone apps have at least one update currently. That can be a problem when you have written code using packages with a lot of dependencies and one of those dependencies has a major update. This</a:t>
            </a:r>
            <a:r>
              <a:rPr lang="en-IE" sz="1200" kern="1200" baseline="0" dirty="0" smtClean="0">
                <a:solidFill>
                  <a:schemeClr val="tx1"/>
                </a:solidFill>
                <a:latin typeface="+mn-lt"/>
                <a:ea typeface="+mn-ea"/>
                <a:cs typeface="+mn-cs"/>
              </a:rPr>
              <a:t> can be mostly dealt with by using dated snapshots.</a:t>
            </a:r>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EA2A79-582E-494F-916C-1C279E527584}" type="slidenum">
              <a:rPr lang="en-IE" smtClean="0"/>
              <a:pPr/>
              <a:t>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If</a:t>
            </a:r>
            <a:r>
              <a:rPr lang="en-IE" baseline="0" dirty="0" smtClean="0"/>
              <a:t> you have SPSS, SAS, </a:t>
            </a:r>
            <a:r>
              <a:rPr lang="en-IE" baseline="0" dirty="0" err="1" smtClean="0"/>
              <a:t>Stata</a:t>
            </a:r>
            <a:r>
              <a:rPr lang="en-IE" baseline="0" dirty="0" smtClean="0"/>
              <a:t> installed on your computer (or any piece of self-contained software like Excel, Word, even open source programs like Firefox or </a:t>
            </a:r>
            <a:r>
              <a:rPr lang="en-IE" baseline="0" dirty="0" err="1" smtClean="0"/>
              <a:t>OpenOffice</a:t>
            </a:r>
            <a:r>
              <a:rPr lang="en-IE" baseline="0" dirty="0" smtClean="0"/>
              <a:t>) you know which exactly which version you have. There’s a manual and all the functions are fixed at a point in time to work a certain way, with a certain syntax and arguments.</a:t>
            </a:r>
          </a:p>
          <a:p>
            <a:endParaRPr lang="en-IE" baseline="0" dirty="0" smtClean="0"/>
          </a:p>
          <a:p>
            <a:r>
              <a:rPr lang="en-IE" baseline="0" dirty="0" smtClean="0"/>
              <a:t>One of the best things about R is you can throw almost any problem at it and it has a package to deal with it - it is modular.</a:t>
            </a:r>
          </a:p>
          <a:p>
            <a:r>
              <a:rPr lang="en-IE" baseline="0" dirty="0" smtClean="0"/>
              <a:t>If you need to read in files of a certain kind, do certain types of analysis, or output special types of files, with very few exceptions, there is a package out there.</a:t>
            </a:r>
          </a:p>
          <a:p>
            <a:endParaRPr lang="en-IE" baseline="0" dirty="0" smtClean="0"/>
          </a:p>
          <a:p>
            <a:r>
              <a:rPr lang="en-IE" baseline="0" dirty="0" smtClean="0"/>
              <a:t>Unlike self-contained software, some of these packages are not written by the same team working on the base R updates.</a:t>
            </a:r>
          </a:p>
          <a:p>
            <a:endParaRPr lang="en-IE" baseline="0" dirty="0" smtClean="0"/>
          </a:p>
          <a:p>
            <a:r>
              <a:rPr lang="en-IE" baseline="0" dirty="0" smtClean="0"/>
              <a:t>This can present a difficultly when it comes to reproducibility and versioning.</a:t>
            </a:r>
          </a:p>
        </p:txBody>
      </p:sp>
      <p:sp>
        <p:nvSpPr>
          <p:cNvPr id="4" name="Slide Number Placeholder 3"/>
          <p:cNvSpPr>
            <a:spLocks noGrp="1"/>
          </p:cNvSpPr>
          <p:nvPr>
            <p:ph type="sldNum" sz="quarter" idx="10"/>
          </p:nvPr>
        </p:nvSpPr>
        <p:spPr/>
        <p:txBody>
          <a:bodyPr/>
          <a:lstStyle/>
          <a:p>
            <a:fld id="{EAEA2A79-582E-494F-916C-1C279E527584}"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baseline="0" dirty="0" smtClean="0"/>
              <a:t>There is no one name or number for my version because it is specific to my installation, the packages I installed and </a:t>
            </a:r>
            <a:r>
              <a:rPr lang="en-IE" b="1" baseline="0" dirty="0" smtClean="0"/>
              <a:t>when</a:t>
            </a:r>
            <a:r>
              <a:rPr lang="en-IE" baseline="0" dirty="0" smtClean="0"/>
              <a:t> I installed them will matter.</a:t>
            </a:r>
          </a:p>
          <a:p>
            <a:endParaRPr lang="en-IE" baseline="0" dirty="0" smtClean="0"/>
          </a:p>
          <a:p>
            <a:r>
              <a:rPr lang="en-IE" baseline="0" dirty="0" smtClean="0"/>
              <a:t>There are thousands of packages for R so it’s impractical to simply install them all and update every day.</a:t>
            </a:r>
          </a:p>
        </p:txBody>
      </p:sp>
      <p:sp>
        <p:nvSpPr>
          <p:cNvPr id="4" name="Slide Number Placeholder 3"/>
          <p:cNvSpPr>
            <a:spLocks noGrp="1"/>
          </p:cNvSpPr>
          <p:nvPr>
            <p:ph type="sldNum" sz="quarter" idx="10"/>
          </p:nvPr>
        </p:nvSpPr>
        <p:spPr/>
        <p:txBody>
          <a:bodyPr/>
          <a:lstStyle/>
          <a:p>
            <a:fld id="{EAEA2A79-582E-494F-916C-1C279E527584}"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baseline="0" dirty="0" smtClean="0"/>
              <a:t>Microsoft have daily snapshots of the R package repository available on their website.</a:t>
            </a:r>
          </a:p>
          <a:p>
            <a:r>
              <a:rPr lang="en-IE" baseline="0" dirty="0" smtClean="0"/>
              <a:t>Using R 3.0 as at the 1</a:t>
            </a:r>
            <a:r>
              <a:rPr lang="en-IE" baseline="30000" dirty="0" smtClean="0"/>
              <a:t>st</a:t>
            </a:r>
            <a:r>
              <a:rPr lang="en-IE" baseline="0" dirty="0" smtClean="0"/>
              <a:t> May 2016 means knowing the versions of all packages.</a:t>
            </a:r>
          </a:p>
          <a:p>
            <a:r>
              <a:rPr lang="en-IE" baseline="0" dirty="0" smtClean="0"/>
              <a:t>Or we can use Microsoft R Open 3.0 with the default snapshot, with the same effect.</a:t>
            </a:r>
          </a:p>
          <a:p>
            <a:endParaRPr lang="en-IE" baseline="0" dirty="0" smtClean="0"/>
          </a:p>
          <a:p>
            <a:r>
              <a:rPr lang="en-IE" baseline="0" dirty="0" smtClean="0"/>
              <a:t>Two small issues remain:</a:t>
            </a:r>
          </a:p>
          <a:p>
            <a:r>
              <a:rPr lang="en-IE" baseline="0" dirty="0" smtClean="0"/>
              <a:t>1 – A user might still get a message that they need to install a particular package from that snapshot.</a:t>
            </a:r>
          </a:p>
          <a:p>
            <a:r>
              <a:rPr lang="en-IE" baseline="0" dirty="0" smtClean="0"/>
              <a:t>2 – A user can change their snapshot date.</a:t>
            </a:r>
          </a:p>
          <a:p>
            <a:endParaRPr lang="en-IE" baseline="0" dirty="0" smtClean="0"/>
          </a:p>
          <a:p>
            <a:r>
              <a:rPr lang="en-IE" baseline="0" dirty="0" smtClean="0"/>
              <a:t>At Justice, we addressed this by having just one installation of R on our local intranet that users can access through a browser interface.</a:t>
            </a:r>
          </a:p>
        </p:txBody>
      </p:sp>
      <p:sp>
        <p:nvSpPr>
          <p:cNvPr id="4" name="Slide Number Placeholder 3"/>
          <p:cNvSpPr>
            <a:spLocks noGrp="1"/>
          </p:cNvSpPr>
          <p:nvPr>
            <p:ph type="sldNum" sz="quarter" idx="10"/>
          </p:nvPr>
        </p:nvSpPr>
        <p:spPr/>
        <p:txBody>
          <a:bodyPr/>
          <a:lstStyle/>
          <a:p>
            <a:fld id="{EAEA2A79-582E-494F-916C-1C279E527584}"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A virtual</a:t>
            </a:r>
            <a:r>
              <a:rPr lang="en-IE" baseline="0" dirty="0" smtClean="0"/>
              <a:t> machine running Red Hat Enterprise Linux with about 30 GB of memory, we put Microsoft R Open 3.2.5 on that computer along with a specific set of packages at the outset. Whenever we install new packages though, we are always referring to the snapshot from a particular date, ensuring consistency between the packages.</a:t>
            </a:r>
          </a:p>
          <a:p>
            <a:endParaRPr lang="en-IE" baseline="0" dirty="0" smtClean="0"/>
          </a:p>
          <a:p>
            <a:r>
              <a:rPr lang="en-IE" dirty="0" smtClean="0"/>
              <a:t>So</a:t>
            </a:r>
            <a:r>
              <a:rPr lang="en-IE" baseline="0" dirty="0" smtClean="0"/>
              <a:t> now we have a single R version for everyone to use and package installations are centrally-done, system-wide and available to all users.</a:t>
            </a:r>
          </a:p>
          <a:p>
            <a:endParaRPr lang="en-IE" baseline="0" dirty="0" smtClean="0"/>
          </a:p>
          <a:p>
            <a:r>
              <a:rPr lang="en-IE" baseline="0" dirty="0" smtClean="0"/>
              <a:t>The reproducibility issue is now largely solved, we can keep back up of the machine every night and restore it if it fails.</a:t>
            </a:r>
          </a:p>
          <a:p>
            <a:endParaRPr lang="en-IE" baseline="0" dirty="0" smtClean="0"/>
          </a:p>
          <a:p>
            <a:r>
              <a:rPr lang="en-IE" baseline="0" dirty="0" err="1" smtClean="0"/>
              <a:t>RStudio</a:t>
            </a:r>
            <a:r>
              <a:rPr lang="en-IE" baseline="0" dirty="0" smtClean="0"/>
              <a:t> Server (Pro) is the software that allows us to access our single R installation by browser over intranet. It also adds a more traditional interface to R with plenty of useful tools like code completion, help files, variable/object views, a dedicated plotting area and so on. In the licensed version, we can also share projects AND work on them in real time.</a:t>
            </a:r>
          </a:p>
        </p:txBody>
      </p:sp>
      <p:sp>
        <p:nvSpPr>
          <p:cNvPr id="4" name="Slide Number Placeholder 3"/>
          <p:cNvSpPr>
            <a:spLocks noGrp="1"/>
          </p:cNvSpPr>
          <p:nvPr>
            <p:ph type="sldNum" sz="quarter" idx="10"/>
          </p:nvPr>
        </p:nvSpPr>
        <p:spPr/>
        <p:txBody>
          <a:bodyPr/>
          <a:lstStyle/>
          <a:p>
            <a:fld id="{EAEA2A79-582E-494F-916C-1C279E527584}"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https://www.rstudio.com/products/rstudio-server/</a:t>
            </a:r>
          </a:p>
          <a:p>
            <a:endParaRPr lang="en-IE" dirty="0" smtClean="0"/>
          </a:p>
          <a:p>
            <a:r>
              <a:rPr lang="en-IE" dirty="0" smtClean="0"/>
              <a:t>We</a:t>
            </a:r>
            <a:r>
              <a:rPr lang="en-IE" baseline="0" dirty="0" smtClean="0"/>
              <a:t> have the licensed version of this, which adds security, support, project sharing and performance tuning.</a:t>
            </a:r>
            <a:endParaRPr lang="en-IE" dirty="0"/>
          </a:p>
        </p:txBody>
      </p:sp>
      <p:sp>
        <p:nvSpPr>
          <p:cNvPr id="4" name="Slide Number Placeholder 3"/>
          <p:cNvSpPr>
            <a:spLocks noGrp="1"/>
          </p:cNvSpPr>
          <p:nvPr>
            <p:ph type="sldNum" sz="quarter" idx="10"/>
          </p:nvPr>
        </p:nvSpPr>
        <p:spPr/>
        <p:txBody>
          <a:bodyPr/>
          <a:lstStyle/>
          <a:p>
            <a:fld id="{EAEA2A79-582E-494F-916C-1C279E527584}"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baseline="0" dirty="0" smtClean="0"/>
              <a:t>Overview of the open source and licensed versions of various R-based software.</a:t>
            </a:r>
          </a:p>
          <a:p>
            <a:endParaRPr lang="en-IE" baseline="0" dirty="0" smtClean="0"/>
          </a:p>
          <a:p>
            <a:r>
              <a:rPr lang="en-IE" baseline="0" dirty="0" smtClean="0"/>
              <a:t>With no outlay, you could: Set up a virtual machine, install R and </a:t>
            </a:r>
            <a:r>
              <a:rPr lang="en-IE" baseline="0" dirty="0" err="1" smtClean="0"/>
              <a:t>RStudio</a:t>
            </a:r>
            <a:r>
              <a:rPr lang="en-IE" baseline="0" dirty="0" smtClean="0"/>
              <a:t> </a:t>
            </a:r>
            <a:r>
              <a:rPr lang="en-IE" b="1" baseline="0" dirty="0" smtClean="0"/>
              <a:t>Server</a:t>
            </a:r>
            <a:r>
              <a:rPr lang="en-IE" baseline="0" dirty="0" smtClean="0"/>
              <a:t> on it and serve it as a web application on your intranet.</a:t>
            </a:r>
          </a:p>
          <a:p>
            <a:endParaRPr lang="en-IE" baseline="0" dirty="0" smtClean="0"/>
          </a:p>
          <a:p>
            <a:r>
              <a:rPr lang="en-IE" baseline="0" dirty="0" smtClean="0"/>
              <a:t>If you want a licence, extra tools and support, you can go for the licensed version of </a:t>
            </a:r>
            <a:r>
              <a:rPr lang="en-IE" baseline="0" dirty="0" err="1" smtClean="0"/>
              <a:t>RStudio</a:t>
            </a:r>
            <a:r>
              <a:rPr lang="en-IE" baseline="0" dirty="0" smtClean="0"/>
              <a:t> Server called </a:t>
            </a:r>
            <a:r>
              <a:rPr lang="en-IE" baseline="0" dirty="0" err="1" smtClean="0"/>
              <a:t>RStudio</a:t>
            </a:r>
            <a:r>
              <a:rPr lang="en-IE" baseline="0" dirty="0" smtClean="0"/>
              <a:t> Server Pro. There is no difference in the install, set-up or system requirements.</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Microsoft are also now offering Server software to rival </a:t>
            </a:r>
            <a:r>
              <a:rPr lang="en-IE" baseline="0" dirty="0" err="1" smtClean="0"/>
              <a:t>RStudio</a:t>
            </a:r>
            <a:r>
              <a:rPr lang="en-IE" baseline="0" dirty="0" smtClean="0"/>
              <a:t> Server called Microsoft R Server.</a:t>
            </a:r>
          </a:p>
        </p:txBody>
      </p:sp>
      <p:sp>
        <p:nvSpPr>
          <p:cNvPr id="4" name="Slide Number Placeholder 3"/>
          <p:cNvSpPr>
            <a:spLocks noGrp="1"/>
          </p:cNvSpPr>
          <p:nvPr>
            <p:ph type="sldNum" sz="quarter" idx="10"/>
          </p:nvPr>
        </p:nvSpPr>
        <p:spPr/>
        <p:txBody>
          <a:bodyPr/>
          <a:lstStyle/>
          <a:p>
            <a:fld id="{EAEA2A79-582E-494F-916C-1C279E527584}"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DD361438-865D-4979-B447-AC516F7FE850}" type="slidenum">
              <a:rPr lang="en-GB" altLang="en-US"/>
              <a:pPr eaLnBrk="1" hangingPunct="1">
                <a:spcBef>
                  <a:spcPct val="0"/>
                </a:spcBef>
              </a:pPr>
              <a:t>9</a:t>
            </a:fld>
            <a:endParaRPr lang="en-GB" altLang="en-US"/>
          </a:p>
        </p:txBody>
      </p:sp>
      <p:sp>
        <p:nvSpPr>
          <p:cNvPr id="31747"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latin typeface="+mn-lt"/>
                <a:ea typeface="+mn-ea"/>
                <a:cs typeface="+mn-cs"/>
              </a:rPr>
              <a:t>If you have common external data sources (like DB2,</a:t>
            </a:r>
            <a:r>
              <a:rPr lang="en-IE" sz="1200" kern="1200" baseline="0" dirty="0" smtClean="0">
                <a:solidFill>
                  <a:schemeClr val="tx1"/>
                </a:solidFill>
                <a:latin typeface="+mn-lt"/>
                <a:ea typeface="+mn-ea"/>
                <a:cs typeface="+mn-cs"/>
              </a:rPr>
              <a:t> MS SQL, </a:t>
            </a:r>
            <a:r>
              <a:rPr lang="en-IE" sz="1200" kern="1200" baseline="0" dirty="0" err="1" smtClean="0">
                <a:solidFill>
                  <a:schemeClr val="tx1"/>
                </a:solidFill>
                <a:latin typeface="+mn-lt"/>
                <a:ea typeface="+mn-ea"/>
                <a:cs typeface="+mn-cs"/>
              </a:rPr>
              <a:t>MySQL</a:t>
            </a:r>
            <a:r>
              <a:rPr lang="en-IE" sz="1200" kern="1200" baseline="0" dirty="0" smtClean="0">
                <a:solidFill>
                  <a:schemeClr val="tx1"/>
                </a:solidFill>
                <a:latin typeface="+mn-lt"/>
                <a:ea typeface="+mn-ea"/>
                <a:cs typeface="+mn-cs"/>
              </a:rPr>
              <a:t>, MS Access) </a:t>
            </a:r>
            <a:r>
              <a:rPr lang="en-IE" sz="1200" kern="1200" dirty="0" smtClean="0">
                <a:solidFill>
                  <a:schemeClr val="tx1"/>
                </a:solidFill>
                <a:latin typeface="+mn-lt"/>
                <a:ea typeface="+mn-ea"/>
                <a:cs typeface="+mn-cs"/>
              </a:rPr>
              <a:t>to which you need to connect and also file-based</a:t>
            </a:r>
            <a:r>
              <a:rPr lang="en-IE" sz="1200" kern="1200" baseline="0" dirty="0" smtClean="0">
                <a:solidFill>
                  <a:schemeClr val="tx1"/>
                </a:solidFill>
                <a:latin typeface="+mn-lt"/>
                <a:ea typeface="+mn-ea"/>
                <a:cs typeface="+mn-cs"/>
              </a:rPr>
              <a:t> stores (Excel, </a:t>
            </a:r>
            <a:r>
              <a:rPr lang="en-IE" sz="1200" kern="1200" baseline="0" dirty="0" err="1" smtClean="0">
                <a:solidFill>
                  <a:schemeClr val="tx1"/>
                </a:solidFill>
                <a:latin typeface="+mn-lt"/>
                <a:ea typeface="+mn-ea"/>
                <a:cs typeface="+mn-cs"/>
              </a:rPr>
              <a:t>SQLite</a:t>
            </a:r>
            <a:r>
              <a:rPr lang="en-IE" sz="1200" kern="1200" baseline="0" dirty="0" smtClean="0">
                <a:solidFill>
                  <a:schemeClr val="tx1"/>
                </a:solidFill>
                <a:latin typeface="+mn-lt"/>
                <a:ea typeface="+mn-ea"/>
                <a:cs typeface="+mn-cs"/>
              </a:rPr>
              <a:t>, </a:t>
            </a:r>
            <a:r>
              <a:rPr lang="en-IE" sz="1200" kern="1200" baseline="0" smtClean="0">
                <a:solidFill>
                  <a:schemeClr val="tx1"/>
                </a:solidFill>
                <a:latin typeface="+mn-lt"/>
                <a:ea typeface="+mn-ea"/>
                <a:cs typeface="+mn-cs"/>
              </a:rPr>
              <a:t>px, </a:t>
            </a:r>
            <a:r>
              <a:rPr lang="en-IE" sz="1200" kern="1200" baseline="0" dirty="0" smtClean="0">
                <a:solidFill>
                  <a:schemeClr val="tx1"/>
                </a:solidFill>
                <a:latin typeface="+mn-lt"/>
                <a:ea typeface="+mn-ea"/>
                <a:cs typeface="+mn-cs"/>
              </a:rPr>
              <a:t>JSON, XML)</a:t>
            </a:r>
            <a:r>
              <a:rPr lang="en-IE" sz="1200" kern="1200" dirty="0" smtClean="0">
                <a:solidFill>
                  <a:schemeClr val="tx1"/>
                </a:solidFill>
                <a:latin typeface="+mn-lt"/>
                <a:ea typeface="+mn-ea"/>
                <a:cs typeface="+mn-cs"/>
              </a:rPr>
              <a:t>, here’s what your infrastructure might look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latin typeface="+mn-lt"/>
                <a:ea typeface="+mn-ea"/>
                <a:cs typeface="+mn-cs"/>
              </a:rPr>
              <a:t>The data stores and file stores are separated out for a) security, b) size considerations, c) some are unavoidably separate because they are an actual database server or map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latin typeface="+mn-lt"/>
                <a:ea typeface="+mn-ea"/>
                <a:cs typeface="+mn-cs"/>
              </a:rPr>
              <a:t>There is still only one R virtual machine to maintain and version control can be done on that machine.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latin typeface="+mn-lt"/>
                <a:ea typeface="+mn-ea"/>
                <a:cs typeface="+mn-cs"/>
              </a:rPr>
              <a:t>Our infrastructure at Justice is, and will be, a little more complex because our primary aim was to deploy dashboards.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FD6A8-C9F6-4871-8D16-2E0D1A865C79}" type="datetimeFigureOut">
              <a:rPr lang="en-IE" smtClean="0"/>
              <a:pPr/>
              <a:t>30/09/2016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C485E40-6589-4D7F-9E1B-0583B91732E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DFD6A8-C9F6-4871-8D16-2E0D1A865C79}" type="datetimeFigureOut">
              <a:rPr lang="en-IE" smtClean="0"/>
              <a:pPr/>
              <a:t>30/09/2016</a:t>
            </a:fld>
            <a:endParaRPr lang="en-I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C485E40-6589-4D7F-9E1B-0583B91732EB}"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jpe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06"/>
            <a:ext cx="7772400" cy="1102519"/>
          </a:xfrm>
        </p:spPr>
        <p:txBody>
          <a:bodyPr/>
          <a:lstStyle/>
          <a:p>
            <a:r>
              <a:rPr lang="en-IE" dirty="0" smtClean="0"/>
              <a:t>R infrastructure</a:t>
            </a:r>
            <a:endParaRPr lang="en-IE" dirty="0"/>
          </a:p>
        </p:txBody>
      </p:sp>
      <p:sp>
        <p:nvSpPr>
          <p:cNvPr id="3" name="Subtitle 2"/>
          <p:cNvSpPr>
            <a:spLocks noGrp="1"/>
          </p:cNvSpPr>
          <p:nvPr>
            <p:ph type="subTitle" idx="1"/>
          </p:nvPr>
        </p:nvSpPr>
        <p:spPr>
          <a:xfrm>
            <a:off x="1371600" y="2787774"/>
            <a:ext cx="6400800" cy="1441326"/>
          </a:xfrm>
        </p:spPr>
        <p:txBody>
          <a:bodyPr>
            <a:normAutofit fontScale="47500" lnSpcReduction="20000"/>
          </a:bodyPr>
          <a:lstStyle/>
          <a:p>
            <a:r>
              <a:rPr lang="en-IE" dirty="0" err="1" smtClean="0">
                <a:solidFill>
                  <a:schemeClr val="tx1">
                    <a:lumMod val="65000"/>
                    <a:lumOff val="35000"/>
                  </a:schemeClr>
                </a:solidFill>
              </a:rPr>
              <a:t>Eoin</a:t>
            </a:r>
            <a:r>
              <a:rPr lang="en-IE" dirty="0" smtClean="0">
                <a:solidFill>
                  <a:schemeClr val="tx1">
                    <a:lumMod val="65000"/>
                    <a:lumOff val="35000"/>
                  </a:schemeClr>
                </a:solidFill>
              </a:rPr>
              <a:t> O’Connell</a:t>
            </a:r>
          </a:p>
          <a:p>
            <a:r>
              <a:rPr lang="en-IE" dirty="0" smtClean="0">
                <a:solidFill>
                  <a:schemeClr val="tx1">
                    <a:lumMod val="65000"/>
                    <a:lumOff val="35000"/>
                  </a:schemeClr>
                </a:solidFill>
              </a:rPr>
              <a:t>Department of Justice &amp; Equality</a:t>
            </a:r>
          </a:p>
          <a:p>
            <a:endParaRPr lang="en-IE" dirty="0" smtClean="0">
              <a:solidFill>
                <a:schemeClr val="tx1">
                  <a:lumMod val="65000"/>
                  <a:lumOff val="35000"/>
                </a:schemeClr>
              </a:solidFill>
            </a:endParaRPr>
          </a:p>
          <a:p>
            <a:endParaRPr lang="en-IE" dirty="0" smtClean="0">
              <a:solidFill>
                <a:schemeClr val="tx1">
                  <a:lumMod val="65000"/>
                  <a:lumOff val="35000"/>
                </a:schemeClr>
              </a:solidFill>
            </a:endParaRPr>
          </a:p>
          <a:p>
            <a:r>
              <a:rPr lang="en-IE" dirty="0" smtClean="0">
                <a:solidFill>
                  <a:schemeClr val="tx1">
                    <a:lumMod val="65000"/>
                    <a:lumOff val="35000"/>
                  </a:schemeClr>
                </a:solidFill>
              </a:rPr>
              <a:t>CSO Data Analysis Workshop</a:t>
            </a:r>
          </a:p>
          <a:p>
            <a:r>
              <a:rPr lang="en-IE" dirty="0" smtClean="0">
                <a:solidFill>
                  <a:schemeClr val="tx1">
                    <a:lumMod val="65000"/>
                    <a:lumOff val="35000"/>
                  </a:schemeClr>
                </a:solidFill>
              </a:rPr>
              <a:t>29</a:t>
            </a:r>
            <a:r>
              <a:rPr lang="en-IE" baseline="30000" dirty="0" smtClean="0">
                <a:solidFill>
                  <a:schemeClr val="tx1">
                    <a:lumMod val="65000"/>
                    <a:lumOff val="35000"/>
                  </a:schemeClr>
                </a:solidFill>
              </a:rPr>
              <a:t>th</a:t>
            </a:r>
            <a:r>
              <a:rPr lang="en-IE" dirty="0" smtClean="0">
                <a:solidFill>
                  <a:schemeClr val="tx1">
                    <a:lumMod val="65000"/>
                    <a:lumOff val="35000"/>
                  </a:schemeClr>
                </a:solidFill>
              </a:rPr>
              <a:t> Sept 2016</a:t>
            </a:r>
            <a:endParaRPr lang="en-I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68759" y="-74544"/>
            <a:ext cx="3595664" cy="646331"/>
          </a:xfrm>
          <a:prstGeom prst="rect">
            <a:avLst/>
          </a:prstGeom>
          <a:noFill/>
        </p:spPr>
        <p:txBody>
          <a:bodyPr wrap="none" rtlCol="0">
            <a:spAutoFit/>
          </a:bodyPr>
          <a:lstStyle/>
          <a:p>
            <a:r>
              <a:rPr lang="en-IE" sz="3600" dirty="0" err="1" smtClean="0"/>
              <a:t>runApp</a:t>
            </a:r>
            <a:r>
              <a:rPr lang="en-IE" sz="3600" dirty="0" smtClean="0"/>
              <a:t>(</a:t>
            </a:r>
            <a:r>
              <a:rPr lang="en-IE" sz="3600" dirty="0" err="1" smtClean="0"/>
              <a:t>ui</a:t>
            </a:r>
            <a:r>
              <a:rPr lang="en-IE" sz="3600" dirty="0" smtClean="0"/>
              <a:t>, server)</a:t>
            </a:r>
            <a:endParaRPr lang="en-IE" sz="3600" dirty="0"/>
          </a:p>
        </p:txBody>
      </p:sp>
      <p:sp>
        <p:nvSpPr>
          <p:cNvPr id="7" name="Rectangle 6"/>
          <p:cNvSpPr/>
          <p:nvPr/>
        </p:nvSpPr>
        <p:spPr>
          <a:xfrm>
            <a:off x="8388424" y="2571750"/>
            <a:ext cx="720080" cy="5400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pic>
        <p:nvPicPr>
          <p:cNvPr id="3" name="Picture 2"/>
          <p:cNvPicPr>
            <a:picLocks noChangeAspect="1"/>
          </p:cNvPicPr>
          <p:nvPr/>
        </p:nvPicPr>
        <p:blipFill>
          <a:blip r:embed="rId3"/>
          <a:stretch>
            <a:fillRect/>
          </a:stretch>
        </p:blipFill>
        <p:spPr>
          <a:xfrm>
            <a:off x="456843" y="613382"/>
            <a:ext cx="8230313" cy="43346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normAutofit/>
          </a:bodyPr>
          <a:lstStyle/>
          <a:p>
            <a:r>
              <a:rPr lang="en-IE" dirty="0" smtClean="0"/>
              <a:t>R Software</a:t>
            </a:r>
            <a:endParaRPr lang="en-IE" dirty="0"/>
          </a:p>
        </p:txBody>
      </p:sp>
      <p:graphicFrame>
        <p:nvGraphicFramePr>
          <p:cNvPr id="4" name="Content Placeholder 3"/>
          <p:cNvGraphicFramePr>
            <a:graphicFrameLocks noGrp="1"/>
          </p:cNvGraphicFramePr>
          <p:nvPr>
            <p:ph idx="1"/>
          </p:nvPr>
        </p:nvGraphicFramePr>
        <p:xfrm>
          <a:off x="156653" y="1005576"/>
          <a:ext cx="8856982" cy="4053596"/>
        </p:xfrm>
        <a:graphic>
          <a:graphicData uri="http://schemas.openxmlformats.org/drawingml/2006/table">
            <a:tbl>
              <a:tblPr firstRow="1" bandRow="1">
                <a:tableStyleId>{5C22544A-7EE6-4342-B048-85BDC9FD1C3A}</a:tableStyleId>
              </a:tblPr>
              <a:tblGrid>
                <a:gridCol w="2336058">
                  <a:extLst>
                    <a:ext uri="{9D8B030D-6E8A-4147-A177-3AD203B41FA5}">
                      <a16:colId xmlns:a16="http://schemas.microsoft.com/office/drawing/2014/main" val="20000"/>
                    </a:ext>
                  </a:extLst>
                </a:gridCol>
                <a:gridCol w="3260462">
                  <a:extLst>
                    <a:ext uri="{9D8B030D-6E8A-4147-A177-3AD203B41FA5}">
                      <a16:colId xmlns:a16="http://schemas.microsoft.com/office/drawing/2014/main" val="20001"/>
                    </a:ext>
                  </a:extLst>
                </a:gridCol>
                <a:gridCol w="3260462">
                  <a:extLst>
                    <a:ext uri="{9D8B030D-6E8A-4147-A177-3AD203B41FA5}">
                      <a16:colId xmlns:a16="http://schemas.microsoft.com/office/drawing/2014/main" val="20002"/>
                    </a:ext>
                  </a:extLst>
                </a:gridCol>
              </a:tblGrid>
              <a:tr h="365516">
                <a:tc>
                  <a:txBody>
                    <a:bodyPr/>
                    <a:lstStyle/>
                    <a:p>
                      <a:pPr algn="ctr"/>
                      <a:endParaRPr lang="en-IE" sz="1400" dirty="0">
                        <a:solidFill>
                          <a:schemeClr val="tx1"/>
                        </a:solidFill>
                      </a:endParaRPr>
                    </a:p>
                  </a:txBody>
                  <a:tcPr marT="34290" marB="34290" anchor="ctr"/>
                </a:tc>
                <a:tc>
                  <a:txBody>
                    <a:bodyPr/>
                    <a:lstStyle/>
                    <a:p>
                      <a:pPr algn="ctr"/>
                      <a:r>
                        <a:rPr lang="en-IE" sz="1400" dirty="0" smtClean="0">
                          <a:solidFill>
                            <a:schemeClr val="bg1"/>
                          </a:solidFill>
                        </a:rPr>
                        <a:t>Open Source</a:t>
                      </a:r>
                      <a:endParaRPr lang="en-IE" sz="1400" dirty="0">
                        <a:solidFill>
                          <a:schemeClr val="bg1"/>
                        </a:solidFill>
                      </a:endParaRPr>
                    </a:p>
                  </a:txBody>
                  <a:tcPr marT="34290" marB="34290" anchor="ctr"/>
                </a:tc>
                <a:tc>
                  <a:txBody>
                    <a:bodyPr/>
                    <a:lstStyle/>
                    <a:p>
                      <a:pPr algn="ctr"/>
                      <a:r>
                        <a:rPr lang="en-IE" sz="1400" dirty="0" smtClean="0">
                          <a:solidFill>
                            <a:schemeClr val="bg1"/>
                          </a:solidFill>
                        </a:rPr>
                        <a:t>Licensed / </a:t>
                      </a:r>
                      <a:r>
                        <a:rPr lang="en-IE" sz="1400" u="sng" dirty="0" smtClean="0">
                          <a:solidFill>
                            <a:schemeClr val="bg1"/>
                          </a:solidFill>
                        </a:rPr>
                        <a:t>Pro</a:t>
                      </a:r>
                      <a:endParaRPr lang="en-IE" sz="1400" u="sng" dirty="0">
                        <a:solidFill>
                          <a:schemeClr val="bg1"/>
                        </a:solidFill>
                      </a:endParaRPr>
                    </a:p>
                  </a:txBody>
                  <a:tcPr marT="34290" marB="34290" anchor="ctr"/>
                </a:tc>
                <a:extLst>
                  <a:ext uri="{0D108BD9-81ED-4DB2-BD59-A6C34878D82A}">
                    <a16:rowId xmlns:a16="http://schemas.microsoft.com/office/drawing/2014/main" val="10000"/>
                  </a:ext>
                </a:extLst>
              </a:tr>
              <a:tr h="685800">
                <a:tc>
                  <a:txBody>
                    <a:bodyPr/>
                    <a:lstStyle/>
                    <a:p>
                      <a:pPr algn="ctr"/>
                      <a:r>
                        <a:rPr lang="en-IE" sz="1400" b="1" dirty="0" smtClean="0">
                          <a:solidFill>
                            <a:schemeClr val="tx1"/>
                          </a:solidFill>
                        </a:rPr>
                        <a:t>R engine</a:t>
                      </a:r>
                      <a:endParaRPr lang="en-IE" sz="1400" b="1" dirty="0">
                        <a:solidFill>
                          <a:schemeClr val="tx1"/>
                        </a:solidFill>
                      </a:endParaRPr>
                    </a:p>
                  </a:txBody>
                  <a:tcPr marT="34290" marB="34290" anchor="ctr"/>
                </a:tc>
                <a:tc>
                  <a:txBody>
                    <a:bodyPr/>
                    <a:lstStyle/>
                    <a:p>
                      <a:pPr algn="l"/>
                      <a:r>
                        <a:rPr lang="en-IE" sz="1400" dirty="0" smtClean="0">
                          <a:solidFill>
                            <a:schemeClr val="tx1"/>
                          </a:solidFill>
                        </a:rPr>
                        <a:t>● </a:t>
                      </a:r>
                      <a:r>
                        <a:rPr lang="en-IE" sz="1400" baseline="0" dirty="0" smtClean="0">
                          <a:solidFill>
                            <a:schemeClr val="tx1"/>
                          </a:solidFill>
                        </a:rPr>
                        <a:t>base R</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tx1"/>
                          </a:solidFill>
                        </a:rPr>
                        <a:t>● all packages</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tx1"/>
                          </a:solidFill>
                        </a:rPr>
                        <a:t>[● Microsoft – snapshots, maths]</a:t>
                      </a:r>
                    </a:p>
                  </a:txBody>
                  <a:tcPr marT="34290" marB="34290" anchor="ctr"/>
                </a:tc>
                <a:tc>
                  <a:txBody>
                    <a:bodyPr/>
                    <a:lstStyle/>
                    <a:p>
                      <a:pPr algn="l"/>
                      <a:r>
                        <a:rPr lang="en-IE" sz="1400" dirty="0" smtClean="0">
                          <a:solidFill>
                            <a:schemeClr val="tx1"/>
                          </a:solidFill>
                        </a:rPr>
                        <a:t>● </a:t>
                      </a:r>
                      <a:r>
                        <a:rPr lang="en-IE" sz="1400" dirty="0" err="1" smtClean="0">
                          <a:solidFill>
                            <a:schemeClr val="tx1"/>
                          </a:solidFill>
                        </a:rPr>
                        <a:t>validR</a:t>
                      </a:r>
                      <a:r>
                        <a:rPr lang="en-IE" sz="1400" dirty="0" smtClean="0">
                          <a:solidFill>
                            <a:schemeClr val="tx1"/>
                          </a:solidFill>
                        </a:rPr>
                        <a:t> – validated</a:t>
                      </a:r>
                      <a:r>
                        <a:rPr lang="en-IE" sz="1400" baseline="0" dirty="0" smtClean="0">
                          <a:solidFill>
                            <a:schemeClr val="tx1"/>
                          </a:solidFill>
                        </a:rPr>
                        <a:t> base + selected packages</a:t>
                      </a:r>
                      <a:endParaRPr lang="en-IE" sz="1400" dirty="0">
                        <a:solidFill>
                          <a:schemeClr val="tx1"/>
                        </a:solidFill>
                      </a:endParaRPr>
                    </a:p>
                  </a:txBody>
                  <a:tcPr marT="34290" marB="34290" anchor="ctr"/>
                </a:tc>
                <a:extLst>
                  <a:ext uri="{0D108BD9-81ED-4DB2-BD59-A6C34878D82A}">
                    <a16:rowId xmlns:a16="http://schemas.microsoft.com/office/drawing/2014/main" val="10001"/>
                  </a:ext>
                </a:extLst>
              </a:tr>
              <a:tr h="480060">
                <a:tc>
                  <a:txBody>
                    <a:bodyPr/>
                    <a:lstStyle/>
                    <a:p>
                      <a:pPr algn="ctr"/>
                      <a:r>
                        <a:rPr lang="en-IE" sz="1400" b="1" dirty="0" err="1" smtClean="0">
                          <a:solidFill>
                            <a:schemeClr val="tx1"/>
                          </a:solidFill>
                        </a:rPr>
                        <a:t>Rstudio</a:t>
                      </a:r>
                      <a:endParaRPr lang="en-IE" sz="1400" b="1" dirty="0" smtClean="0">
                        <a:solidFill>
                          <a:schemeClr val="tx1"/>
                        </a:solidFill>
                      </a:endParaRPr>
                    </a:p>
                    <a:p>
                      <a:pPr algn="ctr"/>
                      <a:r>
                        <a:rPr lang="en-IE" sz="1400" b="1" dirty="0" smtClean="0">
                          <a:solidFill>
                            <a:schemeClr val="tx1"/>
                          </a:solidFill>
                        </a:rPr>
                        <a:t>[one user]</a:t>
                      </a:r>
                    </a:p>
                  </a:txBody>
                  <a:tcPr marT="34290" marB="34290" anchor="ctr"/>
                </a:tc>
                <a:tc>
                  <a:txBody>
                    <a:bodyPr/>
                    <a:lstStyle/>
                    <a:p>
                      <a:pPr algn="l"/>
                      <a:r>
                        <a:rPr lang="en-IE" sz="1400" dirty="0" smtClean="0">
                          <a:solidFill>
                            <a:schemeClr val="tx1"/>
                          </a:solidFill>
                        </a:rPr>
                        <a:t>● Code completion</a:t>
                      </a:r>
                      <a:r>
                        <a:rPr lang="en-IE" sz="1400" baseline="0" dirty="0">
                          <a:solidFill>
                            <a:schemeClr val="tx1"/>
                          </a:solidFill>
                        </a:rPr>
                        <a:t> </a:t>
                      </a:r>
                      <a:r>
                        <a:rPr lang="en-IE" sz="1400" baseline="0" dirty="0" smtClean="0">
                          <a:solidFill>
                            <a:schemeClr val="tx1"/>
                          </a:solidFill>
                        </a:rPr>
                        <a:t>+ </a:t>
                      </a:r>
                    </a:p>
                    <a:p>
                      <a:pPr algn="l"/>
                      <a:r>
                        <a:rPr lang="en-IE" sz="1400" baseline="0" dirty="0" smtClean="0">
                          <a:solidFill>
                            <a:schemeClr val="tx1"/>
                          </a:solidFill>
                        </a:rPr>
                        <a:t>other helpful tools</a:t>
                      </a:r>
                      <a:endParaRPr lang="en-IE" sz="1400" dirty="0" smtClean="0">
                        <a:solidFill>
                          <a:schemeClr val="tx1"/>
                        </a:solidFill>
                      </a:endParaRPr>
                    </a:p>
                  </a:txBody>
                  <a:tcPr marT="34290" marB="34290" anchor="ctr"/>
                </a:tc>
                <a:tc>
                  <a:txBody>
                    <a:bodyPr/>
                    <a:lstStyle/>
                    <a:p>
                      <a:pPr algn="l"/>
                      <a:r>
                        <a:rPr lang="en-IE" sz="1400" dirty="0" smtClean="0">
                          <a:solidFill>
                            <a:schemeClr val="tx1"/>
                          </a:solidFill>
                        </a:rPr>
                        <a:t>Open</a:t>
                      </a:r>
                      <a:r>
                        <a:rPr lang="en-IE" sz="1400" baseline="0" dirty="0" smtClean="0">
                          <a:solidFill>
                            <a:schemeClr val="tx1"/>
                          </a:solidFill>
                        </a:rPr>
                        <a:t> Source + </a:t>
                      </a:r>
                    </a:p>
                    <a:p>
                      <a:pPr algn="l"/>
                      <a:r>
                        <a:rPr lang="en-IE" sz="1400" dirty="0" smtClean="0">
                          <a:solidFill>
                            <a:schemeClr val="tx1"/>
                          </a:solidFill>
                        </a:rPr>
                        <a:t>● Supports + SLAs</a:t>
                      </a:r>
                    </a:p>
                  </a:txBody>
                  <a:tcPr marT="34290" marB="34290" anchor="ctr"/>
                </a:tc>
                <a:extLst>
                  <a:ext uri="{0D108BD9-81ED-4DB2-BD59-A6C34878D82A}">
                    <a16:rowId xmlns:a16="http://schemas.microsoft.com/office/drawing/2014/main" val="10002"/>
                  </a:ext>
                </a:extLst>
              </a:tr>
              <a:tr h="1508760">
                <a:tc>
                  <a:txBody>
                    <a:bodyPr/>
                    <a:lstStyle/>
                    <a:p>
                      <a:pPr algn="ctr"/>
                      <a:r>
                        <a:rPr lang="en-IE" sz="1400" b="1" dirty="0" err="1" smtClean="0">
                          <a:solidFill>
                            <a:schemeClr val="tx1"/>
                          </a:solidFill>
                        </a:rPr>
                        <a:t>RStudio</a:t>
                      </a:r>
                      <a:r>
                        <a:rPr lang="en-IE" sz="1400" b="1" dirty="0" smtClean="0">
                          <a:solidFill>
                            <a:schemeClr val="tx1"/>
                          </a:solidFill>
                        </a:rPr>
                        <a:t> </a:t>
                      </a:r>
                      <a:r>
                        <a:rPr lang="en-IE" sz="1400" b="1" u="sng" dirty="0" smtClean="0">
                          <a:solidFill>
                            <a:schemeClr val="tx1"/>
                          </a:solidFill>
                        </a:rPr>
                        <a:t>Server</a:t>
                      </a:r>
                    </a:p>
                    <a:p>
                      <a:pPr algn="ctr"/>
                      <a:r>
                        <a:rPr lang="en-IE" sz="1400" b="1" u="none" dirty="0" smtClean="0">
                          <a:solidFill>
                            <a:schemeClr val="tx1"/>
                          </a:solidFill>
                        </a:rPr>
                        <a:t>[many</a:t>
                      </a:r>
                      <a:r>
                        <a:rPr lang="en-IE" sz="1400" b="1" u="none" baseline="0" dirty="0" smtClean="0">
                          <a:solidFill>
                            <a:schemeClr val="tx1"/>
                          </a:solidFill>
                        </a:rPr>
                        <a:t> users]</a:t>
                      </a:r>
                      <a:endParaRPr lang="en-IE" sz="1400" b="1" u="none" dirty="0">
                        <a:solidFill>
                          <a:schemeClr val="tx1"/>
                        </a:solidFill>
                      </a:endParaRPr>
                    </a:p>
                  </a:txBody>
                  <a:tcPr marT="34290" marB="34290" anchor="ctr"/>
                </a:tc>
                <a:tc>
                  <a:txBody>
                    <a:bodyPr/>
                    <a:lstStyle/>
                    <a:p>
                      <a:pPr algn="l"/>
                      <a:r>
                        <a:rPr lang="en-IE" sz="1400" dirty="0" smtClean="0">
                          <a:solidFill>
                            <a:schemeClr val="tx1"/>
                          </a:solidFill>
                        </a:rPr>
                        <a:t>● One</a:t>
                      </a:r>
                      <a:r>
                        <a:rPr lang="en-IE" sz="1400" baseline="0" dirty="0" smtClean="0">
                          <a:solidFill>
                            <a:schemeClr val="tx1"/>
                          </a:solidFill>
                        </a:rPr>
                        <a:t> central R version</a:t>
                      </a:r>
                      <a:endParaRPr lang="en-IE" sz="1400" dirty="0" smtClean="0">
                        <a:solidFill>
                          <a:schemeClr val="tx1"/>
                        </a:solidFill>
                      </a:endParaRPr>
                    </a:p>
                    <a:p>
                      <a:pPr algn="l"/>
                      <a:r>
                        <a:rPr lang="en-IE" sz="1400" dirty="0" smtClean="0">
                          <a:solidFill>
                            <a:schemeClr val="tx1"/>
                          </a:solidFill>
                        </a:rPr>
                        <a:t>● </a:t>
                      </a:r>
                      <a:r>
                        <a:rPr lang="en-IE" sz="1400" baseline="0" dirty="0" smtClean="0">
                          <a:solidFill>
                            <a:schemeClr val="tx1"/>
                          </a:solidFill>
                        </a:rPr>
                        <a:t>Used through browser</a:t>
                      </a:r>
                    </a:p>
                    <a:p>
                      <a:pPr algn="l"/>
                      <a:r>
                        <a:rPr lang="en-IE" sz="1400" dirty="0" smtClean="0">
                          <a:solidFill>
                            <a:schemeClr val="tx1"/>
                          </a:solidFill>
                        </a:rPr>
                        <a:t>● Efficient</a:t>
                      </a:r>
                      <a:r>
                        <a:rPr lang="en-IE" sz="1400" baseline="0" dirty="0" smtClean="0">
                          <a:solidFill>
                            <a:schemeClr val="tx1"/>
                          </a:solidFill>
                        </a:rPr>
                        <a:t> use of hardware</a:t>
                      </a:r>
                    </a:p>
                  </a:txBody>
                  <a:tcPr marT="34290" marB="34290" anchor="ctr"/>
                </a:tc>
                <a:tc>
                  <a:txBody>
                    <a:bodyPr/>
                    <a:lstStyle/>
                    <a:p>
                      <a:pPr algn="l"/>
                      <a:r>
                        <a:rPr lang="en-IE" sz="1400" dirty="0" smtClean="0">
                          <a:solidFill>
                            <a:schemeClr val="tx1"/>
                          </a:solidFill>
                        </a:rPr>
                        <a:t>Open</a:t>
                      </a:r>
                      <a:r>
                        <a:rPr lang="en-IE" sz="1400" baseline="0" dirty="0" smtClean="0">
                          <a:solidFill>
                            <a:schemeClr val="tx1"/>
                          </a:solidFill>
                        </a:rPr>
                        <a:t> Source + </a:t>
                      </a:r>
                    </a:p>
                    <a:p>
                      <a:pPr algn="l"/>
                      <a:r>
                        <a:rPr lang="en-IE" sz="1400" dirty="0" smtClean="0">
                          <a:solidFill>
                            <a:schemeClr val="tx1"/>
                          </a:solidFill>
                        </a:rPr>
                        <a:t>● Real-time</a:t>
                      </a:r>
                      <a:r>
                        <a:rPr lang="en-IE" sz="1400" baseline="0" dirty="0" smtClean="0">
                          <a:solidFill>
                            <a:schemeClr val="tx1"/>
                          </a:solidFill>
                        </a:rPr>
                        <a:t> Project Sharing</a:t>
                      </a:r>
                      <a:endParaRPr lang="en-IE" sz="1400" dirty="0" smtClean="0">
                        <a:solidFill>
                          <a:schemeClr val="tx1"/>
                        </a:solidFill>
                      </a:endParaRPr>
                    </a:p>
                    <a:p>
                      <a:pPr algn="l"/>
                      <a:r>
                        <a:rPr lang="en-IE" sz="1400" dirty="0" smtClean="0">
                          <a:solidFill>
                            <a:schemeClr val="tx1"/>
                          </a:solidFill>
                        </a:rPr>
                        <a:t>● Parallel Sessions</a:t>
                      </a:r>
                    </a:p>
                    <a:p>
                      <a:pPr algn="l"/>
                      <a:r>
                        <a:rPr lang="en-IE" sz="1400" dirty="0" smtClean="0">
                          <a:solidFill>
                            <a:schemeClr val="tx1"/>
                          </a:solidFill>
                        </a:rPr>
                        <a:t>● Multiple central R versions</a:t>
                      </a:r>
                    </a:p>
                    <a:p>
                      <a:pPr algn="l"/>
                      <a:r>
                        <a:rPr lang="en-IE" sz="1400" dirty="0" smtClean="0">
                          <a:solidFill>
                            <a:schemeClr val="tx1"/>
                          </a:solidFill>
                        </a:rPr>
                        <a:t>● Monitoring + Tuning</a:t>
                      </a:r>
                    </a:p>
                    <a:p>
                      <a:pPr algn="l"/>
                      <a:r>
                        <a:rPr lang="en-IE" sz="1400" dirty="0" smtClean="0">
                          <a:solidFill>
                            <a:schemeClr val="tx1"/>
                          </a:solidFill>
                        </a:rPr>
                        <a:t>● Enhanced</a:t>
                      </a:r>
                      <a:r>
                        <a:rPr lang="en-IE" sz="1400" baseline="0" dirty="0" smtClean="0">
                          <a:solidFill>
                            <a:schemeClr val="tx1"/>
                          </a:solidFill>
                        </a:rPr>
                        <a:t> Security</a:t>
                      </a:r>
                      <a:endParaRPr lang="en-IE" sz="1400" dirty="0" smtClean="0">
                        <a:solidFill>
                          <a:schemeClr val="tx1"/>
                        </a:solidFill>
                      </a:endParaRPr>
                    </a:p>
                    <a:p>
                      <a:pPr algn="l"/>
                      <a:r>
                        <a:rPr lang="en-IE" sz="1400" dirty="0" smtClean="0">
                          <a:solidFill>
                            <a:schemeClr val="tx1"/>
                          </a:solidFill>
                        </a:rPr>
                        <a:t>● Support +</a:t>
                      </a:r>
                      <a:r>
                        <a:rPr lang="en-IE" sz="1400" baseline="0" dirty="0" smtClean="0">
                          <a:solidFill>
                            <a:schemeClr val="tx1"/>
                          </a:solidFill>
                        </a:rPr>
                        <a:t> SLAs</a:t>
                      </a:r>
                    </a:p>
                  </a:txBody>
                  <a:tcPr marT="34290" marB="34290" anchor="ctr"/>
                </a:tc>
                <a:extLst>
                  <a:ext uri="{0D108BD9-81ED-4DB2-BD59-A6C34878D82A}">
                    <a16:rowId xmlns:a16="http://schemas.microsoft.com/office/drawing/2014/main" val="10003"/>
                  </a:ext>
                </a:extLst>
              </a:tr>
              <a:tr h="891540">
                <a:tc>
                  <a:txBody>
                    <a:bodyPr/>
                    <a:lstStyle/>
                    <a:p>
                      <a:pPr algn="ctr"/>
                      <a:r>
                        <a:rPr lang="en-IE" sz="1400" b="1" dirty="0" smtClean="0">
                          <a:solidFill>
                            <a:schemeClr val="tx1"/>
                          </a:solidFill>
                        </a:rPr>
                        <a:t>Shiny </a:t>
                      </a:r>
                      <a:r>
                        <a:rPr lang="en-IE" sz="1400" b="1" u="none" dirty="0" smtClean="0">
                          <a:solidFill>
                            <a:schemeClr val="tx1"/>
                          </a:solidFill>
                        </a:rPr>
                        <a:t>Server</a:t>
                      </a:r>
                      <a:endParaRPr lang="en-IE" sz="1400" b="1" u="none" dirty="0">
                        <a:solidFill>
                          <a:schemeClr val="tx1"/>
                        </a:solidFill>
                      </a:endParaRPr>
                    </a:p>
                  </a:txBody>
                  <a:tcPr marT="34290" marB="34290" anchor="ctr"/>
                </a:tc>
                <a:tc>
                  <a:txBody>
                    <a:bodyPr/>
                    <a:lstStyle/>
                    <a:p>
                      <a:pPr algn="l"/>
                      <a:r>
                        <a:rPr lang="en-IE" sz="1400" dirty="0" smtClean="0">
                          <a:solidFill>
                            <a:schemeClr val="tx1"/>
                          </a:solidFill>
                        </a:rPr>
                        <a:t>● Deploy Dashboards</a:t>
                      </a:r>
                      <a:endParaRPr lang="en-IE" sz="1400" dirty="0">
                        <a:solidFill>
                          <a:schemeClr val="tx1"/>
                        </a:solidFill>
                      </a:endParaRPr>
                    </a:p>
                  </a:txBody>
                  <a:tcPr marT="34290" marB="34290" anchor="ctr"/>
                </a:tc>
                <a:tc>
                  <a:txBody>
                    <a:bodyPr/>
                    <a:lstStyle/>
                    <a:p>
                      <a:pPr algn="l"/>
                      <a:r>
                        <a:rPr lang="en-IE" sz="1400" dirty="0" smtClean="0">
                          <a:solidFill>
                            <a:schemeClr val="tx1"/>
                          </a:solidFill>
                        </a:rPr>
                        <a:t>Open Source +</a:t>
                      </a:r>
                    </a:p>
                    <a:p>
                      <a:pPr algn="l"/>
                      <a:r>
                        <a:rPr lang="en-IE" sz="1400" dirty="0" smtClean="0">
                          <a:solidFill>
                            <a:schemeClr val="tx1"/>
                          </a:solidFill>
                        </a:rPr>
                        <a:t>● Monitoring + Tuning</a:t>
                      </a:r>
                    </a:p>
                    <a:p>
                      <a:pPr algn="l"/>
                      <a:r>
                        <a:rPr lang="en-IE" sz="1400" dirty="0" smtClean="0">
                          <a:solidFill>
                            <a:schemeClr val="tx1"/>
                          </a:solidFill>
                        </a:rPr>
                        <a:t>● </a:t>
                      </a:r>
                      <a:r>
                        <a:rPr lang="en-IE" sz="1400" baseline="0" dirty="0" smtClean="0">
                          <a:solidFill>
                            <a:schemeClr val="tx1"/>
                          </a:solidFill>
                        </a:rPr>
                        <a:t>Enhanced Security</a:t>
                      </a:r>
                    </a:p>
                    <a:p>
                      <a:pPr algn="l"/>
                      <a:r>
                        <a:rPr lang="en-IE" sz="1400" dirty="0" smtClean="0">
                          <a:solidFill>
                            <a:schemeClr val="tx1"/>
                          </a:solidFill>
                        </a:rPr>
                        <a:t>● </a:t>
                      </a:r>
                      <a:r>
                        <a:rPr lang="en-IE" sz="1400" baseline="0" dirty="0" smtClean="0">
                          <a:solidFill>
                            <a:schemeClr val="tx1"/>
                          </a:solidFill>
                        </a:rPr>
                        <a:t>Support + SLAs</a:t>
                      </a:r>
                      <a:endParaRPr lang="en-IE" sz="1400" dirty="0">
                        <a:solidFill>
                          <a:schemeClr val="tx1"/>
                        </a:solidFill>
                      </a:endParaRPr>
                    </a:p>
                  </a:txBody>
                  <a:tcPr marT="34290" marB="34290" anchor="ctr"/>
                </a:tc>
                <a:extLst>
                  <a:ext uri="{0D108BD9-81ED-4DB2-BD59-A6C34878D82A}">
                    <a16:rowId xmlns:a16="http://schemas.microsoft.com/office/drawing/2014/main" val="10004"/>
                  </a:ext>
                </a:extLst>
              </a:tr>
            </a:tbl>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395536" y="250798"/>
            <a:ext cx="8352928" cy="646331"/>
          </a:xfrm>
          <a:prstGeom prst="rect">
            <a:avLst/>
          </a:prstGeom>
          <a:noFill/>
        </p:spPr>
        <p:txBody>
          <a:bodyPr wrap="square" rtlCol="0">
            <a:spAutoFit/>
          </a:bodyPr>
          <a:lstStyle/>
          <a:p>
            <a:pPr algn="ctr"/>
            <a:r>
              <a:rPr lang="en-US" sz="3600" dirty="0" smtClean="0"/>
              <a:t>infrastructure[preproduction]</a:t>
            </a:r>
          </a:p>
        </p:txBody>
      </p:sp>
      <p:sp>
        <p:nvSpPr>
          <p:cNvPr id="189" name="Text Box 21"/>
          <p:cNvSpPr txBox="1">
            <a:spLocks noChangeArrowheads="1"/>
          </p:cNvSpPr>
          <p:nvPr/>
        </p:nvSpPr>
        <p:spPr bwMode="auto">
          <a:xfrm>
            <a:off x="8244409" y="1071552"/>
            <a:ext cx="850949"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Internet</a:t>
            </a:r>
            <a:endParaRPr lang="en-GB" altLang="en-US" sz="1200" dirty="0">
              <a:latin typeface="Calibri" pitchFamily="32" charset="0"/>
            </a:endParaRPr>
          </a:p>
        </p:txBody>
      </p:sp>
      <p:grpSp>
        <p:nvGrpSpPr>
          <p:cNvPr id="45" name="Group 44"/>
          <p:cNvGrpSpPr/>
          <p:nvPr/>
        </p:nvGrpSpPr>
        <p:grpSpPr>
          <a:xfrm>
            <a:off x="251520" y="789552"/>
            <a:ext cx="8496944" cy="2923874"/>
            <a:chOff x="251520" y="1052736"/>
            <a:chExt cx="8496944" cy="3898498"/>
          </a:xfrm>
        </p:grpSpPr>
        <p:sp>
          <p:nvSpPr>
            <p:cNvPr id="81" name="AutoShape 3"/>
            <p:cNvSpPr>
              <a:spLocks noChangeArrowheads="1"/>
            </p:cNvSpPr>
            <p:nvPr/>
          </p:nvSpPr>
          <p:spPr bwMode="auto">
            <a:xfrm flipH="1">
              <a:off x="1000100" y="3194179"/>
              <a:ext cx="2016222" cy="1299992"/>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Development</a:t>
              </a:r>
            </a:p>
            <a:p>
              <a:pPr defTabSz="449263" eaLnBrk="1" fontAlgn="base" hangingPunct="1">
                <a:spcBef>
                  <a:spcPct val="0"/>
                </a:spcBef>
                <a:spcAft>
                  <a:spcPct val="0"/>
                </a:spcAft>
                <a:buSzPct val="100000"/>
              </a:pPr>
              <a:r>
                <a:rPr lang="en-US" altLang="en-US" sz="1200" dirty="0" smtClean="0">
                  <a:latin typeface="Calibri" pitchFamily="32" charset="0"/>
                </a:rPr>
                <a:t>Machine</a:t>
              </a:r>
              <a:endParaRPr lang="en-GB" altLang="en-US" sz="1200" dirty="0">
                <a:latin typeface="Calibri" pitchFamily="32" charset="0"/>
              </a:endParaRPr>
            </a:p>
          </p:txBody>
        </p:sp>
        <p:sp>
          <p:nvSpPr>
            <p:cNvPr id="83" name="Rectangle 6"/>
            <p:cNvSpPr>
              <a:spLocks noChangeArrowheads="1"/>
            </p:cNvSpPr>
            <p:nvPr/>
          </p:nvSpPr>
          <p:spPr bwMode="auto">
            <a:xfrm>
              <a:off x="2080219" y="3639930"/>
              <a:ext cx="819150" cy="501650"/>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RStudio Server Pro</a:t>
              </a:r>
              <a:endParaRPr lang="en-GB" altLang="en-US" sz="1000" b="1" dirty="0">
                <a:solidFill>
                  <a:srgbClr val="FFFFFF"/>
                </a:solidFill>
                <a:latin typeface="Calibri" pitchFamily="32" charset="0"/>
              </a:endParaRPr>
            </a:p>
          </p:txBody>
        </p:sp>
        <p:sp>
          <p:nvSpPr>
            <p:cNvPr id="97" name="AutoShape 3"/>
            <p:cNvSpPr>
              <a:spLocks noChangeArrowheads="1"/>
            </p:cNvSpPr>
            <p:nvPr/>
          </p:nvSpPr>
          <p:spPr bwMode="auto">
            <a:xfrm flipH="1">
              <a:off x="3239571" y="3205250"/>
              <a:ext cx="1299990" cy="1277850"/>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Shiny</a:t>
              </a:r>
              <a:br>
                <a:rPr lang="en-US" altLang="en-US" sz="1200" dirty="0" smtClean="0">
                  <a:latin typeface="Calibri" pitchFamily="32" charset="0"/>
                </a:rPr>
              </a:br>
              <a:r>
                <a:rPr lang="en-US" altLang="en-US" sz="1200" dirty="0" smtClean="0">
                  <a:latin typeface="Calibri" pitchFamily="32" charset="0"/>
                </a:rPr>
                <a:t>UAT</a:t>
              </a:r>
              <a:endParaRPr lang="en-GB" altLang="en-US" sz="1200" dirty="0">
                <a:latin typeface="Calibri" pitchFamily="32" charset="0"/>
              </a:endParaRPr>
            </a:p>
          </p:txBody>
        </p:sp>
        <p:grpSp>
          <p:nvGrpSpPr>
            <p:cNvPr id="3" name="Group 101"/>
            <p:cNvGrpSpPr/>
            <p:nvPr/>
          </p:nvGrpSpPr>
          <p:grpSpPr>
            <a:xfrm>
              <a:off x="4744516" y="3194179"/>
              <a:ext cx="2376264" cy="1288921"/>
              <a:chOff x="917886" y="2629461"/>
              <a:chExt cx="2376264" cy="1288921"/>
            </a:xfrm>
          </p:grpSpPr>
          <p:sp>
            <p:nvSpPr>
              <p:cNvPr id="103" name="AutoShape 3"/>
              <p:cNvSpPr>
                <a:spLocks noChangeArrowheads="1"/>
              </p:cNvSpPr>
              <p:nvPr/>
            </p:nvSpPr>
            <p:spPr bwMode="auto">
              <a:xfrm flipH="1">
                <a:off x="917886" y="2629461"/>
                <a:ext cx="2376264" cy="1288921"/>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Dashboard</a:t>
                </a:r>
              </a:p>
              <a:p>
                <a:pPr defTabSz="449263" eaLnBrk="1" fontAlgn="base" hangingPunct="1">
                  <a:spcBef>
                    <a:spcPct val="0"/>
                  </a:spcBef>
                  <a:spcAft>
                    <a:spcPct val="0"/>
                  </a:spcAft>
                  <a:buSzPct val="100000"/>
                </a:pPr>
                <a:r>
                  <a:rPr lang="en-US" altLang="en-US" sz="1200" dirty="0" smtClean="0">
                    <a:latin typeface="Calibri" pitchFamily="32" charset="0"/>
                  </a:rPr>
                  <a:t>Machine</a:t>
                </a:r>
                <a:endParaRPr lang="en-GB" altLang="en-US" sz="1200" dirty="0">
                  <a:latin typeface="Calibri" pitchFamily="32" charset="0"/>
                </a:endParaRPr>
              </a:p>
            </p:txBody>
          </p:sp>
          <p:sp>
            <p:nvSpPr>
              <p:cNvPr id="104" name="Rectangle 6"/>
              <p:cNvSpPr>
                <a:spLocks noChangeArrowheads="1"/>
              </p:cNvSpPr>
              <p:nvPr/>
            </p:nvSpPr>
            <p:spPr bwMode="auto">
              <a:xfrm>
                <a:off x="2257538" y="3363244"/>
                <a:ext cx="819150" cy="501650"/>
              </a:xfrm>
              <a:prstGeom prst="rect">
                <a:avLst/>
              </a:prstGeom>
              <a:solidFill>
                <a:srgbClr val="00B0F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Server Pro</a:t>
                </a:r>
                <a:endParaRPr lang="en-GB" altLang="en-US" sz="1000" b="1" dirty="0">
                  <a:solidFill>
                    <a:srgbClr val="FFFFFF"/>
                  </a:solidFill>
                  <a:latin typeface="Calibri" pitchFamily="32" charset="0"/>
                </a:endParaRPr>
              </a:p>
            </p:txBody>
          </p:sp>
        </p:grpSp>
        <p:pic>
          <p:nvPicPr>
            <p:cNvPr id="1027" name="Picture 3" descr="C:\Users\dturner\AppData\Local\Microsoft\Windows\Temporary Internet Files\Content.IE5\3MR35L6L\1024px-Glob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896" y="1743189"/>
              <a:ext cx="464568" cy="46456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683568" y="2751301"/>
              <a:ext cx="6725244" cy="2105799"/>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rebuchet MS" pitchFamily="32" charset="0"/>
                <a:cs typeface="Arial" charset="0"/>
              </a:endParaRPr>
            </a:p>
          </p:txBody>
        </p:sp>
        <p:pic>
          <p:nvPicPr>
            <p:cNvPr id="258"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554" y="2045695"/>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6821" y="2031221"/>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071" y="2045695"/>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275" name="AutoShape 1"/>
            <p:cNvCxnSpPr>
              <a:cxnSpLocks noChangeShapeType="1"/>
              <a:stCxn id="83" idx="0"/>
              <a:endCxn id="258" idx="2"/>
            </p:cNvCxnSpPr>
            <p:nvPr/>
          </p:nvCxnSpPr>
          <p:spPr bwMode="auto">
            <a:xfrm rot="5400000" flipH="1" flipV="1">
              <a:off x="2151531" y="2961045"/>
              <a:ext cx="1017148" cy="340622"/>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1" name="AutoShape 1"/>
            <p:cNvCxnSpPr>
              <a:cxnSpLocks noChangeShapeType="1"/>
              <a:stCxn id="104" idx="0"/>
              <a:endCxn id="273" idx="2"/>
            </p:cNvCxnSpPr>
            <p:nvPr/>
          </p:nvCxnSpPr>
          <p:spPr bwMode="auto">
            <a:xfrm rot="16200000" flipV="1">
              <a:off x="5832386" y="3266605"/>
              <a:ext cx="1319654" cy="3060"/>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5" name="Text Box 21"/>
            <p:cNvSpPr txBox="1">
              <a:spLocks noChangeArrowheads="1"/>
            </p:cNvSpPr>
            <p:nvPr/>
          </p:nvSpPr>
          <p:spPr bwMode="auto">
            <a:xfrm>
              <a:off x="2462538" y="1743189"/>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Developer</a:t>
              </a:r>
              <a:endParaRPr lang="en-GB" altLang="en-US" sz="1200" dirty="0">
                <a:latin typeface="Calibri" pitchFamily="32" charset="0"/>
              </a:endParaRPr>
            </a:p>
          </p:txBody>
        </p:sp>
        <p:sp>
          <p:nvSpPr>
            <p:cNvPr id="286" name="Text Box 21"/>
            <p:cNvSpPr txBox="1">
              <a:spLocks noChangeArrowheads="1"/>
            </p:cNvSpPr>
            <p:nvPr/>
          </p:nvSpPr>
          <p:spPr bwMode="auto">
            <a:xfrm>
              <a:off x="6017426" y="1739445"/>
              <a:ext cx="1097235"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Report User</a:t>
              </a:r>
              <a:endParaRPr lang="en-GB" altLang="en-US" sz="1200" dirty="0">
                <a:latin typeface="Calibri" pitchFamily="32" charset="0"/>
              </a:endParaRPr>
            </a:p>
          </p:txBody>
        </p:sp>
        <p:sp>
          <p:nvSpPr>
            <p:cNvPr id="287" name="Text Box 21"/>
            <p:cNvSpPr txBox="1">
              <a:spLocks noChangeArrowheads="1"/>
            </p:cNvSpPr>
            <p:nvPr/>
          </p:nvSpPr>
          <p:spPr bwMode="auto">
            <a:xfrm>
              <a:off x="4077519" y="1763875"/>
              <a:ext cx="998537"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App Tester</a:t>
              </a:r>
            </a:p>
          </p:txBody>
        </p:sp>
        <p:sp>
          <p:nvSpPr>
            <p:cNvPr id="80" name="TextBox 79"/>
            <p:cNvSpPr txBox="1"/>
            <p:nvPr/>
          </p:nvSpPr>
          <p:spPr>
            <a:xfrm>
              <a:off x="7138844" y="1457479"/>
              <a:ext cx="1105564" cy="943848"/>
            </a:xfrm>
            <a:prstGeom prst="rect">
              <a:avLst/>
            </a:prstGeom>
            <a:solidFill>
              <a:schemeClr val="bg1"/>
            </a:solidFill>
            <a:ln>
              <a:solidFill>
                <a:srgbClr val="373737"/>
              </a:solidFill>
            </a:ln>
          </p:spPr>
          <p:txBody>
            <a:bodyPr wrap="square" rtlCol="0">
              <a:spAutoFit/>
            </a:bodyPr>
            <a:lstStyle/>
            <a:p>
              <a:r>
                <a:rPr lang="en-US" sz="1000" dirty="0" smtClean="0"/>
                <a:t>All system packages installed from internet</a:t>
              </a:r>
              <a:endParaRPr lang="en-GB" sz="1000" dirty="0"/>
            </a:p>
          </p:txBody>
        </p:sp>
        <p:sp>
          <p:nvSpPr>
            <p:cNvPr id="84" name="Text Box 21"/>
            <p:cNvSpPr txBox="1">
              <a:spLocks noChangeArrowheads="1"/>
            </p:cNvSpPr>
            <p:nvPr/>
          </p:nvSpPr>
          <p:spPr bwMode="auto">
            <a:xfrm>
              <a:off x="251520" y="1052736"/>
              <a:ext cx="576063" cy="45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600" dirty="0" smtClean="0">
                  <a:latin typeface="Calibri" pitchFamily="32" charset="0"/>
                </a:rPr>
                <a:t>Key</a:t>
              </a:r>
              <a:endParaRPr lang="en-GB" altLang="en-US" sz="1600" dirty="0">
                <a:latin typeface="Calibri" pitchFamily="32" charset="0"/>
              </a:endParaRPr>
            </a:p>
          </p:txBody>
        </p:sp>
        <p:sp>
          <p:nvSpPr>
            <p:cNvPr id="73" name="Oval 72"/>
            <p:cNvSpPr/>
            <p:nvPr/>
          </p:nvSpPr>
          <p:spPr bwMode="auto">
            <a:xfrm>
              <a:off x="1907704" y="3545606"/>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RSS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7" name="Oval 86"/>
            <p:cNvSpPr/>
            <p:nvPr/>
          </p:nvSpPr>
          <p:spPr bwMode="auto">
            <a:xfrm>
              <a:off x="5868144" y="3836331"/>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SSP1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cxnSp>
          <p:nvCxnSpPr>
            <p:cNvPr id="109" name="AutoShape 1"/>
            <p:cNvCxnSpPr>
              <a:cxnSpLocks noChangeShapeType="1"/>
              <a:stCxn id="83" idx="0"/>
              <a:endCxn id="274" idx="2"/>
            </p:cNvCxnSpPr>
            <p:nvPr/>
          </p:nvCxnSpPr>
          <p:spPr bwMode="auto">
            <a:xfrm rot="5400000" flipH="1" flipV="1">
              <a:off x="3007789" y="2104787"/>
              <a:ext cx="1017148" cy="2053139"/>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Rectangle 11"/>
            <p:cNvSpPr>
              <a:spLocks noChangeArrowheads="1"/>
            </p:cNvSpPr>
            <p:nvPr/>
          </p:nvSpPr>
          <p:spPr bwMode="auto">
            <a:xfrm>
              <a:off x="334520" y="1492679"/>
              <a:ext cx="210938" cy="126559"/>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smtClean="0">
                <a:solidFill>
                  <a:srgbClr val="FFFFFF"/>
                </a:solidFill>
                <a:latin typeface="Calibri" pitchFamily="32" charset="0"/>
              </a:endParaRPr>
            </a:p>
          </p:txBody>
        </p:sp>
        <p:sp>
          <p:nvSpPr>
            <p:cNvPr id="51" name="Rectangle 6"/>
            <p:cNvSpPr>
              <a:spLocks noChangeArrowheads="1"/>
            </p:cNvSpPr>
            <p:nvPr/>
          </p:nvSpPr>
          <p:spPr bwMode="auto">
            <a:xfrm>
              <a:off x="335314" y="1714488"/>
              <a:ext cx="210530" cy="1391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a:solidFill>
                  <a:srgbClr val="FFFFFF"/>
                </a:solidFill>
                <a:latin typeface="Calibri" pitchFamily="32" charset="0"/>
              </a:endParaRPr>
            </a:p>
          </p:txBody>
        </p:sp>
        <p:sp>
          <p:nvSpPr>
            <p:cNvPr id="52" name="Text Box 21"/>
            <p:cNvSpPr txBox="1">
              <a:spLocks noChangeArrowheads="1"/>
            </p:cNvSpPr>
            <p:nvPr/>
          </p:nvSpPr>
          <p:spPr bwMode="auto">
            <a:xfrm>
              <a:off x="571472" y="1383149"/>
              <a:ext cx="2088232" cy="13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External access</a:t>
              </a:r>
            </a:p>
            <a:p>
              <a:pPr defTabSz="449263" eaLnBrk="1" fontAlgn="base" hangingPunct="1">
                <a:spcBef>
                  <a:spcPct val="0"/>
                </a:spcBef>
                <a:spcAft>
                  <a:spcPct val="0"/>
                </a:spcAft>
                <a:buSzPct val="100000"/>
              </a:pPr>
              <a:r>
                <a:rPr lang="en-US" altLang="en-US" sz="1200" dirty="0" smtClean="0">
                  <a:latin typeface="Calibri" pitchFamily="32" charset="0"/>
                </a:rPr>
                <a:t>Internal access</a:t>
              </a:r>
            </a:p>
            <a:p>
              <a:pPr defTabSz="449263" eaLnBrk="1" fontAlgn="base" hangingPunct="1">
                <a:spcBef>
                  <a:spcPct val="0"/>
                </a:spcBef>
                <a:spcAft>
                  <a:spcPct val="0"/>
                </a:spcAft>
                <a:buSzPct val="100000"/>
              </a:pPr>
              <a:r>
                <a:rPr lang="en-US" altLang="en-US" sz="1200" dirty="0" smtClean="0">
                  <a:latin typeface="Calibri" pitchFamily="32" charset="0"/>
                </a:rPr>
                <a:t>File Server / Data Store</a:t>
              </a:r>
            </a:p>
            <a:p>
              <a:pPr defTabSz="449263" eaLnBrk="1" fontAlgn="base" hangingPunct="1">
                <a:spcBef>
                  <a:spcPct val="0"/>
                </a:spcBef>
                <a:spcAft>
                  <a:spcPct val="0"/>
                </a:spcAft>
                <a:buSzPct val="100000"/>
              </a:pPr>
              <a:r>
                <a:rPr lang="en-US" altLang="en-US" sz="1200" dirty="0" smtClean="0">
                  <a:latin typeface="Calibri" pitchFamily="32" charset="0"/>
                </a:rPr>
                <a:t>Required VM machines (x2)</a:t>
              </a:r>
            </a:p>
            <a:p>
              <a:pPr defTabSz="449263" eaLnBrk="1" fontAlgn="base" hangingPunct="1">
                <a:spcBef>
                  <a:spcPct val="0"/>
                </a:spcBef>
                <a:spcAft>
                  <a:spcPct val="0"/>
                </a:spcAft>
                <a:buSzPct val="100000"/>
              </a:pPr>
              <a:r>
                <a:rPr lang="en-US" altLang="en-US" sz="1200" dirty="0" smtClean="0">
                  <a:latin typeface="Calibri" pitchFamily="32" charset="0"/>
                </a:rPr>
                <a:t>Single Database stores</a:t>
              </a:r>
              <a:endParaRPr lang="en-GB" altLang="en-US" sz="1200" dirty="0">
                <a:latin typeface="Calibri" pitchFamily="32" charset="0"/>
              </a:endParaRPr>
            </a:p>
          </p:txBody>
        </p:sp>
        <p:sp>
          <p:nvSpPr>
            <p:cNvPr id="53" name="Flowchart: Magnetic Disk 52"/>
            <p:cNvSpPr/>
            <p:nvPr/>
          </p:nvSpPr>
          <p:spPr bwMode="auto">
            <a:xfrm>
              <a:off x="323529" y="1951475"/>
              <a:ext cx="216024" cy="144016"/>
            </a:xfrm>
            <a:prstGeom prst="flowChartMagneticDisk">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54" name="Oval 53"/>
            <p:cNvSpPr/>
            <p:nvPr/>
          </p:nvSpPr>
          <p:spPr bwMode="auto">
            <a:xfrm>
              <a:off x="323528" y="2237226"/>
              <a:ext cx="216024" cy="14401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55" name="Oval 54"/>
            <p:cNvSpPr/>
            <p:nvPr/>
          </p:nvSpPr>
          <p:spPr bwMode="auto">
            <a:xfrm>
              <a:off x="323527" y="2476493"/>
              <a:ext cx="216025" cy="14401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0" name="TextBox 69"/>
            <p:cNvSpPr txBox="1"/>
            <p:nvPr/>
          </p:nvSpPr>
          <p:spPr>
            <a:xfrm>
              <a:off x="4786314" y="4480063"/>
              <a:ext cx="1183337" cy="307776"/>
            </a:xfrm>
            <a:prstGeom prst="rect">
              <a:avLst/>
            </a:prstGeom>
            <a:noFill/>
          </p:spPr>
          <p:txBody>
            <a:bodyPr wrap="none" rtlCol="0">
              <a:spAutoFit/>
            </a:bodyPr>
            <a:lstStyle/>
            <a:p>
              <a:r>
                <a:rPr lang="en-IE" sz="900" b="1" dirty="0" smtClean="0"/>
                <a:t>Open authentication</a:t>
              </a:r>
              <a:endParaRPr lang="en-IE" sz="900" b="1" dirty="0"/>
            </a:p>
          </p:txBody>
        </p:sp>
        <p:sp>
          <p:nvSpPr>
            <p:cNvPr id="72" name="TextBox 71"/>
            <p:cNvSpPr txBox="1"/>
            <p:nvPr/>
          </p:nvSpPr>
          <p:spPr>
            <a:xfrm>
              <a:off x="1500166" y="4480063"/>
              <a:ext cx="1135247" cy="307776"/>
            </a:xfrm>
            <a:prstGeom prst="rect">
              <a:avLst/>
            </a:prstGeom>
            <a:noFill/>
          </p:spPr>
          <p:txBody>
            <a:bodyPr wrap="none" rtlCol="0">
              <a:spAutoFit/>
            </a:bodyPr>
            <a:lstStyle/>
            <a:p>
              <a:r>
                <a:rPr lang="en-IE" sz="900" b="1" dirty="0" smtClean="0"/>
                <a:t>Pam authentication</a:t>
              </a:r>
              <a:endParaRPr lang="en-IE" sz="900" b="1" dirty="0"/>
            </a:p>
          </p:txBody>
        </p:sp>
        <p:pic>
          <p:nvPicPr>
            <p:cNvPr id="76"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1964689"/>
              <a:ext cx="447723" cy="577087"/>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21"/>
            <p:cNvSpPr txBox="1">
              <a:spLocks noChangeArrowheads="1"/>
            </p:cNvSpPr>
            <p:nvPr/>
          </p:nvSpPr>
          <p:spPr bwMode="auto">
            <a:xfrm>
              <a:off x="3284976" y="1662183"/>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Admin</a:t>
              </a:r>
              <a:endParaRPr lang="en-GB" altLang="en-US" sz="1200" dirty="0">
                <a:latin typeface="Calibri" pitchFamily="32" charset="0"/>
              </a:endParaRPr>
            </a:p>
          </p:txBody>
        </p:sp>
        <p:cxnSp>
          <p:nvCxnSpPr>
            <p:cNvPr id="78" name="AutoShape 1"/>
            <p:cNvCxnSpPr>
              <a:cxnSpLocks noChangeShapeType="1"/>
            </p:cNvCxnSpPr>
            <p:nvPr/>
          </p:nvCxnSpPr>
          <p:spPr bwMode="auto">
            <a:xfrm rot="5400000">
              <a:off x="3500430" y="2607631"/>
              <a:ext cx="285752" cy="1588"/>
            </a:xfrm>
            <a:prstGeom prst="bentConnector3">
              <a:avLst>
                <a:gd name="adj1" fmla="val 50000"/>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 name="TextBox 81"/>
            <p:cNvSpPr txBox="1"/>
            <p:nvPr/>
          </p:nvSpPr>
          <p:spPr>
            <a:xfrm>
              <a:off x="4803134" y="4622939"/>
              <a:ext cx="1858201" cy="328295"/>
            </a:xfrm>
            <a:prstGeom prst="rect">
              <a:avLst/>
            </a:prstGeom>
            <a:noFill/>
          </p:spPr>
          <p:txBody>
            <a:bodyPr wrap="none" rtlCol="0">
              <a:spAutoFit/>
            </a:bodyPr>
            <a:lstStyle/>
            <a:p>
              <a:r>
                <a:rPr lang="en-IE" sz="1000" dirty="0" smtClean="0"/>
                <a:t>ftp server to update dashboards</a:t>
              </a:r>
              <a:endParaRPr lang="en-IE" sz="1000" dirty="0"/>
            </a:p>
          </p:txBody>
        </p:sp>
        <p:sp>
          <p:nvSpPr>
            <p:cNvPr id="44" name="TextBox 43"/>
            <p:cNvSpPr txBox="1"/>
            <p:nvPr/>
          </p:nvSpPr>
          <p:spPr>
            <a:xfrm>
              <a:off x="4778085" y="2853126"/>
              <a:ext cx="2304256" cy="410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IE" sz="1400" b="1" dirty="0" smtClean="0"/>
                <a:t>SharePoint</a:t>
              </a:r>
              <a:endParaRPr lang="en-IE" sz="1400" b="1" dirty="0"/>
            </a:p>
          </p:txBody>
        </p:sp>
        <p:cxnSp>
          <p:nvCxnSpPr>
            <p:cNvPr id="56" name="AutoShape 1"/>
            <p:cNvCxnSpPr>
              <a:cxnSpLocks noChangeShapeType="1"/>
              <a:stCxn id="80" idx="2"/>
              <a:endCxn id="7" idx="3"/>
            </p:cNvCxnSpPr>
            <p:nvPr/>
          </p:nvCxnSpPr>
          <p:spPr bwMode="auto">
            <a:xfrm rot="5400000">
              <a:off x="6848782" y="2961357"/>
              <a:ext cx="1402875" cy="282814"/>
            </a:xfrm>
            <a:prstGeom prst="bentConnector2">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1685329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251520" y="303498"/>
            <a:ext cx="8928992" cy="4698522"/>
            <a:chOff x="251520" y="404664"/>
            <a:chExt cx="8928992" cy="6264696"/>
          </a:xfrm>
        </p:grpSpPr>
        <p:sp>
          <p:nvSpPr>
            <p:cNvPr id="81" name="AutoShape 3"/>
            <p:cNvSpPr>
              <a:spLocks noChangeArrowheads="1"/>
            </p:cNvSpPr>
            <p:nvPr/>
          </p:nvSpPr>
          <p:spPr bwMode="auto">
            <a:xfrm flipH="1">
              <a:off x="971600" y="2769631"/>
              <a:ext cx="2016222" cy="1299992"/>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Development</a:t>
              </a:r>
              <a:endParaRPr lang="en-GB" altLang="en-US" sz="1200" dirty="0">
                <a:latin typeface="Calibri" pitchFamily="32" charset="0"/>
              </a:endParaRPr>
            </a:p>
          </p:txBody>
        </p:sp>
        <p:sp>
          <p:nvSpPr>
            <p:cNvPr id="83" name="Rectangle 6"/>
            <p:cNvSpPr>
              <a:spLocks noChangeArrowheads="1"/>
            </p:cNvSpPr>
            <p:nvPr/>
          </p:nvSpPr>
          <p:spPr bwMode="auto">
            <a:xfrm>
              <a:off x="2051719" y="3215382"/>
              <a:ext cx="819150" cy="501650"/>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RStudio Server Pro</a:t>
              </a:r>
              <a:endParaRPr lang="en-GB" altLang="en-US" sz="1000" b="1" dirty="0">
                <a:solidFill>
                  <a:srgbClr val="FFFFFF"/>
                </a:solidFill>
                <a:latin typeface="Calibri" pitchFamily="32" charset="0"/>
              </a:endParaRPr>
            </a:p>
          </p:txBody>
        </p:sp>
        <p:sp>
          <p:nvSpPr>
            <p:cNvPr id="75" name="AutoShape 3"/>
            <p:cNvSpPr>
              <a:spLocks noChangeArrowheads="1"/>
            </p:cNvSpPr>
            <p:nvPr/>
          </p:nvSpPr>
          <p:spPr bwMode="auto">
            <a:xfrm flipH="1">
              <a:off x="829597" y="5301900"/>
              <a:ext cx="2158226" cy="1079428"/>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Apps</a:t>
              </a:r>
              <a:endParaRPr lang="en-GB" altLang="en-US" sz="1200" dirty="0">
                <a:latin typeface="Calibri" pitchFamily="32" charset="0"/>
              </a:endParaRPr>
            </a:p>
          </p:txBody>
        </p:sp>
        <p:sp>
          <p:nvSpPr>
            <p:cNvPr id="14388" name="AutoShape 3"/>
            <p:cNvSpPr>
              <a:spLocks noChangeArrowheads="1"/>
            </p:cNvSpPr>
            <p:nvPr/>
          </p:nvSpPr>
          <p:spPr bwMode="auto">
            <a:xfrm flipH="1">
              <a:off x="2987818" y="5301900"/>
              <a:ext cx="2736310" cy="1079428"/>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Data</a:t>
              </a:r>
              <a:endParaRPr lang="en-GB" altLang="en-US" sz="1200" dirty="0">
                <a:latin typeface="Calibri" pitchFamily="32" charset="0"/>
              </a:endParaRPr>
            </a:p>
          </p:txBody>
        </p:sp>
        <p:sp>
          <p:nvSpPr>
            <p:cNvPr id="74" name="Rectangle 6"/>
            <p:cNvSpPr>
              <a:spLocks noChangeArrowheads="1"/>
            </p:cNvSpPr>
            <p:nvPr/>
          </p:nvSpPr>
          <p:spPr bwMode="auto">
            <a:xfrm>
              <a:off x="1115615" y="5807668"/>
              <a:ext cx="819150" cy="501650"/>
            </a:xfrm>
            <a:prstGeom prst="rect">
              <a:avLst/>
            </a:prstGeom>
            <a:solidFill>
              <a:srgbClr val="00B0F0"/>
            </a:solidFill>
            <a:ln>
              <a:noFill/>
            </a:ln>
            <a:effectLst/>
          </p:spPr>
          <p:txBody>
            <a:bodyPr lIns="36000" tIns="36000" rIns="36000" bIns="360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App Store</a:t>
              </a:r>
              <a:endParaRPr lang="en-GB" altLang="en-US" sz="1000" b="1" dirty="0">
                <a:solidFill>
                  <a:srgbClr val="FFFFFF"/>
                </a:solidFill>
                <a:latin typeface="Calibri" pitchFamily="32" charset="0"/>
              </a:endParaRPr>
            </a:p>
          </p:txBody>
        </p:sp>
        <p:grpSp>
          <p:nvGrpSpPr>
            <p:cNvPr id="3" name="Group 101"/>
            <p:cNvGrpSpPr/>
            <p:nvPr/>
          </p:nvGrpSpPr>
          <p:grpSpPr>
            <a:xfrm>
              <a:off x="4716016" y="2769631"/>
              <a:ext cx="2376264" cy="1288921"/>
              <a:chOff x="917886" y="2629461"/>
              <a:chExt cx="2376264" cy="1288921"/>
            </a:xfrm>
          </p:grpSpPr>
          <p:sp>
            <p:nvSpPr>
              <p:cNvPr id="103" name="AutoShape 3"/>
              <p:cNvSpPr>
                <a:spLocks noChangeArrowheads="1"/>
              </p:cNvSpPr>
              <p:nvPr/>
            </p:nvSpPr>
            <p:spPr bwMode="auto">
              <a:xfrm flipH="1">
                <a:off x="917886" y="2629461"/>
                <a:ext cx="2376264" cy="1288921"/>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Dashboards</a:t>
                </a:r>
                <a:endParaRPr lang="en-GB" altLang="en-US" sz="1200" dirty="0">
                  <a:latin typeface="Calibri" pitchFamily="32" charset="0"/>
                </a:endParaRPr>
              </a:p>
            </p:txBody>
          </p:sp>
          <p:sp>
            <p:nvSpPr>
              <p:cNvPr id="104" name="Rectangle 6"/>
              <p:cNvSpPr>
                <a:spLocks noChangeArrowheads="1"/>
              </p:cNvSpPr>
              <p:nvPr/>
            </p:nvSpPr>
            <p:spPr bwMode="auto">
              <a:xfrm>
                <a:off x="1669232" y="3363243"/>
                <a:ext cx="819150" cy="501651"/>
              </a:xfrm>
              <a:prstGeom prst="rect">
                <a:avLst/>
              </a:prstGeom>
              <a:solidFill>
                <a:srgbClr val="00B0F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Server Pro</a:t>
                </a:r>
                <a:endParaRPr lang="en-GB" altLang="en-US" sz="1000" b="1" dirty="0">
                  <a:solidFill>
                    <a:srgbClr val="FFFFFF"/>
                  </a:solidFill>
                  <a:latin typeface="Calibri" pitchFamily="32" charset="0"/>
                </a:endParaRPr>
              </a:p>
            </p:txBody>
          </p:sp>
        </p:grpSp>
        <p:pic>
          <p:nvPicPr>
            <p:cNvPr id="1027" name="Picture 3" descr="C:\Users\dturner\AppData\Local\Microsoft\Windows\Temporary Internet Files\Content.IE5\3MR35L6L\1024px-Glob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1850" y="1052736"/>
              <a:ext cx="464568" cy="464568"/>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AutoShape 1"/>
            <p:cNvCxnSpPr>
              <a:cxnSpLocks noChangeShapeType="1"/>
              <a:stCxn id="83" idx="1"/>
              <a:endCxn id="74" idx="0"/>
            </p:cNvCxnSpPr>
            <p:nvPr/>
          </p:nvCxnSpPr>
          <p:spPr bwMode="auto">
            <a:xfrm rot="10800000" flipV="1">
              <a:off x="1525191" y="3466206"/>
              <a:ext cx="526529" cy="2341461"/>
            </a:xfrm>
            <a:prstGeom prst="bentConnector2">
              <a:avLst/>
            </a:prstGeom>
            <a:noFill/>
            <a:ln w="9360" cap="sq">
              <a:solidFill>
                <a:srgbClr val="373737"/>
              </a:solidFill>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ounded Rectangle 6"/>
            <p:cNvSpPr/>
            <p:nvPr/>
          </p:nvSpPr>
          <p:spPr bwMode="auto">
            <a:xfrm>
              <a:off x="395536" y="2204864"/>
              <a:ext cx="6984776" cy="4464496"/>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rebuchet MS" pitchFamily="32" charset="0"/>
                <a:cs typeface="Arial" charset="0"/>
              </a:endParaRPr>
            </a:p>
          </p:txBody>
        </p:sp>
        <p:sp>
          <p:nvSpPr>
            <p:cNvPr id="189" name="Text Box 21"/>
            <p:cNvSpPr txBox="1">
              <a:spLocks noChangeArrowheads="1"/>
            </p:cNvSpPr>
            <p:nvPr/>
          </p:nvSpPr>
          <p:spPr bwMode="auto">
            <a:xfrm>
              <a:off x="8329563" y="764704"/>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Internet</a:t>
              </a:r>
              <a:endParaRPr lang="en-GB" altLang="en-US" sz="1200" dirty="0">
                <a:latin typeface="Calibri" pitchFamily="32" charset="0"/>
              </a:endParaRPr>
            </a:p>
          </p:txBody>
        </p:sp>
        <p:pic>
          <p:nvPicPr>
            <p:cNvPr id="258"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554" y="1355242"/>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19" y="1355242"/>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071" y="1355242"/>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275" name="AutoShape 1"/>
            <p:cNvCxnSpPr>
              <a:cxnSpLocks noChangeShapeType="1"/>
              <a:stCxn id="83" idx="0"/>
              <a:endCxn id="258" idx="2"/>
            </p:cNvCxnSpPr>
            <p:nvPr/>
          </p:nvCxnSpPr>
          <p:spPr bwMode="auto">
            <a:xfrm rot="5400000" flipH="1" flipV="1">
              <a:off x="2004329" y="2389295"/>
              <a:ext cx="1283053" cy="369122"/>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1" name="AutoShape 1"/>
            <p:cNvCxnSpPr>
              <a:cxnSpLocks noChangeShapeType="1"/>
              <a:stCxn id="104" idx="0"/>
              <a:endCxn id="273" idx="2"/>
            </p:cNvCxnSpPr>
            <p:nvPr/>
          </p:nvCxnSpPr>
          <p:spPr bwMode="auto">
            <a:xfrm rot="16200000" flipV="1">
              <a:off x="5090918" y="2717394"/>
              <a:ext cx="1571084" cy="956"/>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5" name="Text Box 21"/>
            <p:cNvSpPr txBox="1">
              <a:spLocks noChangeArrowheads="1"/>
            </p:cNvSpPr>
            <p:nvPr/>
          </p:nvSpPr>
          <p:spPr bwMode="auto">
            <a:xfrm>
              <a:off x="2462538" y="1052736"/>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Developer</a:t>
              </a:r>
              <a:endParaRPr lang="en-GB" altLang="en-US" sz="1200" dirty="0">
                <a:latin typeface="Calibri" pitchFamily="32" charset="0"/>
              </a:endParaRPr>
            </a:p>
          </p:txBody>
        </p:sp>
        <p:sp>
          <p:nvSpPr>
            <p:cNvPr id="286" name="Text Box 21"/>
            <p:cNvSpPr txBox="1">
              <a:spLocks noChangeArrowheads="1"/>
            </p:cNvSpPr>
            <p:nvPr/>
          </p:nvSpPr>
          <p:spPr bwMode="auto">
            <a:xfrm>
              <a:off x="5450507" y="1061588"/>
              <a:ext cx="1097235"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Report User</a:t>
              </a:r>
              <a:endParaRPr lang="en-GB" altLang="en-US" sz="1200" dirty="0">
                <a:latin typeface="Calibri" pitchFamily="32" charset="0"/>
              </a:endParaRPr>
            </a:p>
          </p:txBody>
        </p:sp>
        <p:sp>
          <p:nvSpPr>
            <p:cNvPr id="287" name="Text Box 21"/>
            <p:cNvSpPr txBox="1">
              <a:spLocks noChangeArrowheads="1"/>
            </p:cNvSpPr>
            <p:nvPr/>
          </p:nvSpPr>
          <p:spPr bwMode="auto">
            <a:xfrm>
              <a:off x="4077519" y="1073423"/>
              <a:ext cx="998537"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App Tester</a:t>
              </a:r>
            </a:p>
          </p:txBody>
        </p:sp>
        <p:sp>
          <p:nvSpPr>
            <p:cNvPr id="80" name="TextBox 79"/>
            <p:cNvSpPr txBox="1"/>
            <p:nvPr/>
          </p:nvSpPr>
          <p:spPr>
            <a:xfrm>
              <a:off x="7210853" y="767027"/>
              <a:ext cx="1105564" cy="943848"/>
            </a:xfrm>
            <a:prstGeom prst="rect">
              <a:avLst/>
            </a:prstGeom>
            <a:solidFill>
              <a:schemeClr val="bg1"/>
            </a:solidFill>
            <a:ln>
              <a:solidFill>
                <a:srgbClr val="373737"/>
              </a:solidFill>
            </a:ln>
          </p:spPr>
          <p:txBody>
            <a:bodyPr wrap="square" rtlCol="0">
              <a:spAutoFit/>
            </a:bodyPr>
            <a:lstStyle/>
            <a:p>
              <a:r>
                <a:rPr lang="en-US" sz="1000" dirty="0" smtClean="0"/>
                <a:t>All system packages installed from internet</a:t>
              </a:r>
              <a:endParaRPr lang="en-GB" sz="1000" dirty="0"/>
            </a:p>
          </p:txBody>
        </p:sp>
        <p:sp>
          <p:nvSpPr>
            <p:cNvPr id="84" name="Text Box 21"/>
            <p:cNvSpPr txBox="1">
              <a:spLocks noChangeArrowheads="1"/>
            </p:cNvSpPr>
            <p:nvPr/>
          </p:nvSpPr>
          <p:spPr bwMode="auto">
            <a:xfrm>
              <a:off x="251520" y="404664"/>
              <a:ext cx="576063" cy="45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600" dirty="0" smtClean="0">
                  <a:latin typeface="Calibri" pitchFamily="32" charset="0"/>
                </a:rPr>
                <a:t>Key</a:t>
              </a:r>
              <a:endParaRPr lang="en-GB" altLang="en-US" sz="1600" dirty="0">
                <a:latin typeface="Calibri" pitchFamily="32" charset="0"/>
              </a:endParaRPr>
            </a:p>
          </p:txBody>
        </p:sp>
        <p:sp>
          <p:nvSpPr>
            <p:cNvPr id="2" name="Flowchart: Magnetic Disk 1"/>
            <p:cNvSpPr/>
            <p:nvPr/>
          </p:nvSpPr>
          <p:spPr bwMode="auto">
            <a:xfrm>
              <a:off x="3131840" y="5805263"/>
              <a:ext cx="819149" cy="503905"/>
            </a:xfrm>
            <a:prstGeom prst="flowChartMagneticDisk">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71" name="Oval 70"/>
            <p:cNvSpPr/>
            <p:nvPr/>
          </p:nvSpPr>
          <p:spPr bwMode="auto">
            <a:xfrm>
              <a:off x="971600" y="5737681"/>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VCS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3" name="Oval 72"/>
            <p:cNvSpPr/>
            <p:nvPr/>
          </p:nvSpPr>
          <p:spPr bwMode="auto">
            <a:xfrm>
              <a:off x="1987328" y="3107141"/>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RSS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7" name="Oval 86"/>
            <p:cNvSpPr/>
            <p:nvPr/>
          </p:nvSpPr>
          <p:spPr bwMode="auto">
            <a:xfrm>
              <a:off x="5283529" y="3411783"/>
              <a:ext cx="360041" cy="171427"/>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SSP1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9" name="Oval 88"/>
            <p:cNvSpPr/>
            <p:nvPr/>
          </p:nvSpPr>
          <p:spPr bwMode="auto">
            <a:xfrm>
              <a:off x="3046232" y="5784570"/>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06" name="Oval 105"/>
            <p:cNvSpPr/>
            <p:nvPr/>
          </p:nvSpPr>
          <p:spPr bwMode="auto">
            <a:xfrm>
              <a:off x="1691678" y="5724985"/>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RPR</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cxnSp>
          <p:nvCxnSpPr>
            <p:cNvPr id="107" name="AutoShape 1"/>
            <p:cNvCxnSpPr>
              <a:cxnSpLocks noChangeShapeType="1"/>
              <a:stCxn id="80" idx="2"/>
              <a:endCxn id="7" idx="3"/>
            </p:cNvCxnSpPr>
            <p:nvPr/>
          </p:nvCxnSpPr>
          <p:spPr bwMode="auto">
            <a:xfrm rot="5400000">
              <a:off x="6208855" y="2882333"/>
              <a:ext cx="2726237" cy="383323"/>
            </a:xfrm>
            <a:prstGeom prst="bentConnector2">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9" name="AutoShape 1"/>
            <p:cNvCxnSpPr>
              <a:cxnSpLocks noChangeShapeType="1"/>
              <a:stCxn id="83" idx="0"/>
              <a:endCxn id="274" idx="2"/>
            </p:cNvCxnSpPr>
            <p:nvPr/>
          </p:nvCxnSpPr>
          <p:spPr bwMode="auto">
            <a:xfrm rot="5400000" flipH="1" flipV="1">
              <a:off x="2860587" y="1533037"/>
              <a:ext cx="1283053" cy="2081639"/>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TextBox 48"/>
            <p:cNvSpPr txBox="1"/>
            <p:nvPr/>
          </p:nvSpPr>
          <p:spPr>
            <a:xfrm>
              <a:off x="4211961" y="5373216"/>
              <a:ext cx="1512168" cy="769441"/>
            </a:xfrm>
            <a:prstGeom prst="rect">
              <a:avLst/>
            </a:prstGeom>
            <a:noFill/>
          </p:spPr>
          <p:txBody>
            <a:bodyPr wrap="square" rtlCol="0">
              <a:spAutoFit/>
            </a:bodyPr>
            <a:lstStyle/>
            <a:p>
              <a:r>
                <a:rPr lang="en-US" sz="1050" dirty="0" smtClean="0">
                  <a:solidFill>
                    <a:srgbClr val="C00000"/>
                  </a:solidFill>
                </a:rPr>
                <a:t>DS1: File server containing various data file formats</a:t>
              </a:r>
            </a:p>
          </p:txBody>
        </p:sp>
        <p:sp>
          <p:nvSpPr>
            <p:cNvPr id="50" name="Rectangle 11"/>
            <p:cNvSpPr>
              <a:spLocks noChangeArrowheads="1"/>
            </p:cNvSpPr>
            <p:nvPr/>
          </p:nvSpPr>
          <p:spPr bwMode="auto">
            <a:xfrm>
              <a:off x="334520" y="825924"/>
              <a:ext cx="210938" cy="126559"/>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smtClean="0">
                <a:solidFill>
                  <a:srgbClr val="FFFFFF"/>
                </a:solidFill>
                <a:latin typeface="Calibri" pitchFamily="32" charset="0"/>
              </a:endParaRPr>
            </a:p>
          </p:txBody>
        </p:sp>
        <p:sp>
          <p:nvSpPr>
            <p:cNvPr id="51" name="Rectangle 6"/>
            <p:cNvSpPr>
              <a:spLocks noChangeArrowheads="1"/>
            </p:cNvSpPr>
            <p:nvPr/>
          </p:nvSpPr>
          <p:spPr bwMode="auto">
            <a:xfrm>
              <a:off x="335314" y="1047733"/>
              <a:ext cx="210530" cy="1391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a:solidFill>
                  <a:srgbClr val="FFFFFF"/>
                </a:solidFill>
                <a:latin typeface="Calibri" pitchFamily="32" charset="0"/>
              </a:endParaRPr>
            </a:p>
          </p:txBody>
        </p:sp>
        <p:sp>
          <p:nvSpPr>
            <p:cNvPr id="52" name="Text Box 21"/>
            <p:cNvSpPr txBox="1">
              <a:spLocks noChangeArrowheads="1"/>
            </p:cNvSpPr>
            <p:nvPr/>
          </p:nvSpPr>
          <p:spPr bwMode="auto">
            <a:xfrm>
              <a:off x="571472" y="692696"/>
              <a:ext cx="2088232" cy="13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External access</a:t>
              </a:r>
            </a:p>
            <a:p>
              <a:pPr defTabSz="449263" eaLnBrk="1" fontAlgn="base" hangingPunct="1">
                <a:spcBef>
                  <a:spcPct val="0"/>
                </a:spcBef>
                <a:spcAft>
                  <a:spcPct val="0"/>
                </a:spcAft>
                <a:buSzPct val="100000"/>
              </a:pPr>
              <a:r>
                <a:rPr lang="en-US" altLang="en-US" sz="1200" dirty="0" smtClean="0">
                  <a:latin typeface="Calibri" pitchFamily="32" charset="0"/>
                </a:rPr>
                <a:t>Internal access</a:t>
              </a:r>
            </a:p>
            <a:p>
              <a:pPr defTabSz="449263" eaLnBrk="1" fontAlgn="base" hangingPunct="1">
                <a:spcBef>
                  <a:spcPct val="0"/>
                </a:spcBef>
                <a:spcAft>
                  <a:spcPct val="0"/>
                </a:spcAft>
                <a:buSzPct val="100000"/>
              </a:pPr>
              <a:r>
                <a:rPr lang="en-US" altLang="en-US" sz="1200" dirty="0" smtClean="0">
                  <a:latin typeface="Calibri" pitchFamily="32" charset="0"/>
                </a:rPr>
                <a:t>File Server / Data Store</a:t>
              </a:r>
            </a:p>
            <a:p>
              <a:pPr defTabSz="449263" eaLnBrk="1" fontAlgn="base" hangingPunct="1">
                <a:spcBef>
                  <a:spcPct val="0"/>
                </a:spcBef>
                <a:spcAft>
                  <a:spcPct val="0"/>
                </a:spcAft>
                <a:buSzPct val="100000"/>
              </a:pPr>
              <a:r>
                <a:rPr lang="en-US" altLang="en-US" sz="1200" dirty="0" smtClean="0">
                  <a:latin typeface="Calibri" pitchFamily="32" charset="0"/>
                </a:rPr>
                <a:t>Required VM machines (x4)</a:t>
              </a:r>
            </a:p>
            <a:p>
              <a:pPr defTabSz="449263" eaLnBrk="1" fontAlgn="base" hangingPunct="1">
                <a:spcBef>
                  <a:spcPct val="0"/>
                </a:spcBef>
                <a:spcAft>
                  <a:spcPct val="0"/>
                </a:spcAft>
                <a:buSzPct val="100000"/>
              </a:pPr>
              <a:r>
                <a:rPr lang="en-US" altLang="en-US" sz="1200" dirty="0" smtClean="0">
                  <a:latin typeface="Calibri" pitchFamily="32" charset="0"/>
                </a:rPr>
                <a:t>Single Database stores</a:t>
              </a:r>
              <a:endParaRPr lang="en-GB" altLang="en-US" sz="1200" dirty="0">
                <a:latin typeface="Calibri" pitchFamily="32" charset="0"/>
              </a:endParaRPr>
            </a:p>
          </p:txBody>
        </p:sp>
        <p:sp>
          <p:nvSpPr>
            <p:cNvPr id="53" name="Flowchart: Magnetic Disk 52"/>
            <p:cNvSpPr/>
            <p:nvPr/>
          </p:nvSpPr>
          <p:spPr bwMode="auto">
            <a:xfrm>
              <a:off x="323529" y="1284720"/>
              <a:ext cx="216024" cy="144016"/>
            </a:xfrm>
            <a:prstGeom prst="flowChartMagneticDisk">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54" name="Oval 53"/>
            <p:cNvSpPr/>
            <p:nvPr/>
          </p:nvSpPr>
          <p:spPr bwMode="auto">
            <a:xfrm>
              <a:off x="323528" y="1523987"/>
              <a:ext cx="216024" cy="14401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55" name="Oval 54"/>
            <p:cNvSpPr/>
            <p:nvPr/>
          </p:nvSpPr>
          <p:spPr bwMode="auto">
            <a:xfrm>
              <a:off x="323527" y="1809739"/>
              <a:ext cx="216025" cy="14401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pic>
          <p:nvPicPr>
            <p:cNvPr id="56"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1418252"/>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AutoShape 1"/>
            <p:cNvCxnSpPr>
              <a:cxnSpLocks noChangeShapeType="1"/>
            </p:cNvCxnSpPr>
            <p:nvPr/>
          </p:nvCxnSpPr>
          <p:spPr bwMode="auto">
            <a:xfrm rot="5400000">
              <a:off x="3500430" y="2061194"/>
              <a:ext cx="285752" cy="1588"/>
            </a:xfrm>
            <a:prstGeom prst="bentConnector3">
              <a:avLst>
                <a:gd name="adj1" fmla="val 50000"/>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Text Box 21"/>
            <p:cNvSpPr txBox="1">
              <a:spLocks noChangeArrowheads="1"/>
            </p:cNvSpPr>
            <p:nvPr/>
          </p:nvSpPr>
          <p:spPr bwMode="auto">
            <a:xfrm>
              <a:off x="3275856" y="1124744"/>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Admin</a:t>
              </a:r>
              <a:endParaRPr lang="en-GB" altLang="en-US" sz="1200" dirty="0">
                <a:latin typeface="Calibri" pitchFamily="32" charset="0"/>
              </a:endParaRPr>
            </a:p>
          </p:txBody>
        </p:sp>
        <p:sp>
          <p:nvSpPr>
            <p:cNvPr id="61" name="TextBox 60"/>
            <p:cNvSpPr txBox="1"/>
            <p:nvPr/>
          </p:nvSpPr>
          <p:spPr>
            <a:xfrm>
              <a:off x="4758207" y="2420888"/>
              <a:ext cx="2304256" cy="410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IE" sz="1400" b="1" dirty="0" smtClean="0"/>
                <a:t>SharePoint</a:t>
              </a:r>
              <a:endParaRPr lang="en-IE" sz="1400" b="1" dirty="0"/>
            </a:p>
          </p:txBody>
        </p:sp>
        <p:cxnSp>
          <p:nvCxnSpPr>
            <p:cNvPr id="69" name="Elbow Connector 68"/>
            <p:cNvCxnSpPr>
              <a:stCxn id="2" idx="1"/>
              <a:endCxn id="104" idx="3"/>
            </p:cNvCxnSpPr>
            <p:nvPr/>
          </p:nvCxnSpPr>
          <p:spPr>
            <a:xfrm rot="5400000" flipH="1" flipV="1">
              <a:off x="3888451" y="3407203"/>
              <a:ext cx="2051024" cy="2745097"/>
            </a:xfrm>
            <a:prstGeom prst="bentConnector4">
              <a:avLst>
                <a:gd name="adj1" fmla="val 43885"/>
                <a:gd name="adj2" fmla="val 108328"/>
              </a:avLst>
            </a:prstGeom>
            <a:ln>
              <a:tailEnd type="triangle"/>
            </a:ln>
          </p:spPr>
          <p:style>
            <a:lnRef idx="1">
              <a:schemeClr val="dk1"/>
            </a:lnRef>
            <a:fillRef idx="0">
              <a:schemeClr val="dk1"/>
            </a:fillRef>
            <a:effectRef idx="0">
              <a:schemeClr val="dk1"/>
            </a:effectRef>
            <a:fontRef idx="minor">
              <a:schemeClr val="tx1"/>
            </a:fontRef>
          </p:style>
        </p:cxnSp>
        <p:cxnSp>
          <p:nvCxnSpPr>
            <p:cNvPr id="72" name="Elbow Connector 71"/>
            <p:cNvCxnSpPr>
              <a:stCxn id="74" idx="3"/>
              <a:endCxn id="83" idx="2"/>
            </p:cNvCxnSpPr>
            <p:nvPr/>
          </p:nvCxnSpPr>
          <p:spPr>
            <a:xfrm flipV="1">
              <a:off x="1934765" y="3717032"/>
              <a:ext cx="526529" cy="234146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1810898" y="4149080"/>
              <a:ext cx="1392950" cy="533480"/>
            </a:xfrm>
            <a:prstGeom prst="rect">
              <a:avLst/>
            </a:prstGeom>
            <a:solidFill>
              <a:schemeClr val="bg1"/>
            </a:solidFill>
            <a:ln>
              <a:solidFill>
                <a:srgbClr val="373737"/>
              </a:solidFill>
            </a:ln>
          </p:spPr>
          <p:txBody>
            <a:bodyPr wrap="square" rtlCol="0">
              <a:spAutoFit/>
            </a:bodyPr>
            <a:lstStyle/>
            <a:p>
              <a:r>
                <a:rPr lang="en-US" sz="1000" dirty="0" smtClean="0"/>
                <a:t>Scheduled app &amp; R package updates</a:t>
              </a:r>
              <a:endParaRPr lang="en-GB" sz="1000" dirty="0"/>
            </a:p>
          </p:txBody>
        </p:sp>
        <p:cxnSp>
          <p:nvCxnSpPr>
            <p:cNvPr id="85" name="Elbow Connector 84"/>
            <p:cNvCxnSpPr>
              <a:stCxn id="2" idx="1"/>
              <a:endCxn id="83" idx="3"/>
            </p:cNvCxnSpPr>
            <p:nvPr/>
          </p:nvCxnSpPr>
          <p:spPr>
            <a:xfrm rot="16200000" flipV="1">
              <a:off x="2036614" y="4300462"/>
              <a:ext cx="2339056" cy="67054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3" name="Elbow Connector 71"/>
            <p:cNvCxnSpPr>
              <a:stCxn id="63" idx="3"/>
              <a:endCxn id="104" idx="2"/>
            </p:cNvCxnSpPr>
            <p:nvPr/>
          </p:nvCxnSpPr>
          <p:spPr>
            <a:xfrm flipV="1">
              <a:off x="3203848" y="4005064"/>
              <a:ext cx="2673089" cy="4107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310921" y="4500099"/>
              <a:ext cx="1546831" cy="738664"/>
            </a:xfrm>
            <a:prstGeom prst="rect">
              <a:avLst/>
            </a:prstGeom>
            <a:solidFill>
              <a:schemeClr val="bg1"/>
            </a:solidFill>
            <a:ln>
              <a:solidFill>
                <a:srgbClr val="373737"/>
              </a:solidFill>
            </a:ln>
          </p:spPr>
          <p:txBody>
            <a:bodyPr wrap="square" rtlCol="0">
              <a:spAutoFit/>
            </a:bodyPr>
            <a:lstStyle/>
            <a:p>
              <a:r>
                <a:rPr lang="en-US" sz="1000" dirty="0" smtClean="0"/>
                <a:t>DB/File access from all data sources to all application servers</a:t>
              </a:r>
              <a:endParaRPr lang="en-GB" sz="1000" dirty="0"/>
            </a:p>
          </p:txBody>
        </p:sp>
      </p:grpSp>
      <p:sp>
        <p:nvSpPr>
          <p:cNvPr id="62" name="TextBox 61"/>
          <p:cNvSpPr txBox="1"/>
          <p:nvPr/>
        </p:nvSpPr>
        <p:spPr>
          <a:xfrm>
            <a:off x="395536" y="33469"/>
            <a:ext cx="8352928" cy="646331"/>
          </a:xfrm>
          <a:prstGeom prst="rect">
            <a:avLst/>
          </a:prstGeom>
          <a:noFill/>
        </p:spPr>
        <p:txBody>
          <a:bodyPr wrap="square" rtlCol="0">
            <a:spAutoFit/>
          </a:bodyPr>
          <a:lstStyle/>
          <a:p>
            <a:pPr algn="ctr"/>
            <a:r>
              <a:rPr lang="en-US" sz="3600" dirty="0" smtClean="0"/>
              <a:t>infrastructure[skeleton]</a:t>
            </a:r>
          </a:p>
        </p:txBody>
      </p:sp>
    </p:spTree>
    <p:extLst>
      <p:ext uri="{BB962C8B-B14F-4D97-AF65-F5344CB8AC3E}">
        <p14:creationId xmlns:p14="http://schemas.microsoft.com/office/powerpoint/2010/main" val="1685329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107504" y="142858"/>
            <a:ext cx="8910736" cy="4920467"/>
            <a:chOff x="107504" y="180745"/>
            <a:chExt cx="8910736" cy="6560623"/>
          </a:xfrm>
        </p:grpSpPr>
        <p:sp>
          <p:nvSpPr>
            <p:cNvPr id="81" name="AutoShape 3"/>
            <p:cNvSpPr>
              <a:spLocks noChangeArrowheads="1"/>
            </p:cNvSpPr>
            <p:nvPr/>
          </p:nvSpPr>
          <p:spPr bwMode="auto">
            <a:xfrm flipH="1">
              <a:off x="971600" y="2337583"/>
              <a:ext cx="2016222" cy="1299992"/>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Development</a:t>
              </a:r>
              <a:endParaRPr lang="en-GB" altLang="en-US" sz="1200" dirty="0">
                <a:latin typeface="Calibri" pitchFamily="32" charset="0"/>
              </a:endParaRPr>
            </a:p>
          </p:txBody>
        </p:sp>
        <p:sp>
          <p:nvSpPr>
            <p:cNvPr id="83" name="Rectangle 6"/>
            <p:cNvSpPr>
              <a:spLocks noChangeArrowheads="1"/>
            </p:cNvSpPr>
            <p:nvPr/>
          </p:nvSpPr>
          <p:spPr bwMode="auto">
            <a:xfrm>
              <a:off x="2051719" y="2783334"/>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RStudio Server Pro</a:t>
              </a:r>
              <a:endParaRPr lang="en-GB" altLang="en-US" sz="1000" b="1" dirty="0">
                <a:solidFill>
                  <a:srgbClr val="FFFFFF"/>
                </a:solidFill>
                <a:latin typeface="Calibri" pitchFamily="32" charset="0"/>
              </a:endParaRPr>
            </a:p>
          </p:txBody>
        </p:sp>
        <p:sp>
          <p:nvSpPr>
            <p:cNvPr id="75" name="AutoShape 3"/>
            <p:cNvSpPr>
              <a:spLocks noChangeArrowheads="1"/>
            </p:cNvSpPr>
            <p:nvPr/>
          </p:nvSpPr>
          <p:spPr bwMode="auto">
            <a:xfrm flipH="1">
              <a:off x="829597" y="4869852"/>
              <a:ext cx="2158226" cy="1079428"/>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Apps</a:t>
              </a:r>
              <a:endParaRPr lang="en-GB" altLang="en-US" sz="1200" dirty="0">
                <a:latin typeface="Calibri" pitchFamily="32" charset="0"/>
              </a:endParaRPr>
            </a:p>
          </p:txBody>
        </p:sp>
        <p:sp>
          <p:nvSpPr>
            <p:cNvPr id="14388" name="AutoShape 3"/>
            <p:cNvSpPr>
              <a:spLocks noChangeArrowheads="1"/>
            </p:cNvSpPr>
            <p:nvPr/>
          </p:nvSpPr>
          <p:spPr bwMode="auto">
            <a:xfrm flipH="1">
              <a:off x="2987817" y="4869851"/>
              <a:ext cx="4232945" cy="1799357"/>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Database cluster</a:t>
              </a:r>
              <a:endParaRPr lang="en-GB" altLang="en-US" sz="1200" dirty="0">
                <a:latin typeface="Calibri" pitchFamily="32" charset="0"/>
              </a:endParaRPr>
            </a:p>
          </p:txBody>
        </p:sp>
        <p:sp>
          <p:nvSpPr>
            <p:cNvPr id="14392" name="Rectangle 6"/>
            <p:cNvSpPr>
              <a:spLocks noChangeArrowheads="1"/>
            </p:cNvSpPr>
            <p:nvPr/>
          </p:nvSpPr>
          <p:spPr bwMode="auto">
            <a:xfrm>
              <a:off x="2096392" y="5375471"/>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R Package Repo</a:t>
              </a:r>
              <a:endParaRPr lang="en-GB" altLang="en-US" sz="1000" b="1" dirty="0">
                <a:solidFill>
                  <a:srgbClr val="FFFFFF"/>
                </a:solidFill>
                <a:latin typeface="Calibri" pitchFamily="32" charset="0"/>
              </a:endParaRPr>
            </a:p>
          </p:txBody>
        </p:sp>
        <p:sp>
          <p:nvSpPr>
            <p:cNvPr id="74" name="Rectangle 6"/>
            <p:cNvSpPr>
              <a:spLocks noChangeArrowheads="1"/>
            </p:cNvSpPr>
            <p:nvPr/>
          </p:nvSpPr>
          <p:spPr bwMode="auto">
            <a:xfrm>
              <a:off x="1115615" y="5375620"/>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Version Control</a:t>
              </a:r>
              <a:endParaRPr lang="en-GB" altLang="en-US" sz="1000" b="1" dirty="0">
                <a:solidFill>
                  <a:srgbClr val="FFFFFF"/>
                </a:solidFill>
                <a:latin typeface="Calibri" pitchFamily="32" charset="0"/>
              </a:endParaRPr>
            </a:p>
          </p:txBody>
        </p:sp>
        <p:grpSp>
          <p:nvGrpSpPr>
            <p:cNvPr id="3" name="Group 95"/>
            <p:cNvGrpSpPr/>
            <p:nvPr/>
          </p:nvGrpSpPr>
          <p:grpSpPr>
            <a:xfrm>
              <a:off x="3211071" y="2348654"/>
              <a:ext cx="1299990" cy="1277850"/>
              <a:chOff x="906816" y="2647982"/>
              <a:chExt cx="1299990" cy="1277850"/>
            </a:xfrm>
          </p:grpSpPr>
          <p:sp>
            <p:nvSpPr>
              <p:cNvPr id="97" name="AutoShape 3"/>
              <p:cNvSpPr>
                <a:spLocks noChangeArrowheads="1"/>
              </p:cNvSpPr>
              <p:nvPr/>
            </p:nvSpPr>
            <p:spPr bwMode="auto">
              <a:xfrm flipH="1">
                <a:off x="906816" y="2647982"/>
                <a:ext cx="1299990" cy="1277850"/>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UAT</a:t>
                </a:r>
                <a:endParaRPr lang="en-GB" altLang="en-US" sz="1200" dirty="0">
                  <a:latin typeface="Calibri" pitchFamily="32" charset="0"/>
                </a:endParaRPr>
              </a:p>
            </p:txBody>
          </p:sp>
          <p:sp>
            <p:nvSpPr>
              <p:cNvPr id="98" name="Rectangle 6"/>
              <p:cNvSpPr>
                <a:spLocks noChangeArrowheads="1"/>
              </p:cNvSpPr>
              <p:nvPr/>
            </p:nvSpPr>
            <p:spPr bwMode="auto">
              <a:xfrm>
                <a:off x="1205917" y="3071366"/>
                <a:ext cx="819150" cy="501650"/>
              </a:xfrm>
              <a:prstGeom prst="rect">
                <a:avLst/>
              </a:prstGeom>
              <a:ln/>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Server Pro</a:t>
                </a:r>
                <a:endParaRPr lang="en-GB" altLang="en-US" sz="1000" b="1" dirty="0">
                  <a:solidFill>
                    <a:srgbClr val="FFFFFF"/>
                  </a:solidFill>
                  <a:latin typeface="Calibri" pitchFamily="32" charset="0"/>
                </a:endParaRPr>
              </a:p>
            </p:txBody>
          </p:sp>
        </p:grpSp>
        <p:grpSp>
          <p:nvGrpSpPr>
            <p:cNvPr id="5" name="Group 5"/>
            <p:cNvGrpSpPr/>
            <p:nvPr/>
          </p:nvGrpSpPr>
          <p:grpSpPr>
            <a:xfrm>
              <a:off x="4716016" y="2337583"/>
              <a:ext cx="2376264" cy="1288921"/>
              <a:chOff x="6027689" y="2594418"/>
              <a:chExt cx="2376264" cy="1288921"/>
            </a:xfrm>
          </p:grpSpPr>
          <p:grpSp>
            <p:nvGrpSpPr>
              <p:cNvPr id="6" name="Group 101"/>
              <p:cNvGrpSpPr/>
              <p:nvPr/>
            </p:nvGrpSpPr>
            <p:grpSpPr>
              <a:xfrm>
                <a:off x="6027689" y="2594418"/>
                <a:ext cx="2376264" cy="1288921"/>
                <a:chOff x="917886" y="2629461"/>
                <a:chExt cx="2376264" cy="1288921"/>
              </a:xfrm>
            </p:grpSpPr>
            <p:sp>
              <p:nvSpPr>
                <p:cNvPr id="103" name="AutoShape 3"/>
                <p:cNvSpPr>
                  <a:spLocks noChangeArrowheads="1"/>
                </p:cNvSpPr>
                <p:nvPr/>
              </p:nvSpPr>
              <p:spPr bwMode="auto">
                <a:xfrm flipH="1">
                  <a:off x="917886" y="2629461"/>
                  <a:ext cx="2376264" cy="1288921"/>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Dashboards</a:t>
                  </a:r>
                  <a:endParaRPr lang="en-GB" altLang="en-US" sz="1200" dirty="0">
                    <a:latin typeface="Calibri" pitchFamily="32" charset="0"/>
                  </a:endParaRPr>
                </a:p>
              </p:txBody>
            </p:sp>
            <p:sp>
              <p:nvSpPr>
                <p:cNvPr id="104" name="Rectangle 6"/>
                <p:cNvSpPr>
                  <a:spLocks noChangeArrowheads="1"/>
                </p:cNvSpPr>
                <p:nvPr/>
              </p:nvSpPr>
              <p:spPr bwMode="auto">
                <a:xfrm>
                  <a:off x="1307342" y="3363244"/>
                  <a:ext cx="819150" cy="501650"/>
                </a:xfrm>
                <a:prstGeom prst="rect">
                  <a:avLst/>
                </a:prstGeom>
                <a:ln/>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Server Pro</a:t>
                  </a:r>
                  <a:endParaRPr lang="en-GB" altLang="en-US" sz="1000" b="1" dirty="0">
                    <a:solidFill>
                      <a:srgbClr val="FFFFFF"/>
                    </a:solidFill>
                    <a:latin typeface="Calibri" pitchFamily="32" charset="0"/>
                  </a:endParaRPr>
                </a:p>
              </p:txBody>
            </p:sp>
          </p:grpSp>
          <p:sp>
            <p:nvSpPr>
              <p:cNvPr id="105" name="Rectangle 6"/>
              <p:cNvSpPr>
                <a:spLocks noChangeArrowheads="1"/>
              </p:cNvSpPr>
              <p:nvPr/>
            </p:nvSpPr>
            <p:spPr bwMode="auto">
              <a:xfrm>
                <a:off x="7423150" y="3328201"/>
                <a:ext cx="819150" cy="501650"/>
              </a:xfrm>
              <a:prstGeom prst="rect">
                <a:avLst/>
              </a:prstGeom>
              <a:ln/>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Shiny Server Pro</a:t>
                </a:r>
                <a:endParaRPr lang="en-GB" altLang="en-US" sz="1000" b="1" dirty="0">
                  <a:solidFill>
                    <a:srgbClr val="FFFFFF"/>
                  </a:solidFill>
                  <a:latin typeface="Calibri" pitchFamily="32" charset="0"/>
                </a:endParaRPr>
              </a:p>
            </p:txBody>
          </p:sp>
        </p:grpSp>
        <p:sp>
          <p:nvSpPr>
            <p:cNvPr id="64" name="Rectangle 6"/>
            <p:cNvSpPr>
              <a:spLocks noChangeArrowheads="1"/>
            </p:cNvSpPr>
            <p:nvPr/>
          </p:nvSpPr>
          <p:spPr bwMode="auto">
            <a:xfrm>
              <a:off x="1122513" y="2783334"/>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Continuous Integration</a:t>
              </a:r>
              <a:endParaRPr lang="en-GB" altLang="en-US" sz="1000" b="1" dirty="0">
                <a:solidFill>
                  <a:srgbClr val="FFFFFF"/>
                </a:solidFill>
                <a:latin typeface="Calibri" pitchFamily="32" charset="0"/>
              </a:endParaRPr>
            </a:p>
          </p:txBody>
        </p:sp>
        <p:pic>
          <p:nvPicPr>
            <p:cNvPr id="1027" name="Picture 3" descr="C:\Users\dturner\AppData\Local\Microsoft\Windows\Temporary Internet Files\Content.IE5\3MR35L6L\1024px-Glob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880" y="620688"/>
              <a:ext cx="464568" cy="464568"/>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AutoShape 1"/>
            <p:cNvCxnSpPr>
              <a:cxnSpLocks noChangeShapeType="1"/>
              <a:stCxn id="108" idx="0"/>
              <a:endCxn id="1027" idx="1"/>
            </p:cNvCxnSpPr>
            <p:nvPr/>
          </p:nvCxnSpPr>
          <p:spPr bwMode="auto">
            <a:xfrm rot="5400000" flipH="1" flipV="1">
              <a:off x="7563992" y="1128869"/>
              <a:ext cx="851784" cy="299991"/>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AutoShape 1"/>
            <p:cNvCxnSpPr>
              <a:cxnSpLocks noChangeShapeType="1"/>
              <a:endCxn id="1027" idx="2"/>
            </p:cNvCxnSpPr>
            <p:nvPr/>
          </p:nvCxnSpPr>
          <p:spPr bwMode="auto">
            <a:xfrm rot="5400000" flipH="1" flipV="1">
              <a:off x="6046445" y="3052928"/>
              <a:ext cx="4293390" cy="358047"/>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AutoShape 1"/>
            <p:cNvCxnSpPr>
              <a:cxnSpLocks noChangeShapeType="1"/>
            </p:cNvCxnSpPr>
            <p:nvPr/>
          </p:nvCxnSpPr>
          <p:spPr bwMode="auto">
            <a:xfrm rot="5400000">
              <a:off x="963235" y="4074141"/>
              <a:ext cx="2104963" cy="504054"/>
            </a:xfrm>
            <a:prstGeom prst="bentConnector3">
              <a:avLst>
                <a:gd name="adj1" fmla="val 69005"/>
              </a:avLst>
            </a:prstGeom>
            <a:noFill/>
            <a:ln w="9360" cap="sq">
              <a:solidFill>
                <a:srgbClr val="373737"/>
              </a:solidFill>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ounded Rectangle 6"/>
            <p:cNvSpPr/>
            <p:nvPr/>
          </p:nvSpPr>
          <p:spPr bwMode="auto">
            <a:xfrm>
              <a:off x="395536" y="1772816"/>
              <a:ext cx="6984776" cy="4968552"/>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rebuchet MS" pitchFamily="32" charset="0"/>
                <a:cs typeface="Arial" charset="0"/>
              </a:endParaRPr>
            </a:p>
          </p:txBody>
        </p:sp>
        <p:cxnSp>
          <p:nvCxnSpPr>
            <p:cNvPr id="155" name="AutoShape 1"/>
            <p:cNvCxnSpPr>
              <a:cxnSpLocks noChangeShapeType="1"/>
            </p:cNvCxnSpPr>
            <p:nvPr/>
          </p:nvCxnSpPr>
          <p:spPr bwMode="auto">
            <a:xfrm flipH="1">
              <a:off x="1331639" y="3280036"/>
              <a:ext cx="12700" cy="2072486"/>
            </a:xfrm>
            <a:prstGeom prst="straightConnector1">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Rectangle 11"/>
            <p:cNvSpPr>
              <a:spLocks noChangeArrowheads="1"/>
            </p:cNvSpPr>
            <p:nvPr/>
          </p:nvSpPr>
          <p:spPr bwMode="auto">
            <a:xfrm>
              <a:off x="7429520" y="1704756"/>
              <a:ext cx="820738" cy="666755"/>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GB" altLang="en-US" sz="1000" b="1" dirty="0" smtClean="0">
                  <a:solidFill>
                    <a:srgbClr val="FFFFFF"/>
                  </a:solidFill>
                  <a:latin typeface="Calibri" pitchFamily="32" charset="0"/>
                </a:rPr>
                <a:t>System Package Repository</a:t>
              </a:r>
              <a:endParaRPr lang="en-GB" altLang="en-US" sz="1000" b="1" dirty="0">
                <a:solidFill>
                  <a:srgbClr val="FFFFFF"/>
                </a:solidFill>
                <a:latin typeface="Calibri" pitchFamily="32" charset="0"/>
              </a:endParaRPr>
            </a:p>
          </p:txBody>
        </p:sp>
        <p:sp>
          <p:nvSpPr>
            <p:cNvPr id="188" name="Rectangle 6"/>
            <p:cNvSpPr>
              <a:spLocks noChangeArrowheads="1"/>
            </p:cNvSpPr>
            <p:nvPr/>
          </p:nvSpPr>
          <p:spPr bwMode="auto">
            <a:xfrm>
              <a:off x="5625057" y="2477690"/>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err="1" smtClean="0">
                  <a:solidFill>
                    <a:srgbClr val="FFFFFF"/>
                  </a:solidFill>
                  <a:latin typeface="Calibri" pitchFamily="32" charset="0"/>
                </a:rPr>
                <a:t>Nginx</a:t>
              </a:r>
              <a:r>
                <a:rPr lang="en-US" altLang="en-US" sz="1000" b="1" dirty="0" smtClean="0">
                  <a:solidFill>
                    <a:srgbClr val="FFFFFF"/>
                  </a:solidFill>
                  <a:latin typeface="Calibri" pitchFamily="32" charset="0"/>
                </a:rPr>
                <a:t> Load balancer</a:t>
              </a:r>
              <a:endParaRPr lang="en-GB" altLang="en-US" sz="1000" b="1" dirty="0">
                <a:solidFill>
                  <a:srgbClr val="FFFFFF"/>
                </a:solidFill>
                <a:latin typeface="Calibri" pitchFamily="32" charset="0"/>
              </a:endParaRPr>
            </a:p>
          </p:txBody>
        </p:sp>
        <p:sp>
          <p:nvSpPr>
            <p:cNvPr id="189" name="Text Box 21"/>
            <p:cNvSpPr txBox="1">
              <a:spLocks noChangeArrowheads="1"/>
            </p:cNvSpPr>
            <p:nvPr/>
          </p:nvSpPr>
          <p:spPr bwMode="auto">
            <a:xfrm>
              <a:off x="8078769" y="332656"/>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Internet</a:t>
              </a:r>
              <a:endParaRPr lang="en-GB" altLang="en-US" sz="1200" dirty="0">
                <a:latin typeface="Calibri" pitchFamily="32" charset="0"/>
              </a:endParaRPr>
            </a:p>
          </p:txBody>
        </p:sp>
        <p:cxnSp>
          <p:nvCxnSpPr>
            <p:cNvPr id="190" name="AutoShape 1"/>
            <p:cNvCxnSpPr>
              <a:cxnSpLocks noChangeShapeType="1"/>
              <a:stCxn id="104" idx="2"/>
            </p:cNvCxnSpPr>
            <p:nvPr/>
          </p:nvCxnSpPr>
          <p:spPr bwMode="auto">
            <a:xfrm rot="5400000">
              <a:off x="4734927" y="3943566"/>
              <a:ext cx="1150670" cy="409571"/>
            </a:xfrm>
            <a:prstGeom prst="bentConnector3">
              <a:avLst>
                <a:gd name="adj1" fmla="val 43828"/>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5" name="AutoShape 1"/>
            <p:cNvCxnSpPr>
              <a:cxnSpLocks noChangeShapeType="1"/>
              <a:stCxn id="105" idx="2"/>
            </p:cNvCxnSpPr>
            <p:nvPr/>
          </p:nvCxnSpPr>
          <p:spPr bwMode="auto">
            <a:xfrm rot="5400000">
              <a:off x="5762549" y="3318571"/>
              <a:ext cx="504058" cy="1012948"/>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6" name="AutoShape 1"/>
            <p:cNvCxnSpPr>
              <a:cxnSpLocks noChangeShapeType="1"/>
              <a:stCxn id="98" idx="2"/>
            </p:cNvCxnSpPr>
            <p:nvPr/>
          </p:nvCxnSpPr>
          <p:spPr bwMode="auto">
            <a:xfrm rot="16200000" flipH="1">
              <a:off x="3781721" y="3411713"/>
              <a:ext cx="1461778" cy="1185727"/>
            </a:xfrm>
            <a:prstGeom prst="bentConnector3">
              <a:avLst>
                <a:gd name="adj1" fmla="val 54987"/>
              </a:avLst>
            </a:prstGeom>
            <a:ln>
              <a:headEnd type="triangle"/>
              <a:tailEnd type="non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dk1"/>
            </a:lnRef>
            <a:fillRef idx="0">
              <a:schemeClr val="dk1"/>
            </a:fillRef>
            <a:effectRef idx="0">
              <a:schemeClr val="dk1"/>
            </a:effectRef>
            <a:fontRef idx="minor">
              <a:schemeClr val="tx1"/>
            </a:fontRef>
          </p:style>
        </p:cxnSp>
        <p:cxnSp>
          <p:nvCxnSpPr>
            <p:cNvPr id="209" name="AutoShape 1"/>
            <p:cNvCxnSpPr>
              <a:cxnSpLocks noChangeShapeType="1"/>
              <a:stCxn id="83" idx="2"/>
            </p:cNvCxnSpPr>
            <p:nvPr/>
          </p:nvCxnSpPr>
          <p:spPr bwMode="auto">
            <a:xfrm rot="16200000" flipH="1">
              <a:off x="4092711" y="1653567"/>
              <a:ext cx="792090" cy="4054924"/>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2" name="AutoShape 1"/>
            <p:cNvCxnSpPr>
              <a:cxnSpLocks noChangeShapeType="1"/>
            </p:cNvCxnSpPr>
            <p:nvPr/>
          </p:nvCxnSpPr>
          <p:spPr bwMode="auto">
            <a:xfrm flipH="1" flipV="1">
              <a:off x="3563887" y="4729114"/>
              <a:ext cx="4032448" cy="12700"/>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5" name="AutoShape 1"/>
            <p:cNvCxnSpPr>
              <a:cxnSpLocks noChangeShapeType="1"/>
            </p:cNvCxnSpPr>
            <p:nvPr/>
          </p:nvCxnSpPr>
          <p:spPr bwMode="auto">
            <a:xfrm flipH="1">
              <a:off x="3554511" y="472911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 name="AutoShape 1"/>
            <p:cNvCxnSpPr>
              <a:cxnSpLocks noChangeShapeType="1"/>
            </p:cNvCxnSpPr>
            <p:nvPr/>
          </p:nvCxnSpPr>
          <p:spPr bwMode="auto">
            <a:xfrm flipH="1">
              <a:off x="4552255" y="472368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AutoShape 1"/>
            <p:cNvCxnSpPr>
              <a:cxnSpLocks noChangeShapeType="1"/>
            </p:cNvCxnSpPr>
            <p:nvPr/>
          </p:nvCxnSpPr>
          <p:spPr bwMode="auto">
            <a:xfrm flipH="1">
              <a:off x="5557796" y="472368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 name="AutoShape 1"/>
            <p:cNvCxnSpPr>
              <a:cxnSpLocks noChangeShapeType="1"/>
            </p:cNvCxnSpPr>
            <p:nvPr/>
          </p:nvCxnSpPr>
          <p:spPr bwMode="auto">
            <a:xfrm flipH="1">
              <a:off x="6543039" y="474181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1" name="AutoShape 1"/>
            <p:cNvCxnSpPr>
              <a:cxnSpLocks noChangeShapeType="1"/>
            </p:cNvCxnSpPr>
            <p:nvPr/>
          </p:nvCxnSpPr>
          <p:spPr bwMode="auto">
            <a:xfrm flipH="1">
              <a:off x="7605518" y="4747608"/>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9" name="AutoShape 1"/>
            <p:cNvCxnSpPr>
              <a:cxnSpLocks noChangeShapeType="1"/>
              <a:stCxn id="14392" idx="0"/>
              <a:endCxn id="64" idx="2"/>
            </p:cNvCxnSpPr>
            <p:nvPr/>
          </p:nvCxnSpPr>
          <p:spPr bwMode="auto">
            <a:xfrm rot="16200000" flipV="1">
              <a:off x="973785" y="3843288"/>
              <a:ext cx="2090487" cy="973879"/>
            </a:xfrm>
            <a:prstGeom prst="bentConnector3">
              <a:avLst>
                <a:gd name="adj1" fmla="val 45828"/>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2" name="AutoShape 1"/>
            <p:cNvCxnSpPr>
              <a:cxnSpLocks noChangeShapeType="1"/>
              <a:stCxn id="104" idx="0"/>
              <a:endCxn id="188" idx="1"/>
            </p:cNvCxnSpPr>
            <p:nvPr/>
          </p:nvCxnSpPr>
          <p:spPr bwMode="auto">
            <a:xfrm rot="5400000" flipH="1" flipV="1">
              <a:off x="5398627" y="2844936"/>
              <a:ext cx="342851" cy="110010"/>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5" name="AutoShape 1"/>
            <p:cNvCxnSpPr>
              <a:cxnSpLocks noChangeShapeType="1"/>
              <a:stCxn id="105" idx="0"/>
              <a:endCxn id="188" idx="3"/>
            </p:cNvCxnSpPr>
            <p:nvPr/>
          </p:nvCxnSpPr>
          <p:spPr bwMode="auto">
            <a:xfrm rot="16200000" flipV="1">
              <a:off x="6311205" y="2861518"/>
              <a:ext cx="342851" cy="76845"/>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9" name="AutoShape 1"/>
            <p:cNvCxnSpPr>
              <a:cxnSpLocks noChangeShapeType="1"/>
              <a:stCxn id="108" idx="2"/>
            </p:cNvCxnSpPr>
            <p:nvPr/>
          </p:nvCxnSpPr>
          <p:spPr bwMode="auto">
            <a:xfrm rot="5400000">
              <a:off x="7539455" y="2261579"/>
              <a:ext cx="190501" cy="410367"/>
            </a:xfrm>
            <a:prstGeom prst="bentConnector2">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58"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554" y="923194"/>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6800" y="923194"/>
              <a:ext cx="447723" cy="577087"/>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071" y="923194"/>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275" name="AutoShape 1"/>
            <p:cNvCxnSpPr>
              <a:cxnSpLocks noChangeShapeType="1"/>
              <a:stCxn id="83" idx="0"/>
              <a:endCxn id="258" idx="2"/>
            </p:cNvCxnSpPr>
            <p:nvPr/>
          </p:nvCxnSpPr>
          <p:spPr bwMode="auto">
            <a:xfrm rot="5400000" flipH="1" flipV="1">
              <a:off x="2004329" y="1957247"/>
              <a:ext cx="1283053" cy="369122"/>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8" name="AutoShape 1"/>
            <p:cNvCxnSpPr>
              <a:cxnSpLocks noChangeShapeType="1"/>
              <a:stCxn id="98" idx="0"/>
              <a:endCxn id="274" idx="2"/>
            </p:cNvCxnSpPr>
            <p:nvPr/>
          </p:nvCxnSpPr>
          <p:spPr bwMode="auto">
            <a:xfrm rot="5400000" flipH="1" flipV="1">
              <a:off x="3595462" y="1824567"/>
              <a:ext cx="1271757" cy="623186"/>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1" name="AutoShape 1"/>
            <p:cNvCxnSpPr>
              <a:cxnSpLocks noChangeShapeType="1"/>
              <a:stCxn id="188" idx="0"/>
              <a:endCxn id="273" idx="2"/>
            </p:cNvCxnSpPr>
            <p:nvPr/>
          </p:nvCxnSpPr>
          <p:spPr bwMode="auto">
            <a:xfrm rot="16200000" flipV="1">
              <a:off x="5543943" y="1987001"/>
              <a:ext cx="977409" cy="3970"/>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5" name="Text Box 21"/>
            <p:cNvSpPr txBox="1">
              <a:spLocks noChangeArrowheads="1"/>
            </p:cNvSpPr>
            <p:nvPr/>
          </p:nvSpPr>
          <p:spPr bwMode="auto">
            <a:xfrm>
              <a:off x="2462538" y="620688"/>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Developer</a:t>
              </a:r>
              <a:endParaRPr lang="en-GB" altLang="en-US" sz="1200" dirty="0">
                <a:latin typeface="Calibri" pitchFamily="32" charset="0"/>
              </a:endParaRPr>
            </a:p>
          </p:txBody>
        </p:sp>
        <p:sp>
          <p:nvSpPr>
            <p:cNvPr id="286" name="Text Box 21"/>
            <p:cNvSpPr txBox="1">
              <a:spLocks noChangeArrowheads="1"/>
            </p:cNvSpPr>
            <p:nvPr/>
          </p:nvSpPr>
          <p:spPr bwMode="auto">
            <a:xfrm>
              <a:off x="5605188" y="629540"/>
              <a:ext cx="1097235"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Report User</a:t>
              </a:r>
              <a:endParaRPr lang="en-GB" altLang="en-US" sz="1200" dirty="0">
                <a:latin typeface="Calibri" pitchFamily="32" charset="0"/>
              </a:endParaRPr>
            </a:p>
          </p:txBody>
        </p:sp>
        <p:sp>
          <p:nvSpPr>
            <p:cNvPr id="287" name="Text Box 21"/>
            <p:cNvSpPr txBox="1">
              <a:spLocks noChangeArrowheads="1"/>
            </p:cNvSpPr>
            <p:nvPr/>
          </p:nvSpPr>
          <p:spPr bwMode="auto">
            <a:xfrm>
              <a:off x="4077519" y="641375"/>
              <a:ext cx="998537"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App Tester</a:t>
              </a:r>
            </a:p>
          </p:txBody>
        </p:sp>
        <p:sp>
          <p:nvSpPr>
            <p:cNvPr id="79" name="TextBox 78"/>
            <p:cNvSpPr txBox="1"/>
            <p:nvPr/>
          </p:nvSpPr>
          <p:spPr>
            <a:xfrm>
              <a:off x="7495610" y="3054151"/>
              <a:ext cx="1105564" cy="943848"/>
            </a:xfrm>
            <a:prstGeom prst="rect">
              <a:avLst/>
            </a:prstGeom>
            <a:solidFill>
              <a:schemeClr val="bg1"/>
            </a:solidFill>
            <a:ln>
              <a:solidFill>
                <a:srgbClr val="373737"/>
              </a:solidFill>
            </a:ln>
          </p:spPr>
          <p:txBody>
            <a:bodyPr wrap="square" rtlCol="0">
              <a:spAutoFit/>
            </a:bodyPr>
            <a:lstStyle/>
            <a:p>
              <a:r>
                <a:rPr lang="en-US" sz="1000" dirty="0" smtClean="0"/>
                <a:t>Dedicated machine for external data gathering</a:t>
              </a:r>
              <a:endParaRPr lang="en-GB" sz="1000" dirty="0"/>
            </a:p>
          </p:txBody>
        </p:sp>
        <p:sp>
          <p:nvSpPr>
            <p:cNvPr id="80" name="TextBox 79"/>
            <p:cNvSpPr txBox="1"/>
            <p:nvPr/>
          </p:nvSpPr>
          <p:spPr>
            <a:xfrm>
              <a:off x="6357950" y="980774"/>
              <a:ext cx="1742442" cy="533480"/>
            </a:xfrm>
            <a:prstGeom prst="rect">
              <a:avLst/>
            </a:prstGeom>
            <a:solidFill>
              <a:schemeClr val="bg1"/>
            </a:solidFill>
            <a:ln>
              <a:solidFill>
                <a:srgbClr val="373737"/>
              </a:solidFill>
            </a:ln>
          </p:spPr>
          <p:txBody>
            <a:bodyPr wrap="square" rtlCol="0">
              <a:spAutoFit/>
            </a:bodyPr>
            <a:lstStyle/>
            <a:p>
              <a:r>
                <a:rPr lang="en-US" sz="1000" dirty="0" smtClean="0"/>
                <a:t>All system packages installed from internal RPM repository</a:t>
              </a:r>
              <a:endParaRPr lang="en-GB" sz="1000" dirty="0"/>
            </a:p>
          </p:txBody>
        </p:sp>
        <p:sp>
          <p:nvSpPr>
            <p:cNvPr id="84" name="Text Box 21"/>
            <p:cNvSpPr txBox="1">
              <a:spLocks noChangeArrowheads="1"/>
            </p:cNvSpPr>
            <p:nvPr/>
          </p:nvSpPr>
          <p:spPr bwMode="auto">
            <a:xfrm>
              <a:off x="107504" y="180745"/>
              <a:ext cx="576063" cy="45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600" dirty="0" smtClean="0">
                  <a:latin typeface="Calibri" pitchFamily="32" charset="0"/>
                </a:rPr>
                <a:t>Key</a:t>
              </a:r>
              <a:endParaRPr lang="en-GB" altLang="en-US" sz="1600" dirty="0">
                <a:latin typeface="Calibri" pitchFamily="32" charset="0"/>
              </a:endParaRPr>
            </a:p>
          </p:txBody>
        </p:sp>
        <p:sp>
          <p:nvSpPr>
            <p:cNvPr id="2" name="Flowchart: Magnetic Disk 1"/>
            <p:cNvSpPr/>
            <p:nvPr/>
          </p:nvSpPr>
          <p:spPr bwMode="auto">
            <a:xfrm>
              <a:off x="3131840" y="5373215"/>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File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6" name="Flowchart: Magnetic Disk 65"/>
            <p:cNvSpPr/>
            <p:nvPr/>
          </p:nvSpPr>
          <p:spPr bwMode="auto">
            <a:xfrm>
              <a:off x="4139952"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7" name="Flowchart: Magnetic Disk 66"/>
            <p:cNvSpPr/>
            <p:nvPr/>
          </p:nvSpPr>
          <p:spPr bwMode="auto">
            <a:xfrm>
              <a:off x="5148064"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8" name="Flowchart: Magnetic Disk 67"/>
            <p:cNvSpPr/>
            <p:nvPr/>
          </p:nvSpPr>
          <p:spPr bwMode="auto">
            <a:xfrm>
              <a:off x="6138610"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9" name="Flowchart: Magnetic Disk 68"/>
            <p:cNvSpPr/>
            <p:nvPr/>
          </p:nvSpPr>
          <p:spPr bwMode="auto">
            <a:xfrm>
              <a:off x="7435198" y="5395680"/>
              <a:ext cx="819149" cy="503905"/>
            </a:xfrm>
            <a:prstGeom prst="flowChartMagneticDisk">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File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71" name="Oval 70"/>
            <p:cNvSpPr/>
            <p:nvPr/>
          </p:nvSpPr>
          <p:spPr bwMode="auto">
            <a:xfrm>
              <a:off x="971600" y="5305633"/>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VCS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2" name="Oval 71"/>
            <p:cNvSpPr/>
            <p:nvPr/>
          </p:nvSpPr>
          <p:spPr bwMode="auto">
            <a:xfrm>
              <a:off x="984298" y="2686326"/>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CI</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3" name="Oval 72"/>
            <p:cNvSpPr/>
            <p:nvPr/>
          </p:nvSpPr>
          <p:spPr bwMode="auto">
            <a:xfrm>
              <a:off x="1987328" y="2675093"/>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RSS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6" name="Oval 75"/>
            <p:cNvSpPr/>
            <p:nvPr/>
          </p:nvSpPr>
          <p:spPr bwMode="auto">
            <a:xfrm>
              <a:off x="1965767" y="5292937"/>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RPR</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7" name="Oval 76"/>
            <p:cNvSpPr/>
            <p:nvPr/>
          </p:nvSpPr>
          <p:spPr bwMode="auto">
            <a:xfrm>
              <a:off x="3419871" y="2708920"/>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SSP0</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8" name="Oval 77"/>
            <p:cNvSpPr/>
            <p:nvPr/>
          </p:nvSpPr>
          <p:spPr bwMode="auto">
            <a:xfrm>
              <a:off x="5952344" y="2987579"/>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SSP2</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7" name="Oval 86"/>
            <p:cNvSpPr/>
            <p:nvPr/>
          </p:nvSpPr>
          <p:spPr bwMode="auto">
            <a:xfrm>
              <a:off x="4950221" y="2979735"/>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SSP1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9" name="Oval 88"/>
            <p:cNvSpPr/>
            <p:nvPr/>
          </p:nvSpPr>
          <p:spPr bwMode="auto">
            <a:xfrm>
              <a:off x="3046232" y="5352522"/>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0" name="Oval 89"/>
            <p:cNvSpPr/>
            <p:nvPr/>
          </p:nvSpPr>
          <p:spPr bwMode="auto">
            <a:xfrm>
              <a:off x="5508103" y="2393478"/>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LB</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1" name="Oval 90"/>
            <p:cNvSpPr/>
            <p:nvPr/>
          </p:nvSpPr>
          <p:spPr bwMode="auto">
            <a:xfrm>
              <a:off x="4051319" y="5372508"/>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DS2</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2" name="Oval 91"/>
            <p:cNvSpPr/>
            <p:nvPr/>
          </p:nvSpPr>
          <p:spPr bwMode="auto">
            <a:xfrm>
              <a:off x="5004048" y="5344535"/>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DS3</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3" name="Oval 92"/>
            <p:cNvSpPr/>
            <p:nvPr/>
          </p:nvSpPr>
          <p:spPr bwMode="auto">
            <a:xfrm>
              <a:off x="6012160" y="5345806"/>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DS4</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4" name="Oval 93"/>
            <p:cNvSpPr/>
            <p:nvPr/>
          </p:nvSpPr>
          <p:spPr bwMode="auto">
            <a:xfrm>
              <a:off x="7390251" y="5323672"/>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DSE1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5" name="Oval 94"/>
            <p:cNvSpPr/>
            <p:nvPr/>
          </p:nvSpPr>
          <p:spPr bwMode="auto">
            <a:xfrm>
              <a:off x="7215206" y="1609505"/>
              <a:ext cx="360041" cy="171427"/>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SPR</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cxnSp>
          <p:nvCxnSpPr>
            <p:cNvPr id="4" name="Straight Arrow Connector 3"/>
            <p:cNvCxnSpPr>
              <a:stCxn id="2" idx="3"/>
              <a:endCxn id="99" idx="1"/>
            </p:cNvCxnSpPr>
            <p:nvPr/>
          </p:nvCxnSpPr>
          <p:spPr bwMode="auto">
            <a:xfrm>
              <a:off x="3541415" y="5877120"/>
              <a:ext cx="0" cy="21617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stCxn id="66" idx="3"/>
              <a:endCxn id="110" idx="1"/>
            </p:cNvCxnSpPr>
            <p:nvPr/>
          </p:nvCxnSpPr>
          <p:spPr bwMode="auto">
            <a:xfrm flipH="1">
              <a:off x="4541166" y="5877121"/>
              <a:ext cx="8361" cy="21617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7" idx="3"/>
              <a:endCxn id="113" idx="1"/>
            </p:cNvCxnSpPr>
            <p:nvPr/>
          </p:nvCxnSpPr>
          <p:spPr bwMode="auto">
            <a:xfrm flipH="1">
              <a:off x="5549278" y="5877121"/>
              <a:ext cx="8361" cy="21617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68" idx="3"/>
              <a:endCxn id="119" idx="1"/>
            </p:cNvCxnSpPr>
            <p:nvPr/>
          </p:nvCxnSpPr>
          <p:spPr bwMode="auto">
            <a:xfrm flipH="1">
              <a:off x="6538690" y="5877121"/>
              <a:ext cx="9495" cy="21617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Flowchart: Magnetic Disk 98"/>
            <p:cNvSpPr/>
            <p:nvPr/>
          </p:nvSpPr>
          <p:spPr bwMode="auto">
            <a:xfrm>
              <a:off x="3131840" y="609329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Backup/</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Fail-over</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01" name="Oval 100"/>
            <p:cNvSpPr/>
            <p:nvPr/>
          </p:nvSpPr>
          <p:spPr bwMode="auto">
            <a:xfrm>
              <a:off x="3068193" y="6021288"/>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DSB1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10" name="Flowchart: Magnetic Disk 109"/>
            <p:cNvSpPr/>
            <p:nvPr/>
          </p:nvSpPr>
          <p:spPr bwMode="auto">
            <a:xfrm>
              <a:off x="4131591" y="609329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Backup/</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1" i="0" u="none" strike="noStrike" cap="none" normalizeH="0" baseline="0" dirty="0" smtClean="0">
                  <a:ln>
                    <a:noFill/>
                  </a:ln>
                  <a:solidFill>
                    <a:schemeClr val="bg1"/>
                  </a:solidFill>
                  <a:effectLst/>
                  <a:latin typeface="Calibri" panose="020F0502020204030204" pitchFamily="34" charset="0"/>
                  <a:cs typeface="Arial" charset="0"/>
                </a:rPr>
                <a:t>Fail-over</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11" name="Oval 110"/>
            <p:cNvSpPr/>
            <p:nvPr/>
          </p:nvSpPr>
          <p:spPr bwMode="auto">
            <a:xfrm>
              <a:off x="4067944" y="6021288"/>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DSB2</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13" name="Flowchart: Magnetic Disk 112"/>
            <p:cNvSpPr/>
            <p:nvPr/>
          </p:nvSpPr>
          <p:spPr bwMode="auto">
            <a:xfrm>
              <a:off x="5139703" y="609329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Backup / Fail-over</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14" name="Oval 113"/>
            <p:cNvSpPr/>
            <p:nvPr/>
          </p:nvSpPr>
          <p:spPr bwMode="auto">
            <a:xfrm>
              <a:off x="5076056" y="6021288"/>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DSB3</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19" name="Flowchart: Magnetic Disk 118"/>
            <p:cNvSpPr/>
            <p:nvPr/>
          </p:nvSpPr>
          <p:spPr bwMode="auto">
            <a:xfrm>
              <a:off x="6129115" y="609329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Backup / Fail-over</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20" name="Oval 119"/>
            <p:cNvSpPr/>
            <p:nvPr/>
          </p:nvSpPr>
          <p:spPr bwMode="auto">
            <a:xfrm>
              <a:off x="6065468" y="6021288"/>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DSB4</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07" name="Rectangle 11"/>
            <p:cNvSpPr>
              <a:spLocks noChangeArrowheads="1"/>
            </p:cNvSpPr>
            <p:nvPr/>
          </p:nvSpPr>
          <p:spPr bwMode="auto">
            <a:xfrm>
              <a:off x="190504" y="625690"/>
              <a:ext cx="210938" cy="126559"/>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smtClean="0">
                <a:solidFill>
                  <a:srgbClr val="FFFFFF"/>
                </a:solidFill>
                <a:latin typeface="Calibri" pitchFamily="32" charset="0"/>
              </a:endParaRPr>
            </a:p>
          </p:txBody>
        </p:sp>
        <p:sp>
          <p:nvSpPr>
            <p:cNvPr id="115" name="Rectangle 6"/>
            <p:cNvSpPr>
              <a:spLocks noChangeArrowheads="1"/>
            </p:cNvSpPr>
            <p:nvPr/>
          </p:nvSpPr>
          <p:spPr bwMode="auto">
            <a:xfrm>
              <a:off x="191298" y="872228"/>
              <a:ext cx="210530" cy="1391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a:solidFill>
                  <a:srgbClr val="FFFFFF"/>
                </a:solidFill>
                <a:latin typeface="Calibri" pitchFamily="32" charset="0"/>
              </a:endParaRPr>
            </a:p>
          </p:txBody>
        </p:sp>
        <p:sp>
          <p:nvSpPr>
            <p:cNvPr id="116" name="Text Box 21"/>
            <p:cNvSpPr txBox="1">
              <a:spLocks noChangeArrowheads="1"/>
            </p:cNvSpPr>
            <p:nvPr/>
          </p:nvSpPr>
          <p:spPr bwMode="auto">
            <a:xfrm>
              <a:off x="428596" y="466497"/>
              <a:ext cx="2088232" cy="13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External access</a:t>
              </a:r>
            </a:p>
            <a:p>
              <a:pPr defTabSz="449263" eaLnBrk="1" fontAlgn="base" hangingPunct="1">
                <a:spcBef>
                  <a:spcPct val="0"/>
                </a:spcBef>
                <a:spcAft>
                  <a:spcPct val="0"/>
                </a:spcAft>
                <a:buSzPct val="100000"/>
              </a:pPr>
              <a:r>
                <a:rPr lang="en-US" altLang="en-US" sz="1200" dirty="0" smtClean="0">
                  <a:latin typeface="Calibri" pitchFamily="32" charset="0"/>
                </a:rPr>
                <a:t>Internal access</a:t>
              </a:r>
            </a:p>
            <a:p>
              <a:pPr defTabSz="449263" eaLnBrk="1" fontAlgn="base" hangingPunct="1">
                <a:spcBef>
                  <a:spcPct val="0"/>
                </a:spcBef>
                <a:spcAft>
                  <a:spcPct val="0"/>
                </a:spcAft>
                <a:buSzPct val="100000"/>
              </a:pPr>
              <a:r>
                <a:rPr lang="en-US" altLang="en-US" sz="1200" dirty="0" smtClean="0">
                  <a:latin typeface="Calibri" pitchFamily="32" charset="0"/>
                </a:rPr>
                <a:t>File Server / Data Store</a:t>
              </a:r>
            </a:p>
            <a:p>
              <a:pPr defTabSz="449263" eaLnBrk="1" fontAlgn="base" hangingPunct="1">
                <a:spcBef>
                  <a:spcPct val="0"/>
                </a:spcBef>
                <a:spcAft>
                  <a:spcPct val="0"/>
                </a:spcAft>
                <a:buSzPct val="100000"/>
              </a:pPr>
              <a:r>
                <a:rPr lang="en-US" altLang="en-US" sz="1200" dirty="0" smtClean="0">
                  <a:latin typeface="Calibri" pitchFamily="32" charset="0"/>
                </a:rPr>
                <a:t>Required VM machines (x12)</a:t>
              </a:r>
            </a:p>
            <a:p>
              <a:pPr defTabSz="449263" eaLnBrk="1" fontAlgn="base" hangingPunct="1">
                <a:spcBef>
                  <a:spcPct val="0"/>
                </a:spcBef>
                <a:spcAft>
                  <a:spcPct val="0"/>
                </a:spcAft>
                <a:buSzPct val="100000"/>
              </a:pPr>
              <a:r>
                <a:rPr lang="en-US" altLang="en-US" sz="1200" dirty="0" smtClean="0">
                  <a:latin typeface="Calibri" pitchFamily="32" charset="0"/>
                </a:rPr>
                <a:t>Single Database stores</a:t>
              </a:r>
              <a:endParaRPr lang="en-GB" altLang="en-US" sz="1200" dirty="0">
                <a:latin typeface="Calibri" pitchFamily="32" charset="0"/>
              </a:endParaRPr>
            </a:p>
          </p:txBody>
        </p:sp>
        <p:sp>
          <p:nvSpPr>
            <p:cNvPr id="117" name="Flowchart: Magnetic Disk 116"/>
            <p:cNvSpPr/>
            <p:nvPr/>
          </p:nvSpPr>
          <p:spPr bwMode="auto">
            <a:xfrm>
              <a:off x="179513" y="1084487"/>
              <a:ext cx="216024" cy="144016"/>
            </a:xfrm>
            <a:prstGeom prst="flowChartMagneticDisk">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21" name="Oval 120"/>
            <p:cNvSpPr/>
            <p:nvPr/>
          </p:nvSpPr>
          <p:spPr bwMode="auto">
            <a:xfrm>
              <a:off x="179512" y="1323753"/>
              <a:ext cx="216024" cy="14401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22" name="Oval 121"/>
            <p:cNvSpPr/>
            <p:nvPr/>
          </p:nvSpPr>
          <p:spPr bwMode="auto">
            <a:xfrm>
              <a:off x="179511" y="1560740"/>
              <a:ext cx="216025" cy="14401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29" name="Rectangle 128"/>
            <p:cNvSpPr/>
            <p:nvPr/>
          </p:nvSpPr>
          <p:spPr>
            <a:xfrm>
              <a:off x="7380312" y="5949280"/>
              <a:ext cx="1637928" cy="738664"/>
            </a:xfrm>
            <a:prstGeom prst="rect">
              <a:avLst/>
            </a:prstGeom>
          </p:spPr>
          <p:txBody>
            <a:bodyPr wrap="square">
              <a:spAutoFit/>
            </a:bodyPr>
            <a:lstStyle/>
            <a:p>
              <a:r>
                <a:rPr lang="en-US" sz="1000" dirty="0" smtClean="0">
                  <a:solidFill>
                    <a:srgbClr val="C00000"/>
                  </a:solidFill>
                </a:rPr>
                <a:t>DS1 and DSE1: File server containing various data file formats</a:t>
              </a:r>
            </a:p>
          </p:txBody>
        </p:sp>
        <p:pic>
          <p:nvPicPr>
            <p:cNvPr id="102"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986204"/>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AutoShape 1"/>
            <p:cNvCxnSpPr>
              <a:cxnSpLocks noChangeShapeType="1"/>
            </p:cNvCxnSpPr>
            <p:nvPr/>
          </p:nvCxnSpPr>
          <p:spPr bwMode="auto">
            <a:xfrm rot="5400000">
              <a:off x="3500430" y="1629146"/>
              <a:ext cx="285752" cy="1588"/>
            </a:xfrm>
            <a:prstGeom prst="bentConnector3">
              <a:avLst>
                <a:gd name="adj1" fmla="val 50000"/>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 name="Text Box 21"/>
            <p:cNvSpPr txBox="1">
              <a:spLocks noChangeArrowheads="1"/>
            </p:cNvSpPr>
            <p:nvPr/>
          </p:nvSpPr>
          <p:spPr bwMode="auto">
            <a:xfrm>
              <a:off x="3275856" y="692696"/>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Admin</a:t>
              </a:r>
              <a:endParaRPr lang="en-GB" altLang="en-US" sz="1200" dirty="0">
                <a:latin typeface="Calibri" pitchFamily="32" charset="0"/>
              </a:endParaRPr>
            </a:p>
          </p:txBody>
        </p:sp>
        <p:sp>
          <p:nvSpPr>
            <p:cNvPr id="124" name="TextBox 123"/>
            <p:cNvSpPr txBox="1"/>
            <p:nvPr/>
          </p:nvSpPr>
          <p:spPr>
            <a:xfrm>
              <a:off x="4758207" y="1895257"/>
              <a:ext cx="2304256" cy="410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IE" sz="1400" b="1" dirty="0" smtClean="0"/>
                <a:t>SharePoint</a:t>
              </a:r>
              <a:endParaRPr lang="en-IE" sz="1400" b="1" dirty="0"/>
            </a:p>
          </p:txBody>
        </p:sp>
      </p:grpSp>
      <p:sp>
        <p:nvSpPr>
          <p:cNvPr id="118" name="TextBox 117"/>
          <p:cNvSpPr txBox="1"/>
          <p:nvPr/>
        </p:nvSpPr>
        <p:spPr>
          <a:xfrm>
            <a:off x="1547664" y="-20538"/>
            <a:ext cx="5472608" cy="646331"/>
          </a:xfrm>
          <a:prstGeom prst="rect">
            <a:avLst/>
          </a:prstGeom>
          <a:noFill/>
        </p:spPr>
        <p:txBody>
          <a:bodyPr wrap="square" rtlCol="0">
            <a:spAutoFit/>
          </a:bodyPr>
          <a:lstStyle/>
          <a:p>
            <a:pPr algn="ctr"/>
            <a:r>
              <a:rPr lang="en-US" sz="3600" dirty="0" smtClean="0"/>
              <a:t>infrastructure[production]</a:t>
            </a:r>
          </a:p>
        </p:txBody>
      </p:sp>
    </p:spTree>
    <p:extLst>
      <p:ext uri="{BB962C8B-B14F-4D97-AF65-F5344CB8AC3E}">
        <p14:creationId xmlns:p14="http://schemas.microsoft.com/office/powerpoint/2010/main" val="4247607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91630"/>
            <a:ext cx="7560840" cy="2554545"/>
          </a:xfrm>
          <a:prstGeom prst="rect">
            <a:avLst/>
          </a:prstGeom>
          <a:noFill/>
        </p:spPr>
        <p:txBody>
          <a:bodyPr wrap="square" rtlCol="0">
            <a:spAutoFit/>
          </a:bodyPr>
          <a:lstStyle/>
          <a:p>
            <a:pPr algn="ctr"/>
            <a:r>
              <a:rPr lang="en-IE" sz="4000" dirty="0" err="1" smtClean="0"/>
              <a:t>Eoin</a:t>
            </a:r>
            <a:r>
              <a:rPr lang="en-IE" sz="4000" dirty="0" smtClean="0"/>
              <a:t> O’Connell</a:t>
            </a:r>
          </a:p>
          <a:p>
            <a:pPr algn="ctr"/>
            <a:r>
              <a:rPr lang="en-IE" sz="4000" dirty="0" smtClean="0"/>
              <a:t>Department of Justice &amp; Equality</a:t>
            </a:r>
          </a:p>
          <a:p>
            <a:pPr algn="ctr"/>
            <a:endParaRPr lang="en-IE" sz="4000" dirty="0" smtClean="0"/>
          </a:p>
          <a:p>
            <a:pPr algn="ctr"/>
            <a:r>
              <a:rPr lang="en-IE" sz="4000" dirty="0" smtClean="0"/>
              <a:t>exoconnell@justice.ie</a:t>
            </a:r>
            <a:endParaRPr lang="en-IE"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86"/>
            <a:ext cx="8229600" cy="857250"/>
          </a:xfrm>
        </p:spPr>
        <p:txBody>
          <a:bodyPr/>
          <a:lstStyle/>
          <a:p>
            <a:r>
              <a:rPr lang="en-IE" dirty="0" err="1" smtClean="0"/>
              <a:t>open_source</a:t>
            </a:r>
            <a:r>
              <a:rPr lang="en-IE" dirty="0" smtClean="0"/>
              <a:t> &gt; free</a:t>
            </a:r>
            <a:endParaRPr lang="en-IE" dirty="0"/>
          </a:p>
        </p:txBody>
      </p:sp>
      <p:sp>
        <p:nvSpPr>
          <p:cNvPr id="5" name="Content Placeholder 4"/>
          <p:cNvSpPr>
            <a:spLocks noGrp="1"/>
          </p:cNvSpPr>
          <p:nvPr>
            <p:ph idx="1"/>
          </p:nvPr>
        </p:nvSpPr>
        <p:spPr>
          <a:xfrm>
            <a:off x="857224" y="1285866"/>
            <a:ext cx="3384376" cy="3132348"/>
          </a:xfrm>
        </p:spPr>
        <p:txBody>
          <a:bodyPr numCol="1">
            <a:normAutofit fontScale="85000" lnSpcReduction="20000"/>
          </a:bodyPr>
          <a:lstStyle/>
          <a:p>
            <a:pPr algn="just">
              <a:buNone/>
            </a:pPr>
            <a:r>
              <a:rPr lang="en-IE" dirty="0" smtClean="0"/>
              <a:t>+ Free</a:t>
            </a:r>
          </a:p>
          <a:p>
            <a:pPr algn="just">
              <a:buNone/>
            </a:pPr>
            <a:r>
              <a:rPr lang="en-IE" dirty="0" smtClean="0"/>
              <a:t>-  Unsupported</a:t>
            </a:r>
          </a:p>
          <a:p>
            <a:pPr algn="just">
              <a:buNone/>
            </a:pPr>
            <a:r>
              <a:rPr lang="en-IE" dirty="0" smtClean="0"/>
              <a:t>-  No warranty</a:t>
            </a:r>
          </a:p>
          <a:p>
            <a:pPr algn="just">
              <a:buNone/>
            </a:pPr>
            <a:r>
              <a:rPr lang="en-IE" dirty="0" smtClean="0"/>
              <a:t>+ Modular</a:t>
            </a:r>
          </a:p>
          <a:p>
            <a:pPr algn="just">
              <a:buNone/>
            </a:pPr>
            <a:r>
              <a:rPr lang="en-IE" dirty="0" smtClean="0"/>
              <a:t>+ Adaptable</a:t>
            </a:r>
          </a:p>
          <a:p>
            <a:pPr algn="just">
              <a:buNone/>
            </a:pPr>
            <a:r>
              <a:rPr lang="en-IE" dirty="0" smtClean="0"/>
              <a:t>+ Transparent</a:t>
            </a:r>
          </a:p>
          <a:p>
            <a:pPr algn="just">
              <a:buNone/>
            </a:pPr>
            <a:r>
              <a:rPr lang="en-IE" dirty="0" smtClean="0"/>
              <a:t>-  Erratic updates</a:t>
            </a:r>
          </a:p>
          <a:p>
            <a:pPr algn="just"/>
            <a:endParaRPr lang="en-IE" dirty="0"/>
          </a:p>
        </p:txBody>
      </p:sp>
      <p:grpSp>
        <p:nvGrpSpPr>
          <p:cNvPr id="44" name="Group 43"/>
          <p:cNvGrpSpPr/>
          <p:nvPr/>
        </p:nvGrpSpPr>
        <p:grpSpPr>
          <a:xfrm>
            <a:off x="3643306" y="1167594"/>
            <a:ext cx="4582813" cy="3348372"/>
            <a:chOff x="3923928" y="1556792"/>
            <a:chExt cx="4582813" cy="4464496"/>
          </a:xfrm>
        </p:grpSpPr>
        <p:grpSp>
          <p:nvGrpSpPr>
            <p:cNvPr id="52" name="Group 51"/>
            <p:cNvGrpSpPr/>
            <p:nvPr/>
          </p:nvGrpSpPr>
          <p:grpSpPr>
            <a:xfrm>
              <a:off x="3923928" y="3861048"/>
              <a:ext cx="900000" cy="2160240"/>
              <a:chOff x="4067944" y="4725144"/>
              <a:chExt cx="900000" cy="2160240"/>
            </a:xfrm>
          </p:grpSpPr>
          <p:pic>
            <p:nvPicPr>
              <p:cNvPr id="13" name="Picture 12" descr="C.sh-600x600.png"/>
              <p:cNvPicPr>
                <a:picLocks noChangeAspect="1"/>
              </p:cNvPicPr>
              <p:nvPr/>
            </p:nvPicPr>
            <p:blipFill>
              <a:blip r:embed="rId3" cstate="print"/>
              <a:stretch>
                <a:fillRect/>
              </a:stretch>
            </p:blipFill>
            <p:spPr>
              <a:xfrm>
                <a:off x="4067944" y="4725144"/>
                <a:ext cx="900000" cy="900000"/>
              </a:xfrm>
              <a:prstGeom prst="rect">
                <a:avLst/>
              </a:prstGeom>
            </p:spPr>
          </p:pic>
          <p:pic>
            <p:nvPicPr>
              <p:cNvPr id="16" name="Picture 15" descr="c-logo-43CE78FF9C-seeklogo.com.gif"/>
              <p:cNvPicPr>
                <a:picLocks noChangeAspect="1"/>
              </p:cNvPicPr>
              <p:nvPr/>
            </p:nvPicPr>
            <p:blipFill>
              <a:blip r:embed="rId4" cstate="print"/>
              <a:stretch>
                <a:fillRect/>
              </a:stretch>
            </p:blipFill>
            <p:spPr>
              <a:xfrm>
                <a:off x="4159002" y="6165384"/>
                <a:ext cx="720000" cy="720000"/>
              </a:xfrm>
              <a:prstGeom prst="rect">
                <a:avLst/>
              </a:prstGeom>
            </p:spPr>
          </p:pic>
          <p:pic>
            <p:nvPicPr>
              <p:cNvPr id="18" name="Picture 17" descr="csharp.png"/>
              <p:cNvPicPr>
                <a:picLocks noChangeAspect="1"/>
              </p:cNvPicPr>
              <p:nvPr/>
            </p:nvPicPr>
            <p:blipFill>
              <a:blip r:embed="rId5" cstate="print"/>
              <a:stretch>
                <a:fillRect/>
              </a:stretch>
            </p:blipFill>
            <p:spPr>
              <a:xfrm>
                <a:off x="4139952" y="5445224"/>
                <a:ext cx="750000" cy="720000"/>
              </a:xfrm>
              <a:prstGeom prst="rect">
                <a:avLst/>
              </a:prstGeom>
            </p:spPr>
          </p:pic>
        </p:grpSp>
        <p:pic>
          <p:nvPicPr>
            <p:cNvPr id="9" name="Picture 8" descr="283px-Gnu-octave-logo.svg.png"/>
            <p:cNvPicPr>
              <a:picLocks noChangeAspect="1"/>
            </p:cNvPicPr>
            <p:nvPr/>
          </p:nvPicPr>
          <p:blipFill>
            <a:blip r:embed="rId6" cstate="print"/>
            <a:stretch>
              <a:fillRect/>
            </a:stretch>
          </p:blipFill>
          <p:spPr>
            <a:xfrm>
              <a:off x="6156176" y="1628800"/>
              <a:ext cx="720000" cy="720000"/>
            </a:xfrm>
            <a:prstGeom prst="rect">
              <a:avLst/>
            </a:prstGeom>
          </p:spPr>
        </p:pic>
        <p:pic>
          <p:nvPicPr>
            <p:cNvPr id="12" name="Picture 11" descr="Apple_Swift_Logo.png"/>
            <p:cNvPicPr>
              <a:picLocks noChangeAspect="1"/>
            </p:cNvPicPr>
            <p:nvPr/>
          </p:nvPicPr>
          <p:blipFill>
            <a:blip r:embed="rId7" cstate="print"/>
            <a:stretch>
              <a:fillRect/>
            </a:stretch>
          </p:blipFill>
          <p:spPr>
            <a:xfrm>
              <a:off x="6228264" y="2420968"/>
              <a:ext cx="720000" cy="720000"/>
            </a:xfrm>
            <a:prstGeom prst="rect">
              <a:avLst/>
            </a:prstGeom>
          </p:spPr>
        </p:pic>
        <p:pic>
          <p:nvPicPr>
            <p:cNvPr id="20" name="Picture 19" descr="golang.sh-600x600.png"/>
            <p:cNvPicPr>
              <a:picLocks noChangeAspect="1"/>
            </p:cNvPicPr>
            <p:nvPr/>
          </p:nvPicPr>
          <p:blipFill>
            <a:blip r:embed="rId8" cstate="print"/>
            <a:stretch>
              <a:fillRect/>
            </a:stretch>
          </p:blipFill>
          <p:spPr>
            <a:xfrm>
              <a:off x="5508184" y="1628800"/>
              <a:ext cx="720000" cy="720000"/>
            </a:xfrm>
            <a:prstGeom prst="rect">
              <a:avLst/>
            </a:prstGeom>
          </p:spPr>
        </p:pic>
        <p:pic>
          <p:nvPicPr>
            <p:cNvPr id="25" name="Picture 24" descr="Java_ai.png"/>
            <p:cNvPicPr>
              <a:picLocks noChangeAspect="1"/>
            </p:cNvPicPr>
            <p:nvPr/>
          </p:nvPicPr>
          <p:blipFill>
            <a:blip r:embed="rId9" cstate="print"/>
            <a:stretch>
              <a:fillRect/>
            </a:stretch>
          </p:blipFill>
          <p:spPr>
            <a:xfrm>
              <a:off x="5436096" y="2420968"/>
              <a:ext cx="720000" cy="720000"/>
            </a:xfrm>
            <a:prstGeom prst="rect">
              <a:avLst/>
            </a:prstGeom>
          </p:spPr>
        </p:pic>
        <p:pic>
          <p:nvPicPr>
            <p:cNvPr id="19" name="Picture 18" descr="css3-logo.png"/>
            <p:cNvPicPr>
              <a:picLocks noChangeAspect="1"/>
            </p:cNvPicPr>
            <p:nvPr/>
          </p:nvPicPr>
          <p:blipFill>
            <a:blip r:embed="rId10" cstate="print"/>
            <a:stretch>
              <a:fillRect/>
            </a:stretch>
          </p:blipFill>
          <p:spPr>
            <a:xfrm>
              <a:off x="8018456" y="1575842"/>
              <a:ext cx="488285" cy="684000"/>
            </a:xfrm>
            <a:prstGeom prst="rect">
              <a:avLst/>
            </a:prstGeom>
          </p:spPr>
        </p:pic>
        <p:pic>
          <p:nvPicPr>
            <p:cNvPr id="24" name="Picture 23" descr="HTML5_Logo_512.png"/>
            <p:cNvPicPr>
              <a:picLocks noChangeAspect="1"/>
            </p:cNvPicPr>
            <p:nvPr/>
          </p:nvPicPr>
          <p:blipFill>
            <a:blip r:embed="rId11" cstate="print"/>
            <a:stretch>
              <a:fillRect/>
            </a:stretch>
          </p:blipFill>
          <p:spPr>
            <a:xfrm>
              <a:off x="7389434" y="1628880"/>
              <a:ext cx="720000" cy="720000"/>
            </a:xfrm>
            <a:prstGeom prst="rect">
              <a:avLst/>
            </a:prstGeom>
          </p:spPr>
        </p:pic>
        <p:pic>
          <p:nvPicPr>
            <p:cNvPr id="26" name="Picture 25" descr="js4560_450.png"/>
            <p:cNvPicPr>
              <a:picLocks noChangeAspect="1"/>
            </p:cNvPicPr>
            <p:nvPr/>
          </p:nvPicPr>
          <p:blipFill>
            <a:blip r:embed="rId12" cstate="print"/>
            <a:stretch>
              <a:fillRect/>
            </a:stretch>
          </p:blipFill>
          <p:spPr>
            <a:xfrm>
              <a:off x="6885378" y="1556792"/>
              <a:ext cx="720000" cy="720000"/>
            </a:xfrm>
            <a:prstGeom prst="rect">
              <a:avLst/>
            </a:prstGeom>
          </p:spPr>
        </p:pic>
        <p:grpSp>
          <p:nvGrpSpPr>
            <p:cNvPr id="53" name="Group 52"/>
            <p:cNvGrpSpPr/>
            <p:nvPr/>
          </p:nvGrpSpPr>
          <p:grpSpPr>
            <a:xfrm>
              <a:off x="5076056" y="3356992"/>
              <a:ext cx="1656184" cy="2664216"/>
              <a:chOff x="5292080" y="3717112"/>
              <a:chExt cx="1656184" cy="2664216"/>
            </a:xfrm>
          </p:grpSpPr>
          <p:pic>
            <p:nvPicPr>
              <p:cNvPr id="10" name="Picture 9" descr="2000px-php-logo-svg_.png"/>
              <p:cNvPicPr>
                <a:picLocks noChangeAspect="1"/>
              </p:cNvPicPr>
              <p:nvPr/>
            </p:nvPicPr>
            <p:blipFill>
              <a:blip r:embed="rId13" cstate="print"/>
              <a:stretch>
                <a:fillRect/>
              </a:stretch>
            </p:blipFill>
            <p:spPr>
              <a:xfrm>
                <a:off x="6125003" y="3717112"/>
                <a:ext cx="679245" cy="360000"/>
              </a:xfrm>
              <a:prstGeom prst="rect">
                <a:avLst/>
              </a:prstGeom>
            </p:spPr>
          </p:pic>
          <p:grpSp>
            <p:nvGrpSpPr>
              <p:cNvPr id="45" name="Group 44"/>
              <p:cNvGrpSpPr/>
              <p:nvPr/>
            </p:nvGrpSpPr>
            <p:grpSpPr>
              <a:xfrm>
                <a:off x="5292080" y="4149160"/>
                <a:ext cx="1656184" cy="2232168"/>
                <a:chOff x="4211960" y="3140968"/>
                <a:chExt cx="1656184" cy="2232168"/>
              </a:xfrm>
            </p:grpSpPr>
            <p:pic>
              <p:nvPicPr>
                <p:cNvPr id="33" name="Picture 32" descr="Python-logo-notext.svg.png"/>
                <p:cNvPicPr>
                  <a:picLocks noChangeAspect="1"/>
                </p:cNvPicPr>
                <p:nvPr/>
              </p:nvPicPr>
              <p:blipFill>
                <a:blip r:embed="rId14" cstate="print"/>
                <a:stretch>
                  <a:fillRect/>
                </a:stretch>
              </p:blipFill>
              <p:spPr>
                <a:xfrm>
                  <a:off x="4211960" y="3861048"/>
                  <a:ext cx="720000" cy="720000"/>
                </a:xfrm>
                <a:prstGeom prst="rect">
                  <a:avLst/>
                </a:prstGeom>
              </p:spPr>
            </p:pic>
            <p:pic>
              <p:nvPicPr>
                <p:cNvPr id="34" name="Picture 33" descr="QSYjyflN-perl-logo-s-.png"/>
                <p:cNvPicPr>
                  <a:picLocks noChangeAspect="1"/>
                </p:cNvPicPr>
                <p:nvPr/>
              </p:nvPicPr>
              <p:blipFill>
                <a:blip r:embed="rId15" cstate="print"/>
                <a:stretch>
                  <a:fillRect/>
                </a:stretch>
              </p:blipFill>
              <p:spPr>
                <a:xfrm>
                  <a:off x="4211960" y="3140968"/>
                  <a:ext cx="720000" cy="720000"/>
                </a:xfrm>
                <a:prstGeom prst="rect">
                  <a:avLst/>
                </a:prstGeom>
              </p:spPr>
            </p:pic>
            <p:pic>
              <p:nvPicPr>
                <p:cNvPr id="35" name="Picture 34" descr="ruby.sh-600x600.png"/>
                <p:cNvPicPr>
                  <a:picLocks noChangeAspect="1"/>
                </p:cNvPicPr>
                <p:nvPr/>
              </p:nvPicPr>
              <p:blipFill>
                <a:blip r:embed="rId16" cstate="print"/>
                <a:stretch>
                  <a:fillRect/>
                </a:stretch>
              </p:blipFill>
              <p:spPr>
                <a:xfrm>
                  <a:off x="5076136" y="3861048"/>
                  <a:ext cx="720000" cy="720000"/>
                </a:xfrm>
                <a:prstGeom prst="rect">
                  <a:avLst/>
                </a:prstGeom>
              </p:spPr>
            </p:pic>
            <p:pic>
              <p:nvPicPr>
                <p:cNvPr id="36" name="Picture 35" descr="scala-logo.png"/>
                <p:cNvPicPr>
                  <a:picLocks noChangeAspect="1"/>
                </p:cNvPicPr>
                <p:nvPr/>
              </p:nvPicPr>
              <p:blipFill>
                <a:blip r:embed="rId17" cstate="print"/>
                <a:stretch>
                  <a:fillRect/>
                </a:stretch>
              </p:blipFill>
              <p:spPr>
                <a:xfrm>
                  <a:off x="5021084" y="3140968"/>
                  <a:ext cx="847060" cy="720000"/>
                </a:xfrm>
                <a:prstGeom prst="rect">
                  <a:avLst/>
                </a:prstGeom>
              </p:spPr>
            </p:pic>
            <p:grpSp>
              <p:nvGrpSpPr>
                <p:cNvPr id="43" name="Group 42"/>
                <p:cNvGrpSpPr/>
                <p:nvPr/>
              </p:nvGrpSpPr>
              <p:grpSpPr>
                <a:xfrm>
                  <a:off x="4211960" y="4653136"/>
                  <a:ext cx="1637134" cy="720000"/>
                  <a:chOff x="4067944" y="2996952"/>
                  <a:chExt cx="1637134" cy="720000"/>
                </a:xfrm>
              </p:grpSpPr>
              <p:pic>
                <p:nvPicPr>
                  <p:cNvPr id="41" name="Picture 40" descr="RStudio.png"/>
                  <p:cNvPicPr>
                    <a:picLocks noChangeAspect="1"/>
                  </p:cNvPicPr>
                  <p:nvPr/>
                </p:nvPicPr>
                <p:blipFill>
                  <a:blip r:embed="rId18" cstate="print"/>
                  <a:stretch>
                    <a:fillRect/>
                  </a:stretch>
                </p:blipFill>
                <p:spPr>
                  <a:xfrm>
                    <a:off x="4985078" y="2996952"/>
                    <a:ext cx="720000" cy="720000"/>
                  </a:xfrm>
                  <a:prstGeom prst="rect">
                    <a:avLst/>
                  </a:prstGeom>
                </p:spPr>
              </p:pic>
              <p:pic>
                <p:nvPicPr>
                  <p:cNvPr id="42" name="Picture 41" descr="R_logo-copy.jpg"/>
                  <p:cNvPicPr>
                    <a:picLocks noChangeAspect="1"/>
                  </p:cNvPicPr>
                  <p:nvPr/>
                </p:nvPicPr>
                <p:blipFill>
                  <a:blip r:embed="rId19" cstate="print"/>
                  <a:stretch>
                    <a:fillRect/>
                  </a:stretch>
                </p:blipFill>
                <p:spPr>
                  <a:xfrm>
                    <a:off x="4067944" y="2996952"/>
                    <a:ext cx="917746" cy="720000"/>
                  </a:xfrm>
                  <a:prstGeom prst="rect">
                    <a:avLst/>
                  </a:prstGeom>
                </p:spPr>
              </p:pic>
            </p:grpSp>
          </p:grpSp>
        </p:grpSp>
        <p:grpSp>
          <p:nvGrpSpPr>
            <p:cNvPr id="49" name="Group 48"/>
            <p:cNvGrpSpPr/>
            <p:nvPr/>
          </p:nvGrpSpPr>
          <p:grpSpPr>
            <a:xfrm>
              <a:off x="3995936" y="1628800"/>
              <a:ext cx="1794206" cy="2160240"/>
              <a:chOff x="5436096" y="2420888"/>
              <a:chExt cx="1794206" cy="2160240"/>
            </a:xfrm>
          </p:grpSpPr>
          <p:pic>
            <p:nvPicPr>
              <p:cNvPr id="8" name="Picture 7" descr="256px-Sqlite-square-icon.svg.png"/>
              <p:cNvPicPr>
                <a:picLocks noChangeAspect="1"/>
              </p:cNvPicPr>
              <p:nvPr/>
            </p:nvPicPr>
            <p:blipFill>
              <a:blip r:embed="rId20" cstate="print"/>
              <a:stretch>
                <a:fillRect/>
              </a:stretch>
            </p:blipFill>
            <p:spPr>
              <a:xfrm>
                <a:off x="5436096" y="3141048"/>
                <a:ext cx="720000" cy="720000"/>
              </a:xfrm>
              <a:prstGeom prst="rect">
                <a:avLst/>
              </a:prstGeom>
            </p:spPr>
          </p:pic>
          <p:pic>
            <p:nvPicPr>
              <p:cNvPr id="15" name="Picture 14" descr="Cassandra_logo.svg.png"/>
              <p:cNvPicPr>
                <a:picLocks noChangeAspect="1"/>
              </p:cNvPicPr>
              <p:nvPr/>
            </p:nvPicPr>
            <p:blipFill>
              <a:blip r:embed="rId21" cstate="print"/>
              <a:stretch>
                <a:fillRect/>
              </a:stretch>
            </p:blipFill>
            <p:spPr>
              <a:xfrm>
                <a:off x="6156176" y="3861048"/>
                <a:ext cx="1074126" cy="720000"/>
              </a:xfrm>
              <a:prstGeom prst="rect">
                <a:avLst/>
              </a:prstGeom>
            </p:spPr>
          </p:pic>
          <p:pic>
            <p:nvPicPr>
              <p:cNvPr id="17" name="Picture 16" descr="couchdb.jpg"/>
              <p:cNvPicPr>
                <a:picLocks noChangeAspect="1"/>
              </p:cNvPicPr>
              <p:nvPr/>
            </p:nvPicPr>
            <p:blipFill>
              <a:blip r:embed="rId22" cstate="print"/>
              <a:stretch>
                <a:fillRect/>
              </a:stretch>
            </p:blipFill>
            <p:spPr>
              <a:xfrm>
                <a:off x="6161454" y="2420968"/>
                <a:ext cx="858818" cy="720000"/>
              </a:xfrm>
              <a:prstGeom prst="rect">
                <a:avLst/>
              </a:prstGeom>
            </p:spPr>
          </p:pic>
          <p:pic>
            <p:nvPicPr>
              <p:cNvPr id="28" name="Picture 27" descr="mongo_bumper.sh-600x600.png"/>
              <p:cNvPicPr>
                <a:picLocks noChangeAspect="1"/>
              </p:cNvPicPr>
              <p:nvPr/>
            </p:nvPicPr>
            <p:blipFill>
              <a:blip r:embed="rId23" cstate="print"/>
              <a:stretch>
                <a:fillRect/>
              </a:stretch>
            </p:blipFill>
            <p:spPr>
              <a:xfrm>
                <a:off x="5436176" y="2420888"/>
                <a:ext cx="720000" cy="720000"/>
              </a:xfrm>
              <a:prstGeom prst="rect">
                <a:avLst/>
              </a:prstGeom>
            </p:spPr>
          </p:pic>
          <p:pic>
            <p:nvPicPr>
              <p:cNvPr id="29" name="Picture 28" descr="mysql.png"/>
              <p:cNvPicPr>
                <a:picLocks noChangeAspect="1"/>
              </p:cNvPicPr>
              <p:nvPr/>
            </p:nvPicPr>
            <p:blipFill>
              <a:blip r:embed="rId24" cstate="print"/>
              <a:stretch>
                <a:fillRect/>
              </a:stretch>
            </p:blipFill>
            <p:spPr>
              <a:xfrm>
                <a:off x="5436096" y="3861128"/>
                <a:ext cx="711308" cy="720000"/>
              </a:xfrm>
              <a:prstGeom prst="rect">
                <a:avLst/>
              </a:prstGeom>
            </p:spPr>
          </p:pic>
          <p:pic>
            <p:nvPicPr>
              <p:cNvPr id="32" name="Picture 31" descr="postgresql-logo.png"/>
              <p:cNvPicPr>
                <a:picLocks noChangeAspect="1"/>
              </p:cNvPicPr>
              <p:nvPr/>
            </p:nvPicPr>
            <p:blipFill>
              <a:blip r:embed="rId25" cstate="print"/>
              <a:stretch>
                <a:fillRect/>
              </a:stretch>
            </p:blipFill>
            <p:spPr>
              <a:xfrm>
                <a:off x="6300192" y="3140968"/>
                <a:ext cx="647578" cy="720000"/>
              </a:xfrm>
              <a:prstGeom prst="rect">
                <a:avLst/>
              </a:prstGeom>
            </p:spPr>
          </p:pic>
        </p:grpSp>
        <p:pic>
          <p:nvPicPr>
            <p:cNvPr id="11" name="Picture 10" descr="apache-logo.png"/>
            <p:cNvPicPr>
              <a:picLocks noChangeAspect="1"/>
            </p:cNvPicPr>
            <p:nvPr/>
          </p:nvPicPr>
          <p:blipFill>
            <a:blip r:embed="rId26" cstate="print"/>
            <a:stretch>
              <a:fillRect/>
            </a:stretch>
          </p:blipFill>
          <p:spPr>
            <a:xfrm>
              <a:off x="7020272" y="2348880"/>
              <a:ext cx="808988" cy="720000"/>
            </a:xfrm>
            <a:prstGeom prst="rect">
              <a:avLst/>
            </a:prstGeom>
          </p:spPr>
        </p:pic>
        <p:pic>
          <p:nvPicPr>
            <p:cNvPr id="21" name="Picture 20" descr="hadoop-logo-square.jpg"/>
            <p:cNvPicPr>
              <a:picLocks noChangeAspect="1"/>
            </p:cNvPicPr>
            <p:nvPr/>
          </p:nvPicPr>
          <p:blipFill>
            <a:blip r:embed="rId27" cstate="print"/>
            <a:stretch>
              <a:fillRect/>
            </a:stretch>
          </p:blipFill>
          <p:spPr>
            <a:xfrm>
              <a:off x="7596336" y="3068960"/>
              <a:ext cx="720000" cy="720000"/>
            </a:xfrm>
            <a:prstGeom prst="rect">
              <a:avLst/>
            </a:prstGeom>
          </p:spPr>
        </p:pic>
        <p:pic>
          <p:nvPicPr>
            <p:cNvPr id="22" name="Picture 21" descr="hbase_logo.png"/>
            <p:cNvPicPr>
              <a:picLocks noChangeAspect="1"/>
            </p:cNvPicPr>
            <p:nvPr/>
          </p:nvPicPr>
          <p:blipFill>
            <a:blip r:embed="rId28" cstate="print"/>
            <a:srcRect t="30003" b="29992"/>
            <a:stretch>
              <a:fillRect/>
            </a:stretch>
          </p:blipFill>
          <p:spPr>
            <a:xfrm>
              <a:off x="6829845" y="4509120"/>
              <a:ext cx="1630587" cy="504056"/>
            </a:xfrm>
            <a:prstGeom prst="rect">
              <a:avLst/>
            </a:prstGeom>
          </p:spPr>
        </p:pic>
        <p:pic>
          <p:nvPicPr>
            <p:cNvPr id="23" name="Picture 22" descr="hive_logo.png"/>
            <p:cNvPicPr>
              <a:picLocks noChangeAspect="1"/>
            </p:cNvPicPr>
            <p:nvPr/>
          </p:nvPicPr>
          <p:blipFill>
            <a:blip r:embed="rId29" cstate="print"/>
            <a:stretch>
              <a:fillRect/>
            </a:stretch>
          </p:blipFill>
          <p:spPr>
            <a:xfrm>
              <a:off x="6876256" y="3717032"/>
              <a:ext cx="720000" cy="720000"/>
            </a:xfrm>
            <a:prstGeom prst="rect">
              <a:avLst/>
            </a:prstGeom>
          </p:spPr>
        </p:pic>
        <p:pic>
          <p:nvPicPr>
            <p:cNvPr id="27" name="Picture 26" descr="Mahout-logo-327x400.png"/>
            <p:cNvPicPr>
              <a:picLocks noChangeAspect="1"/>
            </p:cNvPicPr>
            <p:nvPr/>
          </p:nvPicPr>
          <p:blipFill>
            <a:blip r:embed="rId30" cstate="print"/>
            <a:stretch>
              <a:fillRect/>
            </a:stretch>
          </p:blipFill>
          <p:spPr>
            <a:xfrm>
              <a:off x="7668344" y="3717032"/>
              <a:ext cx="588600" cy="720000"/>
            </a:xfrm>
            <a:prstGeom prst="rect">
              <a:avLst/>
            </a:prstGeom>
          </p:spPr>
        </p:pic>
        <p:pic>
          <p:nvPicPr>
            <p:cNvPr id="31" name="Picture 30" descr="pig-image.png"/>
            <p:cNvPicPr>
              <a:picLocks noChangeAspect="1"/>
            </p:cNvPicPr>
            <p:nvPr/>
          </p:nvPicPr>
          <p:blipFill>
            <a:blip r:embed="rId31" cstate="print"/>
            <a:stretch>
              <a:fillRect/>
            </a:stretch>
          </p:blipFill>
          <p:spPr>
            <a:xfrm>
              <a:off x="6876256" y="2996952"/>
              <a:ext cx="603676" cy="720000"/>
            </a:xfrm>
            <a:prstGeom prst="rect">
              <a:avLst/>
            </a:prstGeom>
          </p:spPr>
        </p:pic>
        <p:pic>
          <p:nvPicPr>
            <p:cNvPr id="38" name="Picture 37" descr="sqoop-logo-400.png"/>
            <p:cNvPicPr>
              <a:picLocks noChangeAspect="1"/>
            </p:cNvPicPr>
            <p:nvPr/>
          </p:nvPicPr>
          <p:blipFill>
            <a:blip r:embed="rId32" cstate="print"/>
            <a:srcRect t="13959" b="16033"/>
            <a:stretch>
              <a:fillRect/>
            </a:stretch>
          </p:blipFill>
          <p:spPr>
            <a:xfrm>
              <a:off x="7020272" y="4941168"/>
              <a:ext cx="1056880" cy="504056"/>
            </a:xfrm>
            <a:prstGeom prst="rect">
              <a:avLst/>
            </a:prstGeom>
          </p:spPr>
        </p:pic>
        <p:pic>
          <p:nvPicPr>
            <p:cNvPr id="37" name="Picture 36" descr="spark_logo.png"/>
            <p:cNvPicPr>
              <a:picLocks noChangeAspect="1"/>
            </p:cNvPicPr>
            <p:nvPr/>
          </p:nvPicPr>
          <p:blipFill>
            <a:blip r:embed="rId33" cstate="print"/>
            <a:stretch>
              <a:fillRect/>
            </a:stretch>
          </p:blipFill>
          <p:spPr>
            <a:xfrm>
              <a:off x="6948264" y="5301288"/>
              <a:ext cx="1383000" cy="720000"/>
            </a:xfrm>
            <a:prstGeom prst="rect">
              <a:avLst/>
            </a:prstGeom>
          </p:spPr>
        </p:pic>
        <p:pic>
          <p:nvPicPr>
            <p:cNvPr id="54" name="Picture 53" descr="Tux.jpg"/>
            <p:cNvPicPr>
              <a:picLocks noChangeAspect="1"/>
            </p:cNvPicPr>
            <p:nvPr/>
          </p:nvPicPr>
          <p:blipFill>
            <a:blip r:embed="rId34" cstate="print"/>
            <a:stretch>
              <a:fillRect/>
            </a:stretch>
          </p:blipFill>
          <p:spPr>
            <a:xfrm>
              <a:off x="7812360" y="2348880"/>
              <a:ext cx="646116" cy="761710"/>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102737" y="2624446"/>
            <a:ext cx="6768752" cy="2308324"/>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400" b="1" dirty="0" smtClean="0"/>
              <a:t>R Version ?</a:t>
            </a:r>
          </a:p>
          <a:p>
            <a:endParaRPr lang="en-IE" sz="2400" b="1" dirty="0" smtClean="0"/>
          </a:p>
          <a:p>
            <a:endParaRPr lang="en-IE" sz="2400" b="1" dirty="0" smtClean="0"/>
          </a:p>
          <a:p>
            <a:endParaRPr lang="en-IE" sz="2400" b="1" dirty="0" smtClean="0"/>
          </a:p>
          <a:p>
            <a:endParaRPr lang="en-IE" sz="2400" b="1" dirty="0" smtClean="0"/>
          </a:p>
          <a:p>
            <a:endParaRPr lang="en-IE" sz="2400" b="1" dirty="0"/>
          </a:p>
        </p:txBody>
      </p:sp>
      <p:sp>
        <p:nvSpPr>
          <p:cNvPr id="2" name="Title 1"/>
          <p:cNvSpPr>
            <a:spLocks noGrp="1"/>
          </p:cNvSpPr>
          <p:nvPr>
            <p:ph type="title"/>
          </p:nvPr>
        </p:nvSpPr>
        <p:spPr>
          <a:xfrm>
            <a:off x="457200" y="87474"/>
            <a:ext cx="8229600" cy="857250"/>
          </a:xfrm>
        </p:spPr>
        <p:txBody>
          <a:bodyPr/>
          <a:lstStyle/>
          <a:p>
            <a:r>
              <a:rPr lang="en-IE" b="1" dirty="0" smtClean="0"/>
              <a:t>Reproducibility (1/2)</a:t>
            </a:r>
            <a:endParaRPr lang="en-IE" b="1" dirty="0"/>
          </a:p>
        </p:txBody>
      </p:sp>
      <p:sp>
        <p:nvSpPr>
          <p:cNvPr id="5" name="TextBox 4"/>
          <p:cNvSpPr txBox="1"/>
          <p:nvPr/>
        </p:nvSpPr>
        <p:spPr>
          <a:xfrm>
            <a:off x="1155013" y="4253227"/>
            <a:ext cx="666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3000" b="1" dirty="0" smtClean="0"/>
              <a:t>base R (3.0)</a:t>
            </a:r>
            <a:endParaRPr lang="en-IE" sz="3000" b="1" dirty="0"/>
          </a:p>
        </p:txBody>
      </p:sp>
      <p:sp>
        <p:nvSpPr>
          <p:cNvPr id="26" name="TextBox 25"/>
          <p:cNvSpPr txBox="1"/>
          <p:nvPr/>
        </p:nvSpPr>
        <p:spPr>
          <a:xfrm>
            <a:off x="1102737" y="951571"/>
            <a:ext cx="6768752" cy="461665"/>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400" b="1" dirty="0" smtClean="0"/>
              <a:t>SPSS Version 10.1</a:t>
            </a:r>
          </a:p>
        </p:txBody>
      </p:sp>
      <p:sp>
        <p:nvSpPr>
          <p:cNvPr id="28" name="TextBox 27"/>
          <p:cNvSpPr txBox="1"/>
          <p:nvPr/>
        </p:nvSpPr>
        <p:spPr>
          <a:xfrm>
            <a:off x="1102737" y="1491630"/>
            <a:ext cx="6768752" cy="461665"/>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400" b="1" dirty="0" smtClean="0"/>
              <a:t>SAS Version 9.4</a:t>
            </a:r>
          </a:p>
        </p:txBody>
      </p:sp>
      <p:sp>
        <p:nvSpPr>
          <p:cNvPr id="29" name="TextBox 28"/>
          <p:cNvSpPr txBox="1"/>
          <p:nvPr/>
        </p:nvSpPr>
        <p:spPr>
          <a:xfrm>
            <a:off x="1102737" y="2031691"/>
            <a:ext cx="6768752" cy="461665"/>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400" b="1" dirty="0" err="1" smtClean="0"/>
              <a:t>Stata</a:t>
            </a:r>
            <a:r>
              <a:rPr lang="en-IE" sz="2400" b="1" dirty="0" smtClean="0"/>
              <a:t> SE Version 14.0</a:t>
            </a:r>
          </a:p>
        </p:txBody>
      </p:sp>
      <p:sp>
        <p:nvSpPr>
          <p:cNvPr id="14" name="TextBox 13"/>
          <p:cNvSpPr txBox="1"/>
          <p:nvPr/>
        </p:nvSpPr>
        <p:spPr>
          <a:xfrm>
            <a:off x="1154613" y="3647088"/>
            <a:ext cx="306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smtClean="0"/>
              <a:t>DBI (1.2)</a:t>
            </a:r>
            <a:endParaRPr lang="en-IE" sz="2000" b="1" dirty="0"/>
          </a:p>
        </p:txBody>
      </p:sp>
      <p:sp>
        <p:nvSpPr>
          <p:cNvPr id="15" name="TextBox 14"/>
          <p:cNvSpPr txBox="1"/>
          <p:nvPr/>
        </p:nvSpPr>
        <p:spPr>
          <a:xfrm>
            <a:off x="2714612" y="3052962"/>
            <a:ext cx="1512000" cy="50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RMySQL</a:t>
            </a:r>
            <a:r>
              <a:rPr lang="en-IE" b="1" dirty="0" smtClean="0"/>
              <a:t> (6.0)</a:t>
            </a:r>
            <a:endParaRPr lang="en-IE" b="1" dirty="0"/>
          </a:p>
        </p:txBody>
      </p:sp>
      <p:sp>
        <p:nvSpPr>
          <p:cNvPr id="17" name="TextBox 16"/>
          <p:cNvSpPr txBox="1"/>
          <p:nvPr/>
        </p:nvSpPr>
        <p:spPr>
          <a:xfrm>
            <a:off x="1154253" y="3052962"/>
            <a:ext cx="1512000" cy="50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RSQLite</a:t>
            </a:r>
            <a:r>
              <a:rPr lang="en-IE" b="1" dirty="0" smtClean="0"/>
              <a:t> (1.1)</a:t>
            </a:r>
            <a:endParaRPr lang="en-IE" b="1" dirty="0"/>
          </a:p>
        </p:txBody>
      </p:sp>
      <p:sp>
        <p:nvSpPr>
          <p:cNvPr id="22" name="TextBox 21"/>
          <p:cNvSpPr txBox="1"/>
          <p:nvPr/>
        </p:nvSpPr>
        <p:spPr>
          <a:xfrm>
            <a:off x="4350020" y="3647088"/>
            <a:ext cx="2124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Rcpp</a:t>
            </a:r>
            <a:r>
              <a:rPr lang="en-IE" sz="2000" b="1" dirty="0" smtClean="0"/>
              <a:t> (1.1)</a:t>
            </a:r>
          </a:p>
        </p:txBody>
      </p:sp>
      <p:sp>
        <p:nvSpPr>
          <p:cNvPr id="23" name="TextBox 22"/>
          <p:cNvSpPr txBox="1"/>
          <p:nvPr/>
        </p:nvSpPr>
        <p:spPr>
          <a:xfrm>
            <a:off x="4348694" y="3053022"/>
            <a:ext cx="1152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plyr</a:t>
            </a:r>
            <a:r>
              <a:rPr lang="en-IE" sz="2000" b="1" dirty="0" smtClean="0"/>
              <a:t> (4.2)</a:t>
            </a:r>
          </a:p>
        </p:txBody>
      </p:sp>
      <p:sp>
        <p:nvSpPr>
          <p:cNvPr id="25" name="TextBox 24"/>
          <p:cNvSpPr txBox="1"/>
          <p:nvPr/>
        </p:nvSpPr>
        <p:spPr>
          <a:xfrm>
            <a:off x="5572132" y="3053022"/>
            <a:ext cx="2245494"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htmltools</a:t>
            </a:r>
            <a:r>
              <a:rPr lang="en-IE" sz="2000" b="1" dirty="0" smtClean="0"/>
              <a:t> (2.4)</a:t>
            </a:r>
          </a:p>
        </p:txBody>
      </p:sp>
      <p:sp>
        <p:nvSpPr>
          <p:cNvPr id="27" name="TextBox 26"/>
          <p:cNvSpPr txBox="1"/>
          <p:nvPr/>
        </p:nvSpPr>
        <p:spPr>
          <a:xfrm>
            <a:off x="6546138" y="3651789"/>
            <a:ext cx="126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smtClean="0"/>
              <a:t>digest (2.6)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110350" y="810454"/>
            <a:ext cx="6768752" cy="2092881"/>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600" b="1" dirty="0" smtClean="0"/>
              <a:t>Your R</a:t>
            </a:r>
          </a:p>
          <a:p>
            <a:endParaRPr lang="en-IE" sz="2600" b="1" dirty="0" smtClean="0"/>
          </a:p>
          <a:p>
            <a:endParaRPr lang="en-IE" sz="2600" b="1" dirty="0" smtClean="0"/>
          </a:p>
          <a:p>
            <a:endParaRPr lang="en-IE" sz="2600" b="1" dirty="0" smtClean="0"/>
          </a:p>
          <a:p>
            <a:endParaRPr lang="en-IE" sz="2600" b="1" dirty="0"/>
          </a:p>
        </p:txBody>
      </p:sp>
      <p:sp>
        <p:nvSpPr>
          <p:cNvPr id="2" name="Title 1"/>
          <p:cNvSpPr>
            <a:spLocks noGrp="1"/>
          </p:cNvSpPr>
          <p:nvPr>
            <p:ph type="title"/>
          </p:nvPr>
        </p:nvSpPr>
        <p:spPr>
          <a:xfrm>
            <a:off x="457200" y="87474"/>
            <a:ext cx="8229600" cy="857250"/>
          </a:xfrm>
        </p:spPr>
        <p:txBody>
          <a:bodyPr/>
          <a:lstStyle/>
          <a:p>
            <a:r>
              <a:rPr lang="en-IE" b="1" dirty="0" smtClean="0"/>
              <a:t>Reproducibility (2/2)</a:t>
            </a:r>
            <a:endParaRPr lang="en-IE" b="1" dirty="0"/>
          </a:p>
        </p:txBody>
      </p:sp>
      <p:sp>
        <p:nvSpPr>
          <p:cNvPr id="5" name="TextBox 4"/>
          <p:cNvSpPr txBox="1"/>
          <p:nvPr/>
        </p:nvSpPr>
        <p:spPr>
          <a:xfrm>
            <a:off x="1162626" y="2315566"/>
            <a:ext cx="666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400" b="1" dirty="0" smtClean="0"/>
              <a:t>base R (3.0)</a:t>
            </a:r>
            <a:endParaRPr lang="en-IE" sz="2400" b="1" dirty="0"/>
          </a:p>
        </p:txBody>
      </p:sp>
      <p:sp>
        <p:nvSpPr>
          <p:cNvPr id="14" name="TextBox 13"/>
          <p:cNvSpPr txBox="1"/>
          <p:nvPr/>
        </p:nvSpPr>
        <p:spPr>
          <a:xfrm>
            <a:off x="1115616" y="2986669"/>
            <a:ext cx="6768752" cy="2092881"/>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2600" b="1" dirty="0" smtClean="0"/>
              <a:t>My R</a:t>
            </a:r>
          </a:p>
          <a:p>
            <a:endParaRPr lang="en-IE" sz="2600" b="1" dirty="0" smtClean="0"/>
          </a:p>
          <a:p>
            <a:endParaRPr lang="en-IE" sz="2600" b="1" dirty="0" smtClean="0"/>
          </a:p>
          <a:p>
            <a:endParaRPr lang="en-IE" sz="2600" b="1" dirty="0" smtClean="0"/>
          </a:p>
          <a:p>
            <a:endParaRPr lang="en-IE" sz="2600" b="1" dirty="0"/>
          </a:p>
        </p:txBody>
      </p:sp>
      <p:sp>
        <p:nvSpPr>
          <p:cNvPr id="21" name="TextBox 20"/>
          <p:cNvSpPr txBox="1"/>
          <p:nvPr/>
        </p:nvSpPr>
        <p:spPr>
          <a:xfrm>
            <a:off x="1167676" y="1762440"/>
            <a:ext cx="3060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smtClean="0"/>
              <a:t>DBI (1.0)</a:t>
            </a:r>
            <a:endParaRPr lang="en-IE" sz="2000" b="1" dirty="0"/>
          </a:p>
        </p:txBody>
      </p:sp>
      <p:sp>
        <p:nvSpPr>
          <p:cNvPr id="26" name="TextBox 25"/>
          <p:cNvSpPr txBox="1"/>
          <p:nvPr/>
        </p:nvSpPr>
        <p:spPr>
          <a:xfrm>
            <a:off x="1167316" y="1210494"/>
            <a:ext cx="1512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RSQLite</a:t>
            </a:r>
            <a:r>
              <a:rPr lang="en-IE" b="1" dirty="0" smtClean="0"/>
              <a:t> (1.1)</a:t>
            </a:r>
            <a:endParaRPr lang="en-IE" b="1" dirty="0"/>
          </a:p>
        </p:txBody>
      </p:sp>
      <p:sp>
        <p:nvSpPr>
          <p:cNvPr id="27" name="TextBox 26"/>
          <p:cNvSpPr txBox="1"/>
          <p:nvPr/>
        </p:nvSpPr>
        <p:spPr>
          <a:xfrm>
            <a:off x="4350020" y="1762440"/>
            <a:ext cx="2124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Rcpp</a:t>
            </a:r>
            <a:r>
              <a:rPr lang="en-IE" sz="2000" b="1" dirty="0" smtClean="0"/>
              <a:t> (1.1)</a:t>
            </a:r>
          </a:p>
        </p:txBody>
      </p:sp>
      <p:sp>
        <p:nvSpPr>
          <p:cNvPr id="28" name="TextBox 27"/>
          <p:cNvSpPr txBox="1"/>
          <p:nvPr/>
        </p:nvSpPr>
        <p:spPr>
          <a:xfrm>
            <a:off x="4348694" y="1210494"/>
            <a:ext cx="1152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plyr</a:t>
            </a:r>
            <a:r>
              <a:rPr lang="en-IE" sz="2000" b="1" dirty="0" smtClean="0"/>
              <a:t> (4.2)</a:t>
            </a:r>
          </a:p>
        </p:txBody>
      </p:sp>
      <p:sp>
        <p:nvSpPr>
          <p:cNvPr id="32" name="TextBox 31"/>
          <p:cNvSpPr txBox="1"/>
          <p:nvPr/>
        </p:nvSpPr>
        <p:spPr>
          <a:xfrm>
            <a:off x="1172022" y="4492690"/>
            <a:ext cx="666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400" b="1" dirty="0" smtClean="0"/>
              <a:t>base R (3.3)</a:t>
            </a:r>
            <a:endParaRPr lang="en-IE" sz="2400" b="1" dirty="0"/>
          </a:p>
        </p:txBody>
      </p:sp>
      <p:sp>
        <p:nvSpPr>
          <p:cNvPr id="33" name="TextBox 32"/>
          <p:cNvSpPr txBox="1"/>
          <p:nvPr/>
        </p:nvSpPr>
        <p:spPr>
          <a:xfrm>
            <a:off x="1177072" y="3925138"/>
            <a:ext cx="3060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smtClean="0"/>
              <a:t>DBI (1.2)</a:t>
            </a:r>
            <a:endParaRPr lang="en-IE" sz="2000" b="1" dirty="0"/>
          </a:p>
        </p:txBody>
      </p:sp>
      <p:sp>
        <p:nvSpPr>
          <p:cNvPr id="34" name="TextBox 33"/>
          <p:cNvSpPr txBox="1"/>
          <p:nvPr/>
        </p:nvSpPr>
        <p:spPr>
          <a:xfrm>
            <a:off x="2724008" y="3351240"/>
            <a:ext cx="1512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RMySQL</a:t>
            </a:r>
            <a:r>
              <a:rPr lang="en-IE" b="1" dirty="0" smtClean="0"/>
              <a:t> (6.0)</a:t>
            </a:r>
            <a:endParaRPr lang="en-IE" b="1" dirty="0"/>
          </a:p>
        </p:txBody>
      </p:sp>
      <p:sp>
        <p:nvSpPr>
          <p:cNvPr id="36" name="TextBox 35"/>
          <p:cNvSpPr txBox="1"/>
          <p:nvPr/>
        </p:nvSpPr>
        <p:spPr>
          <a:xfrm>
            <a:off x="4359416" y="3925138"/>
            <a:ext cx="2124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Rcpp</a:t>
            </a:r>
            <a:r>
              <a:rPr lang="en-IE" sz="2000" b="1" dirty="0" smtClean="0"/>
              <a:t> (1.2)</a:t>
            </a:r>
          </a:p>
        </p:txBody>
      </p:sp>
      <p:sp>
        <p:nvSpPr>
          <p:cNvPr id="38" name="TextBox 37"/>
          <p:cNvSpPr txBox="1"/>
          <p:nvPr/>
        </p:nvSpPr>
        <p:spPr>
          <a:xfrm>
            <a:off x="5581528" y="3351302"/>
            <a:ext cx="2245494"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htmltools</a:t>
            </a:r>
            <a:r>
              <a:rPr lang="en-IE" sz="2000" b="1" dirty="0" smtClean="0"/>
              <a:t> (2.4)</a:t>
            </a:r>
          </a:p>
        </p:txBody>
      </p:sp>
      <p:sp>
        <p:nvSpPr>
          <p:cNvPr id="39" name="TextBox 38"/>
          <p:cNvSpPr txBox="1"/>
          <p:nvPr/>
        </p:nvSpPr>
        <p:spPr>
          <a:xfrm>
            <a:off x="6568597" y="3920006"/>
            <a:ext cx="1260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smtClean="0"/>
              <a:t>digest (2.6)</a:t>
            </a:r>
          </a:p>
        </p:txBody>
      </p:sp>
      <p:sp>
        <p:nvSpPr>
          <p:cNvPr id="40" name="Oval 39"/>
          <p:cNvSpPr/>
          <p:nvPr/>
        </p:nvSpPr>
        <p:spPr>
          <a:xfrm>
            <a:off x="5429256" y="4018369"/>
            <a:ext cx="500066" cy="37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5429256" y="1860979"/>
            <a:ext cx="500066" cy="37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4643438" y="4554154"/>
            <a:ext cx="642942" cy="482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4643438" y="2375295"/>
            <a:ext cx="642942" cy="482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2643174" y="4018369"/>
            <a:ext cx="500066" cy="37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643174" y="1860979"/>
            <a:ext cx="500066" cy="37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102737" y="1544326"/>
            <a:ext cx="6768752" cy="3170099"/>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4000" b="1" dirty="0" smtClean="0"/>
              <a:t>R Version at 1</a:t>
            </a:r>
            <a:r>
              <a:rPr lang="en-IE" sz="4000" b="1" baseline="30000" dirty="0" smtClean="0"/>
              <a:t>st</a:t>
            </a:r>
            <a:r>
              <a:rPr lang="en-IE" sz="4000" b="1" dirty="0" smtClean="0"/>
              <a:t> May 2016</a:t>
            </a:r>
          </a:p>
          <a:p>
            <a:endParaRPr lang="en-IE" sz="4000" b="1" dirty="0" smtClean="0"/>
          </a:p>
          <a:p>
            <a:endParaRPr lang="en-IE" sz="4000" b="1" dirty="0" smtClean="0"/>
          </a:p>
          <a:p>
            <a:endParaRPr lang="en-IE" sz="4000" b="1" dirty="0" smtClean="0"/>
          </a:p>
          <a:p>
            <a:endParaRPr lang="en-IE" sz="4000" b="1" dirty="0"/>
          </a:p>
        </p:txBody>
      </p:sp>
      <p:sp>
        <p:nvSpPr>
          <p:cNvPr id="2" name="Title 1"/>
          <p:cNvSpPr>
            <a:spLocks noGrp="1"/>
          </p:cNvSpPr>
          <p:nvPr>
            <p:ph type="title"/>
          </p:nvPr>
        </p:nvSpPr>
        <p:spPr>
          <a:xfrm>
            <a:off x="457200" y="87474"/>
            <a:ext cx="8229600" cy="857250"/>
          </a:xfrm>
        </p:spPr>
        <p:txBody>
          <a:bodyPr/>
          <a:lstStyle/>
          <a:p>
            <a:r>
              <a:rPr lang="en-IE" b="1" dirty="0" smtClean="0"/>
              <a:t>Enter Microsoft...</a:t>
            </a:r>
            <a:endParaRPr lang="en-IE" b="1" dirty="0"/>
          </a:p>
        </p:txBody>
      </p:sp>
      <p:sp>
        <p:nvSpPr>
          <p:cNvPr id="5" name="TextBox 4"/>
          <p:cNvSpPr txBox="1"/>
          <p:nvPr/>
        </p:nvSpPr>
        <p:spPr>
          <a:xfrm>
            <a:off x="1155013" y="3787184"/>
            <a:ext cx="6660000" cy="784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3000" b="1" dirty="0" smtClean="0"/>
              <a:t>base R (3.0)</a:t>
            </a:r>
            <a:endParaRPr lang="en-IE" sz="3000" b="1" dirty="0"/>
          </a:p>
        </p:txBody>
      </p:sp>
      <p:sp>
        <p:nvSpPr>
          <p:cNvPr id="7" name="TextBox 6"/>
          <p:cNvSpPr txBox="1"/>
          <p:nvPr/>
        </p:nvSpPr>
        <p:spPr>
          <a:xfrm>
            <a:off x="1154613" y="3155692"/>
            <a:ext cx="3060000"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smtClean="0"/>
              <a:t>DBI (1.2)</a:t>
            </a:r>
            <a:endParaRPr lang="en-IE" sz="2000" b="1" dirty="0"/>
          </a:p>
        </p:txBody>
      </p:sp>
      <p:sp>
        <p:nvSpPr>
          <p:cNvPr id="16" name="TextBox 15"/>
          <p:cNvSpPr txBox="1"/>
          <p:nvPr/>
        </p:nvSpPr>
        <p:spPr>
          <a:xfrm>
            <a:off x="2714612" y="2500311"/>
            <a:ext cx="1512000"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RMySQL</a:t>
            </a:r>
            <a:r>
              <a:rPr lang="en-IE" b="1" dirty="0" smtClean="0"/>
              <a:t> (6.0)</a:t>
            </a:r>
            <a:endParaRPr lang="en-IE" b="1" dirty="0"/>
          </a:p>
        </p:txBody>
      </p:sp>
      <p:sp>
        <p:nvSpPr>
          <p:cNvPr id="18" name="TextBox 17"/>
          <p:cNvSpPr txBox="1"/>
          <p:nvPr/>
        </p:nvSpPr>
        <p:spPr>
          <a:xfrm>
            <a:off x="1154253" y="2500311"/>
            <a:ext cx="1512000"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err="1" smtClean="0"/>
              <a:t>RSQLite</a:t>
            </a:r>
            <a:r>
              <a:rPr lang="en-IE" b="1" dirty="0" smtClean="0"/>
              <a:t> (1.1)</a:t>
            </a:r>
            <a:endParaRPr lang="en-IE" b="1" dirty="0"/>
          </a:p>
        </p:txBody>
      </p:sp>
      <p:sp>
        <p:nvSpPr>
          <p:cNvPr id="19" name="TextBox 18"/>
          <p:cNvSpPr txBox="1"/>
          <p:nvPr/>
        </p:nvSpPr>
        <p:spPr>
          <a:xfrm>
            <a:off x="4350020" y="3155692"/>
            <a:ext cx="2124000"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Rcpp</a:t>
            </a:r>
            <a:r>
              <a:rPr lang="en-IE" sz="2000" b="1" dirty="0" smtClean="0"/>
              <a:t> (1.1)</a:t>
            </a:r>
          </a:p>
        </p:txBody>
      </p:sp>
      <p:sp>
        <p:nvSpPr>
          <p:cNvPr id="20" name="TextBox 19"/>
          <p:cNvSpPr txBox="1"/>
          <p:nvPr/>
        </p:nvSpPr>
        <p:spPr>
          <a:xfrm>
            <a:off x="4348694" y="2500373"/>
            <a:ext cx="1152000"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plyr</a:t>
            </a:r>
            <a:r>
              <a:rPr lang="en-IE" sz="2000" b="1" dirty="0" smtClean="0"/>
              <a:t> (4.2)</a:t>
            </a:r>
          </a:p>
        </p:txBody>
      </p:sp>
      <p:sp>
        <p:nvSpPr>
          <p:cNvPr id="21" name="TextBox 20"/>
          <p:cNvSpPr txBox="1"/>
          <p:nvPr/>
        </p:nvSpPr>
        <p:spPr>
          <a:xfrm>
            <a:off x="5572132" y="2500373"/>
            <a:ext cx="2245494"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000" b="1" dirty="0" err="1" smtClean="0"/>
              <a:t>htmltools</a:t>
            </a:r>
            <a:r>
              <a:rPr lang="en-IE" sz="2000" b="1" dirty="0" smtClean="0"/>
              <a:t> (2.4)</a:t>
            </a:r>
          </a:p>
        </p:txBody>
      </p:sp>
      <p:sp>
        <p:nvSpPr>
          <p:cNvPr id="22" name="Freeform 21"/>
          <p:cNvSpPr/>
          <p:nvPr/>
        </p:nvSpPr>
        <p:spPr>
          <a:xfrm>
            <a:off x="1379662" y="1775763"/>
            <a:ext cx="4906850" cy="224483"/>
          </a:xfrm>
          <a:custGeom>
            <a:avLst/>
            <a:gdLst>
              <a:gd name="connsiteX0" fmla="*/ 0 w 4906850"/>
              <a:gd name="connsiteY0" fmla="*/ 131885 h 299310"/>
              <a:gd name="connsiteX1" fmla="*/ 38636 w 4906850"/>
              <a:gd name="connsiteY1" fmla="*/ 93248 h 299310"/>
              <a:gd name="connsiteX2" fmla="*/ 154546 w 4906850"/>
              <a:gd name="connsiteY2" fmla="*/ 54612 h 299310"/>
              <a:gd name="connsiteX3" fmla="*/ 193183 w 4906850"/>
              <a:gd name="connsiteY3" fmla="*/ 28854 h 299310"/>
              <a:gd name="connsiteX4" fmla="*/ 360608 w 4906850"/>
              <a:gd name="connsiteY4" fmla="*/ 54612 h 299310"/>
              <a:gd name="connsiteX5" fmla="*/ 425002 w 4906850"/>
              <a:gd name="connsiteY5" fmla="*/ 131885 h 299310"/>
              <a:gd name="connsiteX6" fmla="*/ 502276 w 4906850"/>
              <a:gd name="connsiteY6" fmla="*/ 196279 h 299310"/>
              <a:gd name="connsiteX7" fmla="*/ 592428 w 4906850"/>
              <a:gd name="connsiteY7" fmla="*/ 157643 h 299310"/>
              <a:gd name="connsiteX8" fmla="*/ 682580 w 4906850"/>
              <a:gd name="connsiteY8" fmla="*/ 106127 h 299310"/>
              <a:gd name="connsiteX9" fmla="*/ 721216 w 4906850"/>
              <a:gd name="connsiteY9" fmla="*/ 80370 h 299310"/>
              <a:gd name="connsiteX10" fmla="*/ 824247 w 4906850"/>
              <a:gd name="connsiteY10" fmla="*/ 106127 h 299310"/>
              <a:gd name="connsiteX11" fmla="*/ 862884 w 4906850"/>
              <a:gd name="connsiteY11" fmla="*/ 144764 h 299310"/>
              <a:gd name="connsiteX12" fmla="*/ 940157 w 4906850"/>
              <a:gd name="connsiteY12" fmla="*/ 183401 h 299310"/>
              <a:gd name="connsiteX13" fmla="*/ 1107583 w 4906850"/>
              <a:gd name="connsiteY13" fmla="*/ 170522 h 299310"/>
              <a:gd name="connsiteX14" fmla="*/ 1159098 w 4906850"/>
              <a:gd name="connsiteY14" fmla="*/ 144764 h 299310"/>
              <a:gd name="connsiteX15" fmla="*/ 1275008 w 4906850"/>
              <a:gd name="connsiteY15" fmla="*/ 131885 h 299310"/>
              <a:gd name="connsiteX16" fmla="*/ 1403797 w 4906850"/>
              <a:gd name="connsiteY16" fmla="*/ 157643 h 299310"/>
              <a:gd name="connsiteX17" fmla="*/ 1455312 w 4906850"/>
              <a:gd name="connsiteY17" fmla="*/ 209158 h 299310"/>
              <a:gd name="connsiteX18" fmla="*/ 1506828 w 4906850"/>
              <a:gd name="connsiteY18" fmla="*/ 247795 h 299310"/>
              <a:gd name="connsiteX19" fmla="*/ 1596980 w 4906850"/>
              <a:gd name="connsiteY19" fmla="*/ 222037 h 299310"/>
              <a:gd name="connsiteX20" fmla="*/ 1687132 w 4906850"/>
              <a:gd name="connsiteY20" fmla="*/ 170522 h 299310"/>
              <a:gd name="connsiteX21" fmla="*/ 1738647 w 4906850"/>
              <a:gd name="connsiteY21" fmla="*/ 144764 h 299310"/>
              <a:gd name="connsiteX22" fmla="*/ 1841678 w 4906850"/>
              <a:gd name="connsiteY22" fmla="*/ 80370 h 299310"/>
              <a:gd name="connsiteX23" fmla="*/ 1880315 w 4906850"/>
              <a:gd name="connsiteY23" fmla="*/ 119006 h 299310"/>
              <a:gd name="connsiteX24" fmla="*/ 2279560 w 4906850"/>
              <a:gd name="connsiteY24" fmla="*/ 93248 h 299310"/>
              <a:gd name="connsiteX25" fmla="*/ 2511380 w 4906850"/>
              <a:gd name="connsiteY25" fmla="*/ 67491 h 299310"/>
              <a:gd name="connsiteX26" fmla="*/ 2627290 w 4906850"/>
              <a:gd name="connsiteY26" fmla="*/ 54612 h 299310"/>
              <a:gd name="connsiteX27" fmla="*/ 2768957 w 4906850"/>
              <a:gd name="connsiteY27" fmla="*/ 80370 h 299310"/>
              <a:gd name="connsiteX28" fmla="*/ 2781836 w 4906850"/>
              <a:gd name="connsiteY28" fmla="*/ 119006 h 299310"/>
              <a:gd name="connsiteX29" fmla="*/ 2846231 w 4906850"/>
              <a:gd name="connsiteY29" fmla="*/ 183401 h 299310"/>
              <a:gd name="connsiteX30" fmla="*/ 3013656 w 4906850"/>
              <a:gd name="connsiteY30" fmla="*/ 170522 h 299310"/>
              <a:gd name="connsiteX31" fmla="*/ 3090929 w 4906850"/>
              <a:gd name="connsiteY31" fmla="*/ 144764 h 299310"/>
              <a:gd name="connsiteX32" fmla="*/ 3155324 w 4906850"/>
              <a:gd name="connsiteY32" fmla="*/ 131885 h 299310"/>
              <a:gd name="connsiteX33" fmla="*/ 3219718 w 4906850"/>
              <a:gd name="connsiteY33" fmla="*/ 106127 h 299310"/>
              <a:gd name="connsiteX34" fmla="*/ 3335628 w 4906850"/>
              <a:gd name="connsiteY34" fmla="*/ 157643 h 299310"/>
              <a:gd name="connsiteX35" fmla="*/ 3374264 w 4906850"/>
              <a:gd name="connsiteY35" fmla="*/ 196279 h 299310"/>
              <a:gd name="connsiteX36" fmla="*/ 3425780 w 4906850"/>
              <a:gd name="connsiteY36" fmla="*/ 273553 h 299310"/>
              <a:gd name="connsiteX37" fmla="*/ 3528811 w 4906850"/>
              <a:gd name="connsiteY37" fmla="*/ 299310 h 299310"/>
              <a:gd name="connsiteX38" fmla="*/ 3773509 w 4906850"/>
              <a:gd name="connsiteY38" fmla="*/ 286432 h 299310"/>
              <a:gd name="connsiteX39" fmla="*/ 3889419 w 4906850"/>
              <a:gd name="connsiteY39" fmla="*/ 260674 h 299310"/>
              <a:gd name="connsiteX40" fmla="*/ 3940935 w 4906850"/>
              <a:gd name="connsiteY40" fmla="*/ 234916 h 299310"/>
              <a:gd name="connsiteX41" fmla="*/ 4031087 w 4906850"/>
              <a:gd name="connsiteY41" fmla="*/ 196279 h 299310"/>
              <a:gd name="connsiteX42" fmla="*/ 4134118 w 4906850"/>
              <a:gd name="connsiteY42" fmla="*/ 222037 h 299310"/>
              <a:gd name="connsiteX43" fmla="*/ 4172755 w 4906850"/>
              <a:gd name="connsiteY43" fmla="*/ 234916 h 299310"/>
              <a:gd name="connsiteX44" fmla="*/ 4340180 w 4906850"/>
              <a:gd name="connsiteY44" fmla="*/ 209158 h 299310"/>
              <a:gd name="connsiteX45" fmla="*/ 4443211 w 4906850"/>
              <a:gd name="connsiteY45" fmla="*/ 170522 h 299310"/>
              <a:gd name="connsiteX46" fmla="*/ 4494726 w 4906850"/>
              <a:gd name="connsiteY46" fmla="*/ 144764 h 299310"/>
              <a:gd name="connsiteX47" fmla="*/ 4559121 w 4906850"/>
              <a:gd name="connsiteY47" fmla="*/ 119006 h 299310"/>
              <a:gd name="connsiteX48" fmla="*/ 4597757 w 4906850"/>
              <a:gd name="connsiteY48" fmla="*/ 93248 h 299310"/>
              <a:gd name="connsiteX49" fmla="*/ 4662152 w 4906850"/>
              <a:gd name="connsiteY49" fmla="*/ 80370 h 299310"/>
              <a:gd name="connsiteX50" fmla="*/ 4713667 w 4906850"/>
              <a:gd name="connsiteY50" fmla="*/ 93248 h 299310"/>
              <a:gd name="connsiteX51" fmla="*/ 4739425 w 4906850"/>
              <a:gd name="connsiteY51" fmla="*/ 131885 h 299310"/>
              <a:gd name="connsiteX52" fmla="*/ 4906850 w 4906850"/>
              <a:gd name="connsiteY52" fmla="*/ 131885 h 2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06850" h="299310">
                <a:moveTo>
                  <a:pt x="0" y="131885"/>
                </a:moveTo>
                <a:cubicBezTo>
                  <a:pt x="12879" y="119006"/>
                  <a:pt x="23815" y="103834"/>
                  <a:pt x="38636" y="93248"/>
                </a:cubicBezTo>
                <a:cubicBezTo>
                  <a:pt x="80105" y="63627"/>
                  <a:pt x="105104" y="64501"/>
                  <a:pt x="154546" y="54612"/>
                </a:cubicBezTo>
                <a:cubicBezTo>
                  <a:pt x="167425" y="46026"/>
                  <a:pt x="178690" y="34289"/>
                  <a:pt x="193183" y="28854"/>
                </a:cubicBezTo>
                <a:cubicBezTo>
                  <a:pt x="270126" y="0"/>
                  <a:pt x="276320" y="23004"/>
                  <a:pt x="360608" y="54612"/>
                </a:cubicBezTo>
                <a:cubicBezTo>
                  <a:pt x="473478" y="167479"/>
                  <a:pt x="335358" y="24310"/>
                  <a:pt x="425002" y="131885"/>
                </a:cubicBezTo>
                <a:cubicBezTo>
                  <a:pt x="455991" y="169072"/>
                  <a:pt x="464285" y="170953"/>
                  <a:pt x="502276" y="196279"/>
                </a:cubicBezTo>
                <a:cubicBezTo>
                  <a:pt x="532327" y="183400"/>
                  <a:pt x="564393" y="174464"/>
                  <a:pt x="592428" y="157643"/>
                </a:cubicBezTo>
                <a:cubicBezTo>
                  <a:pt x="702043" y="91874"/>
                  <a:pt x="556578" y="137627"/>
                  <a:pt x="682580" y="106127"/>
                </a:cubicBezTo>
                <a:cubicBezTo>
                  <a:pt x="695459" y="97541"/>
                  <a:pt x="705738" y="80370"/>
                  <a:pt x="721216" y="80370"/>
                </a:cubicBezTo>
                <a:cubicBezTo>
                  <a:pt x="756617" y="80370"/>
                  <a:pt x="792019" y="91478"/>
                  <a:pt x="824247" y="106127"/>
                </a:cubicBezTo>
                <a:cubicBezTo>
                  <a:pt x="840828" y="113664"/>
                  <a:pt x="848892" y="133104"/>
                  <a:pt x="862884" y="144764"/>
                </a:cubicBezTo>
                <a:cubicBezTo>
                  <a:pt x="896172" y="172504"/>
                  <a:pt x="901434" y="170493"/>
                  <a:pt x="940157" y="183401"/>
                </a:cubicBezTo>
                <a:cubicBezTo>
                  <a:pt x="995966" y="179108"/>
                  <a:pt x="1052461" y="180249"/>
                  <a:pt x="1107583" y="170522"/>
                </a:cubicBezTo>
                <a:cubicBezTo>
                  <a:pt x="1126489" y="167186"/>
                  <a:pt x="1140391" y="149081"/>
                  <a:pt x="1159098" y="144764"/>
                </a:cubicBezTo>
                <a:cubicBezTo>
                  <a:pt x="1196977" y="136023"/>
                  <a:pt x="1236371" y="136178"/>
                  <a:pt x="1275008" y="131885"/>
                </a:cubicBezTo>
                <a:cubicBezTo>
                  <a:pt x="1317938" y="140471"/>
                  <a:pt x="1363557" y="140397"/>
                  <a:pt x="1403797" y="157643"/>
                </a:cubicBezTo>
                <a:cubicBezTo>
                  <a:pt x="1426118" y="167209"/>
                  <a:pt x="1437036" y="193167"/>
                  <a:pt x="1455312" y="209158"/>
                </a:cubicBezTo>
                <a:cubicBezTo>
                  <a:pt x="1471466" y="223293"/>
                  <a:pt x="1489656" y="234916"/>
                  <a:pt x="1506828" y="247795"/>
                </a:cubicBezTo>
                <a:cubicBezTo>
                  <a:pt x="1536879" y="239209"/>
                  <a:pt x="1567609" y="232718"/>
                  <a:pt x="1596980" y="222037"/>
                </a:cubicBezTo>
                <a:cubicBezTo>
                  <a:pt x="1650484" y="202581"/>
                  <a:pt x="1642078" y="196267"/>
                  <a:pt x="1687132" y="170522"/>
                </a:cubicBezTo>
                <a:cubicBezTo>
                  <a:pt x="1703801" y="160997"/>
                  <a:pt x="1723288" y="156283"/>
                  <a:pt x="1738647" y="144764"/>
                </a:cubicBezTo>
                <a:cubicBezTo>
                  <a:pt x="1834692" y="72729"/>
                  <a:pt x="1743270" y="104971"/>
                  <a:pt x="1841678" y="80370"/>
                </a:cubicBezTo>
                <a:cubicBezTo>
                  <a:pt x="1854557" y="93249"/>
                  <a:pt x="1868655" y="105014"/>
                  <a:pt x="1880315" y="119006"/>
                </a:cubicBezTo>
                <a:cubicBezTo>
                  <a:pt x="2000307" y="262994"/>
                  <a:pt x="1693657" y="158346"/>
                  <a:pt x="2279560" y="93248"/>
                </a:cubicBezTo>
                <a:lnTo>
                  <a:pt x="2511380" y="67491"/>
                </a:lnTo>
                <a:lnTo>
                  <a:pt x="2627290" y="54612"/>
                </a:lnTo>
                <a:cubicBezTo>
                  <a:pt x="2674512" y="63198"/>
                  <a:pt x="2724652" y="61910"/>
                  <a:pt x="2768957" y="80370"/>
                </a:cubicBezTo>
                <a:cubicBezTo>
                  <a:pt x="2781488" y="85591"/>
                  <a:pt x="2775765" y="106864"/>
                  <a:pt x="2781836" y="119006"/>
                </a:cubicBezTo>
                <a:cubicBezTo>
                  <a:pt x="2803301" y="161936"/>
                  <a:pt x="2807594" y="157643"/>
                  <a:pt x="2846231" y="183401"/>
                </a:cubicBezTo>
                <a:cubicBezTo>
                  <a:pt x="2902039" y="179108"/>
                  <a:pt x="2958368" y="179252"/>
                  <a:pt x="3013656" y="170522"/>
                </a:cubicBezTo>
                <a:cubicBezTo>
                  <a:pt x="3040475" y="166287"/>
                  <a:pt x="3064305" y="150089"/>
                  <a:pt x="3090929" y="144764"/>
                </a:cubicBezTo>
                <a:lnTo>
                  <a:pt x="3155324" y="131885"/>
                </a:lnTo>
                <a:cubicBezTo>
                  <a:pt x="3176789" y="123299"/>
                  <a:pt x="3196668" y="107900"/>
                  <a:pt x="3219718" y="106127"/>
                </a:cubicBezTo>
                <a:cubicBezTo>
                  <a:pt x="3379077" y="93868"/>
                  <a:pt x="3294994" y="96691"/>
                  <a:pt x="3335628" y="157643"/>
                </a:cubicBezTo>
                <a:cubicBezTo>
                  <a:pt x="3345731" y="172797"/>
                  <a:pt x="3363082" y="181902"/>
                  <a:pt x="3374264" y="196279"/>
                </a:cubicBezTo>
                <a:cubicBezTo>
                  <a:pt x="3393270" y="220715"/>
                  <a:pt x="3395747" y="266045"/>
                  <a:pt x="3425780" y="273553"/>
                </a:cubicBezTo>
                <a:lnTo>
                  <a:pt x="3528811" y="299310"/>
                </a:lnTo>
                <a:cubicBezTo>
                  <a:pt x="3610377" y="295017"/>
                  <a:pt x="3692112" y="293215"/>
                  <a:pt x="3773509" y="286432"/>
                </a:cubicBezTo>
                <a:cubicBezTo>
                  <a:pt x="3784001" y="285558"/>
                  <a:pt x="3874287" y="266348"/>
                  <a:pt x="3889419" y="260674"/>
                </a:cubicBezTo>
                <a:cubicBezTo>
                  <a:pt x="3907395" y="253933"/>
                  <a:pt x="3923288" y="242479"/>
                  <a:pt x="3940935" y="234916"/>
                </a:cubicBezTo>
                <a:cubicBezTo>
                  <a:pt x="4073586" y="178065"/>
                  <a:pt x="3860227" y="281709"/>
                  <a:pt x="4031087" y="196279"/>
                </a:cubicBezTo>
                <a:cubicBezTo>
                  <a:pt x="4065431" y="204865"/>
                  <a:pt x="4099965" y="212722"/>
                  <a:pt x="4134118" y="222037"/>
                </a:cubicBezTo>
                <a:cubicBezTo>
                  <a:pt x="4147215" y="225609"/>
                  <a:pt x="4159206" y="235763"/>
                  <a:pt x="4172755" y="234916"/>
                </a:cubicBezTo>
                <a:cubicBezTo>
                  <a:pt x="4229110" y="231394"/>
                  <a:pt x="4284372" y="217744"/>
                  <a:pt x="4340180" y="209158"/>
                </a:cubicBezTo>
                <a:cubicBezTo>
                  <a:pt x="4419537" y="156254"/>
                  <a:pt x="4331808" y="207657"/>
                  <a:pt x="4443211" y="170522"/>
                </a:cubicBezTo>
                <a:cubicBezTo>
                  <a:pt x="4461424" y="164451"/>
                  <a:pt x="4477182" y="152561"/>
                  <a:pt x="4494726" y="144764"/>
                </a:cubicBezTo>
                <a:cubicBezTo>
                  <a:pt x="4515852" y="135375"/>
                  <a:pt x="4538443" y="129345"/>
                  <a:pt x="4559121" y="119006"/>
                </a:cubicBezTo>
                <a:cubicBezTo>
                  <a:pt x="4572965" y="112084"/>
                  <a:pt x="4583264" y="98683"/>
                  <a:pt x="4597757" y="93248"/>
                </a:cubicBezTo>
                <a:cubicBezTo>
                  <a:pt x="4618253" y="85562"/>
                  <a:pt x="4640687" y="84663"/>
                  <a:pt x="4662152" y="80370"/>
                </a:cubicBezTo>
                <a:cubicBezTo>
                  <a:pt x="4679324" y="84663"/>
                  <a:pt x="4698940" y="83430"/>
                  <a:pt x="4713667" y="93248"/>
                </a:cubicBezTo>
                <a:cubicBezTo>
                  <a:pt x="4726546" y="101834"/>
                  <a:pt x="4724247" y="128849"/>
                  <a:pt x="4739425" y="131885"/>
                </a:cubicBezTo>
                <a:cubicBezTo>
                  <a:pt x="4794150" y="142830"/>
                  <a:pt x="4851042" y="131885"/>
                  <a:pt x="4906850" y="131885"/>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sp>
        <p:nvSpPr>
          <p:cNvPr id="25" name="TextBox 24"/>
          <p:cNvSpPr txBox="1"/>
          <p:nvPr/>
        </p:nvSpPr>
        <p:spPr>
          <a:xfrm>
            <a:off x="1043608" y="928676"/>
            <a:ext cx="5256584" cy="646331"/>
          </a:xfrm>
          <a:prstGeom prst="rect">
            <a:avLst/>
          </a:prstGeom>
          <a:noFill/>
        </p:spPr>
        <p:txBody>
          <a:bodyPr wrap="square" rtlCol="0">
            <a:spAutoFit/>
          </a:bodyPr>
          <a:lstStyle/>
          <a:p>
            <a:r>
              <a:rPr lang="en-IE" sz="3600" b="1" dirty="0" smtClean="0">
                <a:solidFill>
                  <a:srgbClr val="FF0000"/>
                </a:solidFill>
              </a:rPr>
              <a:t>Microsoft R Open 3.0</a:t>
            </a:r>
            <a:endParaRPr lang="en-IE" sz="3600" b="1" dirty="0">
              <a:solidFill>
                <a:srgbClr val="FF0000"/>
              </a:solidFill>
            </a:endParaRPr>
          </a:p>
        </p:txBody>
      </p:sp>
      <p:sp>
        <p:nvSpPr>
          <p:cNvPr id="13" name="TextBox 12"/>
          <p:cNvSpPr txBox="1"/>
          <p:nvPr/>
        </p:nvSpPr>
        <p:spPr>
          <a:xfrm>
            <a:off x="6546138" y="3160358"/>
            <a:ext cx="1260000"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b="1" dirty="0" smtClean="0"/>
              <a:t>digest (2.6)</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 single, shared installation</a:t>
            </a:r>
            <a:endParaRPr lang="en-IE" b="1" dirty="0"/>
          </a:p>
        </p:txBody>
      </p:sp>
      <p:sp>
        <p:nvSpPr>
          <p:cNvPr id="5" name="TextBox 4"/>
          <p:cNvSpPr txBox="1"/>
          <p:nvPr/>
        </p:nvSpPr>
        <p:spPr>
          <a:xfrm>
            <a:off x="1102737" y="1500180"/>
            <a:ext cx="6768752" cy="3170099"/>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E" sz="4000" b="1" dirty="0" smtClean="0"/>
              <a:t>R Version – </a:t>
            </a:r>
            <a:r>
              <a:rPr lang="en-IE" sz="4000" b="1" dirty="0" err="1" smtClean="0"/>
              <a:t>DoJE</a:t>
            </a:r>
            <a:endParaRPr lang="en-IE" sz="4000" b="1" dirty="0" smtClean="0"/>
          </a:p>
          <a:p>
            <a:endParaRPr lang="en-IE" sz="4000" b="1" dirty="0" smtClean="0"/>
          </a:p>
          <a:p>
            <a:endParaRPr lang="en-IE" sz="4000" b="1" dirty="0" smtClean="0"/>
          </a:p>
          <a:p>
            <a:endParaRPr lang="en-IE" sz="4000" b="1" dirty="0" smtClean="0"/>
          </a:p>
          <a:p>
            <a:endParaRPr lang="en-IE" sz="4000" b="1" dirty="0"/>
          </a:p>
        </p:txBody>
      </p:sp>
      <p:sp>
        <p:nvSpPr>
          <p:cNvPr id="6" name="TextBox 5"/>
          <p:cNvSpPr txBox="1"/>
          <p:nvPr/>
        </p:nvSpPr>
        <p:spPr>
          <a:xfrm>
            <a:off x="1155013" y="3928374"/>
            <a:ext cx="6660000" cy="630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600" b="1" dirty="0" smtClean="0"/>
              <a:t>RHEL 7 VM</a:t>
            </a:r>
            <a:endParaRPr lang="en-IE" sz="2600" b="1" dirty="0"/>
          </a:p>
        </p:txBody>
      </p:sp>
      <p:sp>
        <p:nvSpPr>
          <p:cNvPr id="7" name="TextBox 6"/>
          <p:cNvSpPr txBox="1"/>
          <p:nvPr/>
        </p:nvSpPr>
        <p:spPr>
          <a:xfrm>
            <a:off x="1154613" y="3143254"/>
            <a:ext cx="6657747" cy="630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600" b="1" dirty="0" smtClean="0"/>
              <a:t>Microsoft R Open 3.2.5 + packages</a:t>
            </a:r>
            <a:endParaRPr lang="en-IE" sz="2600" b="1" dirty="0"/>
          </a:p>
        </p:txBody>
      </p:sp>
      <p:sp>
        <p:nvSpPr>
          <p:cNvPr id="13" name="TextBox 12"/>
          <p:cNvSpPr txBox="1"/>
          <p:nvPr/>
        </p:nvSpPr>
        <p:spPr>
          <a:xfrm>
            <a:off x="1154614" y="2298511"/>
            <a:ext cx="6657747" cy="630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en-IE" sz="2600" b="1" dirty="0" err="1" smtClean="0"/>
              <a:t>RStudio</a:t>
            </a:r>
            <a:r>
              <a:rPr lang="en-IE" sz="2600" b="1" dirty="0" smtClean="0"/>
              <a:t> Server (Pro)</a:t>
            </a:r>
            <a:endParaRPr lang="en-IE" sz="2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1" y="-74544"/>
            <a:ext cx="3879139" cy="646331"/>
          </a:xfrm>
          <a:prstGeom prst="rect">
            <a:avLst/>
          </a:prstGeom>
          <a:noFill/>
        </p:spPr>
        <p:txBody>
          <a:bodyPr wrap="none" rtlCol="0">
            <a:spAutoFit/>
          </a:bodyPr>
          <a:lstStyle/>
          <a:p>
            <a:r>
              <a:rPr lang="en-IE" sz="3600" dirty="0" err="1" smtClean="0"/>
              <a:t>png</a:t>
            </a:r>
            <a:r>
              <a:rPr lang="en-IE" sz="3600" dirty="0" smtClean="0"/>
              <a:t>(</a:t>
            </a:r>
            <a:r>
              <a:rPr lang="en-IE" sz="3600" dirty="0" err="1" smtClean="0"/>
              <a:t>rstudio_server</a:t>
            </a:r>
            <a:r>
              <a:rPr lang="en-IE" sz="3600" dirty="0" smtClean="0"/>
              <a:t>)</a:t>
            </a:r>
            <a:endParaRPr lang="en-IE" sz="3600" dirty="0"/>
          </a:p>
        </p:txBody>
      </p:sp>
      <p:pic>
        <p:nvPicPr>
          <p:cNvPr id="2" name="Picture 1"/>
          <p:cNvPicPr>
            <a:picLocks noChangeAspect="1"/>
          </p:cNvPicPr>
          <p:nvPr/>
        </p:nvPicPr>
        <p:blipFill>
          <a:blip r:embed="rId3"/>
          <a:stretch>
            <a:fillRect/>
          </a:stretch>
        </p:blipFill>
        <p:spPr>
          <a:xfrm>
            <a:off x="463282" y="587846"/>
            <a:ext cx="8285182" cy="44321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normAutofit/>
          </a:bodyPr>
          <a:lstStyle/>
          <a:p>
            <a:r>
              <a:rPr lang="en-IE" dirty="0" smtClean="0"/>
              <a:t>R/</a:t>
            </a:r>
            <a:r>
              <a:rPr lang="en-IE" dirty="0" err="1" smtClean="0"/>
              <a:t>RStudio</a:t>
            </a:r>
            <a:r>
              <a:rPr lang="en-IE" dirty="0" smtClean="0"/>
              <a:t> Software</a:t>
            </a:r>
            <a:endParaRPr lang="en-IE" dirty="0"/>
          </a:p>
        </p:txBody>
      </p:sp>
      <p:graphicFrame>
        <p:nvGraphicFramePr>
          <p:cNvPr id="4" name="Content Placeholder 3"/>
          <p:cNvGraphicFramePr>
            <a:graphicFrameLocks noGrp="1"/>
          </p:cNvGraphicFramePr>
          <p:nvPr>
            <p:ph idx="1"/>
          </p:nvPr>
        </p:nvGraphicFramePr>
        <p:xfrm>
          <a:off x="156653" y="1005576"/>
          <a:ext cx="8856982" cy="3131576"/>
        </p:xfrm>
        <a:graphic>
          <a:graphicData uri="http://schemas.openxmlformats.org/drawingml/2006/table">
            <a:tbl>
              <a:tblPr firstRow="1" bandRow="1">
                <a:tableStyleId>{5C22544A-7EE6-4342-B048-85BDC9FD1C3A}</a:tableStyleId>
              </a:tblPr>
              <a:tblGrid>
                <a:gridCol w="2336058">
                  <a:extLst>
                    <a:ext uri="{9D8B030D-6E8A-4147-A177-3AD203B41FA5}">
                      <a16:colId xmlns:a16="http://schemas.microsoft.com/office/drawing/2014/main" val="20000"/>
                    </a:ext>
                  </a:extLst>
                </a:gridCol>
                <a:gridCol w="3260462">
                  <a:extLst>
                    <a:ext uri="{9D8B030D-6E8A-4147-A177-3AD203B41FA5}">
                      <a16:colId xmlns:a16="http://schemas.microsoft.com/office/drawing/2014/main" val="20001"/>
                    </a:ext>
                  </a:extLst>
                </a:gridCol>
                <a:gridCol w="3260462">
                  <a:extLst>
                    <a:ext uri="{9D8B030D-6E8A-4147-A177-3AD203B41FA5}">
                      <a16:colId xmlns:a16="http://schemas.microsoft.com/office/drawing/2014/main" val="20002"/>
                    </a:ext>
                  </a:extLst>
                </a:gridCol>
              </a:tblGrid>
              <a:tr h="365516">
                <a:tc>
                  <a:txBody>
                    <a:bodyPr/>
                    <a:lstStyle/>
                    <a:p>
                      <a:pPr algn="ctr"/>
                      <a:endParaRPr lang="en-IE" sz="1400" dirty="0">
                        <a:solidFill>
                          <a:schemeClr val="tx1"/>
                        </a:solidFill>
                      </a:endParaRPr>
                    </a:p>
                  </a:txBody>
                  <a:tcPr marT="34290" marB="34290" anchor="ctr"/>
                </a:tc>
                <a:tc>
                  <a:txBody>
                    <a:bodyPr/>
                    <a:lstStyle/>
                    <a:p>
                      <a:pPr algn="ctr"/>
                      <a:r>
                        <a:rPr lang="en-IE" sz="1400" dirty="0" smtClean="0">
                          <a:solidFill>
                            <a:schemeClr val="bg1"/>
                          </a:solidFill>
                        </a:rPr>
                        <a:t>Open Source</a:t>
                      </a:r>
                      <a:endParaRPr lang="en-IE" sz="1400" dirty="0">
                        <a:solidFill>
                          <a:schemeClr val="bg1"/>
                        </a:solidFill>
                      </a:endParaRPr>
                    </a:p>
                  </a:txBody>
                  <a:tcPr marT="34290" marB="34290" anchor="ctr"/>
                </a:tc>
                <a:tc>
                  <a:txBody>
                    <a:bodyPr/>
                    <a:lstStyle/>
                    <a:p>
                      <a:pPr algn="ctr"/>
                      <a:r>
                        <a:rPr lang="en-IE" sz="1400" dirty="0" smtClean="0">
                          <a:solidFill>
                            <a:schemeClr val="bg1"/>
                          </a:solidFill>
                        </a:rPr>
                        <a:t>Licensed / </a:t>
                      </a:r>
                      <a:r>
                        <a:rPr lang="en-IE" sz="1400" u="sng" dirty="0" smtClean="0">
                          <a:solidFill>
                            <a:schemeClr val="bg1"/>
                          </a:solidFill>
                        </a:rPr>
                        <a:t>Pro</a:t>
                      </a:r>
                      <a:endParaRPr lang="en-IE" sz="1400" u="sng" dirty="0">
                        <a:solidFill>
                          <a:schemeClr val="bg1"/>
                        </a:solidFill>
                      </a:endParaRPr>
                    </a:p>
                  </a:txBody>
                  <a:tcPr marT="34290" marB="34290" anchor="ctr"/>
                </a:tc>
                <a:extLst>
                  <a:ext uri="{0D108BD9-81ED-4DB2-BD59-A6C34878D82A}">
                    <a16:rowId xmlns:a16="http://schemas.microsoft.com/office/drawing/2014/main" val="10000"/>
                  </a:ext>
                </a:extLst>
              </a:tr>
              <a:tr h="685800">
                <a:tc>
                  <a:txBody>
                    <a:bodyPr/>
                    <a:lstStyle/>
                    <a:p>
                      <a:pPr algn="ctr"/>
                      <a:r>
                        <a:rPr lang="en-IE" sz="1400" b="1" dirty="0" smtClean="0">
                          <a:solidFill>
                            <a:schemeClr val="tx1"/>
                          </a:solidFill>
                        </a:rPr>
                        <a:t>R engine</a:t>
                      </a:r>
                      <a:endParaRPr lang="en-IE" sz="1400" b="1" dirty="0">
                        <a:solidFill>
                          <a:schemeClr val="tx1"/>
                        </a:solidFill>
                      </a:endParaRPr>
                    </a:p>
                  </a:txBody>
                  <a:tcPr marT="34290" marB="34290" anchor="ctr"/>
                </a:tc>
                <a:tc>
                  <a:txBody>
                    <a:bodyPr/>
                    <a:lstStyle/>
                    <a:p>
                      <a:pPr algn="l"/>
                      <a:r>
                        <a:rPr lang="en-IE" sz="1400" dirty="0" smtClean="0">
                          <a:solidFill>
                            <a:schemeClr val="tx1"/>
                          </a:solidFill>
                        </a:rPr>
                        <a:t>● </a:t>
                      </a:r>
                      <a:r>
                        <a:rPr lang="en-IE" sz="1400" baseline="0" dirty="0" smtClean="0">
                          <a:solidFill>
                            <a:schemeClr val="tx1"/>
                          </a:solidFill>
                        </a:rPr>
                        <a:t>base R</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tx1"/>
                          </a:solidFill>
                        </a:rPr>
                        <a:t>● all packages</a:t>
                      </a: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solidFill>
                            <a:schemeClr val="tx1"/>
                          </a:solidFill>
                        </a:rPr>
                        <a:t>[● Microsoft – snapshots, maths]</a:t>
                      </a:r>
                    </a:p>
                  </a:txBody>
                  <a:tcPr marT="34290" marB="34290" anchor="ctr"/>
                </a:tc>
                <a:tc>
                  <a:txBody>
                    <a:bodyPr/>
                    <a:lstStyle/>
                    <a:p>
                      <a:pPr algn="l"/>
                      <a:r>
                        <a:rPr lang="en-IE" sz="1400" dirty="0" smtClean="0">
                          <a:solidFill>
                            <a:schemeClr val="tx1"/>
                          </a:solidFill>
                        </a:rPr>
                        <a:t>● </a:t>
                      </a:r>
                      <a:r>
                        <a:rPr lang="en-IE" sz="1400" dirty="0" err="1" smtClean="0">
                          <a:solidFill>
                            <a:schemeClr val="tx1"/>
                          </a:solidFill>
                        </a:rPr>
                        <a:t>validR</a:t>
                      </a:r>
                      <a:r>
                        <a:rPr lang="en-IE" sz="1400" dirty="0" smtClean="0">
                          <a:solidFill>
                            <a:schemeClr val="tx1"/>
                          </a:solidFill>
                        </a:rPr>
                        <a:t> – validated</a:t>
                      </a:r>
                      <a:r>
                        <a:rPr lang="en-IE" sz="1400" baseline="0" dirty="0" smtClean="0">
                          <a:solidFill>
                            <a:schemeClr val="tx1"/>
                          </a:solidFill>
                        </a:rPr>
                        <a:t> base + selected packages</a:t>
                      </a:r>
                      <a:endParaRPr lang="en-IE" sz="1400" dirty="0">
                        <a:solidFill>
                          <a:schemeClr val="tx1"/>
                        </a:solidFill>
                      </a:endParaRPr>
                    </a:p>
                  </a:txBody>
                  <a:tcPr marT="34290" marB="34290" anchor="ctr"/>
                </a:tc>
                <a:extLst>
                  <a:ext uri="{0D108BD9-81ED-4DB2-BD59-A6C34878D82A}">
                    <a16:rowId xmlns:a16="http://schemas.microsoft.com/office/drawing/2014/main" val="10001"/>
                  </a:ext>
                </a:extLst>
              </a:tr>
              <a:tr h="480060">
                <a:tc>
                  <a:txBody>
                    <a:bodyPr/>
                    <a:lstStyle/>
                    <a:p>
                      <a:pPr algn="ctr"/>
                      <a:r>
                        <a:rPr lang="en-IE" sz="1400" b="1" dirty="0" err="1" smtClean="0">
                          <a:solidFill>
                            <a:schemeClr val="tx1"/>
                          </a:solidFill>
                        </a:rPr>
                        <a:t>Rstudio</a:t>
                      </a:r>
                      <a:endParaRPr lang="en-IE" sz="1400" b="1" dirty="0" smtClean="0">
                        <a:solidFill>
                          <a:schemeClr val="tx1"/>
                        </a:solidFill>
                      </a:endParaRPr>
                    </a:p>
                    <a:p>
                      <a:pPr algn="ctr"/>
                      <a:r>
                        <a:rPr lang="en-IE" sz="1400" b="1" dirty="0" smtClean="0">
                          <a:solidFill>
                            <a:schemeClr val="tx1"/>
                          </a:solidFill>
                        </a:rPr>
                        <a:t>[one user]</a:t>
                      </a:r>
                    </a:p>
                  </a:txBody>
                  <a:tcPr marT="34290" marB="34290" anchor="ctr"/>
                </a:tc>
                <a:tc>
                  <a:txBody>
                    <a:bodyPr/>
                    <a:lstStyle/>
                    <a:p>
                      <a:pPr algn="l"/>
                      <a:r>
                        <a:rPr lang="en-IE" sz="1400" dirty="0" smtClean="0">
                          <a:solidFill>
                            <a:schemeClr val="tx1"/>
                          </a:solidFill>
                        </a:rPr>
                        <a:t>● Code completion</a:t>
                      </a:r>
                      <a:r>
                        <a:rPr lang="en-IE" sz="1400" baseline="0" dirty="0">
                          <a:solidFill>
                            <a:schemeClr val="tx1"/>
                          </a:solidFill>
                        </a:rPr>
                        <a:t> </a:t>
                      </a:r>
                      <a:r>
                        <a:rPr lang="en-IE" sz="1400" baseline="0" dirty="0" smtClean="0">
                          <a:solidFill>
                            <a:schemeClr val="tx1"/>
                          </a:solidFill>
                        </a:rPr>
                        <a:t>+ </a:t>
                      </a:r>
                    </a:p>
                    <a:p>
                      <a:pPr algn="l"/>
                      <a:r>
                        <a:rPr lang="en-IE" sz="1400" baseline="0" dirty="0" smtClean="0">
                          <a:solidFill>
                            <a:schemeClr val="tx1"/>
                          </a:solidFill>
                        </a:rPr>
                        <a:t>other helpful tools</a:t>
                      </a:r>
                      <a:endParaRPr lang="en-IE" sz="1400" dirty="0" smtClean="0">
                        <a:solidFill>
                          <a:schemeClr val="tx1"/>
                        </a:solidFill>
                      </a:endParaRPr>
                    </a:p>
                  </a:txBody>
                  <a:tcPr marT="34290" marB="34290" anchor="ctr"/>
                </a:tc>
                <a:tc>
                  <a:txBody>
                    <a:bodyPr/>
                    <a:lstStyle/>
                    <a:p>
                      <a:pPr algn="l"/>
                      <a:r>
                        <a:rPr lang="en-IE" sz="1400" dirty="0" smtClean="0">
                          <a:solidFill>
                            <a:schemeClr val="tx1"/>
                          </a:solidFill>
                        </a:rPr>
                        <a:t>Open</a:t>
                      </a:r>
                      <a:r>
                        <a:rPr lang="en-IE" sz="1400" baseline="0" dirty="0" smtClean="0">
                          <a:solidFill>
                            <a:schemeClr val="tx1"/>
                          </a:solidFill>
                        </a:rPr>
                        <a:t> Source + </a:t>
                      </a:r>
                    </a:p>
                    <a:p>
                      <a:pPr algn="l"/>
                      <a:r>
                        <a:rPr lang="en-IE" sz="1400" dirty="0" smtClean="0">
                          <a:solidFill>
                            <a:schemeClr val="tx1"/>
                          </a:solidFill>
                        </a:rPr>
                        <a:t>● Supports + SLAs</a:t>
                      </a:r>
                    </a:p>
                  </a:txBody>
                  <a:tcPr marT="34290" marB="34290" anchor="ctr"/>
                </a:tc>
                <a:extLst>
                  <a:ext uri="{0D108BD9-81ED-4DB2-BD59-A6C34878D82A}">
                    <a16:rowId xmlns:a16="http://schemas.microsoft.com/office/drawing/2014/main" val="10002"/>
                  </a:ext>
                </a:extLst>
              </a:tr>
              <a:tr h="1508760">
                <a:tc>
                  <a:txBody>
                    <a:bodyPr/>
                    <a:lstStyle/>
                    <a:p>
                      <a:pPr algn="ctr"/>
                      <a:r>
                        <a:rPr lang="en-IE" sz="1400" b="1" dirty="0" err="1" smtClean="0">
                          <a:solidFill>
                            <a:schemeClr val="tx1"/>
                          </a:solidFill>
                        </a:rPr>
                        <a:t>RStudio</a:t>
                      </a:r>
                      <a:r>
                        <a:rPr lang="en-IE" sz="1400" b="1" dirty="0" smtClean="0">
                          <a:solidFill>
                            <a:schemeClr val="tx1"/>
                          </a:solidFill>
                        </a:rPr>
                        <a:t> </a:t>
                      </a:r>
                      <a:r>
                        <a:rPr lang="en-IE" sz="1400" b="1" u="sng" dirty="0" smtClean="0">
                          <a:solidFill>
                            <a:schemeClr val="tx1"/>
                          </a:solidFill>
                        </a:rPr>
                        <a:t>Server</a:t>
                      </a:r>
                    </a:p>
                    <a:p>
                      <a:pPr algn="ctr"/>
                      <a:r>
                        <a:rPr lang="en-IE" sz="1400" b="1" u="none" dirty="0" smtClean="0">
                          <a:solidFill>
                            <a:schemeClr val="tx1"/>
                          </a:solidFill>
                        </a:rPr>
                        <a:t>[many</a:t>
                      </a:r>
                      <a:r>
                        <a:rPr lang="en-IE" sz="1400" b="1" u="none" baseline="0" dirty="0" smtClean="0">
                          <a:solidFill>
                            <a:schemeClr val="tx1"/>
                          </a:solidFill>
                        </a:rPr>
                        <a:t> users]</a:t>
                      </a:r>
                      <a:endParaRPr lang="en-IE" sz="1400" b="1" u="none" dirty="0">
                        <a:solidFill>
                          <a:schemeClr val="tx1"/>
                        </a:solidFill>
                      </a:endParaRPr>
                    </a:p>
                  </a:txBody>
                  <a:tcPr marT="34290" marB="34290" anchor="ctr"/>
                </a:tc>
                <a:tc>
                  <a:txBody>
                    <a:bodyPr/>
                    <a:lstStyle/>
                    <a:p>
                      <a:pPr algn="l"/>
                      <a:r>
                        <a:rPr lang="en-IE" sz="1400" dirty="0" smtClean="0">
                          <a:solidFill>
                            <a:schemeClr val="tx1"/>
                          </a:solidFill>
                        </a:rPr>
                        <a:t>● One</a:t>
                      </a:r>
                      <a:r>
                        <a:rPr lang="en-IE" sz="1400" baseline="0" dirty="0" smtClean="0">
                          <a:solidFill>
                            <a:schemeClr val="tx1"/>
                          </a:solidFill>
                        </a:rPr>
                        <a:t> central R version</a:t>
                      </a:r>
                      <a:endParaRPr lang="en-IE" sz="1400" dirty="0" smtClean="0">
                        <a:solidFill>
                          <a:schemeClr val="tx1"/>
                        </a:solidFill>
                      </a:endParaRPr>
                    </a:p>
                    <a:p>
                      <a:pPr algn="l"/>
                      <a:r>
                        <a:rPr lang="en-IE" sz="1400" dirty="0" smtClean="0">
                          <a:solidFill>
                            <a:schemeClr val="tx1"/>
                          </a:solidFill>
                        </a:rPr>
                        <a:t>● </a:t>
                      </a:r>
                      <a:r>
                        <a:rPr lang="en-IE" sz="1400" baseline="0" dirty="0" smtClean="0">
                          <a:solidFill>
                            <a:schemeClr val="tx1"/>
                          </a:solidFill>
                        </a:rPr>
                        <a:t>Used through browser</a:t>
                      </a:r>
                    </a:p>
                    <a:p>
                      <a:pPr algn="l"/>
                      <a:r>
                        <a:rPr lang="en-IE" sz="1400" dirty="0" smtClean="0">
                          <a:solidFill>
                            <a:schemeClr val="tx1"/>
                          </a:solidFill>
                        </a:rPr>
                        <a:t>● Efficient</a:t>
                      </a:r>
                      <a:r>
                        <a:rPr lang="en-IE" sz="1400" baseline="0" dirty="0" smtClean="0">
                          <a:solidFill>
                            <a:schemeClr val="tx1"/>
                          </a:solidFill>
                        </a:rPr>
                        <a:t> use of hardware</a:t>
                      </a:r>
                    </a:p>
                  </a:txBody>
                  <a:tcPr marT="34290" marB="34290" anchor="ctr"/>
                </a:tc>
                <a:tc>
                  <a:txBody>
                    <a:bodyPr/>
                    <a:lstStyle/>
                    <a:p>
                      <a:pPr algn="l"/>
                      <a:r>
                        <a:rPr lang="en-IE" sz="1400" dirty="0" smtClean="0">
                          <a:solidFill>
                            <a:schemeClr val="tx1"/>
                          </a:solidFill>
                        </a:rPr>
                        <a:t>Open</a:t>
                      </a:r>
                      <a:r>
                        <a:rPr lang="en-IE" sz="1400" baseline="0" dirty="0" smtClean="0">
                          <a:solidFill>
                            <a:schemeClr val="tx1"/>
                          </a:solidFill>
                        </a:rPr>
                        <a:t> Source + </a:t>
                      </a:r>
                    </a:p>
                    <a:p>
                      <a:pPr algn="l"/>
                      <a:r>
                        <a:rPr lang="en-IE" sz="1400" dirty="0" smtClean="0">
                          <a:solidFill>
                            <a:schemeClr val="tx1"/>
                          </a:solidFill>
                        </a:rPr>
                        <a:t>● Real-time</a:t>
                      </a:r>
                      <a:r>
                        <a:rPr lang="en-IE" sz="1400" baseline="0" dirty="0" smtClean="0">
                          <a:solidFill>
                            <a:schemeClr val="tx1"/>
                          </a:solidFill>
                        </a:rPr>
                        <a:t> Project Sharing</a:t>
                      </a:r>
                      <a:endParaRPr lang="en-IE" sz="1400" dirty="0" smtClean="0">
                        <a:solidFill>
                          <a:schemeClr val="tx1"/>
                        </a:solidFill>
                      </a:endParaRPr>
                    </a:p>
                    <a:p>
                      <a:pPr algn="l"/>
                      <a:r>
                        <a:rPr lang="en-IE" sz="1400" dirty="0" smtClean="0">
                          <a:solidFill>
                            <a:schemeClr val="tx1"/>
                          </a:solidFill>
                        </a:rPr>
                        <a:t>● Parallel Sessions</a:t>
                      </a:r>
                    </a:p>
                    <a:p>
                      <a:pPr algn="l"/>
                      <a:r>
                        <a:rPr lang="en-IE" sz="1400" dirty="0" smtClean="0">
                          <a:solidFill>
                            <a:schemeClr val="tx1"/>
                          </a:solidFill>
                        </a:rPr>
                        <a:t>● Multiple central R versions</a:t>
                      </a:r>
                    </a:p>
                    <a:p>
                      <a:pPr algn="l"/>
                      <a:r>
                        <a:rPr lang="en-IE" sz="1400" dirty="0" smtClean="0">
                          <a:solidFill>
                            <a:schemeClr val="tx1"/>
                          </a:solidFill>
                        </a:rPr>
                        <a:t>● Monitoring + Tuning</a:t>
                      </a:r>
                    </a:p>
                    <a:p>
                      <a:pPr algn="l"/>
                      <a:r>
                        <a:rPr lang="en-IE" sz="1400" dirty="0" smtClean="0">
                          <a:solidFill>
                            <a:schemeClr val="tx1"/>
                          </a:solidFill>
                        </a:rPr>
                        <a:t>● Enhanced</a:t>
                      </a:r>
                      <a:r>
                        <a:rPr lang="en-IE" sz="1400" baseline="0" dirty="0" smtClean="0">
                          <a:solidFill>
                            <a:schemeClr val="tx1"/>
                          </a:solidFill>
                        </a:rPr>
                        <a:t> Security</a:t>
                      </a:r>
                      <a:endParaRPr lang="en-IE" sz="1400" dirty="0" smtClean="0">
                        <a:solidFill>
                          <a:schemeClr val="tx1"/>
                        </a:solidFill>
                      </a:endParaRPr>
                    </a:p>
                    <a:p>
                      <a:pPr algn="l"/>
                      <a:r>
                        <a:rPr lang="en-IE" sz="1400" dirty="0" smtClean="0">
                          <a:solidFill>
                            <a:schemeClr val="tx1"/>
                          </a:solidFill>
                        </a:rPr>
                        <a:t>● Support +</a:t>
                      </a:r>
                      <a:r>
                        <a:rPr lang="en-IE" sz="1400" baseline="0" dirty="0" smtClean="0">
                          <a:solidFill>
                            <a:schemeClr val="tx1"/>
                          </a:solidFill>
                        </a:rPr>
                        <a:t> SLAs</a:t>
                      </a:r>
                    </a:p>
                  </a:txBody>
                  <a:tcPr marT="34290" marB="3429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a:off x="251520" y="315747"/>
            <a:ext cx="8766720" cy="4827771"/>
            <a:chOff x="251520" y="250916"/>
            <a:chExt cx="8766720" cy="6437027"/>
          </a:xfrm>
        </p:grpSpPr>
        <p:sp>
          <p:nvSpPr>
            <p:cNvPr id="81" name="AutoShape 3"/>
            <p:cNvSpPr>
              <a:spLocks noChangeArrowheads="1"/>
            </p:cNvSpPr>
            <p:nvPr/>
          </p:nvSpPr>
          <p:spPr bwMode="auto">
            <a:xfrm flipH="1">
              <a:off x="1475656" y="2337583"/>
              <a:ext cx="1800200" cy="1299992"/>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Analysis</a:t>
              </a:r>
              <a:endParaRPr lang="en-GB" altLang="en-US" sz="1200" dirty="0">
                <a:latin typeface="Calibri" pitchFamily="32" charset="0"/>
              </a:endParaRPr>
            </a:p>
          </p:txBody>
        </p:sp>
        <p:sp>
          <p:nvSpPr>
            <p:cNvPr id="83" name="Rectangle 6"/>
            <p:cNvSpPr>
              <a:spLocks noChangeArrowheads="1"/>
            </p:cNvSpPr>
            <p:nvPr/>
          </p:nvSpPr>
          <p:spPr bwMode="auto">
            <a:xfrm>
              <a:off x="2051719" y="2783334"/>
              <a:ext cx="819150" cy="5016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US" altLang="en-US" sz="1000" b="1" dirty="0" smtClean="0">
                  <a:solidFill>
                    <a:srgbClr val="FFFFFF"/>
                  </a:solidFill>
                  <a:latin typeface="Calibri" pitchFamily="32" charset="0"/>
                </a:rPr>
                <a:t>RStudio Server Pro</a:t>
              </a:r>
              <a:endParaRPr lang="en-GB" altLang="en-US" sz="1000" b="1" dirty="0">
                <a:solidFill>
                  <a:srgbClr val="FFFFFF"/>
                </a:solidFill>
                <a:latin typeface="Calibri" pitchFamily="32" charset="0"/>
              </a:endParaRPr>
            </a:p>
          </p:txBody>
        </p:sp>
        <p:sp>
          <p:nvSpPr>
            <p:cNvPr id="14388" name="AutoShape 3"/>
            <p:cNvSpPr>
              <a:spLocks noChangeArrowheads="1"/>
            </p:cNvSpPr>
            <p:nvPr/>
          </p:nvSpPr>
          <p:spPr bwMode="auto">
            <a:xfrm flipH="1">
              <a:off x="2771798" y="4782930"/>
              <a:ext cx="4448961" cy="1238358"/>
            </a:xfrm>
            <a:custGeom>
              <a:avLst/>
              <a:gdLst>
                <a:gd name="T0" fmla="*/ 0 w 1080357"/>
                <a:gd name="T1" fmla="*/ 0 h 4861060"/>
                <a:gd name="T2" fmla="*/ 0 w 1080357"/>
                <a:gd name="T3" fmla="*/ 0 h 4861060"/>
                <a:gd name="T4" fmla="*/ 0 w 1080357"/>
                <a:gd name="T5" fmla="*/ 0 h 4861060"/>
                <a:gd name="T6" fmla="*/ 0 w 1080357"/>
                <a:gd name="T7" fmla="*/ 0 h 4861060"/>
                <a:gd name="T8" fmla="*/ 0 w 1080357"/>
                <a:gd name="T9" fmla="*/ 0 h 4861060"/>
                <a:gd name="T10" fmla="*/ 0 w 1080357"/>
                <a:gd name="T11" fmla="*/ 0 h 4861060"/>
                <a:gd name="T12" fmla="*/ 0 w 1080357"/>
                <a:gd name="T13" fmla="*/ 0 h 4861060"/>
                <a:gd name="T14" fmla="*/ 0 w 1080357"/>
                <a:gd name="T15" fmla="*/ 0 h 4861060"/>
                <a:gd name="T16" fmla="*/ 0 w 1080357"/>
                <a:gd name="T17" fmla="*/ 0 h 486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357"/>
                <a:gd name="T28" fmla="*/ 0 h 4861060"/>
                <a:gd name="T29" fmla="*/ 1080357 w 1080357"/>
                <a:gd name="T30" fmla="*/ 4861060 h 486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357" h="4861060">
                  <a:moveTo>
                    <a:pt x="180063" y="0"/>
                  </a:moveTo>
                  <a:lnTo>
                    <a:pt x="900294" y="0"/>
                  </a:lnTo>
                  <a:cubicBezTo>
                    <a:pt x="999740" y="0"/>
                    <a:pt x="1080357" y="80617"/>
                    <a:pt x="1080357" y="180063"/>
                  </a:cubicBezTo>
                  <a:lnTo>
                    <a:pt x="1080357" y="4861060"/>
                  </a:lnTo>
                  <a:lnTo>
                    <a:pt x="0" y="4861060"/>
                  </a:lnTo>
                  <a:lnTo>
                    <a:pt x="0" y="180063"/>
                  </a:lnTo>
                  <a:cubicBezTo>
                    <a:pt x="0" y="80617"/>
                    <a:pt x="80617" y="0"/>
                    <a:pt x="180063" y="0"/>
                  </a:cubicBezTo>
                  <a:close/>
                </a:path>
              </a:pathLst>
            </a:custGeom>
            <a:solidFill>
              <a:srgbClr val="F2F2F2"/>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Database</a:t>
              </a:r>
            </a:p>
            <a:p>
              <a:pPr defTabSz="449263" eaLnBrk="1" fontAlgn="base" hangingPunct="1">
                <a:spcBef>
                  <a:spcPct val="0"/>
                </a:spcBef>
                <a:spcAft>
                  <a:spcPct val="0"/>
                </a:spcAft>
                <a:buSzPct val="100000"/>
              </a:pPr>
              <a:r>
                <a:rPr lang="en-GB" altLang="en-US" sz="1200" dirty="0" smtClean="0">
                  <a:latin typeface="Calibri" pitchFamily="32" charset="0"/>
                </a:rPr>
                <a:t>cluster</a:t>
              </a:r>
              <a:endParaRPr lang="en-GB" altLang="en-US" sz="1200" dirty="0">
                <a:latin typeface="Calibri" pitchFamily="32" charset="0"/>
              </a:endParaRPr>
            </a:p>
          </p:txBody>
        </p:sp>
        <p:pic>
          <p:nvPicPr>
            <p:cNvPr id="1027" name="Picture 3" descr="C:\Users\dturner\AppData\Local\Microsoft\Windows\Temporary Internet Files\Content.IE5\3MR35L6L\1024px-Globe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801" y="620688"/>
              <a:ext cx="464568" cy="464568"/>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AutoShape 1"/>
            <p:cNvCxnSpPr>
              <a:cxnSpLocks noChangeShapeType="1"/>
              <a:stCxn id="108" idx="0"/>
              <a:endCxn id="1027" idx="1"/>
            </p:cNvCxnSpPr>
            <p:nvPr/>
          </p:nvCxnSpPr>
          <p:spPr bwMode="auto">
            <a:xfrm rot="5400000" flipH="1" flipV="1">
              <a:off x="7569774" y="980211"/>
              <a:ext cx="517267" cy="262788"/>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AutoShape 1"/>
            <p:cNvCxnSpPr>
              <a:cxnSpLocks noChangeShapeType="1"/>
              <a:endCxn id="1027" idx="2"/>
            </p:cNvCxnSpPr>
            <p:nvPr/>
          </p:nvCxnSpPr>
          <p:spPr bwMode="auto">
            <a:xfrm rot="5400000" flipH="1" flipV="1">
              <a:off x="5866366" y="3052928"/>
              <a:ext cx="4293390" cy="358047"/>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ounded Rectangle 6"/>
            <p:cNvSpPr/>
            <p:nvPr/>
          </p:nvSpPr>
          <p:spPr bwMode="auto">
            <a:xfrm>
              <a:off x="395536" y="1772816"/>
              <a:ext cx="6984776" cy="4536504"/>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rebuchet MS" pitchFamily="32" charset="0"/>
                <a:cs typeface="Arial" charset="0"/>
              </a:endParaRPr>
            </a:p>
          </p:txBody>
        </p:sp>
        <p:sp>
          <p:nvSpPr>
            <p:cNvPr id="108" name="Rectangle 11"/>
            <p:cNvSpPr>
              <a:spLocks noChangeArrowheads="1"/>
            </p:cNvSpPr>
            <p:nvPr/>
          </p:nvSpPr>
          <p:spPr bwMode="auto">
            <a:xfrm>
              <a:off x="7286644" y="1370238"/>
              <a:ext cx="820738" cy="693055"/>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r>
                <a:rPr lang="en-GB" altLang="en-US" sz="1000" b="1" dirty="0" smtClean="0">
                  <a:solidFill>
                    <a:srgbClr val="FFFFFF"/>
                  </a:solidFill>
                  <a:latin typeface="Calibri" pitchFamily="32" charset="0"/>
                </a:rPr>
                <a:t>System Package Repository</a:t>
              </a:r>
              <a:endParaRPr lang="en-GB" altLang="en-US" sz="1000" b="1" dirty="0">
                <a:solidFill>
                  <a:srgbClr val="FFFFFF"/>
                </a:solidFill>
                <a:latin typeface="Calibri" pitchFamily="32" charset="0"/>
              </a:endParaRPr>
            </a:p>
          </p:txBody>
        </p:sp>
        <p:sp>
          <p:nvSpPr>
            <p:cNvPr id="189" name="Text Box 21"/>
            <p:cNvSpPr txBox="1">
              <a:spLocks noChangeArrowheads="1"/>
            </p:cNvSpPr>
            <p:nvPr/>
          </p:nvSpPr>
          <p:spPr bwMode="auto">
            <a:xfrm>
              <a:off x="7897514" y="332656"/>
              <a:ext cx="850949"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Internet</a:t>
              </a:r>
              <a:endParaRPr lang="en-GB" altLang="en-US" sz="1200" dirty="0">
                <a:latin typeface="Calibri" pitchFamily="32" charset="0"/>
              </a:endParaRPr>
            </a:p>
          </p:txBody>
        </p:sp>
        <p:cxnSp>
          <p:nvCxnSpPr>
            <p:cNvPr id="209" name="AutoShape 1"/>
            <p:cNvCxnSpPr>
              <a:cxnSpLocks noChangeShapeType="1"/>
              <a:stCxn id="83" idx="2"/>
            </p:cNvCxnSpPr>
            <p:nvPr/>
          </p:nvCxnSpPr>
          <p:spPr bwMode="auto">
            <a:xfrm rot="16200000" flipH="1">
              <a:off x="3444639" y="2301639"/>
              <a:ext cx="792088" cy="2758778"/>
            </a:xfrm>
            <a:prstGeom prst="bentConnector2">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2" name="AutoShape 1"/>
            <p:cNvCxnSpPr>
              <a:cxnSpLocks noChangeShapeType="1"/>
            </p:cNvCxnSpPr>
            <p:nvPr/>
          </p:nvCxnSpPr>
          <p:spPr bwMode="auto">
            <a:xfrm flipH="1" flipV="1">
              <a:off x="3563887" y="4729114"/>
              <a:ext cx="4032448" cy="12700"/>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5" name="AutoShape 1"/>
            <p:cNvCxnSpPr>
              <a:cxnSpLocks noChangeShapeType="1"/>
            </p:cNvCxnSpPr>
            <p:nvPr/>
          </p:nvCxnSpPr>
          <p:spPr bwMode="auto">
            <a:xfrm flipH="1">
              <a:off x="3554511" y="472911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 name="AutoShape 1"/>
            <p:cNvCxnSpPr>
              <a:cxnSpLocks noChangeShapeType="1"/>
            </p:cNvCxnSpPr>
            <p:nvPr/>
          </p:nvCxnSpPr>
          <p:spPr bwMode="auto">
            <a:xfrm flipH="1">
              <a:off x="4552255" y="472368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AutoShape 1"/>
            <p:cNvCxnSpPr>
              <a:cxnSpLocks noChangeShapeType="1"/>
            </p:cNvCxnSpPr>
            <p:nvPr/>
          </p:nvCxnSpPr>
          <p:spPr bwMode="auto">
            <a:xfrm flipH="1">
              <a:off x="5557796" y="472368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 name="AutoShape 1"/>
            <p:cNvCxnSpPr>
              <a:cxnSpLocks noChangeShapeType="1"/>
            </p:cNvCxnSpPr>
            <p:nvPr/>
          </p:nvCxnSpPr>
          <p:spPr bwMode="auto">
            <a:xfrm flipH="1">
              <a:off x="6543039" y="4741814"/>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1" name="AutoShape 1"/>
            <p:cNvCxnSpPr>
              <a:cxnSpLocks noChangeShapeType="1"/>
            </p:cNvCxnSpPr>
            <p:nvPr/>
          </p:nvCxnSpPr>
          <p:spPr bwMode="auto">
            <a:xfrm flipH="1">
              <a:off x="7605518" y="4747608"/>
              <a:ext cx="756" cy="649532"/>
            </a:xfrm>
            <a:prstGeom prst="straightConnector1">
              <a:avLst/>
            </a:prstGeom>
            <a:noFill/>
            <a:ln w="9360" cap="sq">
              <a:solidFill>
                <a:srgbClr val="373737"/>
              </a:solidFill>
              <a:miter lim="800000"/>
              <a:headEnd type="non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9" name="AutoShape 1"/>
            <p:cNvCxnSpPr>
              <a:cxnSpLocks noChangeShapeType="1"/>
              <a:stCxn id="108" idx="2"/>
            </p:cNvCxnSpPr>
            <p:nvPr/>
          </p:nvCxnSpPr>
          <p:spPr bwMode="auto">
            <a:xfrm rot="5400000">
              <a:off x="7385980" y="2035396"/>
              <a:ext cx="283137" cy="338931"/>
            </a:xfrm>
            <a:prstGeom prst="bentConnector2">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58"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554" y="923194"/>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275" name="AutoShape 1"/>
            <p:cNvCxnSpPr>
              <a:cxnSpLocks noChangeShapeType="1"/>
              <a:stCxn id="83" idx="0"/>
              <a:endCxn id="258" idx="2"/>
            </p:cNvCxnSpPr>
            <p:nvPr/>
          </p:nvCxnSpPr>
          <p:spPr bwMode="auto">
            <a:xfrm rot="5400000" flipH="1" flipV="1">
              <a:off x="2004329" y="1957247"/>
              <a:ext cx="1283053" cy="369122"/>
            </a:xfrm>
            <a:prstGeom prst="bentConnector3">
              <a:avLst>
                <a:gd name="adj1" fmla="val 50000"/>
              </a:avLst>
            </a:prstGeom>
            <a:noFill/>
            <a:ln w="9360" cap="sq">
              <a:solidFill>
                <a:srgbClr val="373737"/>
              </a:solidFill>
              <a:miter lim="800000"/>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5" name="Text Box 21"/>
            <p:cNvSpPr txBox="1">
              <a:spLocks noChangeArrowheads="1"/>
            </p:cNvSpPr>
            <p:nvPr/>
          </p:nvSpPr>
          <p:spPr bwMode="auto">
            <a:xfrm>
              <a:off x="2555776" y="640681"/>
              <a:ext cx="741310"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Analyst</a:t>
              </a:r>
              <a:endParaRPr lang="en-GB" altLang="en-US" sz="1200" dirty="0">
                <a:latin typeface="Calibri" pitchFamily="32" charset="0"/>
              </a:endParaRPr>
            </a:p>
          </p:txBody>
        </p:sp>
        <p:sp>
          <p:nvSpPr>
            <p:cNvPr id="79" name="TextBox 78"/>
            <p:cNvSpPr txBox="1"/>
            <p:nvPr/>
          </p:nvSpPr>
          <p:spPr>
            <a:xfrm>
              <a:off x="7495610" y="3054150"/>
              <a:ext cx="1105564" cy="943848"/>
            </a:xfrm>
            <a:prstGeom prst="rect">
              <a:avLst/>
            </a:prstGeom>
            <a:solidFill>
              <a:schemeClr val="bg1"/>
            </a:solidFill>
            <a:ln>
              <a:solidFill>
                <a:srgbClr val="373737"/>
              </a:solidFill>
            </a:ln>
          </p:spPr>
          <p:txBody>
            <a:bodyPr wrap="square" rtlCol="0">
              <a:spAutoFit/>
            </a:bodyPr>
            <a:lstStyle/>
            <a:p>
              <a:r>
                <a:rPr lang="en-US" sz="1000" dirty="0" smtClean="0"/>
                <a:t>Dedicated machine for external data gathering</a:t>
              </a:r>
              <a:endParaRPr lang="en-GB" sz="1000" dirty="0"/>
            </a:p>
          </p:txBody>
        </p:sp>
        <p:sp>
          <p:nvSpPr>
            <p:cNvPr id="80" name="TextBox 79"/>
            <p:cNvSpPr txBox="1"/>
            <p:nvPr/>
          </p:nvSpPr>
          <p:spPr>
            <a:xfrm>
              <a:off x="5500694" y="782403"/>
              <a:ext cx="2071702" cy="533480"/>
            </a:xfrm>
            <a:prstGeom prst="rect">
              <a:avLst/>
            </a:prstGeom>
            <a:solidFill>
              <a:schemeClr val="bg1"/>
            </a:solidFill>
            <a:ln>
              <a:solidFill>
                <a:srgbClr val="373737"/>
              </a:solidFill>
            </a:ln>
          </p:spPr>
          <p:txBody>
            <a:bodyPr wrap="square" rtlCol="0">
              <a:spAutoFit/>
            </a:bodyPr>
            <a:lstStyle/>
            <a:p>
              <a:r>
                <a:rPr lang="en-US" sz="1000" dirty="0" smtClean="0"/>
                <a:t>All system packages installed from internal RPM repository</a:t>
              </a:r>
              <a:endParaRPr lang="en-GB" sz="1000" dirty="0"/>
            </a:p>
          </p:txBody>
        </p:sp>
        <p:sp>
          <p:nvSpPr>
            <p:cNvPr id="84" name="Text Box 21"/>
            <p:cNvSpPr txBox="1">
              <a:spLocks noChangeArrowheads="1"/>
            </p:cNvSpPr>
            <p:nvPr/>
          </p:nvSpPr>
          <p:spPr bwMode="auto">
            <a:xfrm>
              <a:off x="251520" y="250916"/>
              <a:ext cx="576063" cy="45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600" dirty="0" smtClean="0">
                  <a:latin typeface="Calibri" pitchFamily="32" charset="0"/>
                </a:rPr>
                <a:t>Key</a:t>
              </a:r>
              <a:endParaRPr lang="en-GB" altLang="en-US" sz="1600" dirty="0">
                <a:latin typeface="Calibri" pitchFamily="32" charset="0"/>
              </a:endParaRPr>
            </a:p>
          </p:txBody>
        </p:sp>
        <p:sp>
          <p:nvSpPr>
            <p:cNvPr id="2" name="Flowchart: Magnetic Disk 1"/>
            <p:cNvSpPr/>
            <p:nvPr/>
          </p:nvSpPr>
          <p:spPr bwMode="auto">
            <a:xfrm>
              <a:off x="3131840" y="5373215"/>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File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6" name="Flowchart: Magnetic Disk 65"/>
            <p:cNvSpPr/>
            <p:nvPr/>
          </p:nvSpPr>
          <p:spPr bwMode="auto">
            <a:xfrm>
              <a:off x="4139952"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7" name="Flowchart: Magnetic Disk 66"/>
            <p:cNvSpPr/>
            <p:nvPr/>
          </p:nvSpPr>
          <p:spPr bwMode="auto">
            <a:xfrm>
              <a:off x="5148064"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8" name="Flowchart: Magnetic Disk 67"/>
            <p:cNvSpPr/>
            <p:nvPr/>
          </p:nvSpPr>
          <p:spPr bwMode="auto">
            <a:xfrm>
              <a:off x="6138610" y="5373216"/>
              <a:ext cx="819149" cy="503905"/>
            </a:xfrm>
            <a:prstGeom prst="flowChartMagneticDisk">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Data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69" name="Flowchart: Magnetic Disk 68"/>
            <p:cNvSpPr/>
            <p:nvPr/>
          </p:nvSpPr>
          <p:spPr bwMode="auto">
            <a:xfrm>
              <a:off x="7435198" y="5395680"/>
              <a:ext cx="819149" cy="503905"/>
            </a:xfrm>
            <a:prstGeom prst="flowChartMagneticDisk">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chemeClr val="bg1"/>
                  </a:solidFill>
                  <a:latin typeface="Calibri" panose="020F0502020204030204" pitchFamily="34" charset="0"/>
                  <a:cs typeface="Arial" charset="0"/>
                </a:rPr>
                <a:t>File Store</a:t>
              </a: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71" name="Oval 70"/>
            <p:cNvSpPr/>
            <p:nvPr/>
          </p:nvSpPr>
          <p:spPr bwMode="auto">
            <a:xfrm>
              <a:off x="2555776" y="2681510"/>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VCS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73" name="Oval 72"/>
            <p:cNvSpPr/>
            <p:nvPr/>
          </p:nvSpPr>
          <p:spPr bwMode="auto">
            <a:xfrm>
              <a:off x="1987328" y="2675093"/>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1" i="0" u="none" strike="noStrike" cap="none" normalizeH="0" baseline="0" dirty="0" smtClean="0">
                  <a:ln>
                    <a:noFill/>
                  </a:ln>
                  <a:solidFill>
                    <a:schemeClr val="bg1"/>
                  </a:solidFill>
                  <a:effectLst/>
                  <a:latin typeface="Trebuchet MS" pitchFamily="32" charset="0"/>
                  <a:cs typeface="Arial" charset="0"/>
                </a:rPr>
                <a:t>RSS</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89" name="Oval 88"/>
            <p:cNvSpPr/>
            <p:nvPr/>
          </p:nvSpPr>
          <p:spPr bwMode="auto">
            <a:xfrm>
              <a:off x="3046232" y="5352522"/>
              <a:ext cx="360041" cy="17142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1" name="Oval 90"/>
            <p:cNvSpPr/>
            <p:nvPr/>
          </p:nvSpPr>
          <p:spPr bwMode="auto">
            <a:xfrm>
              <a:off x="4051319" y="5372508"/>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DS2</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2" name="Oval 91"/>
            <p:cNvSpPr/>
            <p:nvPr/>
          </p:nvSpPr>
          <p:spPr bwMode="auto">
            <a:xfrm>
              <a:off x="5004048" y="5344535"/>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DS3</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3" name="Oval 92"/>
            <p:cNvSpPr/>
            <p:nvPr/>
          </p:nvSpPr>
          <p:spPr bwMode="auto">
            <a:xfrm>
              <a:off x="6012160" y="5345806"/>
              <a:ext cx="360041" cy="17142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DS4</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4" name="Oval 93"/>
            <p:cNvSpPr/>
            <p:nvPr/>
          </p:nvSpPr>
          <p:spPr bwMode="auto">
            <a:xfrm>
              <a:off x="7358082" y="5370766"/>
              <a:ext cx="360041" cy="171427"/>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DSE1</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95" name="Oval 94"/>
            <p:cNvSpPr/>
            <p:nvPr/>
          </p:nvSpPr>
          <p:spPr bwMode="auto">
            <a:xfrm>
              <a:off x="7140917" y="1317748"/>
              <a:ext cx="360041" cy="171427"/>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1" dirty="0" smtClean="0">
                  <a:solidFill>
                    <a:schemeClr val="bg1"/>
                  </a:solidFill>
                  <a:latin typeface="Trebuchet MS" pitchFamily="32" charset="0"/>
                  <a:cs typeface="Arial" charset="0"/>
                </a:rPr>
                <a:t>SPR</a:t>
              </a: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07" name="Rectangle 11"/>
            <p:cNvSpPr>
              <a:spLocks noChangeArrowheads="1"/>
            </p:cNvSpPr>
            <p:nvPr/>
          </p:nvSpPr>
          <p:spPr bwMode="auto">
            <a:xfrm>
              <a:off x="334520" y="655844"/>
              <a:ext cx="210938" cy="126559"/>
            </a:xfrm>
            <a:prstGeom prst="rect">
              <a:avLst/>
            </a:prstGeom>
            <a:solidFill>
              <a:srgbClr val="00B0F0"/>
            </a:solidFill>
            <a:ln>
              <a:noFill/>
            </a:ln>
            <a:effectLst/>
          </p:spPr>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smtClean="0">
                <a:solidFill>
                  <a:srgbClr val="FFFFFF"/>
                </a:solidFill>
                <a:latin typeface="Calibri" pitchFamily="32" charset="0"/>
              </a:endParaRPr>
            </a:p>
          </p:txBody>
        </p:sp>
        <p:sp>
          <p:nvSpPr>
            <p:cNvPr id="115" name="Rectangle 6"/>
            <p:cNvSpPr>
              <a:spLocks noChangeArrowheads="1"/>
            </p:cNvSpPr>
            <p:nvPr/>
          </p:nvSpPr>
          <p:spPr bwMode="auto">
            <a:xfrm>
              <a:off x="335314" y="873769"/>
              <a:ext cx="210530" cy="1391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algn="ctr" defTabSz="449263" eaLnBrk="1" fontAlgn="base" hangingPunct="1">
                <a:spcBef>
                  <a:spcPct val="0"/>
                </a:spcBef>
                <a:spcAft>
                  <a:spcPct val="0"/>
                </a:spcAft>
                <a:buSzPct val="100000"/>
              </a:pPr>
              <a:endParaRPr lang="en-GB" altLang="en-US" sz="1000" b="1" dirty="0">
                <a:solidFill>
                  <a:srgbClr val="FFFFFF"/>
                </a:solidFill>
                <a:latin typeface="Calibri" pitchFamily="32" charset="0"/>
              </a:endParaRPr>
            </a:p>
          </p:txBody>
        </p:sp>
        <p:sp>
          <p:nvSpPr>
            <p:cNvPr id="116" name="Text Box 21"/>
            <p:cNvSpPr txBox="1">
              <a:spLocks noChangeArrowheads="1"/>
            </p:cNvSpPr>
            <p:nvPr/>
          </p:nvSpPr>
          <p:spPr bwMode="auto">
            <a:xfrm>
              <a:off x="571472" y="496651"/>
              <a:ext cx="2088232" cy="13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US" altLang="en-US" sz="1200" dirty="0" smtClean="0">
                  <a:latin typeface="Calibri" pitchFamily="32" charset="0"/>
                </a:rPr>
                <a:t>External access</a:t>
              </a:r>
            </a:p>
            <a:p>
              <a:pPr defTabSz="449263" eaLnBrk="1" fontAlgn="base" hangingPunct="1">
                <a:spcBef>
                  <a:spcPct val="0"/>
                </a:spcBef>
                <a:spcAft>
                  <a:spcPct val="0"/>
                </a:spcAft>
                <a:buSzPct val="100000"/>
              </a:pPr>
              <a:r>
                <a:rPr lang="en-US" altLang="en-US" sz="1200" dirty="0" smtClean="0">
                  <a:latin typeface="Calibri" pitchFamily="32" charset="0"/>
                </a:rPr>
                <a:t>Internal access</a:t>
              </a:r>
            </a:p>
            <a:p>
              <a:pPr defTabSz="449263" eaLnBrk="1" fontAlgn="base" hangingPunct="1">
                <a:spcBef>
                  <a:spcPct val="0"/>
                </a:spcBef>
                <a:spcAft>
                  <a:spcPct val="0"/>
                </a:spcAft>
                <a:buSzPct val="100000"/>
              </a:pPr>
              <a:r>
                <a:rPr lang="en-US" altLang="en-US" sz="1200" dirty="0" smtClean="0">
                  <a:latin typeface="Calibri" pitchFamily="32" charset="0"/>
                </a:rPr>
                <a:t>File Server / Data Store</a:t>
              </a:r>
            </a:p>
            <a:p>
              <a:pPr defTabSz="449263" eaLnBrk="1" fontAlgn="base" hangingPunct="1">
                <a:spcBef>
                  <a:spcPct val="0"/>
                </a:spcBef>
                <a:spcAft>
                  <a:spcPct val="0"/>
                </a:spcAft>
                <a:buSzPct val="100000"/>
              </a:pPr>
              <a:r>
                <a:rPr lang="en-US" altLang="en-US" sz="1200" dirty="0" smtClean="0">
                  <a:latin typeface="Calibri" pitchFamily="32" charset="0"/>
                </a:rPr>
                <a:t>Required VM machines (x4)</a:t>
              </a:r>
            </a:p>
            <a:p>
              <a:pPr defTabSz="449263" eaLnBrk="1" fontAlgn="base" hangingPunct="1">
                <a:spcBef>
                  <a:spcPct val="0"/>
                </a:spcBef>
                <a:spcAft>
                  <a:spcPct val="0"/>
                </a:spcAft>
                <a:buSzPct val="100000"/>
              </a:pPr>
              <a:r>
                <a:rPr lang="en-US" altLang="en-US" sz="1200" dirty="0" smtClean="0">
                  <a:latin typeface="Calibri" pitchFamily="32" charset="0"/>
                </a:rPr>
                <a:t>Single Database stores</a:t>
              </a:r>
              <a:endParaRPr lang="en-GB" altLang="en-US" sz="1200" dirty="0">
                <a:latin typeface="Calibri" pitchFamily="32" charset="0"/>
              </a:endParaRPr>
            </a:p>
          </p:txBody>
        </p:sp>
        <p:sp>
          <p:nvSpPr>
            <p:cNvPr id="117" name="Flowchart: Magnetic Disk 116"/>
            <p:cNvSpPr/>
            <p:nvPr/>
          </p:nvSpPr>
          <p:spPr bwMode="auto">
            <a:xfrm>
              <a:off x="323529" y="1114640"/>
              <a:ext cx="216024" cy="144016"/>
            </a:xfrm>
            <a:prstGeom prst="flowChartMagneticDisk">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000" b="1" i="0" u="none" strike="noStrike" cap="none" normalizeH="0" baseline="0" dirty="0" smtClean="0">
                <a:ln>
                  <a:noFill/>
                </a:ln>
                <a:solidFill>
                  <a:schemeClr val="bg1"/>
                </a:solidFill>
                <a:effectLst/>
                <a:latin typeface="Calibri" panose="020F0502020204030204" pitchFamily="34" charset="0"/>
                <a:cs typeface="Arial" charset="0"/>
              </a:endParaRPr>
            </a:p>
          </p:txBody>
        </p:sp>
        <p:sp>
          <p:nvSpPr>
            <p:cNvPr id="121" name="Oval 120"/>
            <p:cNvSpPr/>
            <p:nvPr/>
          </p:nvSpPr>
          <p:spPr bwMode="auto">
            <a:xfrm>
              <a:off x="323528" y="1345158"/>
              <a:ext cx="216024" cy="14401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22" name="Oval 121"/>
            <p:cNvSpPr/>
            <p:nvPr/>
          </p:nvSpPr>
          <p:spPr bwMode="auto">
            <a:xfrm>
              <a:off x="323527" y="1590893"/>
              <a:ext cx="216025" cy="144016"/>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800" b="1" i="0" u="none" strike="noStrike" cap="none" normalizeH="0" baseline="0" dirty="0" smtClean="0">
                <a:ln>
                  <a:noFill/>
                </a:ln>
                <a:solidFill>
                  <a:schemeClr val="bg1"/>
                </a:solidFill>
                <a:effectLst/>
                <a:latin typeface="Trebuchet MS" pitchFamily="32" charset="0"/>
                <a:cs typeface="Arial" charset="0"/>
              </a:endParaRPr>
            </a:p>
          </p:txBody>
        </p:sp>
        <p:sp>
          <p:nvSpPr>
            <p:cNvPr id="129" name="Rectangle 128"/>
            <p:cNvSpPr/>
            <p:nvPr/>
          </p:nvSpPr>
          <p:spPr>
            <a:xfrm>
              <a:off x="7380312" y="5949279"/>
              <a:ext cx="1637928" cy="738664"/>
            </a:xfrm>
            <a:prstGeom prst="rect">
              <a:avLst/>
            </a:prstGeom>
          </p:spPr>
          <p:txBody>
            <a:bodyPr wrap="square">
              <a:spAutoFit/>
            </a:bodyPr>
            <a:lstStyle/>
            <a:p>
              <a:r>
                <a:rPr lang="en-US" sz="1000" dirty="0" smtClean="0">
                  <a:solidFill>
                    <a:srgbClr val="C00000"/>
                  </a:solidFill>
                </a:rPr>
                <a:t>DS1 and DSE1: File server containing various data file formats</a:t>
              </a:r>
            </a:p>
          </p:txBody>
        </p:sp>
        <p:pic>
          <p:nvPicPr>
            <p:cNvPr id="102" name="Picture 6" descr="C:\Users\dturner\AppData\Local\Microsoft\Windows\Temporary Internet Files\Content.IE5\OKBEAND1\paw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986204"/>
              <a:ext cx="447723" cy="577087"/>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AutoShape 1"/>
            <p:cNvCxnSpPr>
              <a:cxnSpLocks noChangeShapeType="1"/>
            </p:cNvCxnSpPr>
            <p:nvPr/>
          </p:nvCxnSpPr>
          <p:spPr bwMode="auto">
            <a:xfrm rot="5400000">
              <a:off x="3500430" y="1629146"/>
              <a:ext cx="285752" cy="1588"/>
            </a:xfrm>
            <a:prstGeom prst="bentConnector3">
              <a:avLst>
                <a:gd name="adj1" fmla="val 50000"/>
              </a:avLst>
            </a:prstGeom>
            <a:noFill/>
            <a:ln w="9360" cap="sq">
              <a:solidFill>
                <a:srgbClr val="373737"/>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 name="Text Box 21"/>
            <p:cNvSpPr txBox="1">
              <a:spLocks noChangeArrowheads="1"/>
            </p:cNvSpPr>
            <p:nvPr/>
          </p:nvSpPr>
          <p:spPr bwMode="auto">
            <a:xfrm>
              <a:off x="3347864" y="687152"/>
              <a:ext cx="634925" cy="37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383838"/>
                  </a:solidFill>
                  <a:latin typeface="Arial" charset="0"/>
                  <a:cs typeface="Arial"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383838"/>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383838"/>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383838"/>
                  </a:solidFill>
                  <a:latin typeface="Arial" charset="0"/>
                  <a:cs typeface="Arial" charset="0"/>
                </a:defRPr>
              </a:lvl9pPr>
            </a:lstStyle>
            <a:p>
              <a:pPr defTabSz="449263" eaLnBrk="1" fontAlgn="base" hangingPunct="1">
                <a:spcBef>
                  <a:spcPct val="0"/>
                </a:spcBef>
                <a:spcAft>
                  <a:spcPct val="0"/>
                </a:spcAft>
                <a:buSzPct val="100000"/>
              </a:pPr>
              <a:r>
                <a:rPr lang="en-GB" altLang="en-US" sz="1200" dirty="0" smtClean="0">
                  <a:latin typeface="Calibri" pitchFamily="32" charset="0"/>
                </a:rPr>
                <a:t>Admin</a:t>
              </a:r>
              <a:endParaRPr lang="en-GB" altLang="en-US" sz="1200" dirty="0">
                <a:latin typeface="Calibri" pitchFamily="32" charset="0"/>
              </a:endParaRPr>
            </a:p>
          </p:txBody>
        </p:sp>
        <p:cxnSp>
          <p:nvCxnSpPr>
            <p:cNvPr id="118" name="Straight Connector 117"/>
            <p:cNvCxnSpPr/>
            <p:nvPr/>
          </p:nvCxnSpPr>
          <p:spPr>
            <a:xfrm>
              <a:off x="5220072" y="4077072"/>
              <a:ext cx="0" cy="648072"/>
            </a:xfrm>
            <a:prstGeom prst="line">
              <a:avLst/>
            </a:prstGeom>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395536" y="33469"/>
            <a:ext cx="8352928" cy="646331"/>
          </a:xfrm>
          <a:prstGeom prst="rect">
            <a:avLst/>
          </a:prstGeom>
          <a:noFill/>
        </p:spPr>
        <p:txBody>
          <a:bodyPr wrap="square" rtlCol="0">
            <a:spAutoFit/>
          </a:bodyPr>
          <a:lstStyle/>
          <a:p>
            <a:pPr algn="ctr"/>
            <a:r>
              <a:rPr lang="en-US" sz="3600" dirty="0" smtClean="0"/>
              <a:t>infrastructure[analysis]</a:t>
            </a:r>
          </a:p>
        </p:txBody>
      </p:sp>
    </p:spTree>
    <p:extLst>
      <p:ext uri="{BB962C8B-B14F-4D97-AF65-F5344CB8AC3E}">
        <p14:creationId xmlns:p14="http://schemas.microsoft.com/office/powerpoint/2010/main" val="4247607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4"/>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2263</TotalTime>
  <Words>2061</Words>
  <Application>Microsoft Office PowerPoint</Application>
  <PresentationFormat>On-screen Show (16:9)</PresentationFormat>
  <Paragraphs>384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Trebuchet MS</vt:lpstr>
      <vt:lpstr>Office Theme</vt:lpstr>
      <vt:lpstr>R infrastructure</vt:lpstr>
      <vt:lpstr>open_source &gt; free</vt:lpstr>
      <vt:lpstr>Reproducibility (1/2)</vt:lpstr>
      <vt:lpstr>Reproducibility (2/2)</vt:lpstr>
      <vt:lpstr>Enter Microsoft...</vt:lpstr>
      <vt:lpstr>A single, shared installation</vt:lpstr>
      <vt:lpstr>PowerPoint Presentation</vt:lpstr>
      <vt:lpstr>R/RStudio Software</vt:lpstr>
      <vt:lpstr>PowerPoint Presentation</vt:lpstr>
      <vt:lpstr>PowerPoint Presentation</vt:lpstr>
      <vt:lpstr>R Software</vt:lpstr>
      <vt:lpstr>PowerPoint Presentation</vt:lpstr>
      <vt:lpstr>PowerPoint Presentation</vt:lpstr>
      <vt:lpstr>PowerPoint Presentation</vt:lpstr>
      <vt:lpstr>PowerPoint Presentation</vt:lpstr>
    </vt:vector>
  </TitlesOfParts>
  <Company>Department of Justice and Equality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oconnellex</dc:creator>
  <cp:lastModifiedBy>oconnellex</cp:lastModifiedBy>
  <cp:revision>206</cp:revision>
  <dcterms:created xsi:type="dcterms:W3CDTF">2016-09-16T08:42:05Z</dcterms:created>
  <dcterms:modified xsi:type="dcterms:W3CDTF">2016-09-30T14:01:53Z</dcterms:modified>
</cp:coreProperties>
</file>