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68" r:id="rId2"/>
    <p:sldId id="269" r:id="rId3"/>
    <p:sldId id="292" r:id="rId4"/>
    <p:sldId id="315" r:id="rId5"/>
    <p:sldId id="293" r:id="rId6"/>
    <p:sldId id="309" r:id="rId7"/>
    <p:sldId id="295" r:id="rId8"/>
    <p:sldId id="303" r:id="rId9"/>
    <p:sldId id="297" r:id="rId10"/>
    <p:sldId id="299" r:id="rId11"/>
    <p:sldId id="300" r:id="rId12"/>
    <p:sldId id="301" r:id="rId13"/>
    <p:sldId id="302" r:id="rId14"/>
    <p:sldId id="304" r:id="rId15"/>
    <p:sldId id="306" r:id="rId16"/>
    <p:sldId id="307" r:id="rId17"/>
    <p:sldId id="308" r:id="rId18"/>
    <p:sldId id="311" r:id="rId19"/>
    <p:sldId id="290" r:id="rId2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F3300"/>
    <a:srgbClr val="FFFF00"/>
    <a:srgbClr val="FFCC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95" autoAdjust="0"/>
    <p:restoredTop sz="70266" autoAdjust="0"/>
  </p:normalViewPr>
  <p:slideViewPr>
    <p:cSldViewPr>
      <p:cViewPr varScale="1">
        <p:scale>
          <a:sx n="70" d="100"/>
          <a:sy n="70" d="100"/>
        </p:scale>
        <p:origin x="-1326" y="-9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C51C6E-BD2E-4CD2-980D-B4BEADDF9296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F05A69-899D-4282-A4DC-EB35435834B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031658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656EAC-8257-4DD8-8EA4-61EDD4BAEC10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F0C3A5-1AFD-4C29-B23B-86AB8D07BC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55613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C3A5-1AFD-4C29-B23B-86AB8D07BCF1}" type="slidenum">
              <a:rPr lang="en-IE" smtClean="0"/>
              <a:t>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833109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C3A5-1AFD-4C29-B23B-86AB8D07BCF1}" type="slidenum">
              <a:rPr lang="en-IE" smtClean="0"/>
              <a:t>11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771765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C3A5-1AFD-4C29-B23B-86AB8D07BCF1}" type="slidenum">
              <a:rPr lang="en-IE" smtClean="0"/>
              <a:t>12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771765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C3A5-1AFD-4C29-B23B-86AB8D07BCF1}" type="slidenum">
              <a:rPr lang="en-IE" smtClean="0"/>
              <a:t>13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771765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 rtl="0" fontAlgn="ctr">
              <a:buFontTx/>
              <a:buChar char="-"/>
            </a:pP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C3A5-1AFD-4C29-B23B-86AB8D07BCF1}" type="slidenum">
              <a:rPr lang="en-IE" smtClean="0"/>
              <a:t>14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771765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 rtl="0" fontAlgn="ctr">
              <a:buFontTx/>
              <a:buChar char="-"/>
            </a:pP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C3A5-1AFD-4C29-B23B-86AB8D07BCF1}" type="slidenum">
              <a:rPr lang="en-IE" smtClean="0"/>
              <a:t>15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771765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 rtl="0" fontAlgn="ctr">
              <a:buFontTx/>
              <a:buChar char="-"/>
            </a:pP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C3A5-1AFD-4C29-B23B-86AB8D07BCF1}" type="slidenum">
              <a:rPr lang="en-IE" smtClean="0"/>
              <a:t>16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771765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 rtl="0" fontAlgn="ctr">
              <a:buFontTx/>
              <a:buChar char="-"/>
            </a:pP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C3A5-1AFD-4C29-B23B-86AB8D07BCF1}" type="slidenum">
              <a:rPr lang="en-IE" smtClean="0"/>
              <a:t>17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7717657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C3A5-1AFD-4C29-B23B-86AB8D07BCF1}" type="slidenum">
              <a:rPr lang="en-IE" smtClean="0"/>
              <a:t>18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3377958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C3A5-1AFD-4C29-B23B-86AB8D07BCF1}" type="slidenum">
              <a:rPr lang="en-IE" smtClean="0"/>
              <a:t>19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920201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C3A5-1AFD-4C29-B23B-86AB8D07BCF1}" type="slidenum">
              <a:rPr lang="en-IE" smtClean="0"/>
              <a:t>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962351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C3A5-1AFD-4C29-B23B-86AB8D07BCF1}" type="slidenum">
              <a:rPr lang="en-IE" smtClean="0"/>
              <a:t>4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962351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C3A5-1AFD-4C29-B23B-86AB8D07BCF1}" type="slidenum">
              <a:rPr lang="en-IE" smtClean="0"/>
              <a:t>5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114354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28650" lvl="1" indent="-171450">
              <a:buFontTx/>
              <a:buChar char="-"/>
            </a:pP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C3A5-1AFD-4C29-B23B-86AB8D07BCF1}" type="slidenum">
              <a:rPr lang="en-IE" smtClean="0"/>
              <a:t>6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788536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C3A5-1AFD-4C29-B23B-86AB8D07BCF1}" type="slidenum">
              <a:rPr lang="en-IE" smtClean="0"/>
              <a:t>7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969854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C3A5-1AFD-4C29-B23B-86AB8D07BCF1}" type="slidenum">
              <a:rPr lang="en-IE" smtClean="0"/>
              <a:t>8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969854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C3A5-1AFD-4C29-B23B-86AB8D07BCF1}" type="slidenum">
              <a:rPr lang="en-IE" smtClean="0"/>
              <a:t>9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771765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C3A5-1AFD-4C29-B23B-86AB8D07BCF1}" type="slidenum">
              <a:rPr lang="en-IE" smtClean="0"/>
              <a:t>10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771765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I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D5009-563B-46B1-BEC9-764CFAFD95B1}" type="datetime1">
              <a:rPr lang="en-IE" smtClean="0"/>
              <a:t>30/09/2016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137293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35185-100E-4CC5-A059-1D4F4D812568}" type="datetime1">
              <a:rPr lang="en-IE" smtClean="0"/>
              <a:t>30/09/2016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65576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8B2D-8952-4E17-8532-D8EF2DC129A6}" type="datetime1">
              <a:rPr lang="en-IE" smtClean="0"/>
              <a:t>30/09/2016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8362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0E98F-4704-4CE7-99A6-C8738539F03C}" type="datetime1">
              <a:rPr lang="en-IE" smtClean="0"/>
              <a:t>30/09/2016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70583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17E08-4525-44C8-B3B3-AA5DB6446F89}" type="datetime1">
              <a:rPr lang="en-IE" smtClean="0"/>
              <a:t>30/09/2016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10075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A0371-FDDB-4145-89E8-7F4848001450}" type="datetime1">
              <a:rPr lang="en-IE" smtClean="0"/>
              <a:t>30/09/2016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251219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D0AB0-F4CF-409E-9B25-2EE6F22DEB7B}" type="datetime1">
              <a:rPr lang="en-IE" smtClean="0"/>
              <a:t>30/09/2016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55929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9448-889C-4E05-B970-C99534701CCC}" type="datetime1">
              <a:rPr lang="en-IE" smtClean="0"/>
              <a:t>30/09/2016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81534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4FBF5-69F7-44CE-B202-BF7DE3289D47}" type="datetime1">
              <a:rPr lang="en-IE" smtClean="0"/>
              <a:t>30/09/2016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99575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C3B6-464E-4927-A2BE-4FE6BA3D4F1B}" type="datetime1">
              <a:rPr lang="en-IE" smtClean="0"/>
              <a:t>30/09/2016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2312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F672D-57B2-411B-A029-E804BBC4DBB5}" type="datetime1">
              <a:rPr lang="en-IE" smtClean="0"/>
              <a:t>30/09/2016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69702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I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2A5830-2EE7-4329-BAC3-23D6B05547F9}" type="datetime1">
              <a:rPr lang="en-IE" smtClean="0"/>
              <a:t>30/09/2016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64937-9B7B-4811-9BAE-B6C8D760F4B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422107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31590"/>
            <a:ext cx="7772400" cy="1568749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Creating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PX Files</a:t>
            </a:r>
            <a:endParaRPr lang="en-IE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371" y="2949792"/>
            <a:ext cx="4064496" cy="972108"/>
          </a:xfrm>
        </p:spPr>
        <p:txBody>
          <a:bodyPr>
            <a:normAutofit lnSpcReduction="10000"/>
          </a:bodyPr>
          <a:lstStyle/>
          <a:p>
            <a:pPr algn="l"/>
            <a:r>
              <a:rPr lang="en-IE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Paul Rockley</a:t>
            </a:r>
            <a:endParaRPr lang="en-IE" dirty="0">
              <a:solidFill>
                <a:schemeClr val="bg1">
                  <a:lumMod val="50000"/>
                  <a:lumOff val="50000"/>
                </a:schemeClr>
              </a:solidFill>
            </a:endParaRPr>
          </a:p>
          <a:p>
            <a:pPr algn="l"/>
            <a:r>
              <a:rPr lang="en-IE" sz="2600" b="1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FSLG - 29</a:t>
            </a:r>
            <a:r>
              <a:rPr lang="en-IE" sz="2600" b="1" baseline="30000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th</a:t>
            </a:r>
            <a:r>
              <a:rPr lang="en-IE" sz="2600" b="1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 September</a:t>
            </a:r>
            <a:r>
              <a:rPr lang="en-US" sz="2600" b="1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 2016</a:t>
            </a:r>
            <a:endParaRPr lang="en-IE" sz="2600" b="1" dirty="0">
              <a:solidFill>
                <a:schemeClr val="bg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z="1400" b="1" dirty="0" smtClean="0">
                <a:solidFill>
                  <a:srgbClr val="FF0000"/>
                </a:solidFill>
              </a:rPr>
              <a:t>www.cso.ie</a:t>
            </a:r>
            <a:endParaRPr lang="en-IE" sz="1400" b="1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1</a:t>
            </a:fld>
            <a:endParaRPr lang="en-IE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30" y="195486"/>
            <a:ext cx="3689187" cy="1134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9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534" y="173729"/>
            <a:ext cx="4152490" cy="1339658"/>
          </a:xfrm>
        </p:spPr>
        <p:txBody>
          <a:bodyPr>
            <a:normAutofit fontScale="90000"/>
          </a:bodyPr>
          <a:lstStyle/>
          <a:p>
            <a:pPr algn="l"/>
            <a:r>
              <a:rPr lang="en-IE" i="1" dirty="0" smtClean="0"/>
              <a:t>Process 1</a:t>
            </a:r>
            <a:r>
              <a:rPr lang="en-IE" dirty="0"/>
              <a:t/>
            </a:r>
            <a:br>
              <a:rPr lang="en-IE" dirty="0"/>
            </a:br>
            <a:r>
              <a:rPr lang="en-IE" sz="7300" dirty="0" smtClean="0"/>
              <a:t>Summarise</a:t>
            </a:r>
            <a:endParaRPr lang="en-IE" sz="73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10</a:t>
            </a:fld>
            <a:endParaRPr lang="en-IE"/>
          </a:p>
        </p:txBody>
      </p:sp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1" y="843558"/>
            <a:ext cx="2562225" cy="55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Content Placeholder 2"/>
          <p:cNvSpPr txBox="1">
            <a:spLocks/>
          </p:cNvSpPr>
          <p:nvPr/>
        </p:nvSpPr>
        <p:spPr>
          <a:xfrm>
            <a:off x="4788024" y="2677369"/>
            <a:ext cx="1296144" cy="5940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4400" b="1" dirty="0" smtClean="0">
              <a:solidFill>
                <a:schemeClr val="bg2">
                  <a:lumMod val="60000"/>
                  <a:lumOff val="40000"/>
                </a:schemeClr>
              </a:solidFill>
              <a:latin typeface="Book Antiqua" panose="02040602050305030304" pitchFamily="18" charset="0"/>
            </a:endParaRP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031691"/>
            <a:ext cx="7704855" cy="1649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5374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64088" y="141480"/>
            <a:ext cx="3691450" cy="648072"/>
          </a:xfrm>
        </p:spPr>
        <p:txBody>
          <a:bodyPr>
            <a:normAutofit fontScale="90000"/>
          </a:bodyPr>
          <a:lstStyle/>
          <a:p>
            <a:pPr algn="r"/>
            <a:r>
              <a:rPr lang="en-IE" sz="3200" i="1" dirty="0" smtClean="0"/>
              <a:t>Process 1 –</a:t>
            </a:r>
            <a:br>
              <a:rPr lang="en-IE" sz="3200" i="1" dirty="0" smtClean="0"/>
            </a:br>
            <a:r>
              <a:rPr lang="en-IE" sz="3200" dirty="0" smtClean="0"/>
              <a:t>Summarise</a:t>
            </a:r>
            <a:endParaRPr lang="en-IE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11</a:t>
            </a:fld>
            <a:endParaRPr lang="en-IE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4788024" y="2677369"/>
            <a:ext cx="1296144" cy="5940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4400" b="1" dirty="0" smtClean="0">
              <a:solidFill>
                <a:schemeClr val="bg2">
                  <a:lumMod val="60000"/>
                  <a:lumOff val="40000"/>
                </a:schemeClr>
              </a:solidFill>
              <a:latin typeface="Book Antiqua" panose="02040602050305030304" pitchFamily="18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189562"/>
            <a:ext cx="61626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248619"/>
            <a:ext cx="6105525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348583"/>
            <a:ext cx="6057900" cy="14501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3435846"/>
            <a:ext cx="6057900" cy="144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3049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6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608270" y="3629656"/>
            <a:ext cx="3149923" cy="46166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534" y="173729"/>
            <a:ext cx="4152490" cy="1339658"/>
          </a:xfrm>
        </p:spPr>
        <p:txBody>
          <a:bodyPr>
            <a:normAutofit fontScale="90000"/>
          </a:bodyPr>
          <a:lstStyle/>
          <a:p>
            <a:pPr algn="l"/>
            <a:r>
              <a:rPr lang="en-IE" i="1" dirty="0" smtClean="0"/>
              <a:t>Process 2</a:t>
            </a:r>
            <a:r>
              <a:rPr lang="en-IE" dirty="0"/>
              <a:t/>
            </a:r>
            <a:br>
              <a:rPr lang="en-IE" dirty="0"/>
            </a:br>
            <a:r>
              <a:rPr lang="en-IE" sz="7300" dirty="0" smtClean="0"/>
              <a:t>Merge</a:t>
            </a:r>
            <a:endParaRPr lang="en-IE" sz="73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12</a:t>
            </a:fld>
            <a:endParaRPr lang="en-IE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4788024" y="2677369"/>
            <a:ext cx="1296144" cy="5940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4400" b="1" dirty="0" smtClean="0">
              <a:solidFill>
                <a:schemeClr val="bg2">
                  <a:lumMod val="60000"/>
                  <a:lumOff val="40000"/>
                </a:schemeClr>
              </a:solidFill>
              <a:latin typeface="Book Antiqua" panose="02040602050305030304" pitchFamily="18" charset="0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1614" y="789552"/>
            <a:ext cx="345757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12943"/>
          <a:stretch/>
        </p:blipFill>
        <p:spPr bwMode="auto">
          <a:xfrm>
            <a:off x="250488" y="1921669"/>
            <a:ext cx="8679880" cy="1622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ounded Rectangle 14"/>
          <p:cNvSpPr/>
          <p:nvPr/>
        </p:nvSpPr>
        <p:spPr>
          <a:xfrm>
            <a:off x="5436096" y="2355726"/>
            <a:ext cx="3494272" cy="1188131"/>
          </a:xfrm>
          <a:prstGeom prst="roundRect">
            <a:avLst/>
          </a:prstGeom>
          <a:noFill/>
          <a:ln w="57150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TextBox 8"/>
          <p:cNvSpPr txBox="1"/>
          <p:nvPr/>
        </p:nvSpPr>
        <p:spPr>
          <a:xfrm>
            <a:off x="5584723" y="3629658"/>
            <a:ext cx="33456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i="1" dirty="0">
                <a:solidFill>
                  <a:srgbClr val="FF3300"/>
                </a:solidFill>
              </a:rPr>
              <a:t>Merge on composite key</a:t>
            </a:r>
          </a:p>
        </p:txBody>
      </p:sp>
      <p:sp>
        <p:nvSpPr>
          <p:cNvPr id="17" name="Right Arrow 16"/>
          <p:cNvSpPr/>
          <p:nvPr/>
        </p:nvSpPr>
        <p:spPr>
          <a:xfrm rot="16200000">
            <a:off x="1373372" y="3658765"/>
            <a:ext cx="43204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8" name="Right Arrow 17"/>
          <p:cNvSpPr/>
          <p:nvPr/>
        </p:nvSpPr>
        <p:spPr>
          <a:xfrm rot="16200000">
            <a:off x="2627784" y="3658765"/>
            <a:ext cx="43204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9" name="Right Arrow 18"/>
          <p:cNvSpPr/>
          <p:nvPr/>
        </p:nvSpPr>
        <p:spPr>
          <a:xfrm rot="16200000">
            <a:off x="3779912" y="3658765"/>
            <a:ext cx="43204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0" name="Right Arrow 19"/>
          <p:cNvSpPr/>
          <p:nvPr/>
        </p:nvSpPr>
        <p:spPr>
          <a:xfrm rot="16200000">
            <a:off x="4932040" y="3658765"/>
            <a:ext cx="43204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10788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5" grpId="0" animBg="1"/>
      <p:bldP spid="9" grpId="0"/>
      <p:bldP spid="17" grpId="0" animBg="1"/>
      <p:bldP spid="18" grpId="0" animBg="1"/>
      <p:bldP spid="19" grpId="0" animBg="1"/>
      <p:bldP spid="2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6084168" y="708542"/>
            <a:ext cx="1800200" cy="71107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534" y="173729"/>
            <a:ext cx="4800562" cy="1339658"/>
          </a:xfrm>
        </p:spPr>
        <p:txBody>
          <a:bodyPr>
            <a:normAutofit fontScale="90000"/>
          </a:bodyPr>
          <a:lstStyle/>
          <a:p>
            <a:pPr algn="l"/>
            <a:r>
              <a:rPr lang="en-IE" i="1" dirty="0" smtClean="0"/>
              <a:t>Process 3</a:t>
            </a:r>
            <a:r>
              <a:rPr lang="en-IE" dirty="0" smtClean="0"/>
              <a:t/>
            </a:r>
            <a:br>
              <a:rPr lang="en-IE" dirty="0" smtClean="0"/>
            </a:br>
            <a:r>
              <a:rPr lang="en-IE" sz="7300" dirty="0" smtClean="0"/>
              <a:t>Create PX file</a:t>
            </a:r>
            <a:endParaRPr lang="en-IE" sz="73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13</a:t>
            </a:fld>
            <a:endParaRPr lang="en-IE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4788024" y="2677369"/>
            <a:ext cx="1296144" cy="5940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4400" b="1" dirty="0" smtClean="0">
              <a:solidFill>
                <a:schemeClr val="bg2">
                  <a:lumMod val="60000"/>
                  <a:lumOff val="40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804248" y="708543"/>
            <a:ext cx="1296144" cy="5940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400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Book Antiqua" panose="02040602050305030304" pitchFamily="18" charset="0"/>
              </a:rPr>
              <a:t>PX</a:t>
            </a:r>
          </a:p>
        </p:txBody>
      </p:sp>
      <p:sp>
        <p:nvSpPr>
          <p:cNvPr id="9" name="Right Arrow 8"/>
          <p:cNvSpPr/>
          <p:nvPr/>
        </p:nvSpPr>
        <p:spPr>
          <a:xfrm>
            <a:off x="6262502" y="956069"/>
            <a:ext cx="576064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2" name="Content Placeholder 5"/>
          <p:cNvSpPr>
            <a:spLocks noGrp="1"/>
          </p:cNvSpPr>
          <p:nvPr>
            <p:ph sz="half" idx="1"/>
          </p:nvPr>
        </p:nvSpPr>
        <p:spPr>
          <a:xfrm>
            <a:off x="899592" y="1761661"/>
            <a:ext cx="7200800" cy="288696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IE" dirty="0" smtClean="0"/>
              <a:t>Create blank PX file</a:t>
            </a:r>
          </a:p>
          <a:p>
            <a:pPr marL="514350" indent="-514350">
              <a:buFont typeface="+mj-lt"/>
              <a:buAutoNum type="arabicPeriod"/>
            </a:pPr>
            <a:r>
              <a:rPr lang="en-IE" u="sng" dirty="0" smtClean="0"/>
              <a:t>Header</a:t>
            </a:r>
            <a:r>
              <a:rPr lang="en-IE" dirty="0" smtClean="0"/>
              <a:t> - read in PX header template</a:t>
            </a:r>
            <a:r>
              <a:rPr lang="en-IE" dirty="0"/>
              <a:t> </a:t>
            </a:r>
            <a:r>
              <a:rPr lang="en-IE" dirty="0" smtClean="0"/>
              <a:t>and replace marker text</a:t>
            </a:r>
          </a:p>
          <a:p>
            <a:pPr marL="514350" indent="-514350">
              <a:buFont typeface="+mj-lt"/>
              <a:buAutoNum type="arabicPeriod"/>
            </a:pPr>
            <a:r>
              <a:rPr lang="en-IE" u="sng" dirty="0" smtClean="0"/>
              <a:t>Data</a:t>
            </a:r>
            <a:r>
              <a:rPr lang="en-IE" dirty="0" smtClean="0"/>
              <a:t> - write to file after formatting and confidentiality checks</a:t>
            </a:r>
          </a:p>
          <a:p>
            <a:pPr marL="0" indent="0">
              <a:buNone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50003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73730"/>
            <a:ext cx="5688632" cy="1047871"/>
          </a:xfrm>
        </p:spPr>
        <p:txBody>
          <a:bodyPr>
            <a:normAutofit fontScale="90000"/>
          </a:bodyPr>
          <a:lstStyle/>
          <a:p>
            <a:pPr marL="514350" indent="-514350" algn="l"/>
            <a:r>
              <a:rPr lang="en-IE" sz="3200" i="1" dirty="0" smtClean="0"/>
              <a:t>Detail</a:t>
            </a:r>
            <a:r>
              <a:rPr lang="en-IE" sz="3200" dirty="0" smtClean="0"/>
              <a:t> –</a:t>
            </a:r>
            <a:br>
              <a:rPr lang="en-IE" sz="3200" dirty="0" smtClean="0"/>
            </a:br>
            <a:r>
              <a:rPr lang="en-IE" sz="3200" dirty="0" smtClean="0"/>
              <a:t>2) Read </a:t>
            </a:r>
            <a:r>
              <a:rPr lang="en-IE" sz="3200" dirty="0"/>
              <a:t>in PX header template and replace marker text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14</a:t>
            </a:fld>
            <a:endParaRPr lang="en-IE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4788024" y="2517744"/>
            <a:ext cx="1296144" cy="5940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4400" b="1" dirty="0" smtClean="0">
              <a:solidFill>
                <a:schemeClr val="bg2">
                  <a:lumMod val="60000"/>
                  <a:lumOff val="40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5724128" y="141480"/>
            <a:ext cx="3331410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IE" sz="3200" i="1" dirty="0" smtClean="0"/>
              <a:t>Process 3 –</a:t>
            </a:r>
          </a:p>
          <a:p>
            <a:pPr algn="r"/>
            <a:r>
              <a:rPr lang="en-IE" sz="3200" dirty="0" smtClean="0"/>
              <a:t>Create PX file</a:t>
            </a:r>
            <a:endParaRPr lang="en-IE" sz="3200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283" y="1548030"/>
            <a:ext cx="8798226" cy="13477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Bent-Up Arrow 14"/>
          <p:cNvSpPr/>
          <p:nvPr/>
        </p:nvSpPr>
        <p:spPr>
          <a:xfrm rot="5400000">
            <a:off x="488687" y="3180677"/>
            <a:ext cx="977265" cy="731520"/>
          </a:xfrm>
          <a:prstGeom prst="bentUpArrow">
            <a:avLst/>
          </a:prstGeom>
          <a:solidFill>
            <a:schemeClr val="tx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3931" y="3494986"/>
            <a:ext cx="7337881" cy="394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3932" y="3927057"/>
            <a:ext cx="7481577" cy="405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Rounded Rectangle 18"/>
          <p:cNvSpPr/>
          <p:nvPr/>
        </p:nvSpPr>
        <p:spPr>
          <a:xfrm>
            <a:off x="137170" y="1521026"/>
            <a:ext cx="2368908" cy="216024"/>
          </a:xfrm>
          <a:prstGeom prst="roundRect">
            <a:avLst/>
          </a:prstGeom>
          <a:noFill/>
          <a:ln w="31750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0" name="Rounded Rectangle 19"/>
          <p:cNvSpPr/>
          <p:nvPr/>
        </p:nvSpPr>
        <p:spPr>
          <a:xfrm>
            <a:off x="137171" y="2736161"/>
            <a:ext cx="3066677" cy="216024"/>
          </a:xfrm>
          <a:prstGeom prst="roundRect">
            <a:avLst/>
          </a:prstGeom>
          <a:noFill/>
          <a:ln w="31750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72385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9" grpId="0" animBg="1"/>
      <p:bldP spid="2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73730"/>
            <a:ext cx="5688632" cy="615823"/>
          </a:xfrm>
        </p:spPr>
        <p:txBody>
          <a:bodyPr>
            <a:normAutofit/>
          </a:bodyPr>
          <a:lstStyle/>
          <a:p>
            <a:pPr marL="514350" indent="-514350" algn="l"/>
            <a:r>
              <a:rPr lang="en-IE" sz="3200" i="1" dirty="0" smtClean="0"/>
              <a:t>Detail</a:t>
            </a:r>
            <a:r>
              <a:rPr lang="en-IE" sz="3200" dirty="0" smtClean="0"/>
              <a:t> – 3) Write data to PX file</a:t>
            </a:r>
            <a:endParaRPr lang="en-IE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15</a:t>
            </a:fld>
            <a:endParaRPr lang="en-IE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4788024" y="2677369"/>
            <a:ext cx="1296144" cy="5940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4400" b="1" dirty="0" smtClean="0">
              <a:solidFill>
                <a:schemeClr val="bg2">
                  <a:lumMod val="60000"/>
                  <a:lumOff val="40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5724128" y="141480"/>
            <a:ext cx="3331410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IE" sz="3200" i="1" dirty="0" smtClean="0"/>
              <a:t>Process 3 –</a:t>
            </a:r>
          </a:p>
          <a:p>
            <a:pPr algn="r"/>
            <a:r>
              <a:rPr lang="en-IE" sz="3200" dirty="0" smtClean="0"/>
              <a:t>Create PX file</a:t>
            </a:r>
            <a:endParaRPr lang="en-IE" sz="32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341" y="839872"/>
            <a:ext cx="6743700" cy="427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722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73730"/>
            <a:ext cx="5688632" cy="615823"/>
          </a:xfrm>
        </p:spPr>
        <p:txBody>
          <a:bodyPr>
            <a:normAutofit/>
          </a:bodyPr>
          <a:lstStyle/>
          <a:p>
            <a:pPr marL="514350" indent="-514350" algn="l"/>
            <a:r>
              <a:rPr lang="en-IE" sz="3200" i="1" dirty="0" smtClean="0"/>
              <a:t>Detail</a:t>
            </a:r>
            <a:r>
              <a:rPr lang="en-IE" sz="3200" dirty="0" smtClean="0"/>
              <a:t> – 3.1) Formatted Output</a:t>
            </a:r>
            <a:endParaRPr lang="en-IE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16</a:t>
            </a:fld>
            <a:endParaRPr lang="en-IE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4788024" y="2677369"/>
            <a:ext cx="1296144" cy="5940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4400" b="1" dirty="0" smtClean="0">
              <a:solidFill>
                <a:schemeClr val="bg2">
                  <a:lumMod val="60000"/>
                  <a:lumOff val="40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5724128" y="141480"/>
            <a:ext cx="3331410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IE" sz="3200" i="1" dirty="0" smtClean="0"/>
              <a:t>Process 3 –</a:t>
            </a:r>
          </a:p>
          <a:p>
            <a:pPr algn="r"/>
            <a:r>
              <a:rPr lang="en-IE" sz="3200" dirty="0" smtClean="0"/>
              <a:t>Create PX file</a:t>
            </a:r>
            <a:endParaRPr lang="en-IE" sz="32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341" y="839872"/>
            <a:ext cx="6743700" cy="427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519342" y="838388"/>
            <a:ext cx="6356915" cy="1517338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8" name="Rectangle 27"/>
          <p:cNvSpPr/>
          <p:nvPr/>
        </p:nvSpPr>
        <p:spPr>
          <a:xfrm>
            <a:off x="671740" y="2355726"/>
            <a:ext cx="6492548" cy="1588284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9" name="Rectangle 28"/>
          <p:cNvSpPr/>
          <p:nvPr/>
        </p:nvSpPr>
        <p:spPr>
          <a:xfrm>
            <a:off x="671740" y="3944010"/>
            <a:ext cx="6492549" cy="1167824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3" y="2591183"/>
            <a:ext cx="4787633" cy="34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1261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73730"/>
            <a:ext cx="5688632" cy="615823"/>
          </a:xfrm>
        </p:spPr>
        <p:txBody>
          <a:bodyPr>
            <a:normAutofit/>
          </a:bodyPr>
          <a:lstStyle/>
          <a:p>
            <a:pPr marL="514350" indent="-514350" algn="l"/>
            <a:r>
              <a:rPr lang="en-IE" sz="3200" i="1" dirty="0" smtClean="0"/>
              <a:t>Detail</a:t>
            </a:r>
            <a:r>
              <a:rPr lang="en-IE" sz="3200" dirty="0" smtClean="0"/>
              <a:t> – 3.2) Confidentiality</a:t>
            </a:r>
            <a:endParaRPr lang="en-IE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4788024" y="2677369"/>
            <a:ext cx="1296144" cy="5940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4400" b="1" dirty="0" smtClean="0">
              <a:solidFill>
                <a:schemeClr val="bg2">
                  <a:lumMod val="60000"/>
                  <a:lumOff val="40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5724128" y="141480"/>
            <a:ext cx="3331410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IE" sz="3200" i="1" dirty="0" smtClean="0"/>
              <a:t>Process 3 –</a:t>
            </a:r>
          </a:p>
          <a:p>
            <a:pPr algn="r"/>
            <a:r>
              <a:rPr lang="en-IE" sz="3200" dirty="0" smtClean="0"/>
              <a:t>Create PX file</a:t>
            </a:r>
            <a:endParaRPr lang="en-IE" sz="32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341" y="839872"/>
            <a:ext cx="6743700" cy="427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519342" y="839872"/>
            <a:ext cx="6626953" cy="4271963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9" name="Rectangle 28"/>
          <p:cNvSpPr/>
          <p:nvPr/>
        </p:nvSpPr>
        <p:spPr>
          <a:xfrm>
            <a:off x="796360" y="3167267"/>
            <a:ext cx="4221003" cy="214573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5686" y="3131083"/>
            <a:ext cx="5425302" cy="3964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5686" y="3737739"/>
            <a:ext cx="5425302" cy="4005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Oval 26"/>
          <p:cNvSpPr/>
          <p:nvPr/>
        </p:nvSpPr>
        <p:spPr>
          <a:xfrm>
            <a:off x="7956376" y="3737738"/>
            <a:ext cx="1049152" cy="400573"/>
          </a:xfrm>
          <a:prstGeom prst="ellipse">
            <a:avLst/>
          </a:prstGeom>
          <a:noFill/>
          <a:ln w="349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30293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18</a:t>
            </a:fld>
            <a:endParaRPr lang="en-IE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480304" y="1459596"/>
            <a:ext cx="3528392" cy="9721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6600" b="1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Book Antiqua" panose="02040602050305030304" pitchFamily="18" charset="0"/>
              </a:rPr>
              <a:t>PX-file</a:t>
            </a:r>
          </a:p>
        </p:txBody>
      </p:sp>
      <p:sp>
        <p:nvSpPr>
          <p:cNvPr id="7" name="Right Arrow 6"/>
          <p:cNvSpPr/>
          <p:nvPr/>
        </p:nvSpPr>
        <p:spPr>
          <a:xfrm>
            <a:off x="3437874" y="1729626"/>
            <a:ext cx="936104" cy="432048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8" name="Picture 5" descr="C:\Users\rockleyp\Desktop\downloa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317830"/>
            <a:ext cx="1620180" cy="14176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8556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329612"/>
            <a:ext cx="4968552" cy="1836204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bg1"/>
                </a:solidFill>
              </a:rPr>
              <a:t>Thank you</a:t>
            </a:r>
            <a:endParaRPr lang="en-IE" sz="5400" dirty="0">
              <a:solidFill>
                <a:schemeClr val="bg1"/>
              </a:solidFill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z="1600" b="1" dirty="0" smtClean="0">
                <a:solidFill>
                  <a:srgbClr val="FF0000"/>
                </a:solidFill>
              </a:rPr>
              <a:t>www.cso.ie</a:t>
            </a:r>
            <a:endParaRPr lang="en-IE" sz="1600" b="1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19</a:t>
            </a:fld>
            <a:endParaRPr lang="en-IE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30" y="195487"/>
            <a:ext cx="2016223" cy="619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7286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776" y="2409732"/>
            <a:ext cx="5043857" cy="217824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First steps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Moving to A</a:t>
            </a:r>
            <a:r>
              <a:rPr lang="en-US" dirty="0" smtClean="0"/>
              <a:t>utomation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PX file composition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/>
              <a:t>Program</a:t>
            </a:r>
            <a:r>
              <a:rPr lang="en-US" dirty="0" smtClean="0">
                <a:solidFill>
                  <a:schemeClr val="bg1"/>
                </a:solidFill>
              </a:rPr>
              <a:t> workflow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IE" dirty="0">
              <a:solidFill>
                <a:schemeClr val="bg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2</a:t>
            </a:fld>
            <a:endParaRPr lang="en-IE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30" y="195487"/>
            <a:ext cx="2376263" cy="730508"/>
          </a:xfrm>
          <a:prstGeom prst="rect">
            <a:avLst/>
          </a:prstGeom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4822342" y="973542"/>
            <a:ext cx="3528392" cy="9721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6600" b="1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Book Antiqua" panose="02040602050305030304" pitchFamily="18" charset="0"/>
              </a:rPr>
              <a:t>PX-file</a:t>
            </a:r>
          </a:p>
        </p:txBody>
      </p:sp>
      <p:sp>
        <p:nvSpPr>
          <p:cNvPr id="7" name="Right Arrow 6"/>
          <p:cNvSpPr/>
          <p:nvPr/>
        </p:nvSpPr>
        <p:spPr>
          <a:xfrm>
            <a:off x="3779912" y="1243572"/>
            <a:ext cx="936104" cy="432048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" name="AutoShape 2" descr="Image result for spreadsheet clipart"/>
          <p:cNvSpPr>
            <a:spLocks noChangeAspect="1" noChangeArrowheads="1"/>
          </p:cNvSpPr>
          <p:nvPr/>
        </p:nvSpPr>
        <p:spPr bwMode="auto">
          <a:xfrm>
            <a:off x="155575" y="-108347"/>
            <a:ext cx="3048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4" name="AutoShape 4" descr="Image result for spreadsheet clipart"/>
          <p:cNvSpPr>
            <a:spLocks noChangeAspect="1" noChangeArrowheads="1"/>
          </p:cNvSpPr>
          <p:nvPr/>
        </p:nvSpPr>
        <p:spPr bwMode="auto">
          <a:xfrm>
            <a:off x="307975" y="5953"/>
            <a:ext cx="3048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pic>
        <p:nvPicPr>
          <p:cNvPr id="1029" name="Picture 5" descr="C:\Users\rockleyp\Desktop\downloa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831776"/>
            <a:ext cx="1386154" cy="14176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6863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827584" y="987574"/>
            <a:ext cx="5284512" cy="3672408"/>
          </a:xfrm>
          <a:prstGeom prst="round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First Steps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544" y="1203598"/>
            <a:ext cx="4896544" cy="3240360"/>
          </a:xfrm>
        </p:spPr>
        <p:txBody>
          <a:bodyPr>
            <a:normAutofit fontScale="70000" lnSpcReduction="20000"/>
          </a:bodyPr>
          <a:lstStyle/>
          <a:p>
            <a:r>
              <a:rPr lang="en-IE" dirty="0" smtClean="0"/>
              <a:t>Options for Manual Creation</a:t>
            </a:r>
          </a:p>
          <a:p>
            <a:pPr lvl="1"/>
            <a:r>
              <a:rPr lang="en-IE" i="1" dirty="0" smtClean="0"/>
              <a:t>PX-Make </a:t>
            </a:r>
            <a:r>
              <a:rPr lang="en-IE" sz="2000" i="1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(Statistics Denmark)</a:t>
            </a:r>
          </a:p>
          <a:p>
            <a:pPr lvl="1"/>
            <a:r>
              <a:rPr lang="en-IE" i="1" dirty="0" smtClean="0"/>
              <a:t>PX-Edit </a:t>
            </a:r>
            <a:r>
              <a:rPr lang="en-IE" sz="2000" i="1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(Statistics Finland)</a:t>
            </a:r>
          </a:p>
          <a:p>
            <a:pPr marL="457200" lvl="1" indent="0">
              <a:buNone/>
            </a:pPr>
            <a:endParaRPr lang="en-IE" sz="2000" i="1" dirty="0" smtClean="0">
              <a:solidFill>
                <a:schemeClr val="bg1">
                  <a:lumMod val="50000"/>
                  <a:lumOff val="50000"/>
                </a:schemeClr>
              </a:solidFill>
            </a:endParaRPr>
          </a:p>
          <a:p>
            <a:r>
              <a:rPr lang="en-IE" dirty="0" smtClean="0"/>
              <a:t>R Software</a:t>
            </a:r>
          </a:p>
          <a:p>
            <a:pPr lvl="1"/>
            <a:r>
              <a:rPr lang="en-IE" i="1" dirty="0" err="1" smtClean="0"/>
              <a:t>pxR</a:t>
            </a:r>
            <a:r>
              <a:rPr lang="en-IE" i="1" dirty="0" smtClean="0"/>
              <a:t> Package</a:t>
            </a:r>
          </a:p>
          <a:p>
            <a:pPr marL="457200" lvl="1" indent="0">
              <a:buNone/>
            </a:pPr>
            <a:endParaRPr lang="en-IE" i="1" dirty="0" smtClean="0"/>
          </a:p>
          <a:p>
            <a:r>
              <a:rPr lang="en-IE" dirty="0"/>
              <a:t>A</a:t>
            </a:r>
            <a:r>
              <a:rPr lang="en-IE" dirty="0" smtClean="0"/>
              <a:t>dvice</a:t>
            </a:r>
          </a:p>
          <a:p>
            <a:pPr lvl="1"/>
            <a:r>
              <a:rPr lang="en-IE" i="1" dirty="0" smtClean="0"/>
              <a:t>Statistics Finland site</a:t>
            </a:r>
          </a:p>
          <a:p>
            <a:pPr lvl="2"/>
            <a:r>
              <a:rPr lang="en-IE" sz="1600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http</a:t>
            </a:r>
            <a:r>
              <a:rPr lang="en-IE" sz="1600" dirty="0">
                <a:solidFill>
                  <a:schemeClr val="bg1">
                    <a:lumMod val="50000"/>
                    <a:lumOff val="50000"/>
                  </a:schemeClr>
                </a:solidFill>
              </a:rPr>
              <a:t>://tilastokeskus.fi/tup/pcaxis/lataus_tyokalut_en.html</a:t>
            </a:r>
            <a:endParaRPr lang="en-IE" sz="1600" dirty="0" smtClean="0">
              <a:solidFill>
                <a:schemeClr val="bg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8571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Why Automate?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653648"/>
            <a:ext cx="6048672" cy="2376264"/>
          </a:xfrm>
        </p:spPr>
        <p:txBody>
          <a:bodyPr/>
          <a:lstStyle/>
          <a:p>
            <a:r>
              <a:rPr lang="en-IE" dirty="0"/>
              <a:t>Input Errors reduced</a:t>
            </a:r>
          </a:p>
          <a:p>
            <a:r>
              <a:rPr lang="en-IE" dirty="0" smtClean="0"/>
              <a:t>Speed</a:t>
            </a:r>
          </a:p>
          <a:p>
            <a:r>
              <a:rPr lang="en-IE" dirty="0" smtClean="0"/>
              <a:t>Reproducibility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4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93386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PX File - Composition</a:t>
            </a:r>
            <a:endParaRPr lang="en-IE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1691680" y="1200151"/>
            <a:ext cx="2804120" cy="3394472"/>
          </a:xfrm>
        </p:spPr>
        <p:txBody>
          <a:bodyPr/>
          <a:lstStyle/>
          <a:p>
            <a:pPr marL="0" indent="0">
              <a:buNone/>
            </a:pPr>
            <a:r>
              <a:rPr lang="en-IE" sz="3600" dirty="0" smtClean="0"/>
              <a:t>Two Parts…</a:t>
            </a:r>
          </a:p>
          <a:p>
            <a:pPr marL="514350" indent="-514350">
              <a:buFont typeface="+mj-lt"/>
              <a:buAutoNum type="arabicPeriod"/>
            </a:pPr>
            <a:r>
              <a:rPr lang="en-IE" dirty="0" smtClean="0"/>
              <a:t>Header</a:t>
            </a:r>
          </a:p>
          <a:p>
            <a:pPr marL="514350" indent="-514350">
              <a:buFont typeface="+mj-lt"/>
              <a:buAutoNum type="arabicPeriod"/>
            </a:pPr>
            <a:r>
              <a:rPr lang="en-IE" dirty="0" smtClean="0"/>
              <a:t>Data</a:t>
            </a:r>
          </a:p>
          <a:p>
            <a:pPr marL="0" indent="0">
              <a:buNone/>
            </a:pPr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5</a:t>
            </a:fld>
            <a:endParaRPr lang="en-IE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307902"/>
            <a:ext cx="1524000" cy="3178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5652120" y="1383618"/>
            <a:ext cx="0" cy="756084"/>
          </a:xfrm>
          <a:prstGeom prst="line">
            <a:avLst/>
          </a:prstGeom>
          <a:ln w="2286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652120" y="2254002"/>
            <a:ext cx="0" cy="2207958"/>
          </a:xfrm>
          <a:prstGeom prst="line">
            <a:avLst/>
          </a:prstGeom>
          <a:ln w="2286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3491880" y="1851670"/>
            <a:ext cx="1872208" cy="288032"/>
          </a:xfrm>
          <a:prstGeom prst="straightConnector1">
            <a:avLst/>
          </a:prstGeom>
          <a:ln w="5715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3131840" y="2643758"/>
            <a:ext cx="2160240" cy="298828"/>
          </a:xfrm>
          <a:prstGeom prst="straightConnector1">
            <a:avLst/>
          </a:prstGeom>
          <a:ln w="57150">
            <a:solidFill>
              <a:srgbClr val="00B05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266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6660232" y="1995686"/>
            <a:ext cx="2160240" cy="2592288"/>
          </a:xfrm>
          <a:prstGeom prst="roundRect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6</a:t>
            </a:fld>
            <a:endParaRPr lang="en-IE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9" y="915566"/>
            <a:ext cx="5976663" cy="370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51520" y="267494"/>
            <a:ext cx="6840760" cy="540060"/>
          </a:xfrm>
        </p:spPr>
        <p:txBody>
          <a:bodyPr>
            <a:normAutofit/>
          </a:bodyPr>
          <a:lstStyle/>
          <a:p>
            <a:r>
              <a:rPr lang="en-IE" dirty="0" smtClean="0"/>
              <a:t>PX file example used in presentation…</a:t>
            </a:r>
            <a:endParaRPr lang="en-IE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732240" y="2103698"/>
            <a:ext cx="2088232" cy="2430270"/>
          </a:xfrm>
        </p:spPr>
        <p:txBody>
          <a:bodyPr>
            <a:normAutofit lnSpcReduction="10000"/>
          </a:bodyPr>
          <a:lstStyle/>
          <a:p>
            <a:r>
              <a:rPr lang="en-IE" dirty="0" smtClean="0"/>
              <a:t>Month</a:t>
            </a:r>
          </a:p>
          <a:p>
            <a:r>
              <a:rPr lang="en-IE" dirty="0" smtClean="0"/>
              <a:t>Location</a:t>
            </a:r>
          </a:p>
          <a:p>
            <a:r>
              <a:rPr lang="en-IE" dirty="0" smtClean="0"/>
              <a:t>Sex</a:t>
            </a:r>
          </a:p>
          <a:p>
            <a:r>
              <a:rPr lang="en-IE" dirty="0" smtClean="0"/>
              <a:t>Age Group</a:t>
            </a:r>
          </a:p>
          <a:p>
            <a:r>
              <a:rPr lang="en-IE" dirty="0" smtClean="0"/>
              <a:t>Statistic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835679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422" y="190408"/>
            <a:ext cx="2631970" cy="522663"/>
          </a:xfrm>
        </p:spPr>
        <p:txBody>
          <a:bodyPr>
            <a:normAutofit fontScale="90000"/>
          </a:bodyPr>
          <a:lstStyle/>
          <a:p>
            <a:pPr algn="l"/>
            <a:r>
              <a:rPr lang="en-IE" sz="2900" i="1" dirty="0" smtClean="0"/>
              <a:t>PX File </a:t>
            </a:r>
            <a:r>
              <a:rPr lang="en-IE" sz="2900" dirty="0" smtClean="0"/>
              <a:t>- Header</a:t>
            </a:r>
            <a:endParaRPr lang="en-IE" sz="2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448" y="681540"/>
            <a:ext cx="6840760" cy="540060"/>
          </a:xfrm>
        </p:spPr>
        <p:txBody>
          <a:bodyPr>
            <a:normAutofit lnSpcReduction="10000"/>
          </a:bodyPr>
          <a:lstStyle/>
          <a:p>
            <a:r>
              <a:rPr lang="en-IE" dirty="0" smtClean="0"/>
              <a:t>Coding of Variables…</a:t>
            </a:r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7</a:t>
            </a:fld>
            <a:endParaRPr lang="en-IE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820" y="1221600"/>
            <a:ext cx="7420573" cy="2043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574" y="3489852"/>
            <a:ext cx="7416184" cy="124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195486"/>
            <a:ext cx="805486" cy="12503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ounded Rectangle 9"/>
          <p:cNvSpPr/>
          <p:nvPr/>
        </p:nvSpPr>
        <p:spPr>
          <a:xfrm>
            <a:off x="539553" y="1436485"/>
            <a:ext cx="7536205" cy="216024"/>
          </a:xfrm>
          <a:prstGeom prst="roundRect">
            <a:avLst/>
          </a:prstGeom>
          <a:noFill/>
          <a:ln w="31750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6" name="Rounded Rectangle 15"/>
          <p:cNvSpPr/>
          <p:nvPr/>
        </p:nvSpPr>
        <p:spPr>
          <a:xfrm>
            <a:off x="539553" y="3705876"/>
            <a:ext cx="5544615" cy="216024"/>
          </a:xfrm>
          <a:prstGeom prst="roundRect">
            <a:avLst/>
          </a:prstGeom>
          <a:noFill/>
          <a:ln w="31750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3" name="Rounded Rectangle 22"/>
          <p:cNvSpPr/>
          <p:nvPr/>
        </p:nvSpPr>
        <p:spPr>
          <a:xfrm>
            <a:off x="539552" y="2433113"/>
            <a:ext cx="5400600" cy="216024"/>
          </a:xfrm>
          <a:prstGeom prst="roundRect">
            <a:avLst/>
          </a:prstGeom>
          <a:noFill/>
          <a:ln w="31750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4" name="Rounded Rectangle 23"/>
          <p:cNvSpPr/>
          <p:nvPr/>
        </p:nvSpPr>
        <p:spPr>
          <a:xfrm>
            <a:off x="539552" y="4110921"/>
            <a:ext cx="3168252" cy="189021"/>
          </a:xfrm>
          <a:prstGeom prst="roundRect">
            <a:avLst/>
          </a:prstGeom>
          <a:noFill/>
          <a:ln w="31750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7" name="Rounded Rectangle 26"/>
          <p:cNvSpPr/>
          <p:nvPr/>
        </p:nvSpPr>
        <p:spPr>
          <a:xfrm>
            <a:off x="534615" y="4299942"/>
            <a:ext cx="4212568" cy="216024"/>
          </a:xfrm>
          <a:prstGeom prst="roundRect">
            <a:avLst/>
          </a:prstGeom>
          <a:noFill/>
          <a:ln w="31750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8" name="Rounded Rectangle 27"/>
          <p:cNvSpPr/>
          <p:nvPr/>
        </p:nvSpPr>
        <p:spPr>
          <a:xfrm>
            <a:off x="539552" y="2630679"/>
            <a:ext cx="7536205" cy="198908"/>
          </a:xfrm>
          <a:prstGeom prst="roundRect">
            <a:avLst/>
          </a:prstGeom>
          <a:noFill/>
          <a:ln w="31750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78588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6" grpId="0" animBg="1"/>
      <p:bldP spid="16" grpId="1" animBg="1"/>
      <p:bldP spid="23" grpId="0" animBg="1"/>
      <p:bldP spid="23" grpId="1" animBg="1"/>
      <p:bldP spid="24" grpId="0" animBg="1"/>
      <p:bldP spid="24" grpId="1" animBg="1"/>
      <p:bldP spid="27" grpId="1" animBg="1"/>
      <p:bldP spid="28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8</a:t>
            </a:fld>
            <a:endParaRPr lang="en-IE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67" y="233073"/>
            <a:ext cx="860365" cy="13046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5468422" y="190408"/>
            <a:ext cx="2631970" cy="5226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E" sz="2900" i="1" dirty="0" smtClean="0"/>
              <a:t>PX File </a:t>
            </a:r>
            <a:r>
              <a:rPr lang="en-IE" sz="2900" dirty="0" smtClean="0"/>
              <a:t>- Data</a:t>
            </a:r>
            <a:endParaRPr lang="en-IE" sz="2900" dirty="0"/>
          </a:p>
        </p:txBody>
      </p:sp>
      <p:pic>
        <p:nvPicPr>
          <p:cNvPr id="27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531" y="926772"/>
            <a:ext cx="5624058" cy="94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531" y="2009993"/>
            <a:ext cx="8165900" cy="61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949792"/>
            <a:ext cx="5274482" cy="194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Rounded Rectangle 29"/>
          <p:cNvSpPr/>
          <p:nvPr/>
        </p:nvSpPr>
        <p:spPr>
          <a:xfrm>
            <a:off x="651515" y="926772"/>
            <a:ext cx="5884815" cy="804486"/>
          </a:xfrm>
          <a:prstGeom prst="roundRect">
            <a:avLst/>
          </a:prstGeom>
          <a:noFill/>
          <a:ln w="317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1" name="Rounded Rectangle 30"/>
          <p:cNvSpPr/>
          <p:nvPr/>
        </p:nvSpPr>
        <p:spPr>
          <a:xfrm>
            <a:off x="1331640" y="2895786"/>
            <a:ext cx="3024336" cy="2052228"/>
          </a:xfrm>
          <a:prstGeom prst="roundRect">
            <a:avLst/>
          </a:prstGeom>
          <a:noFill/>
          <a:ln w="317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2" name="Rounded Rectangle 31"/>
          <p:cNvSpPr/>
          <p:nvPr/>
        </p:nvSpPr>
        <p:spPr>
          <a:xfrm>
            <a:off x="4184905" y="3018180"/>
            <a:ext cx="2599502" cy="1929835"/>
          </a:xfrm>
          <a:prstGeom prst="roundRect">
            <a:avLst/>
          </a:prstGeom>
          <a:noFill/>
          <a:ln w="317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3" name="Rounded Rectangle 32"/>
          <p:cNvSpPr/>
          <p:nvPr/>
        </p:nvSpPr>
        <p:spPr>
          <a:xfrm>
            <a:off x="651513" y="2009993"/>
            <a:ext cx="8424938" cy="614838"/>
          </a:xfrm>
          <a:prstGeom prst="roundRect">
            <a:avLst/>
          </a:prstGeom>
          <a:noFill/>
          <a:ln w="317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4" name="Content Placeholder 2"/>
          <p:cNvSpPr txBox="1">
            <a:spLocks/>
          </p:cNvSpPr>
          <p:nvPr/>
        </p:nvSpPr>
        <p:spPr>
          <a:xfrm rot="16200000">
            <a:off x="-283340" y="1385373"/>
            <a:ext cx="1431787" cy="78150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IE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HEADER</a:t>
            </a:r>
            <a:endParaRPr lang="en-IE" dirty="0">
              <a:solidFill>
                <a:schemeClr val="bg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5" name="Content Placeholder 2"/>
          <p:cNvSpPr txBox="1">
            <a:spLocks/>
          </p:cNvSpPr>
          <p:nvPr/>
        </p:nvSpPr>
        <p:spPr>
          <a:xfrm rot="16200000">
            <a:off x="-79553" y="3531147"/>
            <a:ext cx="1013960" cy="78150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IE" dirty="0" smtClean="0">
                <a:solidFill>
                  <a:srgbClr val="FF3300"/>
                </a:solidFill>
              </a:rPr>
              <a:t>DATA</a:t>
            </a:r>
            <a:endParaRPr lang="en-IE" dirty="0">
              <a:solidFill>
                <a:srgbClr val="FF3300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539552" y="1030426"/>
            <a:ext cx="0" cy="1491398"/>
          </a:xfrm>
          <a:prstGeom prst="line">
            <a:avLst/>
          </a:prstGeom>
          <a:ln w="28575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539552" y="3017788"/>
            <a:ext cx="0" cy="1768208"/>
          </a:xfrm>
          <a:prstGeom prst="line">
            <a:avLst/>
          </a:prstGeom>
          <a:ln w="28575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2442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2" grpId="1" animBg="1"/>
      <p:bldP spid="33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Program Workflow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392194"/>
            <a:ext cx="4248472" cy="2073678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IE" dirty="0" smtClean="0"/>
              <a:t>Summarise</a:t>
            </a:r>
          </a:p>
          <a:p>
            <a:pPr marL="514350" indent="-514350">
              <a:buFont typeface="+mj-lt"/>
              <a:buAutoNum type="arabicPeriod"/>
            </a:pPr>
            <a:endParaRPr lang="en-IE" dirty="0" smtClean="0"/>
          </a:p>
          <a:p>
            <a:pPr marL="514350" indent="-514350">
              <a:buFont typeface="+mj-lt"/>
              <a:buAutoNum type="arabicPeriod"/>
            </a:pPr>
            <a:r>
              <a:rPr lang="en-IE" dirty="0" smtClean="0"/>
              <a:t>Merge</a:t>
            </a:r>
          </a:p>
          <a:p>
            <a:pPr marL="514350" indent="-514350">
              <a:buFont typeface="+mj-lt"/>
              <a:buAutoNum type="arabicPeriod"/>
            </a:pPr>
            <a:endParaRPr lang="en-IE" dirty="0" smtClean="0"/>
          </a:p>
          <a:p>
            <a:pPr marL="514350" indent="-514350">
              <a:buFont typeface="+mj-lt"/>
              <a:buAutoNum type="arabicPeriod"/>
            </a:pPr>
            <a:r>
              <a:rPr lang="en-IE" dirty="0" smtClean="0"/>
              <a:t>Create PX file</a:t>
            </a:r>
          </a:p>
          <a:p>
            <a:pPr marL="514350" indent="-514350">
              <a:buFont typeface="+mj-lt"/>
              <a:buAutoNum type="arabicPeriod"/>
            </a:pPr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9</a:t>
            </a:fld>
            <a:endParaRPr lang="en-IE"/>
          </a:p>
        </p:txBody>
      </p:sp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9" y="1338188"/>
            <a:ext cx="2562225" cy="55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2304" y="2148278"/>
            <a:ext cx="345757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Content Placeholder 2"/>
          <p:cNvSpPr txBox="1">
            <a:spLocks/>
          </p:cNvSpPr>
          <p:nvPr/>
        </p:nvSpPr>
        <p:spPr>
          <a:xfrm>
            <a:off x="4633019" y="2793957"/>
            <a:ext cx="1296144" cy="5940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400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Book Antiqua" panose="02040602050305030304" pitchFamily="18" charset="0"/>
              </a:rPr>
              <a:t>PX</a:t>
            </a:r>
          </a:p>
        </p:txBody>
      </p:sp>
      <p:sp>
        <p:nvSpPr>
          <p:cNvPr id="8" name="Right Arrow 7"/>
          <p:cNvSpPr/>
          <p:nvPr/>
        </p:nvSpPr>
        <p:spPr>
          <a:xfrm>
            <a:off x="3886238" y="3090990"/>
            <a:ext cx="576064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40007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IT_CPI_2015_v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240</Words>
  <Application>Microsoft Office PowerPoint</Application>
  <PresentationFormat>On-screen Show (16:9)</PresentationFormat>
  <Paragraphs>122</Paragraphs>
  <Slides>19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CIT_CPI_2015_v2</vt:lpstr>
      <vt:lpstr>Creating PX Files</vt:lpstr>
      <vt:lpstr>PowerPoint Presentation</vt:lpstr>
      <vt:lpstr>First Steps</vt:lpstr>
      <vt:lpstr>Why Automate?</vt:lpstr>
      <vt:lpstr>PX File - Composition</vt:lpstr>
      <vt:lpstr>PowerPoint Presentation</vt:lpstr>
      <vt:lpstr>PX File - Header</vt:lpstr>
      <vt:lpstr>PowerPoint Presentation</vt:lpstr>
      <vt:lpstr>Program Workflow</vt:lpstr>
      <vt:lpstr>Process 1 Summarise</vt:lpstr>
      <vt:lpstr>Process 1 – Summarise</vt:lpstr>
      <vt:lpstr>Process 2 Merge</vt:lpstr>
      <vt:lpstr>Process 3 Create PX file</vt:lpstr>
      <vt:lpstr>Detail – 2) Read in PX header template and replace marker text</vt:lpstr>
      <vt:lpstr>Detail – 3) Write data to PX file</vt:lpstr>
      <vt:lpstr>Detail – 3.1) Formatted Output</vt:lpstr>
      <vt:lpstr>Detail – 3.2) Confidentiality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2016-09-30T13:31:09Z</dcterms:created>
  <dcterms:modified xsi:type="dcterms:W3CDTF">2016-09-30T13:31:17Z</dcterms:modified>
</cp:coreProperties>
</file>