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2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924" r:id="rId4"/>
    <p:sldId id="895" r:id="rId5"/>
    <p:sldId id="894" r:id="rId6"/>
    <p:sldId id="925" r:id="rId7"/>
    <p:sldId id="893" r:id="rId8"/>
    <p:sldId id="899" r:id="rId9"/>
    <p:sldId id="900" r:id="rId10"/>
    <p:sldId id="902" r:id="rId11"/>
    <p:sldId id="901" r:id="rId12"/>
    <p:sldId id="904" r:id="rId13"/>
    <p:sldId id="905" r:id="rId14"/>
    <p:sldId id="906" r:id="rId15"/>
    <p:sldId id="921" r:id="rId16"/>
    <p:sldId id="918" r:id="rId17"/>
    <p:sldId id="913" r:id="rId18"/>
    <p:sldId id="916" r:id="rId19"/>
    <p:sldId id="920" r:id="rId20"/>
    <p:sldId id="910" r:id="rId21"/>
    <p:sldId id="915" r:id="rId22"/>
    <p:sldId id="911" r:id="rId23"/>
    <p:sldId id="912" r:id="rId24"/>
    <p:sldId id="917" r:id="rId25"/>
    <p:sldId id="923" r:id="rId26"/>
    <p:sldId id="922" r:id="rId27"/>
    <p:sldId id="908" r:id="rId28"/>
    <p:sldId id="898" r:id="rId2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119BC3-BD9C-478A-8D45-4F3B0CAFC5E3}">
          <p14:sldIdLst>
            <p14:sldId id="256"/>
            <p14:sldId id="257"/>
            <p14:sldId id="924"/>
            <p14:sldId id="895"/>
            <p14:sldId id="894"/>
            <p14:sldId id="925"/>
            <p14:sldId id="893"/>
            <p14:sldId id="899"/>
            <p14:sldId id="900"/>
            <p14:sldId id="902"/>
            <p14:sldId id="901"/>
            <p14:sldId id="904"/>
            <p14:sldId id="905"/>
            <p14:sldId id="906"/>
            <p14:sldId id="921"/>
            <p14:sldId id="918"/>
            <p14:sldId id="913"/>
            <p14:sldId id="916"/>
            <p14:sldId id="920"/>
            <p14:sldId id="910"/>
            <p14:sldId id="915"/>
            <p14:sldId id="911"/>
            <p14:sldId id="912"/>
            <p14:sldId id="917"/>
            <p14:sldId id="923"/>
            <p14:sldId id="922"/>
            <p14:sldId id="908"/>
            <p14:sldId id="8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6BA"/>
    <a:srgbClr val="384168"/>
    <a:srgbClr val="40A7CC"/>
    <a:srgbClr val="4BC1BB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72334" autoAdjust="0"/>
  </p:normalViewPr>
  <p:slideViewPr>
    <p:cSldViewPr>
      <p:cViewPr varScale="1">
        <p:scale>
          <a:sx n="109" d="100"/>
          <a:sy n="109" d="100"/>
        </p:scale>
        <p:origin x="1974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'nature of occupancy 2'!$F$16</c:f>
              <c:strCache>
                <c:ptCount val="1"/>
                <c:pt idx="0">
                  <c:v>Rented from Private landlord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'nature of occupancy 2'!$A$17:$B$28</c:f>
              <c:multiLvlStrCache>
                <c:ptCount val="12"/>
                <c:lvl>
                  <c:pt idx="1">
                    <c:v>Very/extremely 
disadvantaged</c:v>
                  </c:pt>
                  <c:pt idx="2">
                    <c:v>All other 
areas</c:v>
                  </c:pt>
                  <c:pt idx="5">
                    <c:v>Very/extremely 
disadvantaged</c:v>
                  </c:pt>
                  <c:pt idx="6">
                    <c:v>All other 
areas</c:v>
                  </c:pt>
                  <c:pt idx="9">
                    <c:v>Very/extremely 
disadvantaged</c:v>
                  </c:pt>
                  <c:pt idx="10">
                    <c:v>All other 
areas</c:v>
                  </c:pt>
                  <c:pt idx="11">
                    <c:v>  </c:v>
                  </c:pt>
                </c:lvl>
                <c:lvl>
                  <c:pt idx="0">
                    <c:v>PRESCHOOL</c:v>
                  </c:pt>
                  <c:pt idx="4">
                    <c:v>PRIMARY</c:v>
                  </c:pt>
                  <c:pt idx="8">
                    <c:v>SECONDARY</c:v>
                  </c:pt>
                </c:lvl>
              </c:multiLvlStrCache>
            </c:multiLvlStrRef>
          </c:cat>
          <c:val>
            <c:numRef>
              <c:f>'nature of occupancy 2'!$F$17:$F$28</c:f>
              <c:numCache>
                <c:formatCode>0%</c:formatCode>
                <c:ptCount val="12"/>
                <c:pt idx="1">
                  <c:v>0.14111821745409531</c:v>
                </c:pt>
                <c:pt idx="2">
                  <c:v>0.23179793041402472</c:v>
                </c:pt>
                <c:pt idx="5">
                  <c:v>9.8810612991765787E-2</c:v>
                </c:pt>
                <c:pt idx="6">
                  <c:v>0.17973656081592659</c:v>
                </c:pt>
                <c:pt idx="9">
                  <c:v>5.8882164471342112E-2</c:v>
                </c:pt>
                <c:pt idx="10">
                  <c:v>0.13032669817916709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C-4E8A-A90C-486C70CEECBB}"/>
            </c:ext>
          </c:extLst>
        </c:ser>
        <c:ser>
          <c:idx val="1"/>
          <c:order val="1"/>
          <c:tx>
            <c:strRef>
              <c:f>'nature of occupancy 2'!$G$16</c:f>
              <c:strCache>
                <c:ptCount val="1"/>
                <c:pt idx="0">
                  <c:v>Rented from a Local Authority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'nature of occupancy 2'!$A$17:$B$28</c:f>
              <c:multiLvlStrCache>
                <c:ptCount val="12"/>
                <c:lvl>
                  <c:pt idx="1">
                    <c:v>Very/extremely 
disadvantaged</c:v>
                  </c:pt>
                  <c:pt idx="2">
                    <c:v>All other 
areas</c:v>
                  </c:pt>
                  <c:pt idx="5">
                    <c:v>Very/extremely 
disadvantaged</c:v>
                  </c:pt>
                  <c:pt idx="6">
                    <c:v>All other 
areas</c:v>
                  </c:pt>
                  <c:pt idx="9">
                    <c:v>Very/extremely 
disadvantaged</c:v>
                  </c:pt>
                  <c:pt idx="10">
                    <c:v>All other 
areas</c:v>
                  </c:pt>
                  <c:pt idx="11">
                    <c:v>  </c:v>
                  </c:pt>
                </c:lvl>
                <c:lvl>
                  <c:pt idx="0">
                    <c:v>PRESCHOOL</c:v>
                  </c:pt>
                  <c:pt idx="4">
                    <c:v>PRIMARY</c:v>
                  </c:pt>
                  <c:pt idx="8">
                    <c:v>SECONDARY</c:v>
                  </c:pt>
                </c:lvl>
              </c:multiLvlStrCache>
            </c:multiLvlStrRef>
          </c:cat>
          <c:val>
            <c:numRef>
              <c:f>'nature of occupancy 2'!$G$17:$G$28</c:f>
              <c:numCache>
                <c:formatCode>0%</c:formatCode>
                <c:ptCount val="12"/>
                <c:pt idx="1">
                  <c:v>0.51413245306375077</c:v>
                </c:pt>
                <c:pt idx="2">
                  <c:v>6.8557275630571374E-2</c:v>
                </c:pt>
                <c:pt idx="5">
                  <c:v>0.55179424621327644</c:v>
                </c:pt>
                <c:pt idx="6">
                  <c:v>8.5198340236642467E-2</c:v>
                </c:pt>
                <c:pt idx="9">
                  <c:v>0.57721609113563543</c:v>
                </c:pt>
                <c:pt idx="10">
                  <c:v>0.10098541301892543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C-4E8A-A90C-486C70CEECBB}"/>
            </c:ext>
          </c:extLst>
        </c:ser>
        <c:ser>
          <c:idx val="2"/>
          <c:order val="2"/>
          <c:tx>
            <c:strRef>
              <c:f>'nature of occupancy 2'!$H$16</c:f>
              <c:strCache>
                <c:ptCount val="1"/>
                <c:pt idx="0">
                  <c:v>Rented from a Voluntary Body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948983888809088E-3"/>
                  <c:y val="-2.03503029577910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63-464A-91D5-00DFF1460200}"/>
                </c:ext>
              </c:extLst>
            </c:dLbl>
            <c:dLbl>
              <c:idx val="6"/>
              <c:layout>
                <c:manualLayout>
                  <c:x val="1.948983888809088E-3"/>
                  <c:y val="-3.05254544366865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63-464A-91D5-00DFF1460200}"/>
                </c:ext>
              </c:extLst>
            </c:dLbl>
            <c:dLbl>
              <c:idx val="10"/>
              <c:layout>
                <c:manualLayout>
                  <c:x val="1.9489838888091594E-3"/>
                  <c:y val="-2.03503029577910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63-464A-91D5-00DFF14602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'nature of occupancy 2'!$A$17:$B$28</c:f>
              <c:multiLvlStrCache>
                <c:ptCount val="12"/>
                <c:lvl>
                  <c:pt idx="1">
                    <c:v>Very/extremely 
disadvantaged</c:v>
                  </c:pt>
                  <c:pt idx="2">
                    <c:v>All other 
areas</c:v>
                  </c:pt>
                  <c:pt idx="5">
                    <c:v>Very/extremely 
disadvantaged</c:v>
                  </c:pt>
                  <c:pt idx="6">
                    <c:v>All other 
areas</c:v>
                  </c:pt>
                  <c:pt idx="9">
                    <c:v>Very/extremely 
disadvantaged</c:v>
                  </c:pt>
                  <c:pt idx="10">
                    <c:v>All other 
areas</c:v>
                  </c:pt>
                  <c:pt idx="11">
                    <c:v>  </c:v>
                  </c:pt>
                </c:lvl>
                <c:lvl>
                  <c:pt idx="0">
                    <c:v>PRESCHOOL</c:v>
                  </c:pt>
                  <c:pt idx="4">
                    <c:v>PRIMARY</c:v>
                  </c:pt>
                  <c:pt idx="8">
                    <c:v>SECONDARY</c:v>
                  </c:pt>
                </c:lvl>
              </c:multiLvlStrCache>
            </c:multiLvlStrRef>
          </c:cat>
          <c:val>
            <c:numRef>
              <c:f>'nature of occupancy 2'!$H$17:$H$28</c:f>
              <c:numCache>
                <c:formatCode>0%</c:formatCode>
                <c:ptCount val="12"/>
                <c:pt idx="1">
                  <c:v>4.0953166907365383E-2</c:v>
                </c:pt>
                <c:pt idx="2">
                  <c:v>1.5011129311488102E-2</c:v>
                </c:pt>
                <c:pt idx="5">
                  <c:v>4.5186540611975197E-2</c:v>
                </c:pt>
                <c:pt idx="6">
                  <c:v>1.8551715435205392E-2</c:v>
                </c:pt>
                <c:pt idx="9">
                  <c:v>4.6066215735137056E-2</c:v>
                </c:pt>
                <c:pt idx="10">
                  <c:v>1.9391541821789041E-2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C-4E8A-A90C-486C70CEEC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893357744"/>
        <c:axId val="893358104"/>
      </c:barChart>
      <c:catAx>
        <c:axId val="89335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358104"/>
        <c:crosses val="autoZero"/>
        <c:auto val="1"/>
        <c:lblAlgn val="ctr"/>
        <c:lblOffset val="10"/>
        <c:tickLblSkip val="1"/>
        <c:noMultiLvlLbl val="0"/>
      </c:catAx>
      <c:valAx>
        <c:axId val="8933581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335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12282711315888"/>
          <c:y val="0.42092999282131044"/>
          <c:w val="0.24720359177780479"/>
          <c:h val="0.17170688299590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%</a:t>
            </a:r>
            <a:r>
              <a:rPr lang="en-IE" baseline="0"/>
              <a:t> of migrants born abroad living in overcrowded accommodation by year of arrival in Ireland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Overcrowding!$C$2</c:f>
              <c:strCache>
                <c:ptCount val="1"/>
                <c:pt idx="0">
                  <c:v>Before 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Overcrowding!$B$7:$B$14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Overcrowding!$C$7:$C$14</c:f>
              <c:numCache>
                <c:formatCode>0%</c:formatCode>
                <c:ptCount val="8"/>
                <c:pt idx="0">
                  <c:v>0.11626072836928787</c:v>
                </c:pt>
                <c:pt idx="1">
                  <c:v>0.10407157202848275</c:v>
                </c:pt>
                <c:pt idx="2">
                  <c:v>9.9001706925981481E-2</c:v>
                </c:pt>
                <c:pt idx="3">
                  <c:v>0.14379887092815316</c:v>
                </c:pt>
                <c:pt idx="4">
                  <c:v>2.2088095543855144E-2</c:v>
                </c:pt>
                <c:pt idx="5">
                  <c:v>7.6754075124025517E-2</c:v>
                </c:pt>
                <c:pt idx="6">
                  <c:v>4.5458719808981543E-2</c:v>
                </c:pt>
                <c:pt idx="7">
                  <c:v>2.9560733032507596E-2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A-4800-B719-F138C157ABC0}"/>
            </c:ext>
          </c:extLst>
        </c:ser>
        <c:ser>
          <c:idx val="1"/>
          <c:order val="1"/>
          <c:tx>
            <c:strRef>
              <c:f>Overcrowding!$D$2</c:f>
              <c:strCache>
                <c:ptCount val="1"/>
                <c:pt idx="0">
                  <c:v>2020 - 2022</c:v>
                </c:pt>
              </c:strCache>
            </c:strRef>
          </c:tx>
          <c:spPr>
            <a:solidFill>
              <a:srgbClr val="5BC1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Overcrowding!$B$7:$B$14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Overcrowding!$D$7:$D$14</c:f>
              <c:numCache>
                <c:formatCode>0%</c:formatCode>
                <c:ptCount val="8"/>
                <c:pt idx="0">
                  <c:v>0.10309278350515463</c:v>
                </c:pt>
                <c:pt idx="1">
                  <c:v>9.9888392857142863E-2</c:v>
                </c:pt>
                <c:pt idx="2">
                  <c:v>0.19591672533440613</c:v>
                </c:pt>
                <c:pt idx="3">
                  <c:v>0.15309238992109953</c:v>
                </c:pt>
                <c:pt idx="4">
                  <c:v>2.9959146618247844E-2</c:v>
                </c:pt>
                <c:pt idx="5">
                  <c:v>0.18690926275992439</c:v>
                </c:pt>
                <c:pt idx="6">
                  <c:v>0.10354298269706125</c:v>
                </c:pt>
                <c:pt idx="7">
                  <c:v>6.2420382165605096E-2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A-4800-B719-F138C157A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45672432"/>
        <c:axId val="845673512"/>
      </c:barChart>
      <c:lineChart>
        <c:grouping val="standard"/>
        <c:varyColors val="0"/>
        <c:ser>
          <c:idx val="2"/>
          <c:order val="2"/>
          <c:tx>
            <c:strRef>
              <c:f>Overcrowding!$E$2</c:f>
              <c:strCache>
                <c:ptCount val="1"/>
                <c:pt idx="0">
                  <c:v>Total population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Overcrowding!$B$7:$B$14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Overcrowding!$E$7:$E$14</c:f>
              <c:numCache>
                <c:formatCode>0%</c:formatCode>
                <c:ptCount val="8"/>
                <c:pt idx="0">
                  <c:v>6.1985529099497491E-2</c:v>
                </c:pt>
                <c:pt idx="1">
                  <c:v>6.1985529099497491E-2</c:v>
                </c:pt>
                <c:pt idx="2">
                  <c:v>6.1985529099497491E-2</c:v>
                </c:pt>
                <c:pt idx="3">
                  <c:v>6.1985529099497491E-2</c:v>
                </c:pt>
                <c:pt idx="4">
                  <c:v>6.1985529099497491E-2</c:v>
                </c:pt>
                <c:pt idx="5">
                  <c:v>6.1985529099497491E-2</c:v>
                </c:pt>
                <c:pt idx="6">
                  <c:v>6.1985529099497491E-2</c:v>
                </c:pt>
                <c:pt idx="7">
                  <c:v>6.1985529099497491E-2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6A-4800-B719-F138C157A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672432"/>
        <c:axId val="845673512"/>
      </c:lineChart>
      <c:catAx>
        <c:axId val="8456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673512"/>
        <c:crosses val="autoZero"/>
        <c:auto val="1"/>
        <c:lblAlgn val="ctr"/>
        <c:lblOffset val="100"/>
        <c:noMultiLvlLbl val="0"/>
      </c:catAx>
      <c:valAx>
        <c:axId val="8456735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67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%</a:t>
            </a:r>
            <a:r>
              <a:rPr lang="en-IE" baseline="0" dirty="0"/>
              <a:t> of migrants with Irish citizenship</a:t>
            </a:r>
            <a:endParaRPr lang="en-I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211076930875211E-2"/>
          <c:y val="0.11689675448535003"/>
          <c:w val="0.90871967502216333"/>
          <c:h val="0.6570381631218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'born abroad citizenship 2'!$U$2</c:f>
              <c:strCache>
                <c:ptCount val="1"/>
                <c:pt idx="0">
                  <c:v>Before 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'born abroad citizenship 2'!$T$7:$T$14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'born abroad citizenship 2'!$U$7:$U$14</c:f>
              <c:numCache>
                <c:formatCode>0%</c:formatCode>
                <c:ptCount val="8"/>
                <c:pt idx="0">
                  <c:v>0.48408202696175295</c:v>
                </c:pt>
                <c:pt idx="1">
                  <c:v>0.33006419400855919</c:v>
                </c:pt>
                <c:pt idx="2">
                  <c:v>0.31259484066767829</c:v>
                </c:pt>
                <c:pt idx="3">
                  <c:v>0.48164811745204833</c:v>
                </c:pt>
                <c:pt idx="4">
                  <c:v>0.68300229981183358</c:v>
                </c:pt>
                <c:pt idx="5">
                  <c:v>8.9317960827892756E-2</c:v>
                </c:pt>
                <c:pt idx="6">
                  <c:v>0.43190173047610508</c:v>
                </c:pt>
                <c:pt idx="7">
                  <c:v>0.72060019886106841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D-4461-86A5-AA21F28E0206}"/>
            </c:ext>
          </c:extLst>
        </c:ser>
        <c:ser>
          <c:idx val="1"/>
          <c:order val="1"/>
          <c:tx>
            <c:strRef>
              <c:f>'born abroad citizenship 2'!$V$2</c:f>
              <c:strCache>
                <c:ptCount val="1"/>
                <c:pt idx="0">
                  <c:v>2020 - 2022</c:v>
                </c:pt>
              </c:strCache>
            </c:strRef>
          </c:tx>
          <c:spPr>
            <a:solidFill>
              <a:srgbClr val="5BC1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'born abroad citizenship 2'!$T$7:$T$14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'born abroad citizenship 2'!$V$7:$V$14</c:f>
              <c:numCache>
                <c:formatCode>0%</c:formatCode>
                <c:ptCount val="8"/>
                <c:pt idx="0">
                  <c:v>0.11196911196911197</c:v>
                </c:pt>
                <c:pt idx="1">
                  <c:v>6.7127344521224083E-2</c:v>
                </c:pt>
                <c:pt idx="2">
                  <c:v>1.1755783086841108E-2</c:v>
                </c:pt>
                <c:pt idx="3">
                  <c:v>0.14260869565217391</c:v>
                </c:pt>
                <c:pt idx="4">
                  <c:v>0.28625078239098684</c:v>
                </c:pt>
                <c:pt idx="5">
                  <c:v>2.4417314095449501E-2</c:v>
                </c:pt>
                <c:pt idx="6">
                  <c:v>0.15655924892159351</c:v>
                </c:pt>
                <c:pt idx="7">
                  <c:v>0.57706535141800241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D-4461-86A5-AA21F28E0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585280"/>
        <c:axId val="504583840"/>
      </c:barChart>
      <c:catAx>
        <c:axId val="50458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583840"/>
        <c:crosses val="autoZero"/>
        <c:auto val="1"/>
        <c:lblAlgn val="ctr"/>
        <c:lblOffset val="100"/>
        <c:noMultiLvlLbl val="0"/>
      </c:catAx>
      <c:valAx>
        <c:axId val="5045838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58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Labour force participation rate</a:t>
            </a:r>
          </a:p>
        </c:rich>
      </c:tx>
      <c:layout>
        <c:manualLayout>
          <c:xMode val="edge"/>
          <c:yMode val="edge"/>
          <c:x val="0.3201182393985878"/>
          <c:y val="4.0712407616084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employment!$W$2</c:f>
              <c:strCache>
                <c:ptCount val="1"/>
                <c:pt idx="0">
                  <c:v>Before 2020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employment!$S$7:$S$14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employment!$W$7:$W$14</c:f>
              <c:numCache>
                <c:formatCode>0%</c:formatCode>
                <c:ptCount val="8"/>
                <c:pt idx="0">
                  <c:v>0.72392667631452001</c:v>
                </c:pt>
                <c:pt idx="1">
                  <c:v>0.74111195158850229</c:v>
                </c:pt>
                <c:pt idx="2">
                  <c:v>0.86715580012228333</c:v>
                </c:pt>
                <c:pt idx="3">
                  <c:v>0.67225899718481319</c:v>
                </c:pt>
                <c:pt idx="4">
                  <c:v>0.63809349556307748</c:v>
                </c:pt>
                <c:pt idx="5">
                  <c:v>0.87073647621116668</c:v>
                </c:pt>
                <c:pt idx="6">
                  <c:v>0.739024864024864</c:v>
                </c:pt>
                <c:pt idx="7">
                  <c:v>0.78707520891364902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B-447B-B39D-D61B755E5F51}"/>
            </c:ext>
          </c:extLst>
        </c:ser>
        <c:ser>
          <c:idx val="1"/>
          <c:order val="1"/>
          <c:tx>
            <c:strRef>
              <c:f>employment!$X$2</c:f>
              <c:strCache>
                <c:ptCount val="1"/>
                <c:pt idx="0">
                  <c:v>2020 - 2022</c:v>
                </c:pt>
              </c:strCache>
            </c:strRef>
          </c:tx>
          <c:spPr>
            <a:solidFill>
              <a:srgbClr val="FAA21B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759848569531361E-3"/>
                  <c:y val="3.3594150914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1A-4DB0-BFCF-35B95E9BCD91}"/>
                </c:ext>
              </c:extLst>
            </c:dLbl>
            <c:dLbl>
              <c:idx val="7"/>
              <c:layout>
                <c:manualLayout>
                  <c:x val="4.2759848569531552E-3"/>
                  <c:y val="5.039122637167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1A-4DB0-BFCF-35B95E9BC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employment!$S$7:$S$14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employment!$X$7:$X$14</c:f>
              <c:numCache>
                <c:formatCode>0%</c:formatCode>
                <c:ptCount val="8"/>
                <c:pt idx="0">
                  <c:v>0.69384524045121709</c:v>
                </c:pt>
                <c:pt idx="1">
                  <c:v>0.36602357984994643</c:v>
                </c:pt>
                <c:pt idx="2">
                  <c:v>0.70080831408775979</c:v>
                </c:pt>
                <c:pt idx="3">
                  <c:v>0.60945709281961469</c:v>
                </c:pt>
                <c:pt idx="4">
                  <c:v>0.52635580334515963</c:v>
                </c:pt>
                <c:pt idx="5">
                  <c:v>0.71829297530568204</c:v>
                </c:pt>
                <c:pt idx="6">
                  <c:v>0.63097623819066706</c:v>
                </c:pt>
                <c:pt idx="7">
                  <c:v>0.79320987654320985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B-447B-B39D-D61B755E5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24965656"/>
        <c:axId val="824970336"/>
      </c:barChart>
      <c:lineChart>
        <c:grouping val="standard"/>
        <c:varyColors val="0"/>
        <c:ser>
          <c:idx val="2"/>
          <c:order val="2"/>
          <c:tx>
            <c:strRef>
              <c:f>employment!$Y$2</c:f>
              <c:strCache>
                <c:ptCount val="1"/>
                <c:pt idx="0">
                  <c:v>Overall labour force participation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employment!$S$7:$S$14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employment!$Y$7:$Y$14</c:f>
              <c:numCache>
                <c:formatCode>0.00%</c:formatCode>
                <c:ptCount val="8"/>
                <c:pt idx="0">
                  <c:v>0.61199999999999999</c:v>
                </c:pt>
                <c:pt idx="1">
                  <c:v>0.61199999999999999</c:v>
                </c:pt>
                <c:pt idx="2">
                  <c:v>0.61199999999999999</c:v>
                </c:pt>
                <c:pt idx="3">
                  <c:v>0.61199999999999999</c:v>
                </c:pt>
                <c:pt idx="4">
                  <c:v>0.61199999999999999</c:v>
                </c:pt>
                <c:pt idx="5">
                  <c:v>0.61199999999999999</c:v>
                </c:pt>
                <c:pt idx="6">
                  <c:v>0.61199999999999999</c:v>
                </c:pt>
                <c:pt idx="7">
                  <c:v>0.61199999999999999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8B-447B-B39D-D61B755E5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965656"/>
        <c:axId val="824970336"/>
      </c:lineChart>
      <c:catAx>
        <c:axId val="82496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70336"/>
        <c:crosses val="autoZero"/>
        <c:auto val="1"/>
        <c:lblAlgn val="ctr"/>
        <c:lblOffset val="100"/>
        <c:noMultiLvlLbl val="0"/>
      </c:catAx>
      <c:valAx>
        <c:axId val="8249703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6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Unemployment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employment!$T$2</c:f>
              <c:strCache>
                <c:ptCount val="1"/>
                <c:pt idx="0">
                  <c:v>Before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4323763292480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50-48D2-9C25-0F4C4CE2B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employment!$S$7:$S$14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employment!$T$7:$T$14</c:f>
              <c:numCache>
                <c:formatCode>0%</c:formatCode>
                <c:ptCount val="8"/>
                <c:pt idx="0">
                  <c:v>6.8644476603955618E-2</c:v>
                </c:pt>
                <c:pt idx="1">
                  <c:v>4.9167927382753406E-2</c:v>
                </c:pt>
                <c:pt idx="2">
                  <c:v>3.7963426157523204E-2</c:v>
                </c:pt>
                <c:pt idx="3">
                  <c:v>5.5010271627482309E-2</c:v>
                </c:pt>
                <c:pt idx="4">
                  <c:v>3.8834507364376547E-2</c:v>
                </c:pt>
                <c:pt idx="5">
                  <c:v>5.0836411036280685E-2</c:v>
                </c:pt>
                <c:pt idx="6">
                  <c:v>4.263791763791764E-2</c:v>
                </c:pt>
                <c:pt idx="7">
                  <c:v>3.5097493036211701E-2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7-4C50-8D20-3638E5FC156B}"/>
            </c:ext>
          </c:extLst>
        </c:ser>
        <c:ser>
          <c:idx val="1"/>
          <c:order val="1"/>
          <c:tx>
            <c:strRef>
              <c:f>employment!$U$2</c:f>
              <c:strCache>
                <c:ptCount val="1"/>
                <c:pt idx="0">
                  <c:v>2020 - 2022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employment!$S$7:$S$14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employment!$U$7:$U$14</c:f>
              <c:numCache>
                <c:formatCode>0%</c:formatCode>
                <c:ptCount val="8"/>
                <c:pt idx="0">
                  <c:v>0.10508608747278844</c:v>
                </c:pt>
                <c:pt idx="1">
                  <c:v>4.7695605573419078E-2</c:v>
                </c:pt>
                <c:pt idx="2">
                  <c:v>0.10323325635103926</c:v>
                </c:pt>
                <c:pt idx="3">
                  <c:v>9.9678925861062459E-2</c:v>
                </c:pt>
                <c:pt idx="4">
                  <c:v>5.7526609224531171E-2</c:v>
                </c:pt>
                <c:pt idx="5">
                  <c:v>8.0556221529609201E-2</c:v>
                </c:pt>
                <c:pt idx="6">
                  <c:v>7.1285427998854858E-2</c:v>
                </c:pt>
                <c:pt idx="7">
                  <c:v>7.2016460905349799E-2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7-4C50-8D20-3638E5FC156B}"/>
            </c:ext>
          </c:extLst>
        </c:ser>
        <c:ser>
          <c:idx val="2"/>
          <c:order val="2"/>
          <c:tx>
            <c:strRef>
              <c:f>employment!$V$2</c:f>
              <c:strCache>
                <c:ptCount val="1"/>
                <c:pt idx="0">
                  <c:v>Overall unemployment rate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employment!$S$7:$S$14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employment!$V$7:$V$14</c:f>
              <c:numCache>
                <c:formatCode>0%</c:formatCode>
                <c:ptCount val="8"/>
                <c:pt idx="0">
                  <c:v>8.3000000000000004E-2</c:v>
                </c:pt>
                <c:pt idx="1">
                  <c:v>8.3000000000000004E-2</c:v>
                </c:pt>
                <c:pt idx="2">
                  <c:v>8.3000000000000004E-2</c:v>
                </c:pt>
                <c:pt idx="3">
                  <c:v>8.3000000000000004E-2</c:v>
                </c:pt>
                <c:pt idx="4">
                  <c:v>8.3000000000000004E-2</c:v>
                </c:pt>
                <c:pt idx="5">
                  <c:v>8.3000000000000004E-2</c:v>
                </c:pt>
                <c:pt idx="6">
                  <c:v>8.3000000000000004E-2</c:v>
                </c:pt>
                <c:pt idx="7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77-4C50-8D20-3638E5FC1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24965656"/>
        <c:axId val="824970336"/>
      </c:barChart>
      <c:catAx>
        <c:axId val="824965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70336"/>
        <c:crosses val="autoZero"/>
        <c:auto val="1"/>
        <c:lblAlgn val="ctr"/>
        <c:lblOffset val="100"/>
        <c:noMultiLvlLbl val="0"/>
      </c:catAx>
      <c:valAx>
        <c:axId val="824970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96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800" b="0" i="0" baseline="0" dirty="0">
                <a:effectLst/>
              </a:rPr>
              <a:t>% of migrants with 3rd level education</a:t>
            </a:r>
            <a:endParaRPr lang="en-IE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'Level education'!$C$2</c:f>
              <c:strCache>
                <c:ptCount val="1"/>
                <c:pt idx="0">
                  <c:v>Before 2020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'Level education'!$B$7:$B$14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'Level education'!$C$7:$C$14</c:f>
              <c:numCache>
                <c:formatCode>0%</c:formatCode>
                <c:ptCount val="8"/>
                <c:pt idx="0">
                  <c:v>0.68501928987118288</c:v>
                </c:pt>
                <c:pt idx="1">
                  <c:v>0.70766077376377146</c:v>
                </c:pt>
                <c:pt idx="2">
                  <c:v>0.93560116354234002</c:v>
                </c:pt>
                <c:pt idx="3">
                  <c:v>0.72238466536712154</c:v>
                </c:pt>
                <c:pt idx="4">
                  <c:v>0.76249578793665052</c:v>
                </c:pt>
                <c:pt idx="5">
                  <c:v>0.76334039684068578</c:v>
                </c:pt>
                <c:pt idx="6">
                  <c:v>0.79416809605488847</c:v>
                </c:pt>
                <c:pt idx="7">
                  <c:v>0.76543364158960259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A-4B07-B530-CDB2A15FECF1}"/>
            </c:ext>
          </c:extLst>
        </c:ser>
        <c:ser>
          <c:idx val="1"/>
          <c:order val="1"/>
          <c:tx>
            <c:strRef>
              <c:f>'Level education'!$D$2</c:f>
              <c:strCache>
                <c:ptCount val="1"/>
                <c:pt idx="0">
                  <c:v>2020 - 2022</c:v>
                </c:pt>
              </c:strCache>
            </c:strRef>
          </c:tx>
          <c:spPr>
            <a:solidFill>
              <a:srgbClr val="35456B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73986703809314E-3"/>
                  <c:y val="6.2435005708508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9-4A38-B881-D04D800515E6}"/>
                </c:ext>
              </c:extLst>
            </c:dLbl>
            <c:dLbl>
              <c:idx val="1"/>
              <c:layout>
                <c:manualLayout>
                  <c:x val="2.1773986703808915E-3"/>
                  <c:y val="8.81435374708356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9-4A38-B881-D04D800515E6}"/>
                </c:ext>
              </c:extLst>
            </c:dLbl>
            <c:dLbl>
              <c:idx val="2"/>
              <c:layout>
                <c:manualLayout>
                  <c:x val="-3.9918514481564742E-17"/>
                  <c:y val="7.3452947892363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A9-4A38-B881-D04D800515E6}"/>
                </c:ext>
              </c:extLst>
            </c:dLbl>
            <c:dLbl>
              <c:idx val="6"/>
              <c:layout>
                <c:manualLayout>
                  <c:x val="8.7095946815237257E-3"/>
                  <c:y val="6.61076531031267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9-4A38-B881-D04D800515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'Level education'!$B$7:$B$14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'Level education'!$D$7:$D$14</c:f>
              <c:numCache>
                <c:formatCode>0%</c:formatCode>
                <c:ptCount val="8"/>
                <c:pt idx="0">
                  <c:v>0.72409408773045136</c:v>
                </c:pt>
                <c:pt idx="1">
                  <c:v>0.7260479041916168</c:v>
                </c:pt>
                <c:pt idx="2">
                  <c:v>0.92058963385639558</c:v>
                </c:pt>
                <c:pt idx="3">
                  <c:v>0.80991064175467098</c:v>
                </c:pt>
                <c:pt idx="4">
                  <c:v>0.85924369747899154</c:v>
                </c:pt>
                <c:pt idx="5">
                  <c:v>0.72388663967611333</c:v>
                </c:pt>
                <c:pt idx="6">
                  <c:v>0.79295848660010515</c:v>
                </c:pt>
                <c:pt idx="7">
                  <c:v>0.81454545454545457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A-4B07-B530-CDB2A15FE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062560"/>
        <c:axId val="923065080"/>
      </c:barChart>
      <c:lineChart>
        <c:grouping val="standard"/>
        <c:varyColors val="0"/>
        <c:ser>
          <c:idx val="2"/>
          <c:order val="2"/>
          <c:tx>
            <c:strRef>
              <c:f>'Level education'!$E$2</c:f>
              <c:strCache>
                <c:ptCount val="1"/>
                <c:pt idx="0">
                  <c:v>Overall population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'Level education'!$B$7:$B$14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'Level education'!$E$7:$E$14</c:f>
              <c:numCache>
                <c:formatCode>0%</c:formatCode>
                <c:ptCount val="8"/>
                <c:pt idx="0">
                  <c:v>0.44700000000000001</c:v>
                </c:pt>
                <c:pt idx="1">
                  <c:v>0.44700000000000001</c:v>
                </c:pt>
                <c:pt idx="2">
                  <c:v>0.44700000000000001</c:v>
                </c:pt>
                <c:pt idx="3">
                  <c:v>0.44700000000000001</c:v>
                </c:pt>
                <c:pt idx="4">
                  <c:v>0.44700000000000001</c:v>
                </c:pt>
                <c:pt idx="5">
                  <c:v>0.44700000000000001</c:v>
                </c:pt>
                <c:pt idx="6">
                  <c:v>0.44700000000000001</c:v>
                </c:pt>
                <c:pt idx="7">
                  <c:v>0.44700000000000001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4A-4B07-B530-CDB2A15FE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062560"/>
        <c:axId val="923065080"/>
      </c:lineChart>
      <c:catAx>
        <c:axId val="9230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065080"/>
        <c:crosses val="autoZero"/>
        <c:auto val="1"/>
        <c:lblAlgn val="ctr"/>
        <c:lblOffset val="100"/>
        <c:noMultiLvlLbl val="0"/>
      </c:catAx>
      <c:valAx>
        <c:axId val="9230650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06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IE" sz="1800" b="0" i="0" baseline="0" dirty="0">
                <a:effectLst/>
              </a:rPr>
              <a:t>% of migrants ex-Europe by industry</a:t>
            </a:r>
            <a:endParaRPr lang="en-I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092613037232045"/>
          <c:y val="0.18379349761990438"/>
          <c:w val="0.49811663588175764"/>
          <c:h val="0.701278565087781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Industry!$B$4:$C$4</c:f>
              <c:strCache>
                <c:ptCount val="2"/>
                <c:pt idx="0">
                  <c:v>Before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5348626783053014E-2"/>
                  <c:y val="2.374886364759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E8-4C3A-B41F-C780C6323D05}"/>
                </c:ext>
              </c:extLst>
            </c:dLbl>
            <c:dLbl>
              <c:idx val="8"/>
              <c:layout>
                <c:manualLayout>
                  <c:x val="-1.4786698956781001E-2"/>
                  <c:y val="3.0534520402517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E8-4C3A-B41F-C780C6323D05}"/>
                </c:ext>
              </c:extLst>
            </c:dLbl>
            <c:dLbl>
              <c:idx val="12"/>
              <c:layout>
                <c:manualLayout>
                  <c:x val="-1.0561927826272244E-2"/>
                  <c:y val="1.69634740339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E8-4C3A-B41F-C780C6323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Industry!$D$1:$V$1</c:f>
              <c:strCache>
                <c:ptCount val="13"/>
                <c:pt idx="0">
                  <c:v>Agriculture, forestry and fishing</c:v>
                </c:pt>
                <c:pt idx="1">
                  <c:v>Manufacturing</c:v>
                </c:pt>
                <c:pt idx="2">
                  <c:v>Construction</c:v>
                </c:pt>
                <c:pt idx="3">
                  <c:v>Wholesale and retail trade; repair of motor vehicles and motorcycles</c:v>
                </c:pt>
                <c:pt idx="4">
                  <c:v>Transportation and storage</c:v>
                </c:pt>
                <c:pt idx="5">
                  <c:v>Accommodation and food service activities</c:v>
                </c:pt>
                <c:pt idx="6">
                  <c:v>Information and communication activities</c:v>
                </c:pt>
                <c:pt idx="7">
                  <c:v>Financial and insurance activities</c:v>
                </c:pt>
                <c:pt idx="8">
                  <c:v>Professional, scientific and technical activities</c:v>
                </c:pt>
                <c:pt idx="9">
                  <c:v>Administrative and support service activities</c:v>
                </c:pt>
                <c:pt idx="10">
                  <c:v>Public administration and defence; compulsory social security</c:v>
                </c:pt>
                <c:pt idx="11">
                  <c:v>Education</c:v>
                </c:pt>
                <c:pt idx="12">
                  <c:v>Human health and social work activities</c:v>
                </c:pt>
              </c:strCache>
            </c:strRef>
          </c:cat>
          <c:val>
            <c:numRef>
              <c:f>Industry!$D$4:$V$4</c:f>
              <c:numCache>
                <c:formatCode>0%</c:formatCode>
                <c:ptCount val="13"/>
                <c:pt idx="0">
                  <c:v>6.9448855576023207E-3</c:v>
                </c:pt>
                <c:pt idx="1">
                  <c:v>9.2019733638230752E-2</c:v>
                </c:pt>
                <c:pt idx="2">
                  <c:v>3.0225073577674733E-2</c:v>
                </c:pt>
                <c:pt idx="3">
                  <c:v>8.5487729996400516E-2</c:v>
                </c:pt>
                <c:pt idx="4">
                  <c:v>2.7578394630417752E-2</c:v>
                </c:pt>
                <c:pt idx="5">
                  <c:v>8.004615808084016E-2</c:v>
                </c:pt>
                <c:pt idx="6">
                  <c:v>0.13209045289970145</c:v>
                </c:pt>
                <c:pt idx="7">
                  <c:v>5.8438671155434163E-2</c:v>
                </c:pt>
                <c:pt idx="8">
                  <c:v>8.9637722585699464E-2</c:v>
                </c:pt>
                <c:pt idx="9">
                  <c:v>4.3225560566601026E-2</c:v>
                </c:pt>
                <c:pt idx="10">
                  <c:v>2.7027885409388299E-2</c:v>
                </c:pt>
                <c:pt idx="11">
                  <c:v>6.608227995511233E-2</c:v>
                </c:pt>
                <c:pt idx="12">
                  <c:v>0.1899574414025281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2-42E8-898D-E61D67D5B741}"/>
            </c:ext>
          </c:extLst>
        </c:ser>
        <c:ser>
          <c:idx val="2"/>
          <c:order val="1"/>
          <c:tx>
            <c:strRef>
              <c:f>Industry!$B$5:$C$5</c:f>
              <c:strCache>
                <c:ptCount val="2"/>
                <c:pt idx="0">
                  <c:v>2020 - 2022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E8-4C3A-B41F-C780C6323D05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E8-4C3A-B41F-C780C6323D05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E8-4C3A-B41F-C780C6323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Industry!$D$1:$V$1</c:f>
              <c:strCache>
                <c:ptCount val="13"/>
                <c:pt idx="0">
                  <c:v>Agriculture, forestry and fishing</c:v>
                </c:pt>
                <c:pt idx="1">
                  <c:v>Manufacturing</c:v>
                </c:pt>
                <c:pt idx="2">
                  <c:v>Construction</c:v>
                </c:pt>
                <c:pt idx="3">
                  <c:v>Wholesale and retail trade; repair of motor vehicles and motorcycles</c:v>
                </c:pt>
                <c:pt idx="4">
                  <c:v>Transportation and storage</c:v>
                </c:pt>
                <c:pt idx="5">
                  <c:v>Accommodation and food service activities</c:v>
                </c:pt>
                <c:pt idx="6">
                  <c:v>Information and communication activities</c:v>
                </c:pt>
                <c:pt idx="7">
                  <c:v>Financial and insurance activities</c:v>
                </c:pt>
                <c:pt idx="8">
                  <c:v>Professional, scientific and technical activities</c:v>
                </c:pt>
                <c:pt idx="9">
                  <c:v>Administrative and support service activities</c:v>
                </c:pt>
                <c:pt idx="10">
                  <c:v>Public administration and defence; compulsory social security</c:v>
                </c:pt>
                <c:pt idx="11">
                  <c:v>Education</c:v>
                </c:pt>
                <c:pt idx="12">
                  <c:v>Human health and social work activities</c:v>
                </c:pt>
              </c:strCache>
            </c:strRef>
          </c:cat>
          <c:val>
            <c:numRef>
              <c:f>Industry!$D$5:$V$5</c:f>
              <c:numCache>
                <c:formatCode>0%</c:formatCode>
                <c:ptCount val="13"/>
                <c:pt idx="0">
                  <c:v>6.0366059786545615E-3</c:v>
                </c:pt>
                <c:pt idx="1">
                  <c:v>8.4705655092480805E-2</c:v>
                </c:pt>
                <c:pt idx="2">
                  <c:v>2.6657652001738544E-2</c:v>
                </c:pt>
                <c:pt idx="3">
                  <c:v>7.5143671222291972E-2</c:v>
                </c:pt>
                <c:pt idx="4">
                  <c:v>1.8351282175109868E-2</c:v>
                </c:pt>
                <c:pt idx="5">
                  <c:v>9.3156903462597196E-2</c:v>
                </c:pt>
                <c:pt idx="6">
                  <c:v>0.14801757859660986</c:v>
                </c:pt>
                <c:pt idx="7">
                  <c:v>3.9986478002607816E-2</c:v>
                </c:pt>
                <c:pt idx="8">
                  <c:v>0.10001448785434877</c:v>
                </c:pt>
                <c:pt idx="9">
                  <c:v>4.2545998937557346E-2</c:v>
                </c:pt>
                <c:pt idx="10">
                  <c:v>1.2121504805138359E-2</c:v>
                </c:pt>
                <c:pt idx="11">
                  <c:v>5.447433235137876E-2</c:v>
                </c:pt>
                <c:pt idx="12">
                  <c:v>0.23209542666731056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2-42E8-898D-E61D67D5B741}"/>
            </c:ext>
          </c:extLst>
        </c:ser>
        <c:ser>
          <c:idx val="0"/>
          <c:order val="2"/>
          <c:tx>
            <c:strRef>
              <c:f>Industry!$B$3:$C$3</c:f>
              <c:strCache>
                <c:ptCount val="2"/>
                <c:pt idx="0">
                  <c:v>Total population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solidFill>
                <a:sysClr val="window" lastClr="FFFFFF">
                  <a:lumMod val="75000"/>
                </a:sysClr>
              </a:solidFill>
            </a:ln>
            <a:effectLst/>
          </c:spPr>
          <c:invertIfNegative val="0"/>
          <c:cat>
            <c:strRef>
              <c:f>Industry!$D$1:$V$1</c:f>
              <c:strCache>
                <c:ptCount val="13"/>
                <c:pt idx="0">
                  <c:v>Agriculture, forestry and fishing</c:v>
                </c:pt>
                <c:pt idx="1">
                  <c:v>Manufacturing</c:v>
                </c:pt>
                <c:pt idx="2">
                  <c:v>Construction</c:v>
                </c:pt>
                <c:pt idx="3">
                  <c:v>Wholesale and retail trade; repair of motor vehicles and motorcycles</c:v>
                </c:pt>
                <c:pt idx="4">
                  <c:v>Transportation and storage</c:v>
                </c:pt>
                <c:pt idx="5">
                  <c:v>Accommodation and food service activities</c:v>
                </c:pt>
                <c:pt idx="6">
                  <c:v>Information and communication activities</c:v>
                </c:pt>
                <c:pt idx="7">
                  <c:v>Financial and insurance activities</c:v>
                </c:pt>
                <c:pt idx="8">
                  <c:v>Professional, scientific and technical activities</c:v>
                </c:pt>
                <c:pt idx="9">
                  <c:v>Administrative and support service activities</c:v>
                </c:pt>
                <c:pt idx="10">
                  <c:v>Public administration and defence; compulsory social security</c:v>
                </c:pt>
                <c:pt idx="11">
                  <c:v>Education</c:v>
                </c:pt>
                <c:pt idx="12">
                  <c:v>Human health and social work activities</c:v>
                </c:pt>
              </c:strCache>
            </c:strRef>
          </c:cat>
          <c:val>
            <c:numRef>
              <c:f>Industry!$D$3:$V$3</c:f>
              <c:numCache>
                <c:formatCode>0%</c:formatCode>
                <c:ptCount val="13"/>
                <c:pt idx="0">
                  <c:v>3.5438566700728397E-2</c:v>
                </c:pt>
                <c:pt idx="1">
                  <c:v>0.10466634228290603</c:v>
                </c:pt>
                <c:pt idx="2">
                  <c:v>5.7958959564228203E-2</c:v>
                </c:pt>
                <c:pt idx="3">
                  <c:v>0.11933644701518814</c:v>
                </c:pt>
                <c:pt idx="4">
                  <c:v>3.7457273788657229E-2</c:v>
                </c:pt>
                <c:pt idx="5">
                  <c:v>5.28436661341199E-2</c:v>
                </c:pt>
                <c:pt idx="6">
                  <c:v>5.4075405002032069E-2</c:v>
                </c:pt>
                <c:pt idx="7">
                  <c:v>4.5355400623282277E-2</c:v>
                </c:pt>
                <c:pt idx="8">
                  <c:v>6.8157653955506561E-2</c:v>
                </c:pt>
                <c:pt idx="9">
                  <c:v>3.7508560326544406E-2</c:v>
                </c:pt>
                <c:pt idx="10">
                  <c:v>5.60178287520951E-2</c:v>
                </c:pt>
                <c:pt idx="11">
                  <c:v>9.1133591949651274E-2</c:v>
                </c:pt>
                <c:pt idx="12">
                  <c:v>0.1161993486178709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02-42E8-898D-E61D67D5B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0664000"/>
        <c:axId val="1280662200"/>
      </c:barChart>
      <c:catAx>
        <c:axId val="1280664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662200"/>
        <c:crosses val="autoZero"/>
        <c:auto val="1"/>
        <c:lblAlgn val="ctr"/>
        <c:lblOffset val="100"/>
        <c:noMultiLvlLbl val="0"/>
      </c:catAx>
      <c:valAx>
        <c:axId val="12806622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6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IE" sz="1400" b="0" i="0" baseline="0" dirty="0">
                <a:effectLst/>
              </a:rPr>
              <a:t>% of migrants who do not speak English well or at all</a:t>
            </a:r>
            <a:endParaRPr lang="en-IE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'english ability'!$C$2</c:f>
              <c:strCache>
                <c:ptCount val="1"/>
                <c:pt idx="0">
                  <c:v>Before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'english ability'!$B$7:$B$13</c:f>
              <c:strCache>
                <c:ptCount val="7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</c:strCache>
            </c:strRef>
          </c:cat>
          <c:val>
            <c:numRef>
              <c:f>'english ability'!$C$7:$C$13</c:f>
              <c:numCache>
                <c:formatCode>0%</c:formatCode>
                <c:ptCount val="7"/>
                <c:pt idx="0">
                  <c:v>4.208921082729699E-2</c:v>
                </c:pt>
                <c:pt idx="1">
                  <c:v>0.198510167102879</c:v>
                </c:pt>
                <c:pt idx="2">
                  <c:v>1.8552565602540531E-2</c:v>
                </c:pt>
                <c:pt idx="3">
                  <c:v>8.9317991447339415E-2</c:v>
                </c:pt>
                <c:pt idx="4">
                  <c:v>4.0680780406807802E-2</c:v>
                </c:pt>
                <c:pt idx="5">
                  <c:v>7.888719512195122E-2</c:v>
                </c:pt>
                <c:pt idx="6">
                  <c:v>3.384002895403547E-2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2-4211-A484-98FCBF2B805B}"/>
            </c:ext>
          </c:extLst>
        </c:ser>
        <c:ser>
          <c:idx val="1"/>
          <c:order val="1"/>
          <c:tx>
            <c:strRef>
              <c:f>'english ability'!$D$2</c:f>
              <c:strCache>
                <c:ptCount val="1"/>
                <c:pt idx="0">
                  <c:v>2020 - 2022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'english ability'!$B$7:$B$13</c:f>
              <c:strCache>
                <c:ptCount val="7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</c:strCache>
            </c:strRef>
          </c:cat>
          <c:val>
            <c:numRef>
              <c:f>'english ability'!$D$7:$D$13</c:f>
              <c:numCache>
                <c:formatCode>0%</c:formatCode>
                <c:ptCount val="7"/>
                <c:pt idx="0">
                  <c:v>7.7157079646017701E-2</c:v>
                </c:pt>
                <c:pt idx="1">
                  <c:v>0.24448034464189553</c:v>
                </c:pt>
                <c:pt idx="2">
                  <c:v>8.138921144304867E-2</c:v>
                </c:pt>
                <c:pt idx="3">
                  <c:v>0.13533834586466165</c:v>
                </c:pt>
                <c:pt idx="4">
                  <c:v>4.5329670329670328E-2</c:v>
                </c:pt>
                <c:pt idx="5">
                  <c:v>0.28288846520495708</c:v>
                </c:pt>
                <c:pt idx="6">
                  <c:v>0.14056224899598393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2-4211-A484-98FCBF2B8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063280"/>
        <c:axId val="1106057520"/>
      </c:barChart>
      <c:catAx>
        <c:axId val="110606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057520"/>
        <c:crosses val="autoZero"/>
        <c:auto val="1"/>
        <c:lblAlgn val="ctr"/>
        <c:lblOffset val="100"/>
        <c:noMultiLvlLbl val="0"/>
      </c:catAx>
      <c:valAx>
        <c:axId val="11060575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06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800" b="0" i="0" baseline="0" dirty="0">
                <a:effectLst/>
              </a:rPr>
              <a:t>% of migrants engaging in voluntary activities</a:t>
            </a:r>
            <a:endParaRPr lang="en-IE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841215994903178E-2"/>
          <c:y val="0.15167110987188204"/>
          <c:w val="0.91557201906687402"/>
          <c:h val="0.64215601198385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Volunteering!$K$3</c:f>
              <c:strCache>
                <c:ptCount val="1"/>
                <c:pt idx="0">
                  <c:v>Before 2020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Volunteering!$B$8:$B$15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Volunteering!$K$8:$K$15</c:f>
              <c:numCache>
                <c:formatCode>0%</c:formatCode>
                <c:ptCount val="8"/>
                <c:pt idx="0">
                  <c:v>0.26005434782608694</c:v>
                </c:pt>
                <c:pt idx="1">
                  <c:v>0.11366906474820145</c:v>
                </c:pt>
                <c:pt idx="2">
                  <c:v>0.20331486094870099</c:v>
                </c:pt>
                <c:pt idx="3">
                  <c:v>0.1619162087912088</c:v>
                </c:pt>
                <c:pt idx="4">
                  <c:v>0.23777524195934238</c:v>
                </c:pt>
                <c:pt idx="5">
                  <c:v>0.12821585442376071</c:v>
                </c:pt>
                <c:pt idx="6">
                  <c:v>0.17004892190614243</c:v>
                </c:pt>
                <c:pt idx="7">
                  <c:v>0.17103586382668851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F-4226-A0DF-78B18B7E1275}"/>
            </c:ext>
          </c:extLst>
        </c:ser>
        <c:ser>
          <c:idx val="1"/>
          <c:order val="1"/>
          <c:tx>
            <c:strRef>
              <c:f>Volunteering!$L$3</c:f>
              <c:strCache>
                <c:ptCount val="1"/>
                <c:pt idx="0">
                  <c:v>2020 - 2022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Volunteering!$B$8:$B$15</c:f>
              <c:strCache>
                <c:ptCount val="8"/>
                <c:pt idx="0">
                  <c:v>Africa</c:v>
                </c:pt>
                <c:pt idx="1">
                  <c:v>China</c:v>
                </c:pt>
                <c:pt idx="2">
                  <c:v>India</c:v>
                </c:pt>
                <c:pt idx="3">
                  <c:v>Other - Asia</c:v>
                </c:pt>
                <c:pt idx="4">
                  <c:v>USA</c:v>
                </c:pt>
                <c:pt idx="5">
                  <c:v>Brazil</c:v>
                </c:pt>
                <c:pt idx="6">
                  <c:v>Other - America</c:v>
                </c:pt>
                <c:pt idx="7">
                  <c:v>Australia</c:v>
                </c:pt>
              </c:strCache>
            </c:strRef>
          </c:cat>
          <c:val>
            <c:numRef>
              <c:f>Volunteering!$L$8:$L$15</c:f>
              <c:numCache>
                <c:formatCode>0%</c:formatCode>
                <c:ptCount val="8"/>
                <c:pt idx="0">
                  <c:v>0.14582243153671726</c:v>
                </c:pt>
                <c:pt idx="1">
                  <c:v>8.8282504012841087E-2</c:v>
                </c:pt>
                <c:pt idx="2">
                  <c:v>9.1936112193221661E-2</c:v>
                </c:pt>
                <c:pt idx="3">
                  <c:v>8.8100827875942173E-2</c:v>
                </c:pt>
                <c:pt idx="4">
                  <c:v>0.15611719973160368</c:v>
                </c:pt>
                <c:pt idx="5">
                  <c:v>7.2976054732041051E-2</c:v>
                </c:pt>
                <c:pt idx="6">
                  <c:v>9.1469957081545067E-2</c:v>
                </c:pt>
                <c:pt idx="7">
                  <c:v>7.4235807860262015E-2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F-4226-A0DF-78B18B7E1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598912"/>
        <c:axId val="821596392"/>
      </c:barChart>
      <c:catAx>
        <c:axId val="8215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596392"/>
        <c:crosses val="autoZero"/>
        <c:auto val="1"/>
        <c:lblAlgn val="ctr"/>
        <c:lblOffset val="100"/>
        <c:noMultiLvlLbl val="0"/>
      </c:catAx>
      <c:valAx>
        <c:axId val="8215963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59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% of households with children under 18 by dwelling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'Houshold type'!$F$2</c:f>
              <c:strCache>
                <c:ptCount val="1"/>
                <c:pt idx="0">
                  <c:v>Very/extremely disadvantaged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'Houshold type'!$B$4:$B$7</c:f>
              <c:strCache>
                <c:ptCount val="4"/>
                <c:pt idx="0">
                  <c:v>Detached house</c:v>
                </c:pt>
                <c:pt idx="1">
                  <c:v>Semi-detached house</c:v>
                </c:pt>
                <c:pt idx="2">
                  <c:v>Terraced house</c:v>
                </c:pt>
                <c:pt idx="3">
                  <c:v>Flat/apartment</c:v>
                </c:pt>
              </c:strCache>
            </c:strRef>
          </c:cat>
          <c:val>
            <c:numRef>
              <c:f>'Houshold type'!$F$4:$F$7</c:f>
              <c:numCache>
                <c:formatCode>0%</c:formatCode>
                <c:ptCount val="4"/>
                <c:pt idx="0">
                  <c:v>6.1743494580574418E-2</c:v>
                </c:pt>
                <c:pt idx="1">
                  <c:v>0.22947155328750368</c:v>
                </c:pt>
                <c:pt idx="2">
                  <c:v>0.66011555817974776</c:v>
                </c:pt>
                <c:pt idx="3">
                  <c:v>4.8669393952174095E-2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BA-4E79-A176-3A5172828F8F}"/>
            </c:ext>
          </c:extLst>
        </c:ser>
        <c:ser>
          <c:idx val="0"/>
          <c:order val="1"/>
          <c:tx>
            <c:strRef>
              <c:f>'Houshold type'!$E$2</c:f>
              <c:strCache>
                <c:ptCount val="1"/>
                <c:pt idx="0">
                  <c:v>All other areas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'Houshold type'!$B$4:$B$7</c:f>
              <c:strCache>
                <c:ptCount val="4"/>
                <c:pt idx="0">
                  <c:v>Detached house</c:v>
                </c:pt>
                <c:pt idx="1">
                  <c:v>Semi-detached house</c:v>
                </c:pt>
                <c:pt idx="2">
                  <c:v>Terraced house</c:v>
                </c:pt>
                <c:pt idx="3">
                  <c:v>Flat/apartment</c:v>
                </c:pt>
              </c:strCache>
            </c:strRef>
          </c:cat>
          <c:val>
            <c:numRef>
              <c:f>'Houshold type'!$E$4:$E$7</c:f>
              <c:numCache>
                <c:formatCode>0%</c:formatCode>
                <c:ptCount val="4"/>
                <c:pt idx="0">
                  <c:v>0.45233552998105792</c:v>
                </c:pt>
                <c:pt idx="1">
                  <c:v>0.29779260780287475</c:v>
                </c:pt>
                <c:pt idx="2">
                  <c:v>0.17540192286264586</c:v>
                </c:pt>
                <c:pt idx="3">
                  <c:v>7.4469939353421513E-2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BA-4E79-A176-3A5172828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769192"/>
        <c:axId val="376776752"/>
      </c:barChart>
      <c:catAx>
        <c:axId val="37676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776752"/>
        <c:crosses val="autoZero"/>
        <c:auto val="1"/>
        <c:lblAlgn val="ctr"/>
        <c:lblOffset val="100"/>
        <c:noMultiLvlLbl val="0"/>
      </c:catAx>
      <c:valAx>
        <c:axId val="376776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76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800" b="0" i="0" baseline="0">
                <a:effectLst/>
              </a:rPr>
              <a:t>% children living in overcrowded dwellings</a:t>
            </a:r>
            <a:endParaRPr lang="en-IE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Crowding!$B$5</c:f>
              <c:strCache>
                <c:ptCount val="1"/>
                <c:pt idx="0">
                  <c:v>More than one person per room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Crowding!$E$1:$F$1</c:f>
              <c:strCache>
                <c:ptCount val="2"/>
                <c:pt idx="0">
                  <c:v>Very/extremely disadvantaged</c:v>
                </c:pt>
                <c:pt idx="1">
                  <c:v>All other areas</c:v>
                </c:pt>
              </c:strCache>
            </c:strRef>
          </c:cat>
          <c:val>
            <c:numRef>
              <c:f>Crowding!$E$5:$F$5</c:f>
              <c:numCache>
                <c:formatCode>0%</c:formatCode>
                <c:ptCount val="2"/>
                <c:pt idx="0">
                  <c:v>0.23219133665270772</c:v>
                </c:pt>
                <c:pt idx="1">
                  <c:v>9.6845859420796737E-2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D-4276-8ACA-223BAA493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3221952"/>
        <c:axId val="1283225912"/>
      </c:barChart>
      <c:catAx>
        <c:axId val="12832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225912"/>
        <c:crosses val="autoZero"/>
        <c:auto val="1"/>
        <c:lblAlgn val="ctr"/>
        <c:lblOffset val="100"/>
        <c:noMultiLvlLbl val="0"/>
      </c:catAx>
      <c:valAx>
        <c:axId val="12832259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22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Households</a:t>
            </a:r>
            <a:r>
              <a:rPr lang="en-IE" baseline="0"/>
              <a:t> with children under 18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'household composition'!$G$1</c:f>
              <c:strCache>
                <c:ptCount val="1"/>
                <c:pt idx="0">
                  <c:v>Very/extremely disadvantaged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'household composition'!$C$3:$C$7</c:f>
              <c:strCache>
                <c:ptCount val="5"/>
                <c:pt idx="0">
                  <c:v>Married Couple with children</c:v>
                </c:pt>
                <c:pt idx="1">
                  <c:v>One Parent Mother with children</c:v>
                </c:pt>
                <c:pt idx="2">
                  <c:v>Cohabiting couple with children</c:v>
                </c:pt>
                <c:pt idx="3">
                  <c:v>2 family units with/without other persons</c:v>
                </c:pt>
                <c:pt idx="4">
                  <c:v>One Parent Mother with children and other persons</c:v>
                </c:pt>
              </c:strCache>
              <c:extLst/>
            </c:strRef>
          </c:cat>
          <c:val>
            <c:numRef>
              <c:f>'household composition'!$G$3:$G$7</c:f>
              <c:numCache>
                <c:formatCode>0%</c:formatCode>
                <c:ptCount val="5"/>
                <c:pt idx="0">
                  <c:v>0.28433393455295025</c:v>
                </c:pt>
                <c:pt idx="1">
                  <c:v>0.29017435368891181</c:v>
                </c:pt>
                <c:pt idx="2">
                  <c:v>0.13604741046122135</c:v>
                </c:pt>
                <c:pt idx="3">
                  <c:v>6.2140341836296485E-2</c:v>
                </c:pt>
                <c:pt idx="4">
                  <c:v>7.4637121016920036E-2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AA2-4640-BDA3-DDA62E7F33AB}"/>
            </c:ext>
          </c:extLst>
        </c:ser>
        <c:ser>
          <c:idx val="1"/>
          <c:order val="1"/>
          <c:tx>
            <c:strRef>
              <c:f>'household composition'!$E$1</c:f>
              <c:strCache>
                <c:ptCount val="1"/>
                <c:pt idx="0">
                  <c:v>All other areas</c:v>
                </c:pt>
              </c:strCache>
            </c:strRef>
          </c:tx>
          <c:spPr>
            <a:solidFill>
              <a:srgbClr val="006F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'household composition'!$C$3:$C$7</c:f>
              <c:strCache>
                <c:ptCount val="5"/>
                <c:pt idx="0">
                  <c:v>Married Couple with children</c:v>
                </c:pt>
                <c:pt idx="1">
                  <c:v>One Parent Mother with children</c:v>
                </c:pt>
                <c:pt idx="2">
                  <c:v>Cohabiting couple with children</c:v>
                </c:pt>
                <c:pt idx="3">
                  <c:v>2 family units with/without other persons</c:v>
                </c:pt>
                <c:pt idx="4">
                  <c:v>One Parent Mother with children and other persons</c:v>
                </c:pt>
              </c:strCache>
              <c:extLst/>
            </c:strRef>
          </c:cat>
          <c:val>
            <c:numRef>
              <c:f>'household composition'!$E$3:$E$7</c:f>
              <c:numCache>
                <c:formatCode>0%</c:formatCode>
                <c:ptCount val="5"/>
                <c:pt idx="0">
                  <c:v>0.60667490929073031</c:v>
                </c:pt>
                <c:pt idx="1">
                  <c:v>0.12610406716930511</c:v>
                </c:pt>
                <c:pt idx="2">
                  <c:v>0.10873152480464172</c:v>
                </c:pt>
                <c:pt idx="3">
                  <c:v>2.6184069108746072E-2</c:v>
                </c:pt>
                <c:pt idx="4">
                  <c:v>2.079888805385181E-2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AA2-4640-BDA3-DDA62E7F3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9091664"/>
        <c:axId val="529098504"/>
      </c:barChart>
      <c:catAx>
        <c:axId val="52909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098504"/>
        <c:crosses val="autoZero"/>
        <c:auto val="1"/>
        <c:lblAlgn val="ctr"/>
        <c:lblOffset val="100"/>
        <c:noMultiLvlLbl val="0"/>
      </c:catAx>
      <c:valAx>
        <c:axId val="5290985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09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Households</a:t>
            </a:r>
            <a:r>
              <a:rPr lang="en-IE" baseline="0"/>
              <a:t> with children under 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PES!$L$23</c:f>
              <c:strCache>
                <c:ptCount val="1"/>
                <c:pt idx="0">
                  <c:v>Very/extremely disadvantaged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A1-4C08-AD36-3E24A37B877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A1-4C08-AD36-3E24A37B877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A1-4C08-AD36-3E24A37B877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A1-4C08-AD36-3E24A37B8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PES!$H$25:$H$28</c:f>
              <c:strCache>
                <c:ptCount val="4"/>
                <c:pt idx="0">
                  <c:v>Unemployment rate</c:v>
                </c:pt>
                <c:pt idx="1">
                  <c:v>Looking after the home/family</c:v>
                </c:pt>
                <c:pt idx="2">
                  <c:v>Unable to work due to permanent sickness or disability</c:v>
                </c:pt>
                <c:pt idx="3">
                  <c:v>Other</c:v>
                </c:pt>
              </c:strCache>
            </c:strRef>
          </c:cat>
          <c:val>
            <c:numRef>
              <c:f>PES!$L$25:$L$28</c:f>
              <c:numCache>
                <c:formatCode>0%</c:formatCode>
                <c:ptCount val="4"/>
                <c:pt idx="0">
                  <c:v>0.18477398889770025</c:v>
                </c:pt>
                <c:pt idx="1">
                  <c:v>0.18732285493429529</c:v>
                </c:pt>
                <c:pt idx="2">
                  <c:v>7.5023619342093964E-2</c:v>
                </c:pt>
                <c:pt idx="3">
                  <c:v>7.0127973889890921E-2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1-4C08-AD36-3E24A37B877A}"/>
            </c:ext>
          </c:extLst>
        </c:ser>
        <c:ser>
          <c:idx val="0"/>
          <c:order val="1"/>
          <c:tx>
            <c:strRef>
              <c:f>PES!$K$23</c:f>
              <c:strCache>
                <c:ptCount val="1"/>
                <c:pt idx="0">
                  <c:v>All other areas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PES!$H$25:$H$28</c:f>
              <c:strCache>
                <c:ptCount val="4"/>
                <c:pt idx="0">
                  <c:v>Unemployment rate</c:v>
                </c:pt>
                <c:pt idx="1">
                  <c:v>Looking after the home/family</c:v>
                </c:pt>
                <c:pt idx="2">
                  <c:v>Unable to work due to permanent sickness or disability</c:v>
                </c:pt>
                <c:pt idx="3">
                  <c:v>Other</c:v>
                </c:pt>
              </c:strCache>
            </c:strRef>
          </c:cat>
          <c:val>
            <c:numRef>
              <c:f>PES!$K$25:$K$28</c:f>
              <c:numCache>
                <c:formatCode>0%</c:formatCode>
                <c:ptCount val="4"/>
                <c:pt idx="0">
                  <c:v>5.8164460753463786E-2</c:v>
                </c:pt>
                <c:pt idx="1">
                  <c:v>8.7974657971506373E-2</c:v>
                </c:pt>
                <c:pt idx="2">
                  <c:v>2.6916208069690577E-2</c:v>
                </c:pt>
                <c:pt idx="3">
                  <c:v>4.274689487421917E-2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1-4C08-AD36-3E24A37B8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1016256"/>
        <c:axId val="1181016616"/>
      </c:barChart>
      <c:catAx>
        <c:axId val="11810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016616"/>
        <c:crosses val="autoZero"/>
        <c:auto val="1"/>
        <c:lblAlgn val="ctr"/>
        <c:lblOffset val="100"/>
        <c:noMultiLvlLbl val="0"/>
      </c:catAx>
      <c:valAx>
        <c:axId val="11810166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01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dirty="0"/>
              <a:t>% of children with very good health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'general health'!$B$51</c:f>
              <c:strCache>
                <c:ptCount val="1"/>
                <c:pt idx="0">
                  <c:v>Very/extremely disadvantaged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health'!$C$49:$E$49</c:f>
              <c:strCache>
                <c:ptCount val="3"/>
                <c:pt idx="0">
                  <c:v>PRESCHOOL</c:v>
                </c:pt>
                <c:pt idx="1">
                  <c:v>PRIMARY</c:v>
                </c:pt>
                <c:pt idx="2">
                  <c:v>SECONDARY</c:v>
                </c:pt>
              </c:strCache>
            </c:strRef>
          </c:cat>
          <c:val>
            <c:numRef>
              <c:f>'general health'!$C$51:$E$51</c:f>
              <c:numCache>
                <c:formatCode>0%</c:formatCode>
                <c:ptCount val="3"/>
                <c:pt idx="0">
                  <c:v>0.80727544537187002</c:v>
                </c:pt>
                <c:pt idx="1">
                  <c:v>0.78350815850815847</c:v>
                </c:pt>
                <c:pt idx="2">
                  <c:v>0.73049702428824193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0-48BC-BBE9-B72F2296F6E6}"/>
            </c:ext>
          </c:extLst>
        </c:ser>
        <c:ser>
          <c:idx val="0"/>
          <c:order val="1"/>
          <c:tx>
            <c:strRef>
              <c:f>'general health'!$B$50</c:f>
              <c:strCache>
                <c:ptCount val="1"/>
                <c:pt idx="0">
                  <c:v>All other areas</c:v>
                </c:pt>
              </c:strCache>
            </c:strRef>
          </c:tx>
          <c:spPr>
            <a:solidFill>
              <a:srgbClr val="3545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health'!$C$49:$E$49</c:f>
              <c:strCache>
                <c:ptCount val="3"/>
                <c:pt idx="0">
                  <c:v>PRESCHOOL</c:v>
                </c:pt>
                <c:pt idx="1">
                  <c:v>PRIMARY</c:v>
                </c:pt>
                <c:pt idx="2">
                  <c:v>SECONDARY</c:v>
                </c:pt>
              </c:strCache>
            </c:strRef>
          </c:cat>
          <c:val>
            <c:numRef>
              <c:f>'general health'!$C$50:$E$50</c:f>
              <c:numCache>
                <c:formatCode>0%</c:formatCode>
                <c:ptCount val="3"/>
                <c:pt idx="0">
                  <c:v>0.86991907693499049</c:v>
                </c:pt>
                <c:pt idx="1">
                  <c:v>0.85881721793583754</c:v>
                </c:pt>
                <c:pt idx="2">
                  <c:v>0.81918133821987571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0-48BC-BBE9-B72F2296F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3268856"/>
        <c:axId val="933269216"/>
      </c:barChart>
      <c:catAx>
        <c:axId val="93326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269216"/>
        <c:crosses val="autoZero"/>
        <c:auto val="1"/>
        <c:lblAlgn val="ctr"/>
        <c:lblOffset val="100"/>
        <c:noMultiLvlLbl val="0"/>
      </c:catAx>
      <c:valAx>
        <c:axId val="933269216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326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%</a:t>
            </a:r>
            <a:r>
              <a:rPr lang="en-IE" baseline="0"/>
              <a:t> of children with a disability by age cohort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488281115337756E-2"/>
          <c:y val="0.13593026695888871"/>
          <c:w val="0.90566730782063365"/>
          <c:h val="0.6477276024731027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disability!$C$41</c:f>
              <c:strCache>
                <c:ptCount val="1"/>
                <c:pt idx="0">
                  <c:v>Very/extremely disadvantaged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disability!$A$42:$A$44</c:f>
              <c:strCache>
                <c:ptCount val="3"/>
                <c:pt idx="0">
                  <c:v>PRESCHOOL</c:v>
                </c:pt>
                <c:pt idx="1">
                  <c:v>PRIMARY</c:v>
                </c:pt>
                <c:pt idx="2">
                  <c:v>SECONDARY</c:v>
                </c:pt>
              </c:strCache>
            </c:strRef>
          </c:cat>
          <c:val>
            <c:numRef>
              <c:f>disability!$C$42:$C$44</c:f>
              <c:numCache>
                <c:formatCode>0%</c:formatCode>
                <c:ptCount val="3"/>
                <c:pt idx="0">
                  <c:v>4.1303679409654605E-2</c:v>
                </c:pt>
                <c:pt idx="1">
                  <c:v>7.1055434396713496E-2</c:v>
                </c:pt>
                <c:pt idx="2">
                  <c:v>7.9651039080785871E-2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D-4F8E-9D81-F63036E773FE}"/>
            </c:ext>
          </c:extLst>
        </c:ser>
        <c:ser>
          <c:idx val="0"/>
          <c:order val="1"/>
          <c:tx>
            <c:strRef>
              <c:f>disability!$B$41</c:f>
              <c:strCache>
                <c:ptCount val="1"/>
                <c:pt idx="0">
                  <c:v>All other areas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disability!$A$42:$A$44</c:f>
              <c:strCache>
                <c:ptCount val="3"/>
                <c:pt idx="0">
                  <c:v>PRESCHOOL</c:v>
                </c:pt>
                <c:pt idx="1">
                  <c:v>PRIMARY</c:v>
                </c:pt>
                <c:pt idx="2">
                  <c:v>SECONDARY</c:v>
                </c:pt>
              </c:strCache>
            </c:strRef>
          </c:cat>
          <c:val>
            <c:numRef>
              <c:f>disability!$B$42:$B$44</c:f>
              <c:numCache>
                <c:formatCode>0%</c:formatCode>
                <c:ptCount val="3"/>
                <c:pt idx="0">
                  <c:v>1.9936427476212815E-2</c:v>
                </c:pt>
                <c:pt idx="1">
                  <c:v>3.893579741351804E-2</c:v>
                </c:pt>
                <c:pt idx="2">
                  <c:v>4.8567044817803905E-2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D-4F8E-9D81-F63036E77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2602608"/>
        <c:axId val="1012607288"/>
      </c:barChart>
      <c:catAx>
        <c:axId val="101260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607288"/>
        <c:crosses val="autoZero"/>
        <c:auto val="1"/>
        <c:lblAlgn val="ctr"/>
        <c:lblOffset val="100"/>
        <c:noMultiLvlLbl val="0"/>
      </c:catAx>
      <c:valAx>
        <c:axId val="10126072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6026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Level of deprivation in NEIC small areas compared</a:t>
            </a:r>
            <a:r>
              <a:rPr lang="en-IE" baseline="0"/>
              <a:t> with all small areas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NEIC!$D$1</c:f>
              <c:strCache>
                <c:ptCount val="1"/>
                <c:pt idx="0">
                  <c:v>NEIC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NEIC!$A$2:$A$8</c:f>
              <c:strCache>
                <c:ptCount val="7"/>
                <c:pt idx="0">
                  <c:v>Very affluent</c:v>
                </c:pt>
                <c:pt idx="1">
                  <c:v>Affluent</c:v>
                </c:pt>
                <c:pt idx="2">
                  <c:v>Marginally above average</c:v>
                </c:pt>
                <c:pt idx="3">
                  <c:v>Marginally below average</c:v>
                </c:pt>
                <c:pt idx="4">
                  <c:v>Disadvantaged</c:v>
                </c:pt>
                <c:pt idx="5">
                  <c:v>Very disadvantaged</c:v>
                </c:pt>
                <c:pt idx="6">
                  <c:v>Extremely disadvantaged</c:v>
                </c:pt>
              </c:strCache>
            </c:strRef>
          </c:cat>
          <c:val>
            <c:numRef>
              <c:f>NEIC!$D$2:$D$8</c:f>
              <c:numCache>
                <c:formatCode>0%</c:formatCode>
                <c:ptCount val="7"/>
                <c:pt idx="0">
                  <c:v>2.2222222222222223E-2</c:v>
                </c:pt>
                <c:pt idx="1">
                  <c:v>0.16666666666666666</c:v>
                </c:pt>
                <c:pt idx="2">
                  <c:v>0.36666666666666664</c:v>
                </c:pt>
                <c:pt idx="3">
                  <c:v>0.21111111111111111</c:v>
                </c:pt>
                <c:pt idx="4">
                  <c:v>8.8888888888888892E-2</c:v>
                </c:pt>
                <c:pt idx="5">
                  <c:v>0.14444444444444443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6-4A89-ACEB-0E846CF06C6A}"/>
            </c:ext>
          </c:extLst>
        </c:ser>
        <c:ser>
          <c:idx val="1"/>
          <c:order val="1"/>
          <c:tx>
            <c:strRef>
              <c:f>NEIC!$E$1</c:f>
              <c:strCache>
                <c:ptCount val="1"/>
                <c:pt idx="0">
                  <c:v>All areas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NEIC!$A$2:$A$8</c:f>
              <c:strCache>
                <c:ptCount val="7"/>
                <c:pt idx="0">
                  <c:v>Very affluent</c:v>
                </c:pt>
                <c:pt idx="1">
                  <c:v>Affluent</c:v>
                </c:pt>
                <c:pt idx="2">
                  <c:v>Marginally above average</c:v>
                </c:pt>
                <c:pt idx="3">
                  <c:v>Marginally below average</c:v>
                </c:pt>
                <c:pt idx="4">
                  <c:v>Disadvantaged</c:v>
                </c:pt>
                <c:pt idx="5">
                  <c:v>Very disadvantaged</c:v>
                </c:pt>
                <c:pt idx="6">
                  <c:v>Extremely disadvantaged</c:v>
                </c:pt>
              </c:strCache>
            </c:strRef>
          </c:cat>
          <c:val>
            <c:numRef>
              <c:f>NEIC!$E$2:$E$8</c:f>
              <c:numCache>
                <c:formatCode>0%</c:formatCode>
                <c:ptCount val="7"/>
                <c:pt idx="0">
                  <c:v>9.7785295205877684E-3</c:v>
                </c:pt>
                <c:pt idx="1">
                  <c:v>0.13531370579840371</c:v>
                </c:pt>
                <c:pt idx="2">
                  <c:v>0.39869971985834346</c:v>
                </c:pt>
                <c:pt idx="3">
                  <c:v>0.30773296685871349</c:v>
                </c:pt>
                <c:pt idx="4">
                  <c:v>0.1088323907183255</c:v>
                </c:pt>
                <c:pt idx="5">
                  <c:v>3.2665574290395898E-2</c:v>
                </c:pt>
                <c:pt idx="6">
                  <c:v>6.9771129552301915E-3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6-4A89-ACEB-0E846CF06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3632296"/>
        <c:axId val="543631936"/>
      </c:barChart>
      <c:catAx>
        <c:axId val="543632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31936"/>
        <c:crosses val="autoZero"/>
        <c:auto val="1"/>
        <c:lblAlgn val="ctr"/>
        <c:lblOffset val="100"/>
        <c:noMultiLvlLbl val="0"/>
      </c:catAx>
      <c:valAx>
        <c:axId val="543631936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63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800" b="0" i="0" baseline="0" dirty="0">
                <a:effectLst/>
              </a:rPr>
              <a:t>% of migrants living in rental properties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rent!$G$3</c:f>
              <c:strCache>
                <c:ptCount val="1"/>
                <c:pt idx="0">
                  <c:v>Before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rent!$B$5:$B$15</c:f>
              <c:strCache>
                <c:ptCount val="11"/>
                <c:pt idx="0">
                  <c:v>United Kingdom</c:v>
                </c:pt>
                <c:pt idx="1">
                  <c:v>Europe Excluding Ireland</c:v>
                </c:pt>
                <c:pt idx="2">
                  <c:v>Ukraine</c:v>
                </c:pt>
                <c:pt idx="3">
                  <c:v>Africa</c:v>
                </c:pt>
                <c:pt idx="4">
                  <c:v>China</c:v>
                </c:pt>
                <c:pt idx="5">
                  <c:v>India</c:v>
                </c:pt>
                <c:pt idx="6">
                  <c:v>Other - Asia</c:v>
                </c:pt>
                <c:pt idx="7">
                  <c:v>USA</c:v>
                </c:pt>
                <c:pt idx="8">
                  <c:v>Brazil</c:v>
                </c:pt>
                <c:pt idx="9">
                  <c:v>Other - America</c:v>
                </c:pt>
                <c:pt idx="10">
                  <c:v>Australia</c:v>
                </c:pt>
              </c:strCache>
            </c:strRef>
          </c:cat>
          <c:val>
            <c:numRef>
              <c:f>rent!$G$5:$G$15</c:f>
              <c:numCache>
                <c:formatCode>0%</c:formatCode>
                <c:ptCount val="11"/>
                <c:pt idx="0">
                  <c:v>0.21301333333333333</c:v>
                </c:pt>
                <c:pt idx="1">
                  <c:v>0.56835817847661829</c:v>
                </c:pt>
                <c:pt idx="2">
                  <c:v>0.48041566746602715</c:v>
                </c:pt>
                <c:pt idx="3">
                  <c:v>0.5676458964563299</c:v>
                </c:pt>
                <c:pt idx="4">
                  <c:v>0.30349500713266764</c:v>
                </c:pt>
                <c:pt idx="5">
                  <c:v>0.51173495194739504</c:v>
                </c:pt>
                <c:pt idx="6">
                  <c:v>0.49413078042014819</c:v>
                </c:pt>
                <c:pt idx="7">
                  <c:v>0.27689734476270123</c:v>
                </c:pt>
                <c:pt idx="8">
                  <c:v>0.72461452979580498</c:v>
                </c:pt>
                <c:pt idx="9">
                  <c:v>0.43584685734779882</c:v>
                </c:pt>
                <c:pt idx="10">
                  <c:v>0.21332369158456116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9-4E58-87CB-C2241192172C}"/>
            </c:ext>
          </c:extLst>
        </c:ser>
        <c:ser>
          <c:idx val="1"/>
          <c:order val="1"/>
          <c:tx>
            <c:strRef>
              <c:f>rent!$H$3</c:f>
              <c:strCache>
                <c:ptCount val="1"/>
                <c:pt idx="0">
                  <c:v>2020 - 2022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rent!$B$5:$B$15</c:f>
              <c:strCache>
                <c:ptCount val="11"/>
                <c:pt idx="0">
                  <c:v>United Kingdom</c:v>
                </c:pt>
                <c:pt idx="1">
                  <c:v>Europe Excluding Ireland</c:v>
                </c:pt>
                <c:pt idx="2">
                  <c:v>Ukraine</c:v>
                </c:pt>
                <c:pt idx="3">
                  <c:v>Africa</c:v>
                </c:pt>
                <c:pt idx="4">
                  <c:v>China</c:v>
                </c:pt>
                <c:pt idx="5">
                  <c:v>India</c:v>
                </c:pt>
                <c:pt idx="6">
                  <c:v>Other - Asia</c:v>
                </c:pt>
                <c:pt idx="7">
                  <c:v>USA</c:v>
                </c:pt>
                <c:pt idx="8">
                  <c:v>Brazil</c:v>
                </c:pt>
                <c:pt idx="9">
                  <c:v>Other - America</c:v>
                </c:pt>
                <c:pt idx="10">
                  <c:v>Australia</c:v>
                </c:pt>
              </c:strCache>
            </c:strRef>
          </c:cat>
          <c:val>
            <c:numRef>
              <c:f>rent!$H$5:$H$15</c:f>
              <c:numCache>
                <c:formatCode>0%</c:formatCode>
                <c:ptCount val="11"/>
                <c:pt idx="0">
                  <c:v>0.43910097504544704</c:v>
                </c:pt>
                <c:pt idx="1">
                  <c:v>0.71668485723339082</c:v>
                </c:pt>
                <c:pt idx="2">
                  <c:v>0.2549099836333879</c:v>
                </c:pt>
                <c:pt idx="3">
                  <c:v>0.73889961389961389</c:v>
                </c:pt>
                <c:pt idx="4">
                  <c:v>0.56515301085883518</c:v>
                </c:pt>
                <c:pt idx="5">
                  <c:v>0.82935153583617749</c:v>
                </c:pt>
                <c:pt idx="6">
                  <c:v>0.65484057971014498</c:v>
                </c:pt>
                <c:pt idx="7">
                  <c:v>0.5933653244314625</c:v>
                </c:pt>
                <c:pt idx="8">
                  <c:v>0.81953385127635958</c:v>
                </c:pt>
                <c:pt idx="9">
                  <c:v>0.6668358284699315</c:v>
                </c:pt>
                <c:pt idx="10">
                  <c:v>0.41676942046855736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9-4E58-87CB-C22411921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417416"/>
        <c:axId val="1028418136"/>
      </c:barChart>
      <c:catAx>
        <c:axId val="102841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418136"/>
        <c:crosses val="autoZero"/>
        <c:auto val="1"/>
        <c:lblAlgn val="ctr"/>
        <c:lblOffset val="100"/>
        <c:noMultiLvlLbl val="0"/>
      </c:catAx>
      <c:valAx>
        <c:axId val="10284181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417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30/11/2023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30/11/2023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5641690F-5CE8-4B96-9588-F78D757180BA}" type="slidenum">
              <a:rPr lang="en-IE">
                <a:solidFill>
                  <a:prstClr val="black"/>
                </a:solidFill>
              </a:rPr>
              <a:pPr defTabSz="912937">
                <a:defRPr/>
              </a:pPr>
              <a:t>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3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979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1552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247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915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502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4188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492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1004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8244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184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1182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5579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341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9942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961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2734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3246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4885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4126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937">
              <a:defRPr/>
            </a:pPr>
            <a:fld id="{5641690F-5CE8-4B96-9588-F78D757180BA}" type="slidenum">
              <a:rPr lang="en-IE">
                <a:solidFill>
                  <a:prstClr val="black"/>
                </a:solidFill>
              </a:rPr>
              <a:pPr defTabSz="912937">
                <a:defRPr/>
              </a:pPr>
              <a:t>28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3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131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41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848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085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4646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21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7235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155925"/>
            <a:ext cx="5328592" cy="997523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3024712E-4853-43F8-B74A-1B07E91B1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BE37CF0B-5310-486A-A679-232B220D1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8F46F4C4-BEFA-497D-B32E-525C5D7243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3D31ED2D-9FCA-46CB-925D-B49F787B6C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0A979297-3040-48D3-849C-51FA6B43C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7790C45E-298F-46C0-9E38-C84BBDD60B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C22F476D-4DFF-4576-BAD2-67A0C539DD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0A127BEC-497E-4037-B794-1629CD1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502"/>
            <a:ext cx="209066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6312851E-4D5C-4DBB-8A19-75EF42A05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277A7B90-3DF0-45A3-813B-E8981D4A90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1AEF56C8-1057-49CA-B160-3E99CD451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560D4207-7140-4AA4-BF8A-34AF1F9A86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2B4C8B24-C7BB-480F-B55C-0B08BE3AB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93" y="4382164"/>
            <a:ext cx="1612414" cy="5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.i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4083918"/>
            <a:ext cx="5328592" cy="9975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84168"/>
                </a:solidFill>
              </a:rPr>
              <a:t>	</a:t>
            </a:r>
            <a:r>
              <a:rPr lang="en-US" dirty="0"/>
              <a:t>      December 1</a:t>
            </a:r>
            <a:r>
              <a:rPr lang="en-US" baseline="30000" dirty="0"/>
              <a:t>st</a:t>
            </a:r>
            <a:r>
              <a:rPr lang="en-US" dirty="0"/>
              <a:t> 2023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56484"/>
            <a:ext cx="8219256" cy="857250"/>
          </a:xfrm>
        </p:spPr>
        <p:txBody>
          <a:bodyPr/>
          <a:lstStyle/>
          <a:p>
            <a:r>
              <a:rPr lang="en-US" dirty="0"/>
              <a:t>Dwelling type &amp; Relative crowding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D12930-C45D-8DF4-19A1-4C0804C6B7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744983"/>
              </p:ext>
            </p:extLst>
          </p:nvPr>
        </p:nvGraphicFramePr>
        <p:xfrm>
          <a:off x="202382" y="9875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17DE4D-A552-C40C-A085-BC8F10F6F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026888"/>
              </p:ext>
            </p:extLst>
          </p:nvPr>
        </p:nvGraphicFramePr>
        <p:xfrm>
          <a:off x="4774382" y="1118998"/>
          <a:ext cx="4337223" cy="2539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312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42900"/>
            <a:ext cx="8219256" cy="857250"/>
          </a:xfrm>
        </p:spPr>
        <p:txBody>
          <a:bodyPr/>
          <a:lstStyle/>
          <a:p>
            <a:r>
              <a:rPr lang="en-US" dirty="0"/>
              <a:t>Household composition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799A1-BEB5-9B02-171B-664711B6558A}"/>
              </a:ext>
            </a:extLst>
          </p:cNvPr>
          <p:cNvSpPr txBox="1"/>
          <p:nvPr/>
        </p:nvSpPr>
        <p:spPr>
          <a:xfrm>
            <a:off x="5380508" y="1267053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Children in less deprived areas more likely to be part of a ‘married couple family unit’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Children in deprived areas more likely to be part of one parent mother family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B85215B-E6DE-55FD-EEEC-C48DEBEC8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615089"/>
              </p:ext>
            </p:extLst>
          </p:nvPr>
        </p:nvGraphicFramePr>
        <p:xfrm>
          <a:off x="179512" y="1059582"/>
          <a:ext cx="5528246" cy="313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512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9502"/>
            <a:ext cx="8219256" cy="857250"/>
          </a:xfrm>
        </p:spPr>
        <p:txBody>
          <a:bodyPr/>
          <a:lstStyle/>
          <a:p>
            <a:r>
              <a:rPr lang="en-US" dirty="0"/>
              <a:t>Economic status of householder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C31B7-68C0-6501-7720-22ED9DC43ADA}"/>
              </a:ext>
            </a:extLst>
          </p:cNvPr>
          <p:cNvSpPr txBox="1"/>
          <p:nvPr/>
        </p:nvSpPr>
        <p:spPr>
          <a:xfrm>
            <a:off x="473819" y="1275606"/>
            <a:ext cx="33123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Householder more than twice as likely to be unemployed in very deprived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Also more likely to be full time looking after family or unable to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53% at work in deprived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427832E-5CD2-A712-D8BC-0A2FC4C63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092041"/>
              </p:ext>
            </p:extLst>
          </p:nvPr>
        </p:nvGraphicFramePr>
        <p:xfrm>
          <a:off x="4427984" y="1059582"/>
          <a:ext cx="4114800" cy="328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448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74340"/>
            <a:ext cx="8219256" cy="857250"/>
          </a:xfrm>
        </p:spPr>
        <p:txBody>
          <a:bodyPr/>
          <a:lstStyle/>
          <a:p>
            <a:r>
              <a:rPr lang="en-US" dirty="0"/>
              <a:t>Self-assessed Health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5B950AB-3664-F5C9-6091-26E80C1F6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624139"/>
              </p:ext>
            </p:extLst>
          </p:nvPr>
        </p:nvGraphicFramePr>
        <p:xfrm>
          <a:off x="1509506" y="1131590"/>
          <a:ext cx="414261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19B7B13-8B01-2A22-5C83-BF0D75F6483B}"/>
              </a:ext>
            </a:extLst>
          </p:cNvPr>
          <p:cNvSpPr txBox="1"/>
          <p:nvPr/>
        </p:nvSpPr>
        <p:spPr>
          <a:xfrm>
            <a:off x="5380508" y="1267053"/>
            <a:ext cx="3312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Less reporting of very good health among all cohorts of children in deprived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Discrepancy worsens among secondary school age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3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86461"/>
            <a:ext cx="8219256" cy="857250"/>
          </a:xfrm>
        </p:spPr>
        <p:txBody>
          <a:bodyPr/>
          <a:lstStyle/>
          <a:p>
            <a:r>
              <a:rPr lang="en-US" dirty="0"/>
              <a:t>Disability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711D78-2182-5AD5-BAEE-E553B74FE2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422039"/>
              </p:ext>
            </p:extLst>
          </p:nvPr>
        </p:nvGraphicFramePr>
        <p:xfrm>
          <a:off x="899592" y="1072661"/>
          <a:ext cx="4960327" cy="299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15B79DC-705E-FAF0-CFD2-C8267ECD0987}"/>
              </a:ext>
            </a:extLst>
          </p:cNvPr>
          <p:cNvSpPr txBox="1"/>
          <p:nvPr/>
        </p:nvSpPr>
        <p:spPr>
          <a:xfrm>
            <a:off x="5652120" y="1072661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Disability low among all cohorts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However, more pronounced in deprived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Further analysis possible on disability types and extent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19F0F9-2996-45EC-BB5A-DE2DC9CB2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014557"/>
              </p:ext>
            </p:extLst>
          </p:nvPr>
        </p:nvGraphicFramePr>
        <p:xfrm>
          <a:off x="4355976" y="915566"/>
          <a:ext cx="44644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A screenshot of a map&#10;&#10;Description automatically generated">
            <a:extLst>
              <a:ext uri="{FF2B5EF4-FFF2-40B4-BE49-F238E27FC236}">
                <a16:creationId xmlns:a16="http://schemas.microsoft.com/office/drawing/2014/main" id="{A10C7251-5C25-8BD9-9C26-BD840B7E1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566"/>
            <a:ext cx="4248472" cy="33123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D497D52-226C-90FB-4B18-2301C962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0"/>
            <a:ext cx="8219256" cy="857250"/>
          </a:xfrm>
        </p:spPr>
        <p:txBody>
          <a:bodyPr/>
          <a:lstStyle/>
          <a:p>
            <a:r>
              <a:rPr lang="en-US" dirty="0"/>
              <a:t>Geographical Disaggregation</a:t>
            </a:r>
          </a:p>
        </p:txBody>
      </p:sp>
    </p:spTree>
    <p:extLst>
      <p:ext uri="{BB962C8B-B14F-4D97-AF65-F5344CB8AC3E}">
        <p14:creationId xmlns:p14="http://schemas.microsoft.com/office/powerpoint/2010/main" val="195484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340"/>
            <a:ext cx="8219256" cy="857250"/>
          </a:xfrm>
        </p:spPr>
        <p:txBody>
          <a:bodyPr/>
          <a:lstStyle/>
          <a:p>
            <a:r>
              <a:rPr lang="en-US" dirty="0"/>
              <a:t>  Migrant integration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C414-BADA-5959-89B3-E58BA4D78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People who were present on Census Night 2022</a:t>
            </a:r>
          </a:p>
          <a:p>
            <a:r>
              <a:rPr lang="en-GB" dirty="0"/>
              <a:t>Born outside Ireland</a:t>
            </a:r>
          </a:p>
          <a:p>
            <a:r>
              <a:rPr lang="en-GB" dirty="0"/>
              <a:t>Country of origin</a:t>
            </a:r>
          </a:p>
          <a:p>
            <a:r>
              <a:rPr lang="en-GB" dirty="0"/>
              <a:t>‘Longer term’ migrants arrived pre-2020</a:t>
            </a:r>
          </a:p>
          <a:p>
            <a:r>
              <a:rPr lang="en-GB" dirty="0"/>
              <a:t>‘Newer’ migrants arrived 2020, 2021 &amp; 2022</a:t>
            </a:r>
          </a:p>
          <a:p>
            <a:r>
              <a:rPr lang="en-GB" dirty="0"/>
              <a:t>Many ways to examine this topic!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251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630BA7-F3FE-DBAE-517D-DCCB38CD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1" y="539928"/>
            <a:ext cx="2915816" cy="18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60BE6ED-F1AA-8C9A-F9EA-FFFA2AF8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44" y="738632"/>
            <a:ext cx="2621112" cy="16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38AA7F8-00DF-E3D8-740D-9861E246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95" y="786838"/>
            <a:ext cx="2621112" cy="15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F2D3116-04A5-9616-C2CF-FBA1FE81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" y="2499742"/>
            <a:ext cx="2972583" cy="17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8F80863-8C76-916E-9F9F-9A085F7E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44" y="2499742"/>
            <a:ext cx="2621112" cy="17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0458E172-A634-4168-88DA-802339F8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81" y="2497425"/>
            <a:ext cx="2705156" cy="17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DB459-23DC-FE14-60B8-66FD21AE077C}"/>
              </a:ext>
            </a:extLst>
          </p:cNvPr>
          <p:cNvSpPr txBox="1"/>
          <p:nvPr/>
        </p:nvSpPr>
        <p:spPr>
          <a:xfrm>
            <a:off x="637134" y="108085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tx2">
                    <a:lumMod val="10000"/>
                  </a:schemeClr>
                </a:solidFill>
              </a:rPr>
              <a:t>Indian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0984E-1CCC-CA04-B372-AEAF22320AD8}"/>
              </a:ext>
            </a:extLst>
          </p:cNvPr>
          <p:cNvSpPr txBox="1"/>
          <p:nvPr/>
        </p:nvSpPr>
        <p:spPr>
          <a:xfrm>
            <a:off x="3862248" y="104056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tx2">
                    <a:lumMod val="10000"/>
                  </a:schemeClr>
                </a:solidFill>
              </a:rPr>
              <a:t>Brazilian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C15A7-5346-2722-53B5-7EC163801376}"/>
              </a:ext>
            </a:extLst>
          </p:cNvPr>
          <p:cNvSpPr txBox="1"/>
          <p:nvPr/>
        </p:nvSpPr>
        <p:spPr>
          <a:xfrm>
            <a:off x="6483360" y="10155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tx2">
                    <a:lumMod val="10000"/>
                  </a:schemeClr>
                </a:solidFill>
              </a:rPr>
              <a:t>Ukrainian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E703B-0508-6D31-0EF1-47BF1F59C442}"/>
              </a:ext>
            </a:extLst>
          </p:cNvPr>
          <p:cNvSpPr txBox="1"/>
          <p:nvPr/>
        </p:nvSpPr>
        <p:spPr>
          <a:xfrm>
            <a:off x="637134" y="277547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tx2">
                    <a:lumMod val="10000"/>
                  </a:schemeClr>
                </a:solidFill>
              </a:rPr>
              <a:t>Polish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B939C-8583-D80E-BC5A-D3036E1827CB}"/>
              </a:ext>
            </a:extLst>
          </p:cNvPr>
          <p:cNvSpPr txBox="1"/>
          <p:nvPr/>
        </p:nvSpPr>
        <p:spPr>
          <a:xfrm>
            <a:off x="3770784" y="276228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tx2">
                    <a:lumMod val="10000"/>
                  </a:schemeClr>
                </a:solidFill>
              </a:rPr>
              <a:t>Africa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BD551-192B-51C5-626F-9A42C9F54071}"/>
              </a:ext>
            </a:extLst>
          </p:cNvPr>
          <p:cNvSpPr txBox="1"/>
          <p:nvPr/>
        </p:nvSpPr>
        <p:spPr>
          <a:xfrm>
            <a:off x="6699175" y="275919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tx2">
                    <a:lumMod val="10000"/>
                  </a:schemeClr>
                </a:solidFill>
              </a:rPr>
              <a:t>UK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6DF3EB-22A5-C021-68A9-A8CF95DB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402" y="42731"/>
            <a:ext cx="8219256" cy="857250"/>
          </a:xfrm>
        </p:spPr>
        <p:txBody>
          <a:bodyPr/>
          <a:lstStyle/>
          <a:p>
            <a:r>
              <a:rPr lang="en-US" dirty="0"/>
              <a:t>  Age profile </a:t>
            </a:r>
          </a:p>
        </p:txBody>
      </p:sp>
    </p:spTree>
    <p:extLst>
      <p:ext uri="{BB962C8B-B14F-4D97-AF65-F5344CB8AC3E}">
        <p14:creationId xmlns:p14="http://schemas.microsoft.com/office/powerpoint/2010/main" val="66928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-92546"/>
            <a:ext cx="8219256" cy="857250"/>
          </a:xfrm>
        </p:spPr>
        <p:txBody>
          <a:bodyPr/>
          <a:lstStyle/>
          <a:p>
            <a:r>
              <a:rPr lang="en-US" dirty="0"/>
              <a:t>Tenure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934D8-0EC9-5C6F-3D7B-25DDA8A21BC4}"/>
              </a:ext>
            </a:extLst>
          </p:cNvPr>
          <p:cNvSpPr txBox="1"/>
          <p:nvPr/>
        </p:nvSpPr>
        <p:spPr>
          <a:xfrm>
            <a:off x="4932040" y="772927"/>
            <a:ext cx="4211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2"/>
                </a:solidFill>
              </a:rPr>
              <a:t>Nationally 28% 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2"/>
                </a:solidFill>
              </a:rPr>
              <a:t>Renting less likely among more established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2"/>
                </a:solidFill>
              </a:rPr>
              <a:t>Among most new migrant groups, very high % of renters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2"/>
                </a:solidFill>
              </a:rPr>
              <a:t>Variation by country of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2"/>
                </a:solidFill>
              </a:rPr>
              <a:t>Persistence of renting among Brazilian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2"/>
                </a:solidFill>
              </a:rPr>
              <a:t>Relatively low among Chinese migrants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6F6329-8421-4E1A-AC39-3ECD5D568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786502"/>
              </p:ext>
            </p:extLst>
          </p:nvPr>
        </p:nvGraphicFramePr>
        <p:xfrm>
          <a:off x="179512" y="483518"/>
          <a:ext cx="4752528" cy="385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C09B91D-C727-3827-3049-DECD4FD1FCD6}"/>
              </a:ext>
            </a:extLst>
          </p:cNvPr>
          <p:cNvSpPr/>
          <p:nvPr/>
        </p:nvSpPr>
        <p:spPr>
          <a:xfrm>
            <a:off x="3635897" y="844724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5D5417-F309-8C7F-1255-ECC29BBC5123}"/>
              </a:ext>
            </a:extLst>
          </p:cNvPr>
          <p:cNvSpPr/>
          <p:nvPr/>
        </p:nvSpPr>
        <p:spPr>
          <a:xfrm>
            <a:off x="2411762" y="843558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65BC42-B2ED-3476-8B34-16029C2BF950}"/>
              </a:ext>
            </a:extLst>
          </p:cNvPr>
          <p:cNvSpPr/>
          <p:nvPr/>
        </p:nvSpPr>
        <p:spPr>
          <a:xfrm>
            <a:off x="1979712" y="202156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FB29C8-BE4B-EF5F-573C-3A6276F2C2EF}"/>
              </a:ext>
            </a:extLst>
          </p:cNvPr>
          <p:cNvSpPr/>
          <p:nvPr/>
        </p:nvSpPr>
        <p:spPr>
          <a:xfrm>
            <a:off x="3657191" y="1160273"/>
            <a:ext cx="216020" cy="21602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91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1748"/>
            <a:ext cx="8219256" cy="857250"/>
          </a:xfrm>
        </p:spPr>
        <p:txBody>
          <a:bodyPr/>
          <a:lstStyle/>
          <a:p>
            <a:r>
              <a:rPr lang="en-US" dirty="0"/>
              <a:t>Relative crowding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1B5A05-638E-4792-A02F-2E96944CC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02367"/>
              </p:ext>
            </p:extLst>
          </p:nvPr>
        </p:nvGraphicFramePr>
        <p:xfrm>
          <a:off x="457200" y="915566"/>
          <a:ext cx="4474840" cy="309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F7D7D5-4BFF-6257-DD11-3736DCF81774}"/>
              </a:ext>
            </a:extLst>
          </p:cNvPr>
          <p:cNvSpPr txBox="1"/>
          <p:nvPr/>
        </p:nvSpPr>
        <p:spPr>
          <a:xfrm>
            <a:off x="4932040" y="1133053"/>
            <a:ext cx="4211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Nationally 6% overcrowding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Higher for many migrant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Higher among newer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Pronounced among newly arrived Indians and Brazilians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Persistent among Other Asia group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424A30-6271-1695-5AFB-387CA5BBA1E8}"/>
              </a:ext>
            </a:extLst>
          </p:cNvPr>
          <p:cNvSpPr/>
          <p:nvPr/>
        </p:nvSpPr>
        <p:spPr>
          <a:xfrm>
            <a:off x="1834032" y="163564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324365-54A7-47E9-D3A9-0900DDCEF6F2}"/>
              </a:ext>
            </a:extLst>
          </p:cNvPr>
          <p:cNvSpPr/>
          <p:nvPr/>
        </p:nvSpPr>
        <p:spPr>
          <a:xfrm>
            <a:off x="3347864" y="173697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48BA18-00FB-EBF7-EFD0-C6D724CD852B}"/>
              </a:ext>
            </a:extLst>
          </p:cNvPr>
          <p:cNvSpPr/>
          <p:nvPr/>
        </p:nvSpPr>
        <p:spPr>
          <a:xfrm>
            <a:off x="2302916" y="1946941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2F1123-59FA-4D50-C17F-D4C9F1EB01BF}"/>
              </a:ext>
            </a:extLst>
          </p:cNvPr>
          <p:cNvSpPr/>
          <p:nvPr/>
        </p:nvSpPr>
        <p:spPr>
          <a:xfrm>
            <a:off x="2302916" y="261827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Census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28117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Social Inclusion indicators &amp; Census 2022 background</a:t>
            </a:r>
          </a:p>
          <a:p>
            <a:endParaRPr lang="en-US" dirty="0"/>
          </a:p>
          <a:p>
            <a:r>
              <a:rPr lang="en-US" dirty="0"/>
              <a:t>Child deprivation </a:t>
            </a:r>
          </a:p>
          <a:p>
            <a:endParaRPr lang="en-US" dirty="0"/>
          </a:p>
          <a:p>
            <a:r>
              <a:rPr lang="en-US" dirty="0"/>
              <a:t>Migrant integration</a:t>
            </a:r>
          </a:p>
          <a:p>
            <a:endParaRPr lang="en-US" dirty="0"/>
          </a:p>
          <a:p>
            <a:r>
              <a:rPr lang="en-US" dirty="0"/>
              <a:t>Longitudinal microdata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26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9EE7A0-A531-EB27-E689-88AC98EC6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467618"/>
              </p:ext>
            </p:extLst>
          </p:nvPr>
        </p:nvGraphicFramePr>
        <p:xfrm>
          <a:off x="251521" y="771550"/>
          <a:ext cx="5760639" cy="34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09AF33-C1AC-3432-5DB8-890B184B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01600"/>
            <a:ext cx="8219256" cy="857250"/>
          </a:xfrm>
        </p:spPr>
        <p:txBody>
          <a:bodyPr/>
          <a:lstStyle/>
          <a:p>
            <a:r>
              <a:rPr lang="en-US" dirty="0"/>
              <a:t>  Irish citizenship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DAC9A-6E47-6563-C296-A265FF69481C}"/>
              </a:ext>
            </a:extLst>
          </p:cNvPr>
          <p:cNvSpPr txBox="1"/>
          <p:nvPr/>
        </p:nvSpPr>
        <p:spPr>
          <a:xfrm>
            <a:off x="5831632" y="885600"/>
            <a:ext cx="33123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Irish citizenship much higher among longer-term migrants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Significant variation by country of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Lower among longer term Chinese and Indian migrants than African and other Asian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Very low among Brazilian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Citizenship may have been acquired before arrival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456443-ADA7-2F6D-069D-7CC1E2EC960D}"/>
              </a:ext>
            </a:extLst>
          </p:cNvPr>
          <p:cNvSpPr/>
          <p:nvPr/>
        </p:nvSpPr>
        <p:spPr>
          <a:xfrm>
            <a:off x="1187624" y="221171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5E0D7C-E1F3-DAC3-57A0-F1DB62F82A33}"/>
              </a:ext>
            </a:extLst>
          </p:cNvPr>
          <p:cNvSpPr/>
          <p:nvPr/>
        </p:nvSpPr>
        <p:spPr>
          <a:xfrm>
            <a:off x="1879516" y="221171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7E2C2D-F5F0-23EC-D02A-4EC5EC5081BA}"/>
              </a:ext>
            </a:extLst>
          </p:cNvPr>
          <p:cNvSpPr/>
          <p:nvPr/>
        </p:nvSpPr>
        <p:spPr>
          <a:xfrm>
            <a:off x="539552" y="1779662"/>
            <a:ext cx="576064" cy="36004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80DF69-AFBF-FA13-0316-23D12C3E0AB1}"/>
              </a:ext>
            </a:extLst>
          </p:cNvPr>
          <p:cNvSpPr/>
          <p:nvPr/>
        </p:nvSpPr>
        <p:spPr>
          <a:xfrm>
            <a:off x="2483768" y="1815370"/>
            <a:ext cx="576064" cy="360040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1846BE-AC2D-B3AB-49D6-34B5002AD558}"/>
              </a:ext>
            </a:extLst>
          </p:cNvPr>
          <p:cNvSpPr/>
          <p:nvPr/>
        </p:nvSpPr>
        <p:spPr>
          <a:xfrm>
            <a:off x="3851920" y="2891626"/>
            <a:ext cx="576064" cy="472212"/>
          </a:xfrm>
          <a:prstGeom prst="ellipse">
            <a:avLst/>
          </a:prstGeom>
          <a:solidFill>
            <a:schemeClr val="accent2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0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66ECFE-DED7-4CCA-AEAC-BCA1A4B0A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50121"/>
              </p:ext>
            </p:extLst>
          </p:nvPr>
        </p:nvGraphicFramePr>
        <p:xfrm>
          <a:off x="0" y="1059582"/>
          <a:ext cx="59401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D79366-AC88-88B9-DD46-D47C8FD46402}"/>
              </a:ext>
            </a:extLst>
          </p:cNvPr>
          <p:cNvSpPr txBox="1"/>
          <p:nvPr/>
        </p:nvSpPr>
        <p:spPr>
          <a:xfrm>
            <a:off x="5580112" y="207321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61%</a:t>
            </a:r>
            <a:endParaRPr lang="en-IE" sz="1200" b="1" dirty="0">
              <a:solidFill>
                <a:srgbClr val="FF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036DF4-1D54-13B5-CC32-FA6C27A8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8316"/>
            <a:ext cx="8219256" cy="857250"/>
          </a:xfrm>
        </p:spPr>
        <p:txBody>
          <a:bodyPr/>
          <a:lstStyle/>
          <a:p>
            <a:r>
              <a:rPr lang="en-US" dirty="0" err="1"/>
              <a:t>Labour</a:t>
            </a:r>
            <a:r>
              <a:rPr lang="en-US" dirty="0"/>
              <a:t> force participation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5C3AD-15C9-89EE-0454-EF9929589609}"/>
              </a:ext>
            </a:extLst>
          </p:cNvPr>
          <p:cNvSpPr txBox="1"/>
          <p:nvPr/>
        </p:nvSpPr>
        <p:spPr>
          <a:xfrm>
            <a:off x="5940152" y="1170285"/>
            <a:ext cx="33123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Persons 15+ either at work or unemployed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National average 61%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Generally higher among longer term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Lower among some cohorts for newer migrants which include more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51BA03-3279-78F5-7FD2-7C8F9F64C6CA}"/>
              </a:ext>
            </a:extLst>
          </p:cNvPr>
          <p:cNvSpPr/>
          <p:nvPr/>
        </p:nvSpPr>
        <p:spPr>
          <a:xfrm>
            <a:off x="3779912" y="149163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B02DD3-7B2B-CAF9-D327-737FC1566016}"/>
              </a:ext>
            </a:extLst>
          </p:cNvPr>
          <p:cNvSpPr/>
          <p:nvPr/>
        </p:nvSpPr>
        <p:spPr>
          <a:xfrm>
            <a:off x="1744030" y="149163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43CCCC-EC7B-30B4-61BB-F490EBC825D9}"/>
              </a:ext>
            </a:extLst>
          </p:cNvPr>
          <p:cNvSpPr/>
          <p:nvPr/>
        </p:nvSpPr>
        <p:spPr>
          <a:xfrm>
            <a:off x="1259632" y="2350209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37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036DF4-1D54-13B5-CC32-FA6C27A8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01600"/>
            <a:ext cx="8219256" cy="857250"/>
          </a:xfrm>
        </p:spPr>
        <p:txBody>
          <a:bodyPr/>
          <a:lstStyle/>
          <a:p>
            <a:r>
              <a:rPr lang="en-US" dirty="0"/>
              <a:t>  Unemployment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97636-D172-C371-9E68-A5D1C1532763}"/>
              </a:ext>
            </a:extLst>
          </p:cNvPr>
          <p:cNvSpPr txBox="1"/>
          <p:nvPr/>
        </p:nvSpPr>
        <p:spPr>
          <a:xfrm>
            <a:off x="755576" y="798473"/>
            <a:ext cx="33123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Percentage of persons unemployed as a proportion of the Labour Force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National average 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Higher among newer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Lower among many longer-term migrant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6C0FE08-95EE-0618-4A37-3ED4F05F7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408238"/>
              </p:ext>
            </p:extLst>
          </p:nvPr>
        </p:nvGraphicFramePr>
        <p:xfrm>
          <a:off x="3546822" y="798473"/>
          <a:ext cx="6093148" cy="354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AEFED8C-36D9-B4F7-62E7-C28D3FD00247}"/>
              </a:ext>
            </a:extLst>
          </p:cNvPr>
          <p:cNvSpPr/>
          <p:nvPr/>
        </p:nvSpPr>
        <p:spPr>
          <a:xfrm>
            <a:off x="8604448" y="343584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973031-4DA2-F7C2-3C87-D0A7BD0F6E3F}"/>
              </a:ext>
            </a:extLst>
          </p:cNvPr>
          <p:cNvSpPr/>
          <p:nvPr/>
        </p:nvSpPr>
        <p:spPr>
          <a:xfrm>
            <a:off x="8567936" y="2864688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200AFB-3772-7AAE-852B-8B207AAB2720}"/>
              </a:ext>
            </a:extLst>
          </p:cNvPr>
          <p:cNvSpPr/>
          <p:nvPr/>
        </p:nvSpPr>
        <p:spPr>
          <a:xfrm>
            <a:off x="8460432" y="2451271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564FD1-F0DB-601F-9C0F-47857733780C}"/>
              </a:ext>
            </a:extLst>
          </p:cNvPr>
          <p:cNvSpPr/>
          <p:nvPr/>
        </p:nvSpPr>
        <p:spPr>
          <a:xfrm>
            <a:off x="7164288" y="3507854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3142F6-C794-7764-C881-1CDD049D34EB}"/>
              </a:ext>
            </a:extLst>
          </p:cNvPr>
          <p:cNvSpPr/>
          <p:nvPr/>
        </p:nvSpPr>
        <p:spPr>
          <a:xfrm>
            <a:off x="6416798" y="327486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F95A481-D7AD-DDA4-8684-020D840F7C89}"/>
              </a:ext>
            </a:extLst>
          </p:cNvPr>
          <p:cNvSpPr/>
          <p:nvPr/>
        </p:nvSpPr>
        <p:spPr>
          <a:xfrm>
            <a:off x="6416798" y="194320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09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905D47-BB48-735F-CACF-A4CE41612B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53150"/>
              </p:ext>
            </p:extLst>
          </p:nvPr>
        </p:nvGraphicFramePr>
        <p:xfrm>
          <a:off x="3527884" y="842752"/>
          <a:ext cx="5832648" cy="345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FA3105-A044-7058-C3C4-DFB875893664}"/>
              </a:ext>
            </a:extLst>
          </p:cNvPr>
          <p:cNvSpPr txBox="1"/>
          <p:nvPr/>
        </p:nvSpPr>
        <p:spPr>
          <a:xfrm>
            <a:off x="3779912" y="243325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</a:rPr>
              <a:t>45%</a:t>
            </a:r>
            <a:endParaRPr lang="en-IE" sz="1200" b="1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F64182-33DD-590E-0AE6-30D2719E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83716"/>
            <a:ext cx="8219256" cy="857250"/>
          </a:xfrm>
        </p:spPr>
        <p:txBody>
          <a:bodyPr/>
          <a:lstStyle/>
          <a:p>
            <a:r>
              <a:rPr lang="en-US" dirty="0"/>
              <a:t>  Level of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48142-991B-5458-0E57-9BB7E1E5C663}"/>
              </a:ext>
            </a:extLst>
          </p:cNvPr>
          <p:cNvSpPr txBox="1"/>
          <p:nvPr/>
        </p:nvSpPr>
        <p:spPr>
          <a:xfrm>
            <a:off x="395536" y="987280"/>
            <a:ext cx="33123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National average 45%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Migrants much more likely to have third level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More recent African, Chinese and other Asian migrants better educated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More recent Brazilian migrants slightly less well educated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EFF399-1140-8F9A-99C8-8D9DB47141C6}"/>
              </a:ext>
            </a:extLst>
          </p:cNvPr>
          <p:cNvSpPr/>
          <p:nvPr/>
        </p:nvSpPr>
        <p:spPr>
          <a:xfrm>
            <a:off x="4140010" y="1964627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456F04-7923-9CA5-9272-9FD27208E257}"/>
              </a:ext>
            </a:extLst>
          </p:cNvPr>
          <p:cNvSpPr/>
          <p:nvPr/>
        </p:nvSpPr>
        <p:spPr>
          <a:xfrm>
            <a:off x="4791412" y="207321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988056-649F-94B2-58E2-500E9D0B3338}"/>
              </a:ext>
            </a:extLst>
          </p:cNvPr>
          <p:cNvSpPr/>
          <p:nvPr/>
        </p:nvSpPr>
        <p:spPr>
          <a:xfrm>
            <a:off x="6012160" y="1419622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696E3B-AF28-B2DA-4FE6-DFACFF0C0E68}"/>
              </a:ext>
            </a:extLst>
          </p:cNvPr>
          <p:cNvSpPr/>
          <p:nvPr/>
        </p:nvSpPr>
        <p:spPr>
          <a:xfrm>
            <a:off x="7294763" y="1628088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98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870" y="101600"/>
            <a:ext cx="8219256" cy="857250"/>
          </a:xfrm>
        </p:spPr>
        <p:txBody>
          <a:bodyPr/>
          <a:lstStyle/>
          <a:p>
            <a:r>
              <a:rPr lang="en-US" dirty="0"/>
              <a:t>Sector of employment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9999F6-D56D-A3C9-82C4-8EADC188F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567860"/>
              </p:ext>
            </p:extLst>
          </p:nvPr>
        </p:nvGraphicFramePr>
        <p:xfrm>
          <a:off x="0" y="628613"/>
          <a:ext cx="6012160" cy="37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A59128-1C9E-8968-3DF8-58920480BD0C}"/>
              </a:ext>
            </a:extLst>
          </p:cNvPr>
          <p:cNvSpPr txBox="1"/>
          <p:nvPr/>
        </p:nvSpPr>
        <p:spPr>
          <a:xfrm>
            <a:off x="5868144" y="1372738"/>
            <a:ext cx="4211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Human health &amp; social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IT and communication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Professional, scientific and </a:t>
            </a:r>
          </a:p>
          <a:p>
            <a:r>
              <a:rPr lang="en-IE" dirty="0">
                <a:solidFill>
                  <a:schemeClr val="bg2"/>
                </a:solidFill>
              </a:rPr>
              <a:t>      technical activities</a:t>
            </a:r>
          </a:p>
          <a:p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More concentrated sectorally            than general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endParaRPr lang="en-IE" dirty="0">
              <a:solidFill>
                <a:schemeClr val="bg2"/>
              </a:solidFill>
            </a:endParaRPr>
          </a:p>
          <a:p>
            <a:endParaRPr lang="en-IE" dirty="0">
              <a:solidFill>
                <a:schemeClr val="bg2"/>
              </a:solidFill>
            </a:endParaRPr>
          </a:p>
          <a:p>
            <a:endParaRPr lang="en-IE" dirty="0">
              <a:solidFill>
                <a:schemeClr val="bg2"/>
              </a:solidFill>
            </a:endParaRPr>
          </a:p>
          <a:p>
            <a:endParaRPr lang="en-IE" dirty="0">
              <a:solidFill>
                <a:schemeClr val="bg2"/>
              </a:solidFill>
            </a:endParaRPr>
          </a:p>
          <a:p>
            <a:endParaRPr lang="en-IE" dirty="0">
              <a:solidFill>
                <a:schemeClr val="bg2"/>
              </a:solidFill>
            </a:endParaRPr>
          </a:p>
          <a:p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6C6F110-B32F-0DA1-7A88-B4DF9FF7E9EB}"/>
              </a:ext>
            </a:extLst>
          </p:cNvPr>
          <p:cNvSpPr/>
          <p:nvPr/>
        </p:nvSpPr>
        <p:spPr>
          <a:xfrm>
            <a:off x="2195736" y="343584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F3AD86-D3F8-A9C4-392D-908D162C26E1}"/>
              </a:ext>
            </a:extLst>
          </p:cNvPr>
          <p:cNvSpPr/>
          <p:nvPr/>
        </p:nvSpPr>
        <p:spPr>
          <a:xfrm>
            <a:off x="1115616" y="1275606"/>
            <a:ext cx="1656184" cy="2880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A1E16E-C32F-EB48-2E0B-2626870B9C53}"/>
              </a:ext>
            </a:extLst>
          </p:cNvPr>
          <p:cNvSpPr/>
          <p:nvPr/>
        </p:nvSpPr>
        <p:spPr>
          <a:xfrm>
            <a:off x="0" y="1880394"/>
            <a:ext cx="2771800" cy="28803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860997-E610-D3D0-5113-7293738E3E00}"/>
              </a:ext>
            </a:extLst>
          </p:cNvPr>
          <p:cNvSpPr/>
          <p:nvPr/>
        </p:nvSpPr>
        <p:spPr>
          <a:xfrm>
            <a:off x="5457886" y="3661957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C5D29B-EFFC-E625-43C7-8EC7C68C23B9}"/>
              </a:ext>
            </a:extLst>
          </p:cNvPr>
          <p:cNvSpPr/>
          <p:nvPr/>
        </p:nvSpPr>
        <p:spPr>
          <a:xfrm>
            <a:off x="4499992" y="2467955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A37B45-6B46-DD3E-2B3C-AAA1B675BBFE}"/>
              </a:ext>
            </a:extLst>
          </p:cNvPr>
          <p:cNvSpPr/>
          <p:nvPr/>
        </p:nvSpPr>
        <p:spPr>
          <a:xfrm>
            <a:off x="3923928" y="2821924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29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8219256" cy="857250"/>
          </a:xfrm>
        </p:spPr>
        <p:txBody>
          <a:bodyPr/>
          <a:lstStyle/>
          <a:p>
            <a:r>
              <a:rPr lang="en-US" dirty="0"/>
              <a:t>English ability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33F897-B1CD-C1F1-E2FF-37E88DB3D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879467"/>
              </p:ext>
            </p:extLst>
          </p:nvPr>
        </p:nvGraphicFramePr>
        <p:xfrm>
          <a:off x="-3767" y="533816"/>
          <a:ext cx="5573628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A0BDD3F-0373-C9CC-44A8-1C0438CC1AB1}"/>
              </a:ext>
            </a:extLst>
          </p:cNvPr>
          <p:cNvSpPr txBox="1"/>
          <p:nvPr/>
        </p:nvSpPr>
        <p:spPr>
          <a:xfrm>
            <a:off x="5931278" y="1131590"/>
            <a:ext cx="3330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English language ability generally better among longer term migrants</a:t>
            </a:r>
          </a:p>
          <a:p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Chinese and Brazilian newer migrants have lower English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Most longer-term migrants have at least reasonable spoken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0C7C88-288E-5912-5C22-8F6C8611F164}"/>
              </a:ext>
            </a:extLst>
          </p:cNvPr>
          <p:cNvSpPr/>
          <p:nvPr/>
        </p:nvSpPr>
        <p:spPr>
          <a:xfrm>
            <a:off x="4183455" y="84968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204C71-3BA2-2EC3-5984-5B049B3CA30B}"/>
              </a:ext>
            </a:extLst>
          </p:cNvPr>
          <p:cNvSpPr/>
          <p:nvPr/>
        </p:nvSpPr>
        <p:spPr>
          <a:xfrm>
            <a:off x="1251252" y="1159310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823FF2-DC8C-8078-7890-D962575CD3CD}"/>
              </a:ext>
            </a:extLst>
          </p:cNvPr>
          <p:cNvSpPr/>
          <p:nvPr/>
        </p:nvSpPr>
        <p:spPr>
          <a:xfrm>
            <a:off x="1043608" y="163564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8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01600"/>
            <a:ext cx="8219256" cy="857250"/>
          </a:xfrm>
        </p:spPr>
        <p:txBody>
          <a:bodyPr/>
          <a:lstStyle/>
          <a:p>
            <a:r>
              <a:rPr lang="en-US" dirty="0"/>
              <a:t>Volunteering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59128-1C9E-8968-3DF8-58920480BD0C}"/>
              </a:ext>
            </a:extLst>
          </p:cNvPr>
          <p:cNvSpPr txBox="1"/>
          <p:nvPr/>
        </p:nvSpPr>
        <p:spPr>
          <a:xfrm>
            <a:off x="5931278" y="1172749"/>
            <a:ext cx="3330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National rate 14%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High rates among longer-term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High level among newer African migrants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2"/>
                </a:solidFill>
              </a:rPr>
              <a:t>Volunteering among religious and social groups prominent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2F41AD-4377-4991-AA85-DAAF88F46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289909"/>
              </p:ext>
            </p:extLst>
          </p:nvPr>
        </p:nvGraphicFramePr>
        <p:xfrm>
          <a:off x="1" y="699542"/>
          <a:ext cx="6228184" cy="351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3B6D38F-5FA9-F37D-84DB-15CB9A9E6785}"/>
              </a:ext>
            </a:extLst>
          </p:cNvPr>
          <p:cNvSpPr/>
          <p:nvPr/>
        </p:nvSpPr>
        <p:spPr>
          <a:xfrm>
            <a:off x="323528" y="1203598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210FBF-6FC8-1C92-76A2-D3CEE07D291A}"/>
              </a:ext>
            </a:extLst>
          </p:cNvPr>
          <p:cNvSpPr/>
          <p:nvPr/>
        </p:nvSpPr>
        <p:spPr>
          <a:xfrm>
            <a:off x="1745941" y="1635646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33179E-B133-C3B0-4F86-579CC24BD2B3}"/>
              </a:ext>
            </a:extLst>
          </p:cNvPr>
          <p:cNvSpPr/>
          <p:nvPr/>
        </p:nvSpPr>
        <p:spPr>
          <a:xfrm>
            <a:off x="4572000" y="1906232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99E783-4BB3-60EC-1EEF-3BE7AA9BB896}"/>
              </a:ext>
            </a:extLst>
          </p:cNvPr>
          <p:cNvSpPr/>
          <p:nvPr/>
        </p:nvSpPr>
        <p:spPr>
          <a:xfrm>
            <a:off x="467544" y="2096569"/>
            <a:ext cx="576064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16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340"/>
            <a:ext cx="8219256" cy="857250"/>
          </a:xfrm>
        </p:spPr>
        <p:txBody>
          <a:bodyPr/>
          <a:lstStyle/>
          <a:p>
            <a:r>
              <a:rPr lang="en-US" dirty="0"/>
              <a:t>  Longitudinal Research File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FC414-BADA-5959-89B3-E58BA4D78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8" y="1131590"/>
            <a:ext cx="8229600" cy="28117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10% anonymised sample of the 2022 population</a:t>
            </a:r>
          </a:p>
          <a:p>
            <a:r>
              <a:rPr lang="en-GB" dirty="0"/>
              <a:t>Linked back to 2016 (and possibly 2011)</a:t>
            </a:r>
          </a:p>
          <a:p>
            <a:r>
              <a:rPr lang="en-GB" dirty="0"/>
              <a:t>Facilitates examination of outcomes over time</a:t>
            </a:r>
          </a:p>
          <a:p>
            <a:r>
              <a:rPr lang="en-GB" dirty="0"/>
              <a:t>Continuous rather than discrete analysis</a:t>
            </a:r>
          </a:p>
          <a:p>
            <a:r>
              <a:rPr lang="en-GB" dirty="0"/>
              <a:t>E.g. labour market, housing, health, education</a:t>
            </a:r>
          </a:p>
          <a:p>
            <a:r>
              <a:rPr lang="en-GB" dirty="0"/>
              <a:t>Available to approved researchers in 2024</a:t>
            </a:r>
          </a:p>
          <a:p>
            <a:endParaRPr lang="en-IE" dirty="0"/>
          </a:p>
        </p:txBody>
      </p:sp>
      <p:pic>
        <p:nvPicPr>
          <p:cNvPr id="1028" name="Picture 4" descr="People ages icons">
            <a:extLst>
              <a:ext uri="{FF2B5EF4-FFF2-40B4-BE49-F238E27FC236}">
                <a16:creationId xmlns:a16="http://schemas.microsoft.com/office/drawing/2014/main" id="{A5D0E120-119A-5C44-0C07-A3978CF5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00151"/>
            <a:ext cx="1811777" cy="25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05E8BF-8669-BC94-D3F1-EDA0B549A33F}"/>
              </a:ext>
            </a:extLst>
          </p:cNvPr>
          <p:cNvSpPr txBox="1"/>
          <p:nvPr/>
        </p:nvSpPr>
        <p:spPr>
          <a:xfrm>
            <a:off x="7092280" y="2756940"/>
            <a:ext cx="144016" cy="10766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6617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4299942"/>
            <a:ext cx="5328592" cy="9975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84168"/>
                </a:solidFill>
              </a:rPr>
              <a:t>           Thank you!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749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28117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Many indicators derived from CSO surveys</a:t>
            </a:r>
          </a:p>
          <a:p>
            <a:r>
              <a:rPr lang="en-US" dirty="0"/>
              <a:t>Survey on Income and Living Conditions (SILC)</a:t>
            </a:r>
          </a:p>
          <a:p>
            <a:pPr lvl="1"/>
            <a:r>
              <a:rPr lang="en-US" dirty="0"/>
              <a:t>At Risk of Poverty</a:t>
            </a:r>
          </a:p>
          <a:p>
            <a:pPr lvl="1"/>
            <a:r>
              <a:rPr lang="en-US" dirty="0"/>
              <a:t>Material Deprivation</a:t>
            </a:r>
          </a:p>
          <a:p>
            <a:pPr lvl="1"/>
            <a:r>
              <a:rPr lang="en-US" dirty="0"/>
              <a:t>Household amenities and access to services</a:t>
            </a:r>
          </a:p>
          <a:p>
            <a:r>
              <a:rPr lang="en-US" dirty="0"/>
              <a:t>Labour Force Survey</a:t>
            </a:r>
          </a:p>
          <a:p>
            <a:pPr lvl="1"/>
            <a:r>
              <a:rPr lang="en-US" dirty="0"/>
              <a:t>Employment / Unemployment rates</a:t>
            </a:r>
          </a:p>
          <a:p>
            <a:r>
              <a:rPr lang="en-US" dirty="0"/>
              <a:t>Growing Up in Ireland</a:t>
            </a:r>
          </a:p>
          <a:p>
            <a:pPr lvl="1"/>
            <a:r>
              <a:rPr lang="en-US" dirty="0"/>
              <a:t>Determinants and impacts of social exclusion in children and young adults 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7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2022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2811759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Census Night – Sunday, 03 April 2022</a:t>
            </a:r>
          </a:p>
          <a:p>
            <a:r>
              <a:rPr lang="en-US" sz="1600" dirty="0"/>
              <a:t>Six years since previous Census</a:t>
            </a:r>
          </a:p>
          <a:p>
            <a:r>
              <a:rPr lang="en-US" sz="1600" dirty="0"/>
              <a:t>Over 5,600 field staff</a:t>
            </a:r>
          </a:p>
          <a:p>
            <a:r>
              <a:rPr lang="en-US" sz="1600" dirty="0"/>
              <a:t>10-week period field operation</a:t>
            </a:r>
          </a:p>
          <a:p>
            <a:r>
              <a:rPr lang="en-US" sz="1600" dirty="0"/>
              <a:t>Census Processing May 2022 to February 2023</a:t>
            </a:r>
          </a:p>
          <a:p>
            <a:r>
              <a:rPr lang="en-US" sz="1600" dirty="0"/>
              <a:t>Thematic publications and data released throughout 2023 &amp; 2024</a:t>
            </a:r>
          </a:p>
          <a:p>
            <a:r>
              <a:rPr lang="en-US" sz="1600" dirty="0"/>
              <a:t>Small Area Population Statistics released September 2023 </a:t>
            </a:r>
          </a:p>
          <a:p>
            <a:r>
              <a:rPr lang="en-US" sz="1600" dirty="0"/>
              <a:t>All data and publications available now on </a:t>
            </a:r>
            <a:r>
              <a:rPr lang="en-US" sz="1600" dirty="0">
                <a:hlinkClick r:id="rId3"/>
              </a:rPr>
              <a:t>www.cso.ie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3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744"/>
            <a:ext cx="7707555" cy="262616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CA4998-60B8-F46C-AB0B-0D20BEE8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3274"/>
            <a:ext cx="4776989" cy="47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77A7A-C7BB-308A-9A1D-7C51DCCF1F4A}"/>
              </a:ext>
            </a:extLst>
          </p:cNvPr>
          <p:cNvSpPr txBox="1"/>
          <p:nvPr/>
        </p:nvSpPr>
        <p:spPr>
          <a:xfrm>
            <a:off x="5234189" y="601047"/>
            <a:ext cx="331236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sz="1500" b="1" u="sng" dirty="0">
                <a:solidFill>
                  <a:schemeClr val="bg1"/>
                </a:solidFill>
                <a:latin typeface="Cambria" panose="02040503050406030204" pitchFamily="18" charset="0"/>
              </a:rPr>
              <a:t>Census 2022</a:t>
            </a:r>
          </a:p>
          <a:p>
            <a:endParaRPr lang="en-GB" sz="15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GB" sz="15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 5.15 million people</a:t>
            </a:r>
          </a:p>
          <a:p>
            <a:endParaRPr lang="en-GB" sz="15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GB" sz="1500" dirty="0">
                <a:solidFill>
                  <a:schemeClr val="bg1"/>
                </a:solidFill>
                <a:latin typeface="Cambria" panose="02040503050406030204" pitchFamily="18" charset="0"/>
              </a:rPr>
              <a:t>              2.1 million dwellings</a:t>
            </a:r>
          </a:p>
          <a:p>
            <a:r>
              <a:rPr lang="en-GB" sz="1500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</a:p>
          <a:p>
            <a:r>
              <a:rPr lang="en-GB" sz="1500" dirty="0">
                <a:solidFill>
                  <a:schemeClr val="bg1"/>
                </a:solidFill>
                <a:latin typeface="Cambria" panose="02040503050406030204" pitchFamily="18" charset="0"/>
              </a:rPr>
              <a:t>	45 questions</a:t>
            </a:r>
          </a:p>
          <a:p>
            <a:r>
              <a:rPr lang="en-GB" sz="1500" dirty="0">
                <a:solidFill>
                  <a:schemeClr val="bg1"/>
                </a:solidFill>
                <a:latin typeface="Cambria" panose="02040503050406030204" pitchFamily="18" charset="0"/>
              </a:rPr>
              <a:t>	</a:t>
            </a:r>
          </a:p>
          <a:p>
            <a:r>
              <a:rPr lang="en-GB" sz="1500" dirty="0">
                <a:solidFill>
                  <a:schemeClr val="bg1"/>
                </a:solidFill>
                <a:latin typeface="Cambria" panose="02040503050406030204" pitchFamily="18" charset="0"/>
              </a:rPr>
              <a:t>           Over 100,000 data tables</a:t>
            </a:r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1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B4666-6A3A-1C77-77EE-BEDCE5ED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: Social Inclusion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D549-38F2-9A47-FC18-7D19EA61A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Housing</a:t>
            </a:r>
          </a:p>
          <a:p>
            <a:pPr marL="0" indent="0">
              <a:buNone/>
            </a:pPr>
            <a:r>
              <a:rPr lang="en-US" dirty="0"/>
              <a:t>Education</a:t>
            </a:r>
          </a:p>
          <a:p>
            <a:pPr marL="0" indent="0">
              <a:buNone/>
            </a:pPr>
            <a:r>
              <a:rPr lang="en-US" dirty="0"/>
              <a:t>Employment</a:t>
            </a:r>
          </a:p>
          <a:p>
            <a:pPr marL="0" indent="0">
              <a:buNone/>
            </a:pPr>
            <a:r>
              <a:rPr lang="en-US" dirty="0"/>
              <a:t>Digital Inclusion</a:t>
            </a:r>
          </a:p>
          <a:p>
            <a:pPr marL="0" indent="0">
              <a:buNone/>
            </a:pPr>
            <a:r>
              <a:rPr lang="en-US" dirty="0"/>
              <a:t>Access to transport</a:t>
            </a:r>
          </a:p>
          <a:p>
            <a:pPr marL="0" indent="0">
              <a:buNone/>
            </a:pPr>
            <a:r>
              <a:rPr lang="en-US" dirty="0"/>
              <a:t>Ability to speak English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F0DB0-E0CD-1440-359B-B87AC5BBDD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Disability / Activity Limitation</a:t>
            </a:r>
          </a:p>
          <a:p>
            <a:pPr marL="0" indent="0">
              <a:buNone/>
            </a:pPr>
            <a:r>
              <a:rPr lang="en-US" dirty="0"/>
              <a:t>Health</a:t>
            </a:r>
          </a:p>
          <a:p>
            <a:pPr marL="0" indent="0">
              <a:buNone/>
            </a:pPr>
            <a:r>
              <a:rPr lang="en-US" dirty="0"/>
              <a:t>Volunteering</a:t>
            </a:r>
          </a:p>
          <a:p>
            <a:pPr marL="0" indent="0">
              <a:buNone/>
            </a:pPr>
            <a:r>
              <a:rPr lang="en-US" dirty="0"/>
              <a:t>Income  </a:t>
            </a:r>
            <a:r>
              <a:rPr lang="en-US" sz="1500" dirty="0"/>
              <a:t>(via linkage to administrative data)</a:t>
            </a:r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917E7-9443-39FA-7833-52DEEEF30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A8B31-DA86-FE9A-0FA3-E6418E55C774}"/>
              </a:ext>
            </a:extLst>
          </p:cNvPr>
          <p:cNvSpPr txBox="1"/>
          <p:nvPr/>
        </p:nvSpPr>
        <p:spPr>
          <a:xfrm>
            <a:off x="3203848" y="1347614"/>
            <a:ext cx="13681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by</a:t>
            </a:r>
          </a:p>
          <a:p>
            <a:r>
              <a:rPr lang="en-GB" i="1" dirty="0">
                <a:solidFill>
                  <a:srgbClr val="FF0000"/>
                </a:solidFill>
              </a:rPr>
              <a:t>Age</a:t>
            </a:r>
          </a:p>
          <a:p>
            <a:r>
              <a:rPr lang="en-GB" i="1" dirty="0">
                <a:solidFill>
                  <a:srgbClr val="FF0000"/>
                </a:solidFill>
              </a:rPr>
              <a:t>Ethnicity</a:t>
            </a:r>
          </a:p>
          <a:p>
            <a:r>
              <a:rPr lang="en-GB" i="1" dirty="0">
                <a:solidFill>
                  <a:srgbClr val="FF0000"/>
                </a:solidFill>
              </a:rPr>
              <a:t>Country of citizenship</a:t>
            </a:r>
          </a:p>
          <a:p>
            <a:r>
              <a:rPr lang="en-GB" i="1" dirty="0">
                <a:solidFill>
                  <a:srgbClr val="FF0000"/>
                </a:solidFill>
              </a:rPr>
              <a:t>Place of birth</a:t>
            </a:r>
          </a:p>
          <a:p>
            <a:r>
              <a:rPr lang="en-GB" i="1" dirty="0">
                <a:solidFill>
                  <a:srgbClr val="FF0000"/>
                </a:solidFill>
              </a:rPr>
              <a:t>…….</a:t>
            </a:r>
          </a:p>
          <a:p>
            <a:endParaRPr lang="en-I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7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870-70E5-482A-9FAB-EEAD046A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97346"/>
            <a:ext cx="5832648" cy="871538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chemeClr val="accent1"/>
                </a:solidFill>
                <a:effectLst/>
                <a:ea typeface="Cambria" panose="02040503050406030204" pitchFamily="18" charset="0"/>
              </a:rPr>
              <a:t>Geographical Disaggregation</a:t>
            </a:r>
            <a:endParaRPr lang="en-IE" sz="2400" dirty="0">
              <a:solidFill>
                <a:schemeClr val="accent1"/>
              </a:solidFill>
              <a:ea typeface="Cambria" panose="020405030504060302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6D111F-0A48-4758-B4E5-3A4A5C2E0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987574"/>
            <a:ext cx="5616624" cy="308704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 Layers of Geography now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Small Areas (18,000+)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CSO Electoral Divisions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CSO Local Electoral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Local Authorities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Limistéir Pleanála Teanga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NUTS 3 Regions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Provinces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15 themes and 50 data tables for every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4512E-4737-48C0-94FA-F76A82E14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DFFC7-8A8D-6587-488B-677627D62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27" y="771550"/>
            <a:ext cx="2245121" cy="30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3880"/>
            <a:ext cx="8219256" cy="857250"/>
          </a:xfrm>
        </p:spPr>
        <p:txBody>
          <a:bodyPr/>
          <a:lstStyle/>
          <a:p>
            <a:r>
              <a:rPr lang="en-US" dirty="0"/>
              <a:t>Census 2022 Child deprivation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28117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high-level analysis</a:t>
            </a:r>
          </a:p>
          <a:p>
            <a:r>
              <a:rPr lang="en-US" dirty="0"/>
              <a:t>Defined using Deprivation Index</a:t>
            </a:r>
          </a:p>
          <a:p>
            <a:r>
              <a:rPr lang="en-US" dirty="0"/>
              <a:t>Areas classified as ‘Extremely’ or ‘Very’ deprived </a:t>
            </a:r>
          </a:p>
          <a:p>
            <a:r>
              <a:rPr lang="en-US" dirty="0"/>
              <a:t>196k people, 45k children. 4% of population</a:t>
            </a:r>
          </a:p>
          <a:p>
            <a:r>
              <a:rPr lang="en-US" dirty="0"/>
              <a:t>33% in Dublin, 10% in Limerick, 9% in Cork</a:t>
            </a:r>
          </a:p>
          <a:p>
            <a:r>
              <a:rPr lang="en-US" dirty="0"/>
              <a:t>Cause &amp; effect caveat</a:t>
            </a:r>
          </a:p>
          <a:p>
            <a:r>
              <a:rPr lang="en-US" dirty="0"/>
              <a:t>More granular analysis is possible, including income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1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-143600"/>
            <a:ext cx="8219256" cy="857250"/>
          </a:xfrm>
        </p:spPr>
        <p:txBody>
          <a:bodyPr/>
          <a:lstStyle/>
          <a:p>
            <a:r>
              <a:rPr lang="en-US" dirty="0"/>
              <a:t>% in rental accommodation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D2F11E7-C2D9-C1C7-2F7F-9562DEB65513}"/>
              </a:ext>
            </a:extLst>
          </p:cNvPr>
          <p:cNvSpPr txBox="1"/>
          <p:nvPr/>
        </p:nvSpPr>
        <p:spPr>
          <a:xfrm>
            <a:off x="6876256" y="252953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68%</a:t>
            </a:r>
            <a:endParaRPr lang="en-IE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9322C-7922-DFAA-7C35-3A91648DC46C}"/>
              </a:ext>
            </a:extLst>
          </p:cNvPr>
          <p:cNvSpPr txBox="1"/>
          <p:nvPr/>
        </p:nvSpPr>
        <p:spPr>
          <a:xfrm>
            <a:off x="6156176" y="1152665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% in rental accommodation significantly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Majority in Local Authority rental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Cambria" panose="02040503050406030204" pitchFamily="18" charset="0"/>
                <a:ea typeface="+mj-ea"/>
                <a:cs typeface="+mj-cs"/>
              </a:rPr>
              <a:t>Relatively low proportion in private rentals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FA470E5-7419-4106-8817-F486C7432B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523927"/>
              </p:ext>
            </p:extLst>
          </p:nvPr>
        </p:nvGraphicFramePr>
        <p:xfrm>
          <a:off x="0" y="483518"/>
          <a:ext cx="65162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5048541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22777</TotalTime>
  <Words>1037</Words>
  <Application>Microsoft Office PowerPoint</Application>
  <PresentationFormat>On-screen Show (16:9)</PresentationFormat>
  <Paragraphs>339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Roboto Slab Light</vt:lpstr>
      <vt:lpstr>Roboto Slab Regular</vt:lpstr>
      <vt:lpstr>CSO Standard Text 2</vt:lpstr>
      <vt:lpstr>PowerPoint Presentation</vt:lpstr>
      <vt:lpstr>                            Census 2022</vt:lpstr>
      <vt:lpstr>Social Inclusion</vt:lpstr>
      <vt:lpstr>Census 2022 Background</vt:lpstr>
      <vt:lpstr>PowerPoint Presentation</vt:lpstr>
      <vt:lpstr>Census : Social Inclusion</vt:lpstr>
      <vt:lpstr>Geographical Disaggregation</vt:lpstr>
      <vt:lpstr>Census 2022 Child deprivation</vt:lpstr>
      <vt:lpstr>% in rental accommodation</vt:lpstr>
      <vt:lpstr>Dwelling type &amp; Relative crowding</vt:lpstr>
      <vt:lpstr>Household composition</vt:lpstr>
      <vt:lpstr>Economic status of householder</vt:lpstr>
      <vt:lpstr>Self-assessed Health</vt:lpstr>
      <vt:lpstr>Disability</vt:lpstr>
      <vt:lpstr>Geographical Disaggregation</vt:lpstr>
      <vt:lpstr>  Migrant integration</vt:lpstr>
      <vt:lpstr>  Age profile </vt:lpstr>
      <vt:lpstr>Tenure</vt:lpstr>
      <vt:lpstr>Relative crowding</vt:lpstr>
      <vt:lpstr>  Irish citizenship</vt:lpstr>
      <vt:lpstr>Labour force participation</vt:lpstr>
      <vt:lpstr>  Unemployment</vt:lpstr>
      <vt:lpstr>  Level of education</vt:lpstr>
      <vt:lpstr>Sector of employment</vt:lpstr>
      <vt:lpstr>English ability</vt:lpstr>
      <vt:lpstr>Volunteering</vt:lpstr>
      <vt:lpstr>  Longitudinal Research File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Alexandra Didilescu</cp:lastModifiedBy>
  <cp:revision>302</cp:revision>
  <cp:lastPrinted>2023-11-28T09:23:43Z</cp:lastPrinted>
  <dcterms:created xsi:type="dcterms:W3CDTF">2017-12-13T09:54:14Z</dcterms:created>
  <dcterms:modified xsi:type="dcterms:W3CDTF">2023-11-30T15:57:10Z</dcterms:modified>
</cp:coreProperties>
</file>