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3" r:id="rId2"/>
  </p:sldMasterIdLst>
  <p:notesMasterIdLst>
    <p:notesMasterId r:id="rId43"/>
  </p:notesMasterIdLst>
  <p:handoutMasterIdLst>
    <p:handoutMasterId r:id="rId44"/>
  </p:handoutMasterIdLst>
  <p:sldIdLst>
    <p:sldId id="256" r:id="rId3"/>
    <p:sldId id="727" r:id="rId4"/>
    <p:sldId id="746" r:id="rId5"/>
    <p:sldId id="775" r:id="rId6"/>
    <p:sldId id="783" r:id="rId7"/>
    <p:sldId id="300" r:id="rId8"/>
    <p:sldId id="781" r:id="rId9"/>
    <p:sldId id="777" r:id="rId10"/>
    <p:sldId id="779" r:id="rId11"/>
    <p:sldId id="785" r:id="rId12"/>
    <p:sldId id="807" r:id="rId13"/>
    <p:sldId id="786" r:id="rId14"/>
    <p:sldId id="784" r:id="rId15"/>
    <p:sldId id="787" r:id="rId16"/>
    <p:sldId id="790" r:id="rId17"/>
    <p:sldId id="301" r:id="rId18"/>
    <p:sldId id="797" r:id="rId19"/>
    <p:sldId id="810" r:id="rId20"/>
    <p:sldId id="811" r:id="rId21"/>
    <p:sldId id="793" r:id="rId22"/>
    <p:sldId id="809" r:id="rId23"/>
    <p:sldId id="798" r:id="rId24"/>
    <p:sldId id="302" r:id="rId25"/>
    <p:sldId id="802" r:id="rId26"/>
    <p:sldId id="794" r:id="rId27"/>
    <p:sldId id="756" r:id="rId28"/>
    <p:sldId id="764" r:id="rId29"/>
    <p:sldId id="800" r:id="rId30"/>
    <p:sldId id="799" r:id="rId31"/>
    <p:sldId id="766" r:id="rId32"/>
    <p:sldId id="805" r:id="rId33"/>
    <p:sldId id="690" r:id="rId34"/>
    <p:sldId id="680" r:id="rId35"/>
    <p:sldId id="513" r:id="rId36"/>
    <p:sldId id="501" r:id="rId37"/>
    <p:sldId id="459" r:id="rId38"/>
    <p:sldId id="462" r:id="rId39"/>
    <p:sldId id="500" r:id="rId40"/>
    <p:sldId id="606" r:id="rId41"/>
    <p:sldId id="795" r:id="rId42"/>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6828BA1-2D15-4581-9F75-6E10D5626921}">
          <p14:sldIdLst>
            <p14:sldId id="256"/>
            <p14:sldId id="727"/>
            <p14:sldId id="746"/>
            <p14:sldId id="775"/>
            <p14:sldId id="783"/>
            <p14:sldId id="300"/>
            <p14:sldId id="781"/>
            <p14:sldId id="777"/>
            <p14:sldId id="779"/>
            <p14:sldId id="785"/>
            <p14:sldId id="807"/>
            <p14:sldId id="786"/>
            <p14:sldId id="784"/>
            <p14:sldId id="787"/>
            <p14:sldId id="790"/>
            <p14:sldId id="301"/>
            <p14:sldId id="797"/>
            <p14:sldId id="810"/>
            <p14:sldId id="811"/>
            <p14:sldId id="793"/>
            <p14:sldId id="809"/>
            <p14:sldId id="798"/>
            <p14:sldId id="302"/>
            <p14:sldId id="802"/>
            <p14:sldId id="794"/>
            <p14:sldId id="756"/>
            <p14:sldId id="764"/>
            <p14:sldId id="800"/>
            <p14:sldId id="799"/>
            <p14:sldId id="766"/>
            <p14:sldId id="805"/>
            <p14:sldId id="690"/>
            <p14:sldId id="680"/>
            <p14:sldId id="513"/>
            <p14:sldId id="501"/>
            <p14:sldId id="459"/>
            <p14:sldId id="462"/>
            <p14:sldId id="500"/>
            <p14:sldId id="606"/>
            <p14:sldId id="79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ra Davis" initials="TD" lastIdx="11" clrIdx="0">
    <p:extLst>
      <p:ext uri="{19B8F6BF-5375-455C-9EA6-DF929625EA0E}">
        <p15:presenceInfo xmlns:p15="http://schemas.microsoft.com/office/powerpoint/2012/main" userId="S::tara.davis@cso.ie::3a679252-3e27-4641-9950-78e7c0b46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57A3B5"/>
    <a:srgbClr val="3EC7CE"/>
    <a:srgbClr val="E9F4F4"/>
    <a:srgbClr val="4BC1BB"/>
    <a:srgbClr val="52A6BA"/>
    <a:srgbClr val="63A9A1"/>
    <a:srgbClr val="40A7CC"/>
    <a:srgbClr val="49B4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87395" autoAdjust="0"/>
  </p:normalViewPr>
  <p:slideViewPr>
    <p:cSldViewPr>
      <p:cViewPr varScale="1">
        <p:scale>
          <a:sx n="128" d="100"/>
          <a:sy n="128" d="100"/>
        </p:scale>
        <p:origin x="1056" y="108"/>
      </p:cViewPr>
      <p:guideLst>
        <p:guide orient="horz" pos="1620"/>
        <p:guide pos="2880"/>
      </p:guideLst>
    </p:cSldViewPr>
  </p:slideViewPr>
  <p:outlineViewPr>
    <p:cViewPr>
      <p:scale>
        <a:sx n="33" d="100"/>
        <a:sy n="33" d="100"/>
      </p:scale>
      <p:origin x="0" y="-233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anleyco\Downloads\VSA16.20250815T11085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Unpivoted!$C$1</c:f>
              <c:strCache>
                <c:ptCount val="1"/>
                <c:pt idx="0">
                  <c:v>VALUE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accent4"/>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Unpivoted!$B$2:$B$23</c:f>
              <c:strCache>
                <c:ptCount val="22"/>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pt idx="14">
                  <c:v>2015</c:v>
                </c:pt>
                <c:pt idx="15">
                  <c:v>2016</c:v>
                </c:pt>
                <c:pt idx="16">
                  <c:v>2017</c:v>
                </c:pt>
                <c:pt idx="17">
                  <c:v>2018</c:v>
                </c:pt>
                <c:pt idx="18">
                  <c:v>2019</c:v>
                </c:pt>
                <c:pt idx="19">
                  <c:v>2020</c:v>
                </c:pt>
                <c:pt idx="20">
                  <c:v>2021</c:v>
                </c:pt>
                <c:pt idx="21">
                  <c:v>2022</c:v>
                </c:pt>
              </c:strCache>
            </c:strRef>
          </c:cat>
          <c:val>
            <c:numRef>
              <c:f>Unpivoted!$C$2:$C$23</c:f>
              <c:numCache>
                <c:formatCode>General</c:formatCode>
                <c:ptCount val="22"/>
                <c:pt idx="0">
                  <c:v>57854</c:v>
                </c:pt>
                <c:pt idx="1">
                  <c:v>60503</c:v>
                </c:pt>
                <c:pt idx="2">
                  <c:v>61529</c:v>
                </c:pt>
                <c:pt idx="3">
                  <c:v>61972</c:v>
                </c:pt>
                <c:pt idx="4">
                  <c:v>61372</c:v>
                </c:pt>
                <c:pt idx="5">
                  <c:v>65425</c:v>
                </c:pt>
                <c:pt idx="6">
                  <c:v>71389</c:v>
                </c:pt>
                <c:pt idx="7">
                  <c:v>75173</c:v>
                </c:pt>
                <c:pt idx="8">
                  <c:v>75554</c:v>
                </c:pt>
                <c:pt idx="9">
                  <c:v>75174</c:v>
                </c:pt>
                <c:pt idx="10">
                  <c:v>74033</c:v>
                </c:pt>
                <c:pt idx="11">
                  <c:v>71674</c:v>
                </c:pt>
                <c:pt idx="12">
                  <c:v>68954</c:v>
                </c:pt>
                <c:pt idx="13">
                  <c:v>67295</c:v>
                </c:pt>
                <c:pt idx="14">
                  <c:v>65536</c:v>
                </c:pt>
                <c:pt idx="15">
                  <c:v>63841</c:v>
                </c:pt>
                <c:pt idx="16">
                  <c:v>61824</c:v>
                </c:pt>
                <c:pt idx="17">
                  <c:v>61022</c:v>
                </c:pt>
                <c:pt idx="18">
                  <c:v>59294</c:v>
                </c:pt>
                <c:pt idx="19">
                  <c:v>56812</c:v>
                </c:pt>
                <c:pt idx="20">
                  <c:v>60575</c:v>
                </c:pt>
                <c:pt idx="21">
                  <c:v>54483</c:v>
                </c:pt>
              </c:numCache>
            </c:numRef>
          </c:val>
          <c:smooth val="1"/>
          <c:extLst>
            <c:ext xmlns:c16="http://schemas.microsoft.com/office/drawing/2014/chart" uri="{C3380CC4-5D6E-409C-BE32-E72D297353CC}">
              <c16:uniqueId val="{00000000-CF6D-4DB9-955A-088A30801C07}"/>
            </c:ext>
          </c:extLst>
        </c:ser>
        <c:dLbls>
          <c:dLblPos val="t"/>
          <c:showLegendKey val="0"/>
          <c:showVal val="1"/>
          <c:showCatName val="0"/>
          <c:showSerName val="0"/>
          <c:showPercent val="0"/>
          <c:showBubbleSize val="0"/>
        </c:dLbls>
        <c:marker val="1"/>
        <c:smooth val="0"/>
        <c:axId val="589583960"/>
        <c:axId val="589577840"/>
      </c:lineChart>
      <c:catAx>
        <c:axId val="58958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589577840"/>
        <c:crosses val="autoZero"/>
        <c:auto val="1"/>
        <c:lblAlgn val="ctr"/>
        <c:lblOffset val="100"/>
        <c:noMultiLvlLbl val="0"/>
      </c:catAx>
      <c:valAx>
        <c:axId val="589577840"/>
        <c:scaling>
          <c:orientation val="minMax"/>
          <c:min val="5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accent4"/>
                </a:solidFill>
                <a:latin typeface="+mn-lt"/>
                <a:ea typeface="+mn-ea"/>
                <a:cs typeface="+mn-cs"/>
              </a:defRPr>
            </a:pPr>
            <a:endParaRPr lang="en-US"/>
          </a:p>
        </c:txPr>
        <c:crossAx val="5895839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6346" cy="496175"/>
          </a:xfrm>
          <a:prstGeom prst="rect">
            <a:avLst/>
          </a:prstGeom>
        </p:spPr>
        <p:txBody>
          <a:bodyPr vert="horz" lIns="91285" tIns="45643" rIns="91285" bIns="45643" rtlCol="0"/>
          <a:lstStyle>
            <a:lvl1pPr algn="l">
              <a:defRPr sz="1200"/>
            </a:lvl1pPr>
          </a:lstStyle>
          <a:p>
            <a:endParaRPr lang="en-GB" dirty="0">
              <a:latin typeface="Roboto Slab Light"/>
            </a:endParaRPr>
          </a:p>
        </p:txBody>
      </p:sp>
      <p:sp>
        <p:nvSpPr>
          <p:cNvPr id="3" name="Date Placeholder 2"/>
          <p:cNvSpPr>
            <a:spLocks noGrp="1"/>
          </p:cNvSpPr>
          <p:nvPr>
            <p:ph type="dt" sz="quarter" idx="1"/>
          </p:nvPr>
        </p:nvSpPr>
        <p:spPr>
          <a:xfrm>
            <a:off x="3849745" y="0"/>
            <a:ext cx="2946345" cy="496175"/>
          </a:xfrm>
          <a:prstGeom prst="rect">
            <a:avLst/>
          </a:prstGeom>
        </p:spPr>
        <p:txBody>
          <a:bodyPr vert="horz" lIns="91285" tIns="45643" rIns="91285" bIns="45643" rtlCol="0"/>
          <a:lstStyle>
            <a:lvl1pPr algn="r">
              <a:defRPr sz="1200"/>
            </a:lvl1pPr>
          </a:lstStyle>
          <a:p>
            <a:fld id="{FAB6C422-590E-9E48-81E4-DE38BE76C08D}" type="datetimeFigureOut">
              <a:rPr lang="en-GB" smtClean="0">
                <a:latin typeface="Roboto Slab Light"/>
              </a:rPr>
              <a:pPr/>
              <a:t>18/05/2026</a:t>
            </a:fld>
            <a:endParaRPr lang="en-GB" dirty="0">
              <a:latin typeface="Roboto Slab Light"/>
            </a:endParaRPr>
          </a:p>
        </p:txBody>
      </p:sp>
      <p:sp>
        <p:nvSpPr>
          <p:cNvPr id="4" name="Footer Placeholder 3"/>
          <p:cNvSpPr>
            <a:spLocks noGrp="1"/>
          </p:cNvSpPr>
          <p:nvPr>
            <p:ph type="ftr" sz="quarter" idx="2"/>
          </p:nvPr>
        </p:nvSpPr>
        <p:spPr>
          <a:xfrm>
            <a:off x="3" y="9428880"/>
            <a:ext cx="2946346" cy="496175"/>
          </a:xfrm>
          <a:prstGeom prst="rect">
            <a:avLst/>
          </a:prstGeom>
        </p:spPr>
        <p:txBody>
          <a:bodyPr vert="horz" lIns="91285" tIns="45643" rIns="91285" bIns="45643" rtlCol="0" anchor="b"/>
          <a:lstStyle>
            <a:lvl1pPr algn="l">
              <a:defRPr sz="1200"/>
            </a:lvl1pPr>
          </a:lstStyle>
          <a:p>
            <a:endParaRPr lang="en-GB" dirty="0">
              <a:latin typeface="Roboto Slab Light"/>
            </a:endParaRPr>
          </a:p>
        </p:txBody>
      </p:sp>
      <p:sp>
        <p:nvSpPr>
          <p:cNvPr id="5" name="Slide Number Placeholder 4"/>
          <p:cNvSpPr>
            <a:spLocks noGrp="1"/>
          </p:cNvSpPr>
          <p:nvPr>
            <p:ph type="sldNum" sz="quarter" idx="3"/>
          </p:nvPr>
        </p:nvSpPr>
        <p:spPr>
          <a:xfrm>
            <a:off x="3849745" y="9428880"/>
            <a:ext cx="2946345" cy="496175"/>
          </a:xfrm>
          <a:prstGeom prst="rect">
            <a:avLst/>
          </a:prstGeom>
        </p:spPr>
        <p:txBody>
          <a:bodyPr vert="horz" lIns="91285" tIns="45643" rIns="91285" bIns="45643" rtlCol="0" anchor="b"/>
          <a:lstStyle>
            <a:lvl1pPr algn="r">
              <a:defRPr sz="1200"/>
            </a:lvl1pPr>
          </a:lstStyle>
          <a:p>
            <a:fld id="{6E2EBEBA-3409-0F4E-B713-CAADD7383708}" type="slidenum">
              <a:rPr lang="en-GB" smtClean="0">
                <a:latin typeface="Roboto Slab Light"/>
              </a:rPr>
              <a:pPr/>
              <a:t>‹#›</a:t>
            </a:fld>
            <a:endParaRPr lang="en-GB" dirty="0">
              <a:latin typeface="Roboto Slab Light"/>
            </a:endParaRPr>
          </a:p>
        </p:txBody>
      </p:sp>
    </p:spTree>
    <p:extLst>
      <p:ext uri="{BB962C8B-B14F-4D97-AF65-F5344CB8AC3E}">
        <p14:creationId xmlns:p14="http://schemas.microsoft.com/office/powerpoint/2010/main" val="1441881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6332"/>
          </a:xfrm>
          <a:prstGeom prst="rect">
            <a:avLst/>
          </a:prstGeom>
        </p:spPr>
        <p:txBody>
          <a:bodyPr vert="horz" lIns="91285" tIns="45643" rIns="91285" bIns="45643" rtlCol="0"/>
          <a:lstStyle>
            <a:lvl1pPr algn="l">
              <a:defRPr sz="1200">
                <a:latin typeface="Roboto Slab Light"/>
              </a:defRPr>
            </a:lvl1pPr>
          </a:lstStyle>
          <a:p>
            <a:endParaRPr lang="en-IE" dirty="0"/>
          </a:p>
        </p:txBody>
      </p:sp>
      <p:sp>
        <p:nvSpPr>
          <p:cNvPr id="3" name="Date Placeholder 2"/>
          <p:cNvSpPr>
            <a:spLocks noGrp="1"/>
          </p:cNvSpPr>
          <p:nvPr>
            <p:ph type="dt" idx="1"/>
          </p:nvPr>
        </p:nvSpPr>
        <p:spPr>
          <a:xfrm>
            <a:off x="3850445" y="2"/>
            <a:ext cx="2945659" cy="496332"/>
          </a:xfrm>
          <a:prstGeom prst="rect">
            <a:avLst/>
          </a:prstGeom>
        </p:spPr>
        <p:txBody>
          <a:bodyPr vert="horz" lIns="91285" tIns="45643" rIns="91285" bIns="45643" rtlCol="0"/>
          <a:lstStyle>
            <a:lvl1pPr algn="r">
              <a:defRPr sz="1200">
                <a:latin typeface="Roboto Slab Light"/>
              </a:defRPr>
            </a:lvl1pPr>
          </a:lstStyle>
          <a:p>
            <a:fld id="{5EB32EF4-9F0D-4B18-BFD1-268924FFDE11}" type="datetimeFigureOut">
              <a:rPr lang="en-IE" smtClean="0"/>
              <a:pPr/>
              <a:t>18/05/2026</a:t>
            </a:fld>
            <a:endParaRPr lang="en-IE"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285" tIns="45643" rIns="91285" bIns="45643" rtlCol="0" anchor="ctr"/>
          <a:lstStyle/>
          <a:p>
            <a:endParaRPr lang="en-IE"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285" tIns="45643" rIns="91285" bIns="45643"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6" name="Footer Placeholder 5"/>
          <p:cNvSpPr>
            <a:spLocks noGrp="1"/>
          </p:cNvSpPr>
          <p:nvPr>
            <p:ph type="ftr" sz="quarter" idx="4"/>
          </p:nvPr>
        </p:nvSpPr>
        <p:spPr>
          <a:xfrm>
            <a:off x="3" y="9428586"/>
            <a:ext cx="2945659" cy="496332"/>
          </a:xfrm>
          <a:prstGeom prst="rect">
            <a:avLst/>
          </a:prstGeom>
        </p:spPr>
        <p:txBody>
          <a:bodyPr vert="horz" lIns="91285" tIns="45643" rIns="91285" bIns="45643" rtlCol="0" anchor="b"/>
          <a:lstStyle>
            <a:lvl1pPr algn="l">
              <a:defRPr sz="1200">
                <a:latin typeface="Roboto Slab Light"/>
              </a:defRPr>
            </a:lvl1pPr>
          </a:lstStyle>
          <a:p>
            <a:endParaRPr lang="en-IE" dirty="0"/>
          </a:p>
        </p:txBody>
      </p:sp>
      <p:sp>
        <p:nvSpPr>
          <p:cNvPr id="7" name="Slide Number Placeholder 6"/>
          <p:cNvSpPr>
            <a:spLocks noGrp="1"/>
          </p:cNvSpPr>
          <p:nvPr>
            <p:ph type="sldNum" sz="quarter" idx="5"/>
          </p:nvPr>
        </p:nvSpPr>
        <p:spPr>
          <a:xfrm>
            <a:off x="3850445" y="9428586"/>
            <a:ext cx="2945659" cy="496332"/>
          </a:xfrm>
          <a:prstGeom prst="rect">
            <a:avLst/>
          </a:prstGeom>
        </p:spPr>
        <p:txBody>
          <a:bodyPr vert="horz" lIns="91285" tIns="45643" rIns="91285" bIns="45643" rtlCol="0" anchor="b"/>
          <a:lstStyle>
            <a:lvl1pPr algn="r">
              <a:defRPr sz="1200">
                <a:latin typeface="Roboto Slab Light"/>
              </a:defRPr>
            </a:lvl1pPr>
          </a:lstStyle>
          <a:p>
            <a:fld id="{5641690F-5CE8-4B96-9588-F78D757180BA}" type="slidenum">
              <a:rPr lang="en-IE" smtClean="0"/>
              <a:pPr/>
              <a:t>‹#›</a:t>
            </a:fld>
            <a:endParaRPr lang="en-IE" dirty="0"/>
          </a:p>
        </p:txBody>
      </p:sp>
    </p:spTree>
    <p:extLst>
      <p:ext uri="{BB962C8B-B14F-4D97-AF65-F5344CB8AC3E}">
        <p14:creationId xmlns:p14="http://schemas.microsoft.com/office/powerpoint/2010/main" val="1022235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Slab Light"/>
        <a:ea typeface="+mn-ea"/>
        <a:cs typeface="+mn-cs"/>
      </a:defRPr>
    </a:lvl1pPr>
    <a:lvl2pPr marL="457200" algn="l" defTabSz="914400" rtl="0" eaLnBrk="1" latinLnBrk="0" hangingPunct="1">
      <a:defRPr sz="1200" kern="1200">
        <a:solidFill>
          <a:schemeClr val="tx1"/>
        </a:solidFill>
        <a:latin typeface="Roboto Slab Light"/>
        <a:ea typeface="+mn-ea"/>
        <a:cs typeface="+mn-cs"/>
      </a:defRPr>
    </a:lvl2pPr>
    <a:lvl3pPr marL="914400" algn="l" defTabSz="914400" rtl="0" eaLnBrk="1" latinLnBrk="0" hangingPunct="1">
      <a:defRPr sz="1200" kern="1200">
        <a:solidFill>
          <a:schemeClr val="tx1"/>
        </a:solidFill>
        <a:latin typeface="Roboto Slab Light"/>
        <a:ea typeface="+mn-ea"/>
        <a:cs typeface="+mn-cs"/>
      </a:defRPr>
    </a:lvl3pPr>
    <a:lvl4pPr marL="1371600" algn="l" defTabSz="914400" rtl="0" eaLnBrk="1" latinLnBrk="0" hangingPunct="1">
      <a:defRPr sz="1200" kern="1200">
        <a:solidFill>
          <a:schemeClr val="tx1"/>
        </a:solidFill>
        <a:latin typeface="Roboto Slab Light"/>
        <a:ea typeface="+mn-ea"/>
        <a:cs typeface="+mn-cs"/>
      </a:defRPr>
    </a:lvl4pPr>
    <a:lvl5pPr marL="1828800" algn="l" defTabSz="914400" rtl="0" eaLnBrk="1" latinLnBrk="0" hangingPunct="1">
      <a:defRPr sz="1200" kern="1200">
        <a:solidFill>
          <a:schemeClr val="tx1"/>
        </a:solidFill>
        <a:latin typeface="Roboto Slab Ligh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a:t>
            </a:fld>
            <a:endParaRPr lang="en-IE" dirty="0"/>
          </a:p>
        </p:txBody>
      </p:sp>
    </p:spTree>
    <p:extLst>
      <p:ext uri="{BB962C8B-B14F-4D97-AF65-F5344CB8AC3E}">
        <p14:creationId xmlns:p14="http://schemas.microsoft.com/office/powerpoint/2010/main" val="307286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30</a:t>
            </a:fld>
            <a:endParaRPr lang="en-IE" dirty="0"/>
          </a:p>
        </p:txBody>
      </p:sp>
    </p:spTree>
    <p:extLst>
      <p:ext uri="{BB962C8B-B14F-4D97-AF65-F5344CB8AC3E}">
        <p14:creationId xmlns:p14="http://schemas.microsoft.com/office/powerpoint/2010/main" val="229257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32</a:t>
            </a:fld>
            <a:endParaRPr lang="en-IE" dirty="0"/>
          </a:p>
        </p:txBody>
      </p:sp>
    </p:spTree>
    <p:extLst>
      <p:ext uri="{BB962C8B-B14F-4D97-AF65-F5344CB8AC3E}">
        <p14:creationId xmlns:p14="http://schemas.microsoft.com/office/powerpoint/2010/main" val="195781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Source: </a:t>
            </a:r>
            <a:r>
              <a:rPr lang="en-IE" dirty="0" err="1"/>
              <a:t>PxStat</a:t>
            </a:r>
            <a:r>
              <a:rPr lang="en-IE" dirty="0"/>
              <a:t> VSA16</a:t>
            </a:r>
          </a:p>
        </p:txBody>
      </p:sp>
      <p:sp>
        <p:nvSpPr>
          <p:cNvPr id="4" name="Slide Number Placeholder 3"/>
          <p:cNvSpPr>
            <a:spLocks noGrp="1"/>
          </p:cNvSpPr>
          <p:nvPr>
            <p:ph type="sldNum" sz="quarter" idx="5"/>
          </p:nvPr>
        </p:nvSpPr>
        <p:spPr/>
        <p:txBody>
          <a:bodyPr/>
          <a:lstStyle/>
          <a:p>
            <a:fld id="{5641690F-5CE8-4B96-9588-F78D757180BA}" type="slidenum">
              <a:rPr lang="en-IE" smtClean="0"/>
              <a:pPr/>
              <a:t>33</a:t>
            </a:fld>
            <a:endParaRPr lang="en-IE" dirty="0"/>
          </a:p>
        </p:txBody>
      </p:sp>
    </p:spTree>
    <p:extLst>
      <p:ext uri="{BB962C8B-B14F-4D97-AF65-F5344CB8AC3E}">
        <p14:creationId xmlns:p14="http://schemas.microsoft.com/office/powerpoint/2010/main" val="26038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36</a:t>
            </a:fld>
            <a:endParaRPr lang="en-IE" dirty="0"/>
          </a:p>
        </p:txBody>
      </p:sp>
    </p:spTree>
    <p:extLst>
      <p:ext uri="{BB962C8B-B14F-4D97-AF65-F5344CB8AC3E}">
        <p14:creationId xmlns:p14="http://schemas.microsoft.com/office/powerpoint/2010/main" val="3509449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a:t>
            </a:fld>
            <a:endParaRPr lang="en-IE" dirty="0"/>
          </a:p>
        </p:txBody>
      </p:sp>
    </p:spTree>
    <p:extLst>
      <p:ext uri="{BB962C8B-B14F-4D97-AF65-F5344CB8AC3E}">
        <p14:creationId xmlns:p14="http://schemas.microsoft.com/office/powerpoint/2010/main" val="1595156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b="1" u="sng"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3</a:t>
            </a:fld>
            <a:endParaRPr lang="en-IE" dirty="0"/>
          </a:p>
        </p:txBody>
      </p:sp>
    </p:spTree>
    <p:extLst>
      <p:ext uri="{BB962C8B-B14F-4D97-AF65-F5344CB8AC3E}">
        <p14:creationId xmlns:p14="http://schemas.microsoft.com/office/powerpoint/2010/main" val="400695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2C1B3-1D87-7268-28B7-891EEF135A9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189664-7E19-9670-949D-69DBA52E9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58A33-85B0-D1CE-6F29-48EB9134FD95}"/>
              </a:ext>
            </a:extLst>
          </p:cNvPr>
          <p:cNvSpPr>
            <a:spLocks noGrp="1"/>
          </p:cNvSpPr>
          <p:nvPr>
            <p:ph type="body" idx="1"/>
          </p:nvPr>
        </p:nvSpPr>
        <p:spPr/>
        <p:txBody>
          <a:bodyPr/>
          <a:lstStyle/>
          <a:p>
            <a:endParaRPr lang="en-IE" dirty="0"/>
          </a:p>
        </p:txBody>
      </p:sp>
      <p:sp>
        <p:nvSpPr>
          <p:cNvPr id="4" name="Slide Number Placeholder 3">
            <a:extLst>
              <a:ext uri="{FF2B5EF4-FFF2-40B4-BE49-F238E27FC236}">
                <a16:creationId xmlns:a16="http://schemas.microsoft.com/office/drawing/2014/main" id="{F36CEA5B-74E3-3524-4311-1E9E431A088F}"/>
              </a:ext>
            </a:extLst>
          </p:cNvPr>
          <p:cNvSpPr>
            <a:spLocks noGrp="1"/>
          </p:cNvSpPr>
          <p:nvPr>
            <p:ph type="sldNum" sz="quarter" idx="5"/>
          </p:nvPr>
        </p:nvSpPr>
        <p:spPr/>
        <p:txBody>
          <a:bodyPr/>
          <a:lstStyle/>
          <a:p>
            <a:fld id="{5641690F-5CE8-4B96-9588-F78D757180BA}" type="slidenum">
              <a:rPr lang="en-IE" smtClean="0"/>
              <a:pPr/>
              <a:t>4</a:t>
            </a:fld>
            <a:endParaRPr lang="en-IE" dirty="0"/>
          </a:p>
        </p:txBody>
      </p:sp>
    </p:spTree>
    <p:extLst>
      <p:ext uri="{BB962C8B-B14F-4D97-AF65-F5344CB8AC3E}">
        <p14:creationId xmlns:p14="http://schemas.microsoft.com/office/powerpoint/2010/main" val="816511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6</a:t>
            </a:fld>
            <a:endParaRPr lang="en-IE" dirty="0"/>
          </a:p>
        </p:txBody>
      </p:sp>
    </p:spTree>
    <p:extLst>
      <p:ext uri="{BB962C8B-B14F-4D97-AF65-F5344CB8AC3E}">
        <p14:creationId xmlns:p14="http://schemas.microsoft.com/office/powerpoint/2010/main" val="1660461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16</a:t>
            </a:fld>
            <a:endParaRPr lang="en-IE" dirty="0"/>
          </a:p>
        </p:txBody>
      </p:sp>
    </p:spTree>
    <p:extLst>
      <p:ext uri="{BB962C8B-B14F-4D97-AF65-F5344CB8AC3E}">
        <p14:creationId xmlns:p14="http://schemas.microsoft.com/office/powerpoint/2010/main" val="3330284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23</a:t>
            </a:fld>
            <a:endParaRPr lang="en-IE" dirty="0"/>
          </a:p>
        </p:txBody>
      </p:sp>
    </p:spTree>
    <p:extLst>
      <p:ext uri="{BB962C8B-B14F-4D97-AF65-F5344CB8AC3E}">
        <p14:creationId xmlns:p14="http://schemas.microsoft.com/office/powerpoint/2010/main" val="208111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641690F-5CE8-4B96-9588-F78D757180BA}" type="slidenum">
              <a:rPr lang="en-IE" smtClean="0"/>
              <a:pPr/>
              <a:t>26</a:t>
            </a:fld>
            <a:endParaRPr lang="en-IE" dirty="0"/>
          </a:p>
        </p:txBody>
      </p:sp>
    </p:spTree>
    <p:extLst>
      <p:ext uri="{BB962C8B-B14F-4D97-AF65-F5344CB8AC3E}">
        <p14:creationId xmlns:p14="http://schemas.microsoft.com/office/powerpoint/2010/main" val="3922714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5641690F-5CE8-4B96-9588-F78D757180BA}" type="slidenum">
              <a:rPr lang="en-IE" smtClean="0"/>
              <a:pPr/>
              <a:t>27</a:t>
            </a:fld>
            <a:endParaRPr lang="en-IE" dirty="0"/>
          </a:p>
        </p:txBody>
      </p:sp>
    </p:spTree>
    <p:extLst>
      <p:ext uri="{BB962C8B-B14F-4D97-AF65-F5344CB8AC3E}">
        <p14:creationId xmlns:p14="http://schemas.microsoft.com/office/powerpoint/2010/main" val="989977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2126057"/>
          </a:xfrm>
        </p:spPr>
        <p:txBody>
          <a:bodyPr tIns="0" bIns="0" anchor="t" anchorCtr="0">
            <a:normAutofit/>
          </a:bodyPr>
          <a:lstStyle>
            <a:lvl1pPr>
              <a:lnSpc>
                <a:spcPts val="4600"/>
              </a:lnSpc>
              <a:defRPr sz="4400" b="0" i="0" baseline="0">
                <a:solidFill>
                  <a:schemeClr val="tx1"/>
                </a:solidFill>
                <a:latin typeface="Roboto Slab Light"/>
                <a:cs typeface="Roboto Slab Light"/>
              </a:defRPr>
            </a:lvl1pPr>
          </a:lstStyle>
          <a:p>
            <a:r>
              <a:rPr lang="en-US" dirty="0"/>
              <a:t>Click to edit Master title style</a:t>
            </a:r>
            <a:endParaRPr lang="en-IE" dirty="0"/>
          </a:p>
        </p:txBody>
      </p:sp>
      <p:sp>
        <p:nvSpPr>
          <p:cNvPr id="3" name="Subtitle 2"/>
          <p:cNvSpPr>
            <a:spLocks noGrp="1"/>
          </p:cNvSpPr>
          <p:nvPr>
            <p:ph type="subTitle" idx="1"/>
          </p:nvPr>
        </p:nvSpPr>
        <p:spPr>
          <a:xfrm>
            <a:off x="539552" y="3795886"/>
            <a:ext cx="4032448" cy="1098426"/>
          </a:xfrm>
        </p:spPr>
        <p:txBody>
          <a:bodyPr>
            <a:normAutofit/>
          </a:bodyPr>
          <a:lstStyle>
            <a:lvl1pPr marL="0" indent="0" algn="l">
              <a:lnSpc>
                <a:spcPts val="2200"/>
              </a:lnSpc>
              <a:buNone/>
              <a:defRPr sz="2000" b="1" i="0">
                <a:solidFill>
                  <a:schemeClr val="accent1"/>
                </a:solidFill>
                <a:latin typeface="Roboto Slab Bold"/>
                <a:cs typeface="Roboto Slab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IE" dirty="0"/>
          </a:p>
        </p:txBody>
      </p:sp>
    </p:spTree>
    <p:extLst>
      <p:ext uri="{BB962C8B-B14F-4D97-AF65-F5344CB8AC3E}">
        <p14:creationId xmlns:p14="http://schemas.microsoft.com/office/powerpoint/2010/main" val="4113729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Slide Without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469762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Full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48000"/>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542142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No Foot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9144000" cy="4299942"/>
          </a:xfrm>
        </p:spPr>
        <p:txBody>
          <a:bodyPr/>
          <a:lstStyle/>
          <a:p>
            <a:endParaRPr lang="en-US"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rgbClr val="52A6BA"/>
                </a:solidFill>
              </a:defRPr>
            </a:lvl1pPr>
          </a:lstStyle>
          <a:p>
            <a:fld id="{517A7B32-69DB-4CF1-942C-111B3EAEDE95}" type="slidenum">
              <a:rPr lang="en-IE" smtClean="0"/>
              <a:pPr/>
              <a:t>‹#›</a:t>
            </a:fld>
            <a:endParaRPr lang="en-IE" dirty="0"/>
          </a:p>
        </p:txBody>
      </p:sp>
    </p:spTree>
    <p:extLst>
      <p:ext uri="{BB962C8B-B14F-4D97-AF65-F5344CB8AC3E}">
        <p14:creationId xmlns:p14="http://schemas.microsoft.com/office/powerpoint/2010/main" val="3995688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7544" y="195486"/>
            <a:ext cx="2834406" cy="871538"/>
          </a:xfrm>
        </p:spPr>
        <p:txBody>
          <a:bodyPr anchor="t" anchorCtr="0"/>
          <a:lstStyle>
            <a:lvl1pPr algn="l">
              <a:defRPr sz="2000" b="1">
                <a:solidFill>
                  <a:schemeClr val="accent5"/>
                </a:solidFill>
                <a:latin typeface="Roboto Slab"/>
              </a:defRPr>
            </a:lvl1pPr>
          </a:lstStyle>
          <a:p>
            <a:r>
              <a:rPr lang="en-US" dirty="0"/>
              <a:t>Click to edit Master title style</a:t>
            </a:r>
            <a:endParaRPr lang="en-IE" dirty="0"/>
          </a:p>
        </p:txBody>
      </p:sp>
      <p:sp>
        <p:nvSpPr>
          <p:cNvPr id="3" name="Content Placeholder 2"/>
          <p:cNvSpPr>
            <a:spLocks noGrp="1"/>
          </p:cNvSpPr>
          <p:nvPr>
            <p:ph idx="1"/>
          </p:nvPr>
        </p:nvSpPr>
        <p:spPr>
          <a:xfrm>
            <a:off x="3575050" y="204791"/>
            <a:ext cx="5111750" cy="3879128"/>
          </a:xfrm>
        </p:spPr>
        <p:txBody>
          <a:bodyPr/>
          <a:lstStyle>
            <a:lvl1pPr marL="0" indent="0" algn="l">
              <a:buNone/>
              <a:defRPr sz="3200" b="1">
                <a:solidFill>
                  <a:srgbClr val="45C1C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Text Placeholder 3"/>
          <p:cNvSpPr>
            <a:spLocks noGrp="1"/>
          </p:cNvSpPr>
          <p:nvPr>
            <p:ph type="body" sz="half" idx="2"/>
          </p:nvPr>
        </p:nvSpPr>
        <p:spPr>
          <a:xfrm>
            <a:off x="467544" y="1067027"/>
            <a:ext cx="2834406" cy="3007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32312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92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2991589B-38C6-42D8-989E-4CA3D4861FF0}"/>
              </a:ext>
            </a:extLst>
          </p:cNvPr>
          <p:cNvSpPr>
            <a:spLocks noGrp="1"/>
          </p:cNvSpPr>
          <p:nvPr>
            <p:ph type="body" sz="quarter" idx="10" hasCustomPrompt="1"/>
          </p:nvPr>
        </p:nvSpPr>
        <p:spPr>
          <a:xfrm>
            <a:off x="237908" y="1605595"/>
            <a:ext cx="3810000" cy="2393156"/>
          </a:xfrm>
        </p:spPr>
        <p:txBody>
          <a:bodyPr lIns="0" tIns="0" rIns="0" bIns="0"/>
          <a:lstStyle>
            <a:lvl1pPr>
              <a:defRPr>
                <a:solidFill>
                  <a:schemeClr val="tx2"/>
                </a:solidFill>
              </a:defRPr>
            </a:lvl1pPr>
          </a:lstStyle>
          <a:p>
            <a:pPr lvl="0"/>
            <a:r>
              <a:rPr lang="en-IE" dirty="0"/>
              <a:t>Title</a:t>
            </a:r>
          </a:p>
        </p:txBody>
      </p:sp>
      <p:sp>
        <p:nvSpPr>
          <p:cNvPr id="7" name="Name">
            <a:extLst>
              <a:ext uri="{FF2B5EF4-FFF2-40B4-BE49-F238E27FC236}">
                <a16:creationId xmlns:a16="http://schemas.microsoft.com/office/drawing/2014/main" id="{4E41D856-8491-40B2-ADD6-CA9A746082B1}"/>
              </a:ext>
            </a:extLst>
          </p:cNvPr>
          <p:cNvSpPr>
            <a:spLocks noGrp="1"/>
          </p:cNvSpPr>
          <p:nvPr>
            <p:ph type="body" sz="quarter" idx="11" hasCustomPrompt="1"/>
          </p:nvPr>
        </p:nvSpPr>
        <p:spPr>
          <a:xfrm>
            <a:off x="245269" y="4073129"/>
            <a:ext cx="3806429" cy="525065"/>
          </a:xfrm>
        </p:spPr>
        <p:txBody>
          <a:bodyPr lIns="0" tIns="0" rIns="0" bIns="0"/>
          <a:lstStyle>
            <a:lvl1pPr>
              <a:defRPr>
                <a:solidFill>
                  <a:schemeClr val="tx2"/>
                </a:solidFill>
              </a:defRPr>
            </a:lvl1pPr>
          </a:lstStyle>
          <a:p>
            <a:pPr lvl="0"/>
            <a:r>
              <a:rPr lang="en-IE" dirty="0"/>
              <a:t>Name</a:t>
            </a:r>
          </a:p>
        </p:txBody>
      </p:sp>
      <p:sp>
        <p:nvSpPr>
          <p:cNvPr id="9" name="Date">
            <a:extLst>
              <a:ext uri="{FF2B5EF4-FFF2-40B4-BE49-F238E27FC236}">
                <a16:creationId xmlns:a16="http://schemas.microsoft.com/office/drawing/2014/main" id="{E52B8E10-E7E7-4651-877F-71C8118E6023}"/>
              </a:ext>
            </a:extLst>
          </p:cNvPr>
          <p:cNvSpPr>
            <a:spLocks noGrp="1"/>
          </p:cNvSpPr>
          <p:nvPr>
            <p:ph type="body" sz="quarter" idx="12" hasCustomPrompt="1"/>
          </p:nvPr>
        </p:nvSpPr>
        <p:spPr>
          <a:xfrm>
            <a:off x="238125" y="4674394"/>
            <a:ext cx="3810000" cy="371475"/>
          </a:xfrm>
        </p:spPr>
        <p:txBody>
          <a:bodyPr lIns="0" tIns="0" rIns="0" bIns="0"/>
          <a:lstStyle>
            <a:lvl1pPr>
              <a:defRPr>
                <a:solidFill>
                  <a:schemeClr val="tx2"/>
                </a:solidFill>
              </a:defRPr>
            </a:lvl1pPr>
          </a:lstStyle>
          <a:p>
            <a:pPr lvl="0"/>
            <a:r>
              <a:rPr lang="en-IE" dirty="0"/>
              <a:t>Date</a:t>
            </a:r>
          </a:p>
        </p:txBody>
      </p:sp>
    </p:spTree>
    <p:extLst>
      <p:ext uri="{BB962C8B-B14F-4D97-AF65-F5344CB8AC3E}">
        <p14:creationId xmlns:p14="http://schemas.microsoft.com/office/powerpoint/2010/main" val="435269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Introduction">
            <a:extLst>
              <a:ext uri="{FF2B5EF4-FFF2-40B4-BE49-F238E27FC236}">
                <a16:creationId xmlns:a16="http://schemas.microsoft.com/office/drawing/2014/main" id="{FDF3294A-1F59-427A-80AD-BBCE866F129A}"/>
              </a:ext>
            </a:extLst>
          </p:cNvPr>
          <p:cNvSpPr>
            <a:spLocks noGrp="1"/>
          </p:cNvSpPr>
          <p:nvPr>
            <p:ph type="body" sz="quarter" idx="10" hasCustomPrompt="1"/>
          </p:nvPr>
        </p:nvSpPr>
        <p:spPr>
          <a:xfrm>
            <a:off x="427435" y="202407"/>
            <a:ext cx="8264128" cy="805299"/>
          </a:xfrm>
        </p:spPr>
        <p:txBody>
          <a:bodyPr lIns="0" tIns="0" rIns="0" bIns="0">
            <a:normAutofit/>
          </a:bodyPr>
          <a:lstStyle>
            <a:lvl1pPr algn="ctr">
              <a:defRPr sz="4050"/>
            </a:lvl1pPr>
          </a:lstStyle>
          <a:p>
            <a:pPr lvl="0"/>
            <a:r>
              <a:rPr lang="en-IE" dirty="0"/>
              <a:t>Introduction</a:t>
            </a:r>
          </a:p>
        </p:txBody>
      </p:sp>
      <p:sp>
        <p:nvSpPr>
          <p:cNvPr id="8" name="Intro points">
            <a:extLst>
              <a:ext uri="{FF2B5EF4-FFF2-40B4-BE49-F238E27FC236}">
                <a16:creationId xmlns:a16="http://schemas.microsoft.com/office/drawing/2014/main" id="{51DA4D61-1F5A-4465-9922-B370D41808A6}"/>
              </a:ext>
            </a:extLst>
          </p:cNvPr>
          <p:cNvSpPr>
            <a:spLocks noGrp="1"/>
          </p:cNvSpPr>
          <p:nvPr>
            <p:ph type="body" sz="quarter" idx="11" hasCustomPrompt="1"/>
          </p:nvPr>
        </p:nvSpPr>
        <p:spPr>
          <a:xfrm>
            <a:off x="427435" y="1196579"/>
            <a:ext cx="8264128" cy="2701528"/>
          </a:xfrm>
        </p:spPr>
        <p:txBody>
          <a:bodyPr lIns="0" tIns="0" rIns="0" bIns="0"/>
          <a:lstStyle>
            <a:lvl1pPr marL="342900" indent="-342900">
              <a:buFont typeface="Arial" panose="020B0604020202020204" pitchFamily="34" charset="0"/>
              <a:buChar char="•"/>
              <a:defRPr sz="1800"/>
            </a:lvl1pPr>
          </a:lstStyle>
          <a:p>
            <a:pPr lvl="0"/>
            <a:r>
              <a:rPr lang="en-IE" dirty="0"/>
              <a:t>Bullet point 1</a:t>
            </a:r>
          </a:p>
          <a:p>
            <a:pPr lvl="0"/>
            <a:r>
              <a:rPr lang="en-IE" dirty="0"/>
              <a:t>Bullet point 2</a:t>
            </a:r>
          </a:p>
          <a:p>
            <a:pPr lvl="0"/>
            <a:r>
              <a:rPr lang="en-IE" dirty="0"/>
              <a:t>Bullet point 3</a:t>
            </a:r>
          </a:p>
          <a:p>
            <a:pPr lvl="0"/>
            <a:endParaRPr lang="en-IE" dirty="0"/>
          </a:p>
        </p:txBody>
      </p:sp>
    </p:spTree>
    <p:extLst>
      <p:ext uri="{BB962C8B-B14F-4D97-AF65-F5344CB8AC3E}">
        <p14:creationId xmlns:p14="http://schemas.microsoft.com/office/powerpoint/2010/main" val="6311688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Graph Slide">
    <p:spTree>
      <p:nvGrpSpPr>
        <p:cNvPr id="1" name=""/>
        <p:cNvGrpSpPr/>
        <p:nvPr/>
      </p:nvGrpSpPr>
      <p:grpSpPr>
        <a:xfrm>
          <a:off x="0" y="0"/>
          <a:ext cx="0" cy="0"/>
          <a:chOff x="0" y="0"/>
          <a:chExt cx="0" cy="0"/>
        </a:xfrm>
      </p:grpSpPr>
      <p:sp>
        <p:nvSpPr>
          <p:cNvPr id="3" name="Comparison Graph title">
            <a:extLst>
              <a:ext uri="{FF2B5EF4-FFF2-40B4-BE49-F238E27FC236}">
                <a16:creationId xmlns:a16="http://schemas.microsoft.com/office/drawing/2014/main" id="{BD89D54C-3170-4DE8-9349-F849F7639777}"/>
              </a:ext>
            </a:extLst>
          </p:cNvPr>
          <p:cNvSpPr>
            <a:spLocks noGrp="1"/>
          </p:cNvSpPr>
          <p:nvPr>
            <p:ph type="body" sz="quarter" idx="10" hasCustomPrompt="1"/>
          </p:nvPr>
        </p:nvSpPr>
        <p:spPr>
          <a:xfrm>
            <a:off x="250031" y="189310"/>
            <a:ext cx="8543925" cy="621182"/>
          </a:xfrm>
        </p:spPr>
        <p:txBody>
          <a:bodyPr lIns="0" tIns="0" rIns="0" bIns="0"/>
          <a:lstStyle>
            <a:lvl1pPr>
              <a:defRPr/>
            </a:lvl1pPr>
          </a:lstStyle>
          <a:p>
            <a:pPr lvl="0"/>
            <a:r>
              <a:rPr lang="en-IE" dirty="0"/>
              <a:t>Title</a:t>
            </a:r>
          </a:p>
        </p:txBody>
      </p:sp>
      <p:sp>
        <p:nvSpPr>
          <p:cNvPr id="5" name="Comparison Graph">
            <a:extLst>
              <a:ext uri="{FF2B5EF4-FFF2-40B4-BE49-F238E27FC236}">
                <a16:creationId xmlns:a16="http://schemas.microsoft.com/office/drawing/2014/main" id="{DA1FC933-BD04-4A2E-899D-0A997BF643FE}"/>
              </a:ext>
            </a:extLst>
          </p:cNvPr>
          <p:cNvSpPr>
            <a:spLocks noGrp="1"/>
          </p:cNvSpPr>
          <p:nvPr>
            <p:ph type="body" sz="quarter" idx="11" hasCustomPrompt="1"/>
          </p:nvPr>
        </p:nvSpPr>
        <p:spPr>
          <a:xfrm>
            <a:off x="254794" y="1028036"/>
            <a:ext cx="8543925" cy="3028424"/>
          </a:xfrm>
        </p:spPr>
        <p:txBody>
          <a:bodyPr lIns="0" tIns="0" rIns="0" bIns="0"/>
          <a:lstStyle>
            <a:lvl1pPr>
              <a:defRPr/>
            </a:lvl1pPr>
          </a:lstStyle>
          <a:p>
            <a:pPr lvl="0"/>
            <a:r>
              <a:rPr lang="en-US" dirty="0"/>
              <a:t>Comparison Graph</a:t>
            </a:r>
          </a:p>
          <a:p>
            <a:pPr lvl="0"/>
            <a:endParaRPr lang="en-IE" dirty="0"/>
          </a:p>
        </p:txBody>
      </p:sp>
    </p:spTree>
    <p:extLst>
      <p:ext uri="{BB962C8B-B14F-4D97-AF65-F5344CB8AC3E}">
        <p14:creationId xmlns:p14="http://schemas.microsoft.com/office/powerpoint/2010/main" val="380321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xt Steps">
    <p:spTree>
      <p:nvGrpSpPr>
        <p:cNvPr id="1" name=""/>
        <p:cNvGrpSpPr/>
        <p:nvPr/>
      </p:nvGrpSpPr>
      <p:grpSpPr>
        <a:xfrm>
          <a:off x="0" y="0"/>
          <a:ext cx="0" cy="0"/>
          <a:chOff x="0" y="0"/>
          <a:chExt cx="0" cy="0"/>
        </a:xfrm>
      </p:grpSpPr>
      <p:sp>
        <p:nvSpPr>
          <p:cNvPr id="8" name="Next Steps points">
            <a:extLst>
              <a:ext uri="{FF2B5EF4-FFF2-40B4-BE49-F238E27FC236}">
                <a16:creationId xmlns:a16="http://schemas.microsoft.com/office/drawing/2014/main" id="{51DA4D61-1F5A-4465-9922-B370D41808A6}"/>
              </a:ext>
            </a:extLst>
          </p:cNvPr>
          <p:cNvSpPr>
            <a:spLocks noGrp="1"/>
          </p:cNvSpPr>
          <p:nvPr>
            <p:ph type="body" sz="quarter" idx="11" hasCustomPrompt="1"/>
          </p:nvPr>
        </p:nvSpPr>
        <p:spPr>
          <a:xfrm>
            <a:off x="427435" y="1196579"/>
            <a:ext cx="8264128" cy="2701528"/>
          </a:xfrm>
        </p:spPr>
        <p:txBody>
          <a:bodyPr lIns="0" tIns="0" rIns="0" bIns="0"/>
          <a:lstStyle>
            <a:lvl1pPr marL="342900" indent="-342900">
              <a:buFont typeface="Arial" panose="020B0604020202020204" pitchFamily="34" charset="0"/>
              <a:buChar char="•"/>
              <a:defRPr sz="2100"/>
            </a:lvl1pPr>
          </a:lstStyle>
          <a:p>
            <a:pPr lvl="0"/>
            <a:r>
              <a:rPr lang="en-IE" dirty="0"/>
              <a:t>Bullet point 1</a:t>
            </a:r>
          </a:p>
          <a:p>
            <a:pPr lvl="0"/>
            <a:r>
              <a:rPr lang="en-IE" dirty="0"/>
              <a:t>Bullet point 2</a:t>
            </a:r>
          </a:p>
          <a:p>
            <a:pPr lvl="0"/>
            <a:r>
              <a:rPr lang="en-IE" dirty="0"/>
              <a:t>Bullet point 3</a:t>
            </a:r>
          </a:p>
          <a:p>
            <a:pPr lvl="0"/>
            <a:endParaRPr lang="en-IE" dirty="0"/>
          </a:p>
        </p:txBody>
      </p:sp>
      <p:sp>
        <p:nvSpPr>
          <p:cNvPr id="6" name="Next Steps Title">
            <a:extLst>
              <a:ext uri="{FF2B5EF4-FFF2-40B4-BE49-F238E27FC236}">
                <a16:creationId xmlns:a16="http://schemas.microsoft.com/office/drawing/2014/main" id="{FDF3294A-1F59-427A-80AD-BBCE866F129A}"/>
              </a:ext>
            </a:extLst>
          </p:cNvPr>
          <p:cNvSpPr>
            <a:spLocks noGrp="1"/>
          </p:cNvSpPr>
          <p:nvPr>
            <p:ph type="body" sz="quarter" idx="10" hasCustomPrompt="1"/>
          </p:nvPr>
        </p:nvSpPr>
        <p:spPr>
          <a:xfrm>
            <a:off x="427435" y="202407"/>
            <a:ext cx="8264128" cy="805299"/>
          </a:xfrm>
        </p:spPr>
        <p:txBody>
          <a:bodyPr lIns="0" tIns="0" rIns="0" bIns="0">
            <a:normAutofit/>
          </a:bodyPr>
          <a:lstStyle>
            <a:lvl1pPr algn="ctr">
              <a:defRPr sz="4050"/>
            </a:lvl1pPr>
          </a:lstStyle>
          <a:p>
            <a:pPr lvl="0"/>
            <a:r>
              <a:rPr lang="en-IE" dirty="0"/>
              <a:t>Next Steps</a:t>
            </a:r>
          </a:p>
        </p:txBody>
      </p:sp>
    </p:spTree>
    <p:extLst>
      <p:ext uri="{BB962C8B-B14F-4D97-AF65-F5344CB8AC3E}">
        <p14:creationId xmlns:p14="http://schemas.microsoft.com/office/powerpoint/2010/main" val="10664921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5038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90735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4223850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Slid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97821"/>
            <a:ext cx="4032448" cy="3350193"/>
          </a:xfrm>
        </p:spPr>
        <p:txBody>
          <a:bodyPr tIns="0" bIns="0" anchor="t" anchorCtr="0">
            <a:normAutofit/>
          </a:bodyPr>
          <a:lstStyle>
            <a:lvl1pPr>
              <a:defRPr sz="3200" b="0">
                <a:solidFill>
                  <a:schemeClr val="tx1"/>
                </a:solidFill>
              </a:defRPr>
            </a:lvl1pPr>
          </a:lstStyle>
          <a:p>
            <a:r>
              <a:rPr lang="en-US" dirty="0"/>
              <a:t>Click to edit Master title style</a:t>
            </a:r>
            <a:endParaRPr lang="en-IE" dirty="0"/>
          </a:p>
        </p:txBody>
      </p:sp>
    </p:spTree>
    <p:extLst>
      <p:ext uri="{BB962C8B-B14F-4D97-AF65-F5344CB8AC3E}">
        <p14:creationId xmlns:p14="http://schemas.microsoft.com/office/powerpoint/2010/main" val="1910377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eneral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47058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Content Placeholder 2"/>
          <p:cNvSpPr>
            <a:spLocks noGrp="1"/>
          </p:cNvSpPr>
          <p:nvPr>
            <p:ph sz="half" idx="1"/>
          </p:nvPr>
        </p:nvSpPr>
        <p:spPr>
          <a:xfrm>
            <a:off x="457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Content Placeholder 3"/>
          <p:cNvSpPr>
            <a:spLocks noGrp="1"/>
          </p:cNvSpPr>
          <p:nvPr>
            <p:ph sz="half" idx="2"/>
          </p:nvPr>
        </p:nvSpPr>
        <p:spPr>
          <a:xfrm>
            <a:off x="4648200" y="1131591"/>
            <a:ext cx="4038600" cy="28803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625121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45C1C0"/>
                </a:solidFill>
              </a:defRPr>
            </a:lvl1pPr>
          </a:lstStyle>
          <a:p>
            <a:r>
              <a:rPr lang="en-US" dirty="0"/>
              <a:t>Click to edit Master title style</a:t>
            </a:r>
            <a:endParaRPr lang="en-IE" dirty="0"/>
          </a:p>
        </p:txBody>
      </p:sp>
      <p:sp>
        <p:nvSpPr>
          <p:cNvPr id="3" name="Text Placeholder 2"/>
          <p:cNvSpPr>
            <a:spLocks noGrp="1"/>
          </p:cNvSpPr>
          <p:nvPr>
            <p:ph type="body" idx="1"/>
          </p:nvPr>
        </p:nvSpPr>
        <p:spPr>
          <a:xfrm>
            <a:off x="457200" y="1151335"/>
            <a:ext cx="4040188" cy="479822"/>
          </a:xfrm>
        </p:spPr>
        <p:txBody>
          <a:bodyPr anchor="t" anchorCtr="0">
            <a:normAutofit/>
          </a:bodyPr>
          <a:lstStyle>
            <a:lvl1pPr marL="0" indent="0">
              <a:buNone/>
              <a:defRPr sz="20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156"/>
            <a:ext cx="4040188"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Text Placeholder 4"/>
          <p:cNvSpPr>
            <a:spLocks noGrp="1"/>
          </p:cNvSpPr>
          <p:nvPr>
            <p:ph type="body" sz="quarter" idx="3"/>
          </p:nvPr>
        </p:nvSpPr>
        <p:spPr>
          <a:xfrm>
            <a:off x="4645030" y="1151335"/>
            <a:ext cx="4041775" cy="479822"/>
          </a:xfrm>
        </p:spPr>
        <p:txBody>
          <a:bodyPr anchor="t" anchorCtr="0">
            <a:normAutofit/>
          </a:bodyPr>
          <a:lstStyle>
            <a:lvl1pPr marL="0" indent="0">
              <a:buNone/>
              <a:defRPr sz="2000" b="1">
                <a:solidFill>
                  <a:srgbClr val="639FA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30" y="1631156"/>
            <a:ext cx="4041775" cy="2452762"/>
          </a:xfr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7" name="Slide Number Placeholder 3">
            <a:extLst>
              <a:ext uri="{FF2B5EF4-FFF2-40B4-BE49-F238E27FC236}">
                <a16:creationId xmlns:a16="http://schemas.microsoft.com/office/drawing/2014/main" id="{68CA9C13-5EBE-4D2F-86C4-EF6A873766FA}"/>
              </a:ext>
            </a:extLst>
          </p:cNvPr>
          <p:cNvSpPr>
            <a:spLocks noGrp="1"/>
          </p:cNvSpPr>
          <p:nvPr>
            <p:ph type="sldNum" sz="quarter" idx="10"/>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855929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accent1"/>
                </a:solidFill>
              </a:defRPr>
            </a:lvl1pPr>
          </a:lstStyle>
          <a:p>
            <a:r>
              <a:rPr lang="en-US" dirty="0"/>
              <a:t>Click to edit Master title style</a:t>
            </a:r>
            <a:endParaRPr lang="en-IE" dirty="0"/>
          </a:p>
        </p:txBody>
      </p:sp>
      <p:sp>
        <p:nvSpPr>
          <p:cNvPr id="4" name="Picture Placeholder 3"/>
          <p:cNvSpPr>
            <a:spLocks noGrp="1"/>
          </p:cNvSpPr>
          <p:nvPr>
            <p:ph type="pic" sz="quarter" idx="10"/>
          </p:nvPr>
        </p:nvSpPr>
        <p:spPr>
          <a:xfrm>
            <a:off x="468313" y="1276350"/>
            <a:ext cx="8207375" cy="2663825"/>
          </a:xfrm>
        </p:spPr>
        <p:txBody>
          <a:bodyPr/>
          <a:lstStyle/>
          <a:p>
            <a:endParaRPr lang="en-US" dirty="0"/>
          </a:p>
        </p:txBody>
      </p:sp>
      <p:sp>
        <p:nvSpPr>
          <p:cNvPr id="5"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58153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Slide With Footer">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099575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1"/>
            <a:ext cx="8229600" cy="28117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4" name="Slide Number Placeholder 3">
            <a:extLst>
              <a:ext uri="{FF2B5EF4-FFF2-40B4-BE49-F238E27FC236}">
                <a16:creationId xmlns:a16="http://schemas.microsoft.com/office/drawing/2014/main" id="{68CA9C13-5EBE-4D2F-86C4-EF6A873766FA}"/>
              </a:ext>
            </a:extLst>
          </p:cNvPr>
          <p:cNvSpPr>
            <a:spLocks noGrp="1"/>
          </p:cNvSpPr>
          <p:nvPr>
            <p:ph type="sldNum" sz="quarter" idx="4"/>
          </p:nvPr>
        </p:nvSpPr>
        <p:spPr>
          <a:xfrm>
            <a:off x="6629400" y="4800202"/>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17A7B32-69DB-4CF1-942C-111B3EAEDE95}" type="slidenum">
              <a:rPr lang="en-IE" smtClean="0"/>
              <a:t>‹#›</a:t>
            </a:fld>
            <a:endParaRPr lang="en-IE" dirty="0"/>
          </a:p>
        </p:txBody>
      </p:sp>
    </p:spTree>
    <p:extLst>
      <p:ext uri="{BB962C8B-B14F-4D97-AF65-F5344CB8AC3E}">
        <p14:creationId xmlns:p14="http://schemas.microsoft.com/office/powerpoint/2010/main" val="324221073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spcBef>
          <a:spcPct val="0"/>
        </a:spcBef>
        <a:buNone/>
        <a:defRPr sz="3200" b="1" i="0" kern="1200">
          <a:solidFill>
            <a:schemeClr val="accent1"/>
          </a:solidFill>
          <a:latin typeface="Roboto Slab Bold"/>
          <a:ea typeface="+mj-ea"/>
          <a:cs typeface="Roboto Slab Bold"/>
        </a:defRPr>
      </a:lvl1pPr>
    </p:titleStyle>
    <p:bodyStyle>
      <a:lvl1pPr marL="342900" indent="-342900" algn="l" defTabSz="914400" rtl="0" eaLnBrk="1" latinLnBrk="0" hangingPunct="1">
        <a:spcBef>
          <a:spcPts val="1000"/>
        </a:spcBef>
        <a:buClr>
          <a:schemeClr val="accent2"/>
        </a:buClr>
        <a:buSzPct val="100000"/>
        <a:buFont typeface="Arial"/>
        <a:buChar char="•"/>
        <a:defRPr lang="en-US" sz="2400" kern="1200" dirty="0">
          <a:solidFill>
            <a:schemeClr val="bg1"/>
          </a:solidFill>
          <a:latin typeface="Roboto Slab Light"/>
          <a:ea typeface="+mj-ea"/>
          <a:cs typeface="+mj-cs"/>
        </a:defRPr>
      </a:lvl1pPr>
      <a:lvl2pPr marL="742950" indent="-285750" algn="l" defTabSz="914400" rtl="0" eaLnBrk="1" latinLnBrk="0" hangingPunct="1">
        <a:spcBef>
          <a:spcPts val="1000"/>
        </a:spcBef>
        <a:buClr>
          <a:schemeClr val="accent2"/>
        </a:buClr>
        <a:buSzPct val="100000"/>
        <a:buFont typeface="Arial"/>
        <a:buChar char="•"/>
        <a:defRPr sz="2400" kern="1200">
          <a:solidFill>
            <a:schemeClr val="bg1"/>
          </a:solidFill>
          <a:latin typeface="Roboto Slab Light"/>
          <a:ea typeface="+mn-ea"/>
          <a:cs typeface="+mn-cs"/>
        </a:defRPr>
      </a:lvl2pPr>
      <a:lvl3pPr marL="1143000" indent="-228600" algn="l" defTabSz="914400" rtl="0" eaLnBrk="1" latinLnBrk="0" hangingPunct="1">
        <a:spcBef>
          <a:spcPts val="1000"/>
        </a:spcBef>
        <a:buClr>
          <a:schemeClr val="accent2"/>
        </a:buClr>
        <a:buSzPct val="100000"/>
        <a:buFont typeface="Arial"/>
        <a:buChar char="•"/>
        <a:defRPr sz="2000" kern="1200">
          <a:solidFill>
            <a:schemeClr val="bg1"/>
          </a:solidFill>
          <a:latin typeface="Roboto Slab Light"/>
          <a:ea typeface="+mn-ea"/>
          <a:cs typeface="+mn-cs"/>
        </a:defRPr>
      </a:lvl3pPr>
      <a:lvl4pPr marL="1600200" indent="-228600" algn="l" defTabSz="914400" rtl="0" eaLnBrk="1" latinLnBrk="0" hangingPunct="1">
        <a:spcBef>
          <a:spcPts val="1000"/>
        </a:spcBef>
        <a:buClr>
          <a:schemeClr val="accent2"/>
        </a:buClr>
        <a:buSzPct val="100000"/>
        <a:buFont typeface="Arial"/>
        <a:buChar char="•"/>
        <a:defRPr sz="1600" kern="1200">
          <a:solidFill>
            <a:schemeClr val="bg1"/>
          </a:solidFill>
          <a:latin typeface="Roboto Slab Light"/>
          <a:ea typeface="+mn-ea"/>
          <a:cs typeface="+mn-cs"/>
        </a:defRPr>
      </a:lvl4pPr>
      <a:lvl5pPr marL="2057400" indent="-228600" algn="l" defTabSz="914400" rtl="0" eaLnBrk="1" latinLnBrk="0" hangingPunct="1">
        <a:spcBef>
          <a:spcPts val="1000"/>
        </a:spcBef>
        <a:buClr>
          <a:schemeClr val="accent2"/>
        </a:buClr>
        <a:buSzPct val="100000"/>
        <a:buFont typeface="Arial"/>
        <a:buChar char="•"/>
        <a:defRPr sz="1200" kern="1200">
          <a:solidFill>
            <a:schemeClr val="bg1"/>
          </a:solidFill>
          <a:latin typeface="Roboto Slab Ligh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7"/>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05979"/>
            <a:ext cx="8219256" cy="857250"/>
          </a:xfrm>
          <a:prstGeom prst="rect">
            <a:avLst/>
          </a:prstGeom>
        </p:spPr>
        <p:txBody>
          <a:bodyPr vert="horz" lIns="91440" tIns="45720" rIns="91440" bIns="45720" rtlCol="0" anchor="ctr">
            <a:normAutofit/>
          </a:bodyPr>
          <a:lstStyle/>
          <a:p>
            <a:r>
              <a:rPr lang="en-US" dirty="0"/>
              <a:t>Click to edit Master title style</a:t>
            </a:r>
            <a:endParaRPr lang="en-IE" dirty="0"/>
          </a:p>
        </p:txBody>
      </p:sp>
      <p:sp>
        <p:nvSpPr>
          <p:cNvPr id="3" name="Text Placeholder 2"/>
          <p:cNvSpPr>
            <a:spLocks noGrp="1"/>
          </p:cNvSpPr>
          <p:nvPr>
            <p:ph type="body" idx="1"/>
          </p:nvPr>
        </p:nvSpPr>
        <p:spPr>
          <a:xfrm>
            <a:off x="457200" y="1200152"/>
            <a:ext cx="8229600" cy="2811759"/>
          </a:xfrm>
          <a:prstGeom prst="rect">
            <a:avLst/>
          </a:prstGeom>
        </p:spPr>
        <p:txBody>
          <a:bodyPr vert="horz" lIns="91440" tIns="45720" rIns="91440" bIns="45720" rtlCol="0">
            <a:normAutofit/>
          </a:bodyPr>
          <a:lstStyle/>
          <a:p>
            <a:pPr lvl="0"/>
            <a:r>
              <a:rPr lang="en-US" dirty="0"/>
              <a:t>Click to edit Master text styles</a:t>
            </a:r>
          </a:p>
          <a:p>
            <a:pPr lvl="0"/>
            <a:r>
              <a:rPr lang="en-US" dirty="0"/>
              <a:t>Second level</a:t>
            </a:r>
          </a:p>
          <a:p>
            <a:pPr lvl="0"/>
            <a:r>
              <a:rPr lang="en-US" dirty="0"/>
              <a:t>Third level</a:t>
            </a:r>
          </a:p>
          <a:p>
            <a:pPr lvl="0"/>
            <a:r>
              <a:rPr lang="en-US" dirty="0"/>
              <a:t>Fourth level</a:t>
            </a:r>
          </a:p>
          <a:p>
            <a:pPr lvl="0"/>
            <a:r>
              <a:rPr lang="en-US" dirty="0"/>
              <a:t>Fifth level</a:t>
            </a:r>
            <a:endParaRPr lang="en-IE" dirty="0"/>
          </a:p>
        </p:txBody>
      </p:sp>
      <p:sp>
        <p:nvSpPr>
          <p:cNvPr id="5" name="Slide Number Placeholder 4"/>
          <p:cNvSpPr>
            <a:spLocks noGrp="1"/>
          </p:cNvSpPr>
          <p:nvPr>
            <p:ph type="sldNum" sz="quarter" idx="4"/>
          </p:nvPr>
        </p:nvSpPr>
        <p:spPr>
          <a:xfrm>
            <a:off x="7596336" y="4767264"/>
            <a:ext cx="1008112" cy="274637"/>
          </a:xfrm>
          <a:prstGeom prst="rect">
            <a:avLst/>
          </a:prstGeom>
        </p:spPr>
        <p:txBody>
          <a:bodyPr vert="horz" lIns="91440" tIns="45720" rIns="91440" bIns="45720" rtlCol="0" anchor="ctr"/>
          <a:lstStyle>
            <a:lvl1pPr algn="r">
              <a:defRPr sz="1200" b="0" i="0">
                <a:solidFill>
                  <a:schemeClr val="tx1">
                    <a:tint val="75000"/>
                  </a:schemeClr>
                </a:solidFill>
                <a:latin typeface="Cambria" panose="02040503050406030204" pitchFamily="18" charset="0"/>
                <a:cs typeface="Cambria" panose="02040503050406030204" pitchFamily="18" charset="0"/>
              </a:defRPr>
            </a:lvl1pPr>
          </a:lstStyle>
          <a:p>
            <a:fld id="{F074DFA7-C613-284F-BE8A-46920CEE1047}" type="slidenum">
              <a:rPr lang="en-US" smtClean="0"/>
              <a:pPr/>
              <a:t>‹#›</a:t>
            </a:fld>
            <a:endParaRPr lang="en-US" dirty="0"/>
          </a:p>
        </p:txBody>
      </p:sp>
    </p:spTree>
    <p:extLst>
      <p:ext uri="{BB962C8B-B14F-4D97-AF65-F5344CB8AC3E}">
        <p14:creationId xmlns:p14="http://schemas.microsoft.com/office/powerpoint/2010/main" val="2656701786"/>
      </p:ext>
    </p:extLst>
  </p:cSld>
  <p:clrMap bg1="dk1" tx1="lt1" bg2="dk2" tx2="lt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Lst>
  <p:hf hdr="0" dt="0"/>
  <p:txStyles>
    <p:titleStyle>
      <a:lvl1pPr algn="l" defTabSz="914378" rtl="0" eaLnBrk="1" latinLnBrk="0" hangingPunct="1">
        <a:spcBef>
          <a:spcPct val="0"/>
        </a:spcBef>
        <a:buNone/>
        <a:defRPr sz="3200" b="1" i="0" kern="1200">
          <a:solidFill>
            <a:schemeClr val="accent1"/>
          </a:solidFill>
          <a:latin typeface="Cambria" panose="02040503050406030204" pitchFamily="18" charset="0"/>
          <a:ea typeface="+mj-ea"/>
          <a:cs typeface="Cambria" panose="02040503050406030204" pitchFamily="18" charset="0"/>
        </a:defRPr>
      </a:lvl1pPr>
    </p:titleStyle>
    <p:bodyStyle>
      <a:lvl1pPr marL="0" indent="0" algn="l" defTabSz="914378" rtl="0" eaLnBrk="1" latinLnBrk="0" hangingPunct="1">
        <a:spcBef>
          <a:spcPts val="1000"/>
        </a:spcBef>
        <a:buClr>
          <a:schemeClr val="accent2"/>
        </a:buClr>
        <a:buSzPct val="100000"/>
        <a:buFont typeface="Arial"/>
        <a:buNone/>
        <a:defRPr lang="en-US" sz="2400" kern="1200" dirty="0">
          <a:solidFill>
            <a:schemeClr val="bg1"/>
          </a:solidFill>
          <a:latin typeface="Cambria" panose="02040503050406030204" pitchFamily="18" charset="0"/>
          <a:ea typeface="+mj-ea"/>
          <a:cs typeface="+mj-cs"/>
        </a:defRPr>
      </a:lvl1pPr>
      <a:lvl2pPr marL="457189" indent="0" algn="l" defTabSz="914378" rtl="0" eaLnBrk="1" latinLnBrk="0" hangingPunct="1">
        <a:spcBef>
          <a:spcPts val="1000"/>
        </a:spcBef>
        <a:buClr>
          <a:schemeClr val="accent2"/>
        </a:buClr>
        <a:buSzPct val="100000"/>
        <a:buFont typeface="Arial"/>
        <a:buNone/>
        <a:defRPr sz="2400" kern="1200">
          <a:solidFill>
            <a:schemeClr val="bg1"/>
          </a:solidFill>
          <a:latin typeface="Cambria" panose="02040503050406030204" pitchFamily="18" charset="0"/>
          <a:ea typeface="+mn-ea"/>
          <a:cs typeface="+mn-cs"/>
        </a:defRPr>
      </a:lvl2pPr>
      <a:lvl3pPr marL="914378" indent="0" algn="l" defTabSz="914378" rtl="0" eaLnBrk="1" latinLnBrk="0" hangingPunct="1">
        <a:spcBef>
          <a:spcPts val="1000"/>
        </a:spcBef>
        <a:buClr>
          <a:schemeClr val="accent2"/>
        </a:buClr>
        <a:buSzPct val="100000"/>
        <a:buFont typeface="Arial"/>
        <a:buNone/>
        <a:defRPr sz="2000" kern="1200">
          <a:solidFill>
            <a:schemeClr val="bg1"/>
          </a:solidFill>
          <a:latin typeface="Cambria" panose="02040503050406030204" pitchFamily="18" charset="0"/>
          <a:ea typeface="+mn-ea"/>
          <a:cs typeface="+mn-cs"/>
        </a:defRPr>
      </a:lvl3pPr>
      <a:lvl4pPr marL="1371566" indent="0" algn="l" defTabSz="914378" rtl="0" eaLnBrk="1" latinLnBrk="0" hangingPunct="1">
        <a:spcBef>
          <a:spcPts val="1000"/>
        </a:spcBef>
        <a:buClr>
          <a:schemeClr val="accent2"/>
        </a:buClr>
        <a:buSzPct val="100000"/>
        <a:buFont typeface="Arial"/>
        <a:buNone/>
        <a:defRPr sz="1600" kern="1200">
          <a:solidFill>
            <a:schemeClr val="bg1"/>
          </a:solidFill>
          <a:latin typeface="Cambria" panose="02040503050406030204" pitchFamily="18" charset="0"/>
          <a:ea typeface="+mn-ea"/>
          <a:cs typeface="+mn-cs"/>
        </a:defRPr>
      </a:lvl4pPr>
      <a:lvl5pPr marL="1828754" indent="0" algn="l" defTabSz="914378" rtl="0" eaLnBrk="1" latinLnBrk="0" hangingPunct="1">
        <a:spcBef>
          <a:spcPts val="1000"/>
        </a:spcBef>
        <a:buClr>
          <a:schemeClr val="accent2"/>
        </a:buClr>
        <a:buSzPct val="100000"/>
        <a:buFont typeface="Arial"/>
        <a:buNone/>
        <a:defRPr sz="1200" kern="1200">
          <a:solidFill>
            <a:schemeClr val="bg1"/>
          </a:solidFill>
          <a:latin typeface="Cambria" panose="02040503050406030204" pitchFamily="18" charset="0"/>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hyperlink" Target="https://www.cso.ie/en/releasesandpublications/ep/p-lfs/labourforcesurveyquarter12021/technicalnote/" TargetMode="External"/><Relationship Id="rId2" Type="http://schemas.openxmlformats.org/officeDocument/2006/relationships/hyperlink" Target="https://www.cso.ie/en/releasesandpublications/in/lfs/implicationsoftheimplementationoftheintegrationofeuropeansocialstatisticsiessframeworkregulationonlabourmarketstatisticsinirelandin2021/" TargetMode="External"/><Relationship Id="rId1" Type="http://schemas.openxmlformats.org/officeDocument/2006/relationships/slideLayout" Target="../slideLayouts/slideLayout5.xml"/><Relationship Id="rId4" Type="http://schemas.openxmlformats.org/officeDocument/2006/relationships/hyperlink" Target="https://www.cso.ie/en/methods/surveyforms/labourforcesurvey/"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www.cso.ie/en/releasesandpublications/fp/p-aui/arrivalsfromukraineinirelandseries18/" TargetMode="External"/><Relationship Id="rId2" Type="http://schemas.openxmlformats.org/officeDocument/2006/relationships/hyperlink" Target="https://www.cso.ie/en/statistics/population/arrivalsfromukraineinireland/" TargetMode="External"/><Relationship Id="rId1" Type="http://schemas.openxmlformats.org/officeDocument/2006/relationships/slideLayout" Target="../slideLayouts/slideLayout5.xml"/><Relationship Id="rId4" Type="http://schemas.openxmlformats.org/officeDocument/2006/relationships/hyperlink" Target="https://www.cso.ie/en/releasesandpublications/ep/p-lr/liveregisterjanuary2026/"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11421"/>
            <a:ext cx="5976664" cy="3436593"/>
          </a:xfrm>
        </p:spPr>
        <p:txBody>
          <a:bodyPr>
            <a:noAutofit/>
          </a:bodyPr>
          <a:lstStyle/>
          <a:p>
            <a:r>
              <a:rPr lang="en-IE" sz="2800" dirty="0">
                <a:latin typeface="Roboto Slab"/>
              </a:rPr>
              <a:t>Labour Force Survey</a:t>
            </a:r>
            <a:br>
              <a:rPr lang="en-IE" sz="2800" dirty="0">
                <a:latin typeface="Roboto Slab"/>
              </a:rPr>
            </a:br>
            <a:r>
              <a:rPr lang="en-IE" sz="1800" dirty="0">
                <a:latin typeface="Roboto Slab Medium" panose="020F0502020204030204" pitchFamily="2" charset="0"/>
                <a:ea typeface="Roboto Slab Medium" panose="020F0502020204030204" pitchFamily="2" charset="0"/>
                <a:cs typeface="Roboto Slab Medium" panose="020F0502020204030204" pitchFamily="2" charset="0"/>
              </a:rPr>
              <a:t>Quarter 1, 2026 </a:t>
            </a:r>
            <a:br>
              <a:rPr lang="en-IE" sz="2000" dirty="0">
                <a:latin typeface="Roboto Slab"/>
              </a:rPr>
            </a:br>
            <a:br>
              <a:rPr lang="en-IE" sz="2000" dirty="0">
                <a:latin typeface="Roboto Slab"/>
              </a:rPr>
            </a:br>
            <a:br>
              <a:rPr lang="en-IE" sz="2000" dirty="0">
                <a:latin typeface="Roboto Slab"/>
              </a:rPr>
            </a:br>
            <a:r>
              <a:rPr lang="en-IE" sz="2000" dirty="0">
                <a:latin typeface="Roboto Slab"/>
              </a:rPr>
              <a:t>21</a:t>
            </a:r>
            <a:r>
              <a:rPr lang="en-IE" sz="2000" baseline="30000" dirty="0">
                <a:latin typeface="Roboto Slab"/>
              </a:rPr>
              <a:t>st</a:t>
            </a:r>
            <a:r>
              <a:rPr lang="en-IE" sz="2000" dirty="0">
                <a:latin typeface="Roboto Slab"/>
              </a:rPr>
              <a:t> May 2026</a:t>
            </a:r>
            <a:endParaRPr lang="en-US" sz="2000" dirty="0">
              <a:latin typeface="Roboto Slab"/>
            </a:endParaRPr>
          </a:p>
        </p:txBody>
      </p:sp>
    </p:spTree>
    <p:extLst>
      <p:ext uri="{BB962C8B-B14F-4D97-AF65-F5344CB8AC3E}">
        <p14:creationId xmlns:p14="http://schemas.microsoft.com/office/powerpoint/2010/main" val="42118291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F4112-5277-81F7-EE93-1EB2FFF489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C75BEE-BB3B-FC2F-994E-A3C74D983BD3}"/>
              </a:ext>
            </a:extLst>
          </p:cNvPr>
          <p:cNvSpPr>
            <a:spLocks noGrp="1"/>
          </p:cNvSpPr>
          <p:nvPr>
            <p:ph type="title"/>
          </p:nvPr>
        </p:nvSpPr>
        <p:spPr>
          <a:xfrm>
            <a:off x="467544" y="-30700"/>
            <a:ext cx="8219256" cy="397091"/>
          </a:xfrm>
        </p:spPr>
        <p:txBody>
          <a:bodyPr>
            <a:normAutofit/>
          </a:bodyPr>
          <a:lstStyle/>
          <a:p>
            <a:r>
              <a:rPr lang="en-IE" sz="2000" dirty="0"/>
              <a:t>Human heath &amp; social work the largest NACE Rev. 2.1. sector</a:t>
            </a:r>
          </a:p>
        </p:txBody>
      </p:sp>
      <p:sp>
        <p:nvSpPr>
          <p:cNvPr id="4" name="Slide Number Placeholder 3">
            <a:extLst>
              <a:ext uri="{FF2B5EF4-FFF2-40B4-BE49-F238E27FC236}">
                <a16:creationId xmlns:a16="http://schemas.microsoft.com/office/drawing/2014/main" id="{0DF0150C-7DC7-9B61-A1EF-19BF4A9595F4}"/>
              </a:ext>
            </a:extLst>
          </p:cNvPr>
          <p:cNvSpPr>
            <a:spLocks noGrp="1"/>
          </p:cNvSpPr>
          <p:nvPr>
            <p:ph type="sldNum" sz="quarter" idx="4"/>
          </p:nvPr>
        </p:nvSpPr>
        <p:spPr/>
        <p:txBody>
          <a:bodyPr/>
          <a:lstStyle/>
          <a:p>
            <a:fld id="{517A7B32-69DB-4CF1-942C-111B3EAEDE95}" type="slidenum">
              <a:rPr lang="en-IE" smtClean="0"/>
              <a:t>10</a:t>
            </a:fld>
            <a:endParaRPr lang="en-IE" dirty="0"/>
          </a:p>
        </p:txBody>
      </p:sp>
      <p:pic>
        <p:nvPicPr>
          <p:cNvPr id="6" name="Picture 5" descr="A graph of a number of people&#10;&#10;AI-generated content may be incorrect.">
            <a:extLst>
              <a:ext uri="{FF2B5EF4-FFF2-40B4-BE49-F238E27FC236}">
                <a16:creationId xmlns:a16="http://schemas.microsoft.com/office/drawing/2014/main" id="{1E474E87-589F-D451-6F0A-F04D6EDBE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0243"/>
            <a:ext cx="9144000" cy="4833257"/>
          </a:xfrm>
          <a:prstGeom prst="rect">
            <a:avLst/>
          </a:prstGeom>
        </p:spPr>
      </p:pic>
      <p:sp>
        <p:nvSpPr>
          <p:cNvPr id="3" name="TextBox 1">
            <a:extLst>
              <a:ext uri="{FF2B5EF4-FFF2-40B4-BE49-F238E27FC236}">
                <a16:creationId xmlns:a16="http://schemas.microsoft.com/office/drawing/2014/main" id="{CE357699-D5FD-195A-64E2-E776E24A15B7}"/>
              </a:ext>
            </a:extLst>
          </p:cNvPr>
          <p:cNvSpPr txBox="1"/>
          <p:nvPr/>
        </p:nvSpPr>
        <p:spPr>
          <a:xfrm>
            <a:off x="0" y="4927476"/>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spTree>
    <p:extLst>
      <p:ext uri="{BB962C8B-B14F-4D97-AF65-F5344CB8AC3E}">
        <p14:creationId xmlns:p14="http://schemas.microsoft.com/office/powerpoint/2010/main" val="2653664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9F671B-B4D3-0CE8-584C-E47085647C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B859B7-3C20-595D-115D-57E719090517}"/>
              </a:ext>
            </a:extLst>
          </p:cNvPr>
          <p:cNvSpPr>
            <a:spLocks noGrp="1"/>
          </p:cNvSpPr>
          <p:nvPr>
            <p:ph type="title"/>
          </p:nvPr>
        </p:nvSpPr>
        <p:spPr>
          <a:xfrm>
            <a:off x="467544" y="86427"/>
            <a:ext cx="8219256" cy="397091"/>
          </a:xfrm>
        </p:spPr>
        <p:txBody>
          <a:bodyPr>
            <a:normAutofit/>
          </a:bodyPr>
          <a:lstStyle/>
          <a:p>
            <a:r>
              <a:rPr lang="en-IE" sz="2000" dirty="0"/>
              <a:t>Largest increase in Construction</a:t>
            </a:r>
          </a:p>
        </p:txBody>
      </p:sp>
      <p:sp>
        <p:nvSpPr>
          <p:cNvPr id="4" name="Slide Number Placeholder 3">
            <a:extLst>
              <a:ext uri="{FF2B5EF4-FFF2-40B4-BE49-F238E27FC236}">
                <a16:creationId xmlns:a16="http://schemas.microsoft.com/office/drawing/2014/main" id="{86AD1B78-3FA9-08E5-CF0A-BEDDA16855BA}"/>
              </a:ext>
            </a:extLst>
          </p:cNvPr>
          <p:cNvSpPr>
            <a:spLocks noGrp="1"/>
          </p:cNvSpPr>
          <p:nvPr>
            <p:ph type="sldNum" sz="quarter" idx="4"/>
          </p:nvPr>
        </p:nvSpPr>
        <p:spPr/>
        <p:txBody>
          <a:bodyPr/>
          <a:lstStyle/>
          <a:p>
            <a:fld id="{517A7B32-69DB-4CF1-942C-111B3EAEDE95}" type="slidenum">
              <a:rPr lang="en-IE" smtClean="0"/>
              <a:t>11</a:t>
            </a:fld>
            <a:endParaRPr lang="en-IE" dirty="0"/>
          </a:p>
        </p:txBody>
      </p:sp>
      <p:pic>
        <p:nvPicPr>
          <p:cNvPr id="5" name="Picture 4" descr="A bar chart with text&#10;&#10;AI-generated content may be incorrect.">
            <a:extLst>
              <a:ext uri="{FF2B5EF4-FFF2-40B4-BE49-F238E27FC236}">
                <a16:creationId xmlns:a16="http://schemas.microsoft.com/office/drawing/2014/main" id="{88FD748E-4D35-22DB-C956-083FC86384A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470798"/>
            <a:ext cx="7083243" cy="3744000"/>
          </a:xfrm>
          <a:prstGeom prst="rect">
            <a:avLst/>
          </a:prstGeom>
        </p:spPr>
      </p:pic>
      <p:sp>
        <p:nvSpPr>
          <p:cNvPr id="3" name="TextBox 1">
            <a:extLst>
              <a:ext uri="{FF2B5EF4-FFF2-40B4-BE49-F238E27FC236}">
                <a16:creationId xmlns:a16="http://schemas.microsoft.com/office/drawing/2014/main" id="{F4C88695-A3FE-9018-E365-736F469C12C1}"/>
              </a:ext>
            </a:extLst>
          </p:cNvPr>
          <p:cNvSpPr txBox="1"/>
          <p:nvPr/>
        </p:nvSpPr>
        <p:spPr>
          <a:xfrm>
            <a:off x="-1703" y="3990409"/>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spTree>
    <p:extLst>
      <p:ext uri="{BB962C8B-B14F-4D97-AF65-F5344CB8AC3E}">
        <p14:creationId xmlns:p14="http://schemas.microsoft.com/office/powerpoint/2010/main" val="3396784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D0358B-1D0A-8B4C-B456-3D9AA70A05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EF263A-1F1B-9CF0-DFF5-2CAC15688E4A}"/>
              </a:ext>
            </a:extLst>
          </p:cNvPr>
          <p:cNvSpPr>
            <a:spLocks noGrp="1"/>
          </p:cNvSpPr>
          <p:nvPr>
            <p:ph type="title"/>
          </p:nvPr>
        </p:nvSpPr>
        <p:spPr>
          <a:xfrm>
            <a:off x="467544" y="86427"/>
            <a:ext cx="8219256" cy="397091"/>
          </a:xfrm>
        </p:spPr>
        <p:txBody>
          <a:bodyPr>
            <a:normAutofit/>
          </a:bodyPr>
          <a:lstStyle/>
          <a:p>
            <a:r>
              <a:rPr lang="en-IE" sz="2000" dirty="0"/>
              <a:t>Largest decrease in Information &amp; communication</a:t>
            </a:r>
          </a:p>
        </p:txBody>
      </p:sp>
      <p:sp>
        <p:nvSpPr>
          <p:cNvPr id="4" name="Slide Number Placeholder 3">
            <a:extLst>
              <a:ext uri="{FF2B5EF4-FFF2-40B4-BE49-F238E27FC236}">
                <a16:creationId xmlns:a16="http://schemas.microsoft.com/office/drawing/2014/main" id="{DC589545-8262-EDB4-5C7D-A6CB4CC5670F}"/>
              </a:ext>
            </a:extLst>
          </p:cNvPr>
          <p:cNvSpPr>
            <a:spLocks noGrp="1"/>
          </p:cNvSpPr>
          <p:nvPr>
            <p:ph type="sldNum" sz="quarter" idx="4"/>
          </p:nvPr>
        </p:nvSpPr>
        <p:spPr/>
        <p:txBody>
          <a:bodyPr/>
          <a:lstStyle/>
          <a:p>
            <a:fld id="{517A7B32-69DB-4CF1-942C-111B3EAEDE95}" type="slidenum">
              <a:rPr lang="en-IE" smtClean="0"/>
              <a:t>12</a:t>
            </a:fld>
            <a:endParaRPr lang="en-IE" dirty="0"/>
          </a:p>
        </p:txBody>
      </p:sp>
      <p:pic>
        <p:nvPicPr>
          <p:cNvPr id="9" name="Picture 8" descr="A bar chart with text&#10;&#10;AI-generated content may be incorrect.">
            <a:extLst>
              <a:ext uri="{FF2B5EF4-FFF2-40B4-BE49-F238E27FC236}">
                <a16:creationId xmlns:a16="http://schemas.microsoft.com/office/drawing/2014/main" id="{FD7F6FC0-9076-266D-472C-F91AC394E5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483518"/>
            <a:ext cx="7083243" cy="3744000"/>
          </a:xfrm>
          <a:prstGeom prst="rect">
            <a:avLst/>
          </a:prstGeom>
        </p:spPr>
      </p:pic>
      <p:sp>
        <p:nvSpPr>
          <p:cNvPr id="3" name="TextBox 1">
            <a:extLst>
              <a:ext uri="{FF2B5EF4-FFF2-40B4-BE49-F238E27FC236}">
                <a16:creationId xmlns:a16="http://schemas.microsoft.com/office/drawing/2014/main" id="{254C6694-DC19-6B8F-00F0-96735DBE0AD8}"/>
              </a:ext>
            </a:extLst>
          </p:cNvPr>
          <p:cNvSpPr txBox="1"/>
          <p:nvPr/>
        </p:nvSpPr>
        <p:spPr>
          <a:xfrm>
            <a:off x="-1703" y="3990409"/>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spTree>
    <p:extLst>
      <p:ext uri="{BB962C8B-B14F-4D97-AF65-F5344CB8AC3E}">
        <p14:creationId xmlns:p14="http://schemas.microsoft.com/office/powerpoint/2010/main" val="419012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8E04B-CB19-D433-E6A2-2ED9A6459D3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89F57F-7111-E493-9E95-721E2D3669EC}"/>
              </a:ext>
            </a:extLst>
          </p:cNvPr>
          <p:cNvSpPr>
            <a:spLocks noGrp="1"/>
          </p:cNvSpPr>
          <p:nvPr>
            <p:ph type="sldNum" sz="quarter" idx="4"/>
          </p:nvPr>
        </p:nvSpPr>
        <p:spPr/>
        <p:txBody>
          <a:bodyPr/>
          <a:lstStyle/>
          <a:p>
            <a:fld id="{517A7B32-69DB-4CF1-942C-111B3EAEDE95}" type="slidenum">
              <a:rPr lang="en-IE" smtClean="0"/>
              <a:t>13</a:t>
            </a:fld>
            <a:endParaRPr lang="en-IE" dirty="0"/>
          </a:p>
        </p:txBody>
      </p:sp>
      <p:pic>
        <p:nvPicPr>
          <p:cNvPr id="5" name="Picture 4" descr="A bar graph with text&#10;&#10;AI-generated content may be incorrect.">
            <a:extLst>
              <a:ext uri="{FF2B5EF4-FFF2-40B4-BE49-F238E27FC236}">
                <a16:creationId xmlns:a16="http://schemas.microsoft.com/office/drawing/2014/main" id="{E500C7E4-974E-BCF6-F982-80E66A9212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7941"/>
            <a:ext cx="9144000" cy="4833257"/>
          </a:xfrm>
          <a:prstGeom prst="rect">
            <a:avLst/>
          </a:prstGeom>
        </p:spPr>
      </p:pic>
      <p:sp>
        <p:nvSpPr>
          <p:cNvPr id="9" name="Title 1">
            <a:extLst>
              <a:ext uri="{FF2B5EF4-FFF2-40B4-BE49-F238E27FC236}">
                <a16:creationId xmlns:a16="http://schemas.microsoft.com/office/drawing/2014/main" id="{38C7DFEF-D223-79AB-88E1-AD7FDA395A7B}"/>
              </a:ext>
            </a:extLst>
          </p:cNvPr>
          <p:cNvSpPr>
            <a:spLocks noGrp="1"/>
          </p:cNvSpPr>
          <p:nvPr>
            <p:ph type="title"/>
          </p:nvPr>
        </p:nvSpPr>
        <p:spPr>
          <a:xfrm>
            <a:off x="395536" y="85093"/>
            <a:ext cx="8218487" cy="274637"/>
          </a:xfrm>
        </p:spPr>
        <p:txBody>
          <a:bodyPr>
            <a:normAutofit fontScale="90000"/>
          </a:bodyPr>
          <a:lstStyle/>
          <a:p>
            <a:r>
              <a:rPr lang="en-IE" sz="2000" b="0" dirty="0">
                <a:latin typeface="Roboto Slab"/>
              </a:rPr>
              <a:t>Most actual hours worked (millions) per week in Industry</a:t>
            </a:r>
            <a:endParaRPr lang="en-IE" sz="2000" dirty="0"/>
          </a:p>
        </p:txBody>
      </p:sp>
      <p:sp>
        <p:nvSpPr>
          <p:cNvPr id="2" name="TextBox 1">
            <a:extLst>
              <a:ext uri="{FF2B5EF4-FFF2-40B4-BE49-F238E27FC236}">
                <a16:creationId xmlns:a16="http://schemas.microsoft.com/office/drawing/2014/main" id="{57F3E7A0-2611-EA94-8AD6-608BBB05BE4B}"/>
              </a:ext>
            </a:extLst>
          </p:cNvPr>
          <p:cNvSpPr txBox="1"/>
          <p:nvPr/>
        </p:nvSpPr>
        <p:spPr>
          <a:xfrm>
            <a:off x="0" y="4927476"/>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millions</a:t>
            </a:r>
          </a:p>
          <a:p>
            <a:endParaRPr lang="en-IE" sz="800" dirty="0">
              <a:solidFill>
                <a:schemeClr val="accent4"/>
              </a:solidFill>
            </a:endParaRPr>
          </a:p>
        </p:txBody>
      </p:sp>
    </p:spTree>
    <p:extLst>
      <p:ext uri="{BB962C8B-B14F-4D97-AF65-F5344CB8AC3E}">
        <p14:creationId xmlns:p14="http://schemas.microsoft.com/office/powerpoint/2010/main" val="2115022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AD2B7-25DF-5E60-60D5-49A3E2BCB9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3243C66-EBC2-35FA-EE7A-89D81991A3CA}"/>
              </a:ext>
            </a:extLst>
          </p:cNvPr>
          <p:cNvSpPr>
            <a:spLocks noGrp="1"/>
          </p:cNvSpPr>
          <p:nvPr>
            <p:ph type="title"/>
          </p:nvPr>
        </p:nvSpPr>
        <p:spPr>
          <a:xfrm>
            <a:off x="467544" y="86427"/>
            <a:ext cx="8219256" cy="397091"/>
          </a:xfrm>
        </p:spPr>
        <p:txBody>
          <a:bodyPr>
            <a:normAutofit/>
          </a:bodyPr>
          <a:lstStyle/>
          <a:p>
            <a:r>
              <a:rPr lang="en-IE" sz="2000" dirty="0"/>
              <a:t>Self-employed up 7.3% compared to a year ago.</a:t>
            </a:r>
          </a:p>
        </p:txBody>
      </p:sp>
      <p:sp>
        <p:nvSpPr>
          <p:cNvPr id="4" name="Slide Number Placeholder 3">
            <a:extLst>
              <a:ext uri="{FF2B5EF4-FFF2-40B4-BE49-F238E27FC236}">
                <a16:creationId xmlns:a16="http://schemas.microsoft.com/office/drawing/2014/main" id="{CA879E17-D516-988C-D7D1-1D5DB784FAF0}"/>
              </a:ext>
            </a:extLst>
          </p:cNvPr>
          <p:cNvSpPr>
            <a:spLocks noGrp="1"/>
          </p:cNvSpPr>
          <p:nvPr>
            <p:ph type="sldNum" sz="quarter" idx="4"/>
          </p:nvPr>
        </p:nvSpPr>
        <p:spPr/>
        <p:txBody>
          <a:bodyPr/>
          <a:lstStyle/>
          <a:p>
            <a:fld id="{517A7B32-69DB-4CF1-942C-111B3EAEDE95}" type="slidenum">
              <a:rPr lang="en-IE" smtClean="0"/>
              <a:t>14</a:t>
            </a:fld>
            <a:endParaRPr lang="en-IE" dirty="0"/>
          </a:p>
        </p:txBody>
      </p:sp>
      <p:pic>
        <p:nvPicPr>
          <p:cNvPr id="6" name="Picture 5" descr="A graph with numbers and a bar&#10;&#10;AI-generated content may be incorrect.">
            <a:extLst>
              <a:ext uri="{FF2B5EF4-FFF2-40B4-BE49-F238E27FC236}">
                <a16:creationId xmlns:a16="http://schemas.microsoft.com/office/drawing/2014/main" id="{071AE34E-02E5-476E-6397-C92504FAEE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
        <p:nvSpPr>
          <p:cNvPr id="3" name="TextBox 1">
            <a:extLst>
              <a:ext uri="{FF2B5EF4-FFF2-40B4-BE49-F238E27FC236}">
                <a16:creationId xmlns:a16="http://schemas.microsoft.com/office/drawing/2014/main" id="{D00007B1-652F-7E56-E61F-6FB613F34846}"/>
              </a:ext>
            </a:extLst>
          </p:cNvPr>
          <p:cNvSpPr txBox="1"/>
          <p:nvPr/>
        </p:nvSpPr>
        <p:spPr>
          <a:xfrm>
            <a:off x="10344" y="4011494"/>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spTree>
    <p:extLst>
      <p:ext uri="{BB962C8B-B14F-4D97-AF65-F5344CB8AC3E}">
        <p14:creationId xmlns:p14="http://schemas.microsoft.com/office/powerpoint/2010/main" val="712445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4C1C1-B364-07D2-D532-1151D388A6D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7C34FC-BCA7-5A27-384F-F82D2712A555}"/>
              </a:ext>
            </a:extLst>
          </p:cNvPr>
          <p:cNvSpPr>
            <a:spLocks noGrp="1"/>
          </p:cNvSpPr>
          <p:nvPr>
            <p:ph type="title"/>
          </p:nvPr>
        </p:nvSpPr>
        <p:spPr>
          <a:xfrm>
            <a:off x="467544" y="86427"/>
            <a:ext cx="8219256" cy="397091"/>
          </a:xfrm>
        </p:spPr>
        <p:txBody>
          <a:bodyPr>
            <a:normAutofit/>
          </a:bodyPr>
          <a:lstStyle/>
          <a:p>
            <a:r>
              <a:rPr lang="en-IE" sz="2000" dirty="0"/>
              <a:t>Remote working decreased</a:t>
            </a:r>
          </a:p>
        </p:txBody>
      </p:sp>
      <p:sp>
        <p:nvSpPr>
          <p:cNvPr id="4" name="Slide Number Placeholder 3">
            <a:extLst>
              <a:ext uri="{FF2B5EF4-FFF2-40B4-BE49-F238E27FC236}">
                <a16:creationId xmlns:a16="http://schemas.microsoft.com/office/drawing/2014/main" id="{0AB01FFE-D914-9222-FF89-8364C89E63F1}"/>
              </a:ext>
            </a:extLst>
          </p:cNvPr>
          <p:cNvSpPr>
            <a:spLocks noGrp="1"/>
          </p:cNvSpPr>
          <p:nvPr>
            <p:ph type="sldNum" sz="quarter" idx="4"/>
          </p:nvPr>
        </p:nvSpPr>
        <p:spPr/>
        <p:txBody>
          <a:bodyPr/>
          <a:lstStyle/>
          <a:p>
            <a:fld id="{517A7B32-69DB-4CF1-942C-111B3EAEDE95}" type="slidenum">
              <a:rPr lang="en-IE" smtClean="0"/>
              <a:t>15</a:t>
            </a:fld>
            <a:endParaRPr lang="en-IE" dirty="0"/>
          </a:p>
        </p:txBody>
      </p:sp>
      <p:pic>
        <p:nvPicPr>
          <p:cNvPr id="6" name="Picture 5" descr="A graph of numbers and a number of objects&#10;&#10;AI-generated content may be incorrect.">
            <a:extLst>
              <a:ext uri="{FF2B5EF4-FFF2-40B4-BE49-F238E27FC236}">
                <a16:creationId xmlns:a16="http://schemas.microsoft.com/office/drawing/2014/main" id="{91E489F9-7640-85D5-19A3-9C04167E80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483518"/>
            <a:ext cx="7083243" cy="3744000"/>
          </a:xfrm>
          <a:prstGeom prst="rect">
            <a:avLst/>
          </a:prstGeom>
        </p:spPr>
      </p:pic>
      <p:sp>
        <p:nvSpPr>
          <p:cNvPr id="3" name="TextBox 1">
            <a:extLst>
              <a:ext uri="{FF2B5EF4-FFF2-40B4-BE49-F238E27FC236}">
                <a16:creationId xmlns:a16="http://schemas.microsoft.com/office/drawing/2014/main" id="{20CAE98C-3EF6-DD90-9208-0CDD0BFD1B1F}"/>
              </a:ext>
            </a:extLst>
          </p:cNvPr>
          <p:cNvSpPr txBox="1"/>
          <p:nvPr/>
        </p:nvSpPr>
        <p:spPr>
          <a:xfrm>
            <a:off x="15607" y="4011494"/>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spTree>
    <p:extLst>
      <p:ext uri="{BB962C8B-B14F-4D97-AF65-F5344CB8AC3E}">
        <p14:creationId xmlns:p14="http://schemas.microsoft.com/office/powerpoint/2010/main" val="789127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7704856" cy="3350193"/>
          </a:xfrm>
        </p:spPr>
        <p:txBody>
          <a:bodyPr>
            <a:normAutofit fontScale="90000"/>
          </a:bodyPr>
          <a:lstStyle/>
          <a:p>
            <a:r>
              <a:rPr lang="en-US" sz="3100" dirty="0">
                <a:latin typeface="Roboto Slab Light" pitchFamily="2" charset="0"/>
                <a:ea typeface="Roboto Slab Light" pitchFamily="2" charset="0"/>
                <a:cs typeface="Roboto Slab Light" pitchFamily="2" charset="0"/>
              </a:rPr>
              <a:t>Unemployment</a:t>
            </a:r>
            <a:br>
              <a:rPr lang="en-US" sz="4000" dirty="0">
                <a:latin typeface="Roboto Slab Light" pitchFamily="2" charset="0"/>
                <a:ea typeface="Roboto Slab Light" pitchFamily="2" charset="0"/>
                <a:cs typeface="Roboto Slab Light" pitchFamily="2" charset="0"/>
              </a:rPr>
            </a:br>
            <a:r>
              <a:rPr lang="en-US" sz="2800" dirty="0">
                <a:latin typeface="Roboto Slab Light" pitchFamily="2" charset="0"/>
                <a:ea typeface="Roboto Slab Light" pitchFamily="2" charset="0"/>
                <a:cs typeface="Roboto Slab Light" pitchFamily="2" charset="0"/>
              </a:rPr>
              <a:t> </a:t>
            </a:r>
            <a:br>
              <a:rPr lang="en-US" sz="40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Q1 2026:</a:t>
            </a:r>
            <a:br>
              <a:rPr lang="en-US" sz="2000" dirty="0">
                <a:latin typeface="Roboto Slab Light" pitchFamily="2" charset="0"/>
                <a:ea typeface="Roboto Slab Light" pitchFamily="2" charset="0"/>
                <a:cs typeface="Roboto Slab Light" pitchFamily="2" charset="0"/>
              </a:rPr>
            </a:br>
            <a:br>
              <a:rPr lang="en-US" sz="20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Persons unemployed: 	141,800		+14.2%</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Unemployment rate (15-74): 	4.9%		+0.6 </a:t>
            </a:r>
            <a:r>
              <a:rPr lang="en-US" sz="1800" dirty="0" err="1">
                <a:latin typeface="Roboto Slab Light" pitchFamily="2" charset="0"/>
                <a:ea typeface="Roboto Slab Light" pitchFamily="2" charset="0"/>
                <a:cs typeface="Roboto Slab Light" pitchFamily="2" charset="0"/>
              </a:rPr>
              <a:t>p.p</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Persons unemployed (SA):	146,700	 	+6.6% on Q4 2025</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Seasonally adjusted rate: 	5.0%		+0.3 </a:t>
            </a:r>
            <a:r>
              <a:rPr lang="en-US" sz="1800" dirty="0" err="1">
                <a:latin typeface="Roboto Slab Light" pitchFamily="2" charset="0"/>
                <a:ea typeface="Roboto Slab Light" pitchFamily="2" charset="0"/>
                <a:cs typeface="Roboto Slab Light" pitchFamily="2" charset="0"/>
              </a:rPr>
              <a:t>p.p</a:t>
            </a:r>
            <a:r>
              <a:rPr lang="en-US" sz="1800" dirty="0">
                <a:latin typeface="Roboto Slab Light" pitchFamily="2" charset="0"/>
                <a:ea typeface="Roboto Slab Light" pitchFamily="2" charset="0"/>
                <a:cs typeface="Roboto Slab Light" pitchFamily="2" charset="0"/>
              </a:rPr>
              <a:t> on Q4 2025</a:t>
            </a:r>
            <a:br>
              <a:rPr lang="en-US" sz="2000" strike="sngStrike" dirty="0"/>
            </a:br>
            <a:br>
              <a:rPr lang="en-US" sz="2000" strike="sngStrike" dirty="0"/>
            </a:br>
            <a:endParaRPr lang="en-US" sz="2000" strike="sngStrike" dirty="0"/>
          </a:p>
        </p:txBody>
      </p:sp>
    </p:spTree>
    <p:extLst>
      <p:ext uri="{BB962C8B-B14F-4D97-AF65-F5344CB8AC3E}">
        <p14:creationId xmlns:p14="http://schemas.microsoft.com/office/powerpoint/2010/main" val="2012943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61010-BAD1-A914-807D-1B4DFC0B0F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854AAA-1DF9-E069-2228-C2BC015201E7}"/>
              </a:ext>
            </a:extLst>
          </p:cNvPr>
          <p:cNvSpPr>
            <a:spLocks noGrp="1"/>
          </p:cNvSpPr>
          <p:nvPr>
            <p:ph type="title"/>
          </p:nvPr>
        </p:nvSpPr>
        <p:spPr>
          <a:xfrm>
            <a:off x="467544" y="86427"/>
            <a:ext cx="8219256" cy="397091"/>
          </a:xfrm>
        </p:spPr>
        <p:txBody>
          <a:bodyPr>
            <a:normAutofit/>
          </a:bodyPr>
          <a:lstStyle/>
          <a:p>
            <a:r>
              <a:rPr lang="en-IE" sz="2000" dirty="0"/>
              <a:t>Unemployment rate increasing for both males and females</a:t>
            </a:r>
          </a:p>
        </p:txBody>
      </p:sp>
      <p:sp>
        <p:nvSpPr>
          <p:cNvPr id="4" name="Slide Number Placeholder 3">
            <a:extLst>
              <a:ext uri="{FF2B5EF4-FFF2-40B4-BE49-F238E27FC236}">
                <a16:creationId xmlns:a16="http://schemas.microsoft.com/office/drawing/2014/main" id="{62448A62-DDC4-662F-BA71-98477B139A20}"/>
              </a:ext>
            </a:extLst>
          </p:cNvPr>
          <p:cNvSpPr>
            <a:spLocks noGrp="1"/>
          </p:cNvSpPr>
          <p:nvPr>
            <p:ph type="sldNum" sz="quarter" idx="4"/>
          </p:nvPr>
        </p:nvSpPr>
        <p:spPr/>
        <p:txBody>
          <a:bodyPr/>
          <a:lstStyle/>
          <a:p>
            <a:fld id="{517A7B32-69DB-4CF1-942C-111B3EAEDE95}" type="slidenum">
              <a:rPr lang="en-IE" smtClean="0"/>
              <a:t>17</a:t>
            </a:fld>
            <a:endParaRPr lang="en-IE" dirty="0"/>
          </a:p>
        </p:txBody>
      </p:sp>
      <p:pic>
        <p:nvPicPr>
          <p:cNvPr id="9" name="Picture 8" descr="A graph of different colored bars&#10;&#10;AI-generated content may be incorrect.">
            <a:extLst>
              <a:ext uri="{FF2B5EF4-FFF2-40B4-BE49-F238E27FC236}">
                <a16:creationId xmlns:a16="http://schemas.microsoft.com/office/drawing/2014/main" id="{5BBE985F-A07A-4AE0-63B3-FAA7223DAC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
        <p:nvSpPr>
          <p:cNvPr id="3" name="TextBox 1">
            <a:extLst>
              <a:ext uri="{FF2B5EF4-FFF2-40B4-BE49-F238E27FC236}">
                <a16:creationId xmlns:a16="http://schemas.microsoft.com/office/drawing/2014/main" id="{D20FBC57-ABBE-AC33-588C-AEACDF56153D}"/>
              </a:ext>
            </a:extLst>
          </p:cNvPr>
          <p:cNvSpPr txBox="1"/>
          <p:nvPr/>
        </p:nvSpPr>
        <p:spPr>
          <a:xfrm>
            <a:off x="13688" y="3937820"/>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spTree>
    <p:extLst>
      <p:ext uri="{BB962C8B-B14F-4D97-AF65-F5344CB8AC3E}">
        <p14:creationId xmlns:p14="http://schemas.microsoft.com/office/powerpoint/2010/main" val="413346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44D16B-6BB3-2FDB-E292-6E5428C3B8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D9FA43-81C3-704F-BFAA-7A57E451C39A}"/>
              </a:ext>
            </a:extLst>
          </p:cNvPr>
          <p:cNvSpPr>
            <a:spLocks noGrp="1"/>
          </p:cNvSpPr>
          <p:nvPr>
            <p:ph type="title"/>
          </p:nvPr>
        </p:nvSpPr>
        <p:spPr>
          <a:xfrm>
            <a:off x="467544" y="86427"/>
            <a:ext cx="8219256" cy="397091"/>
          </a:xfrm>
        </p:spPr>
        <p:txBody>
          <a:bodyPr>
            <a:normAutofit/>
          </a:bodyPr>
          <a:lstStyle/>
          <a:p>
            <a:r>
              <a:rPr lang="en-IE" sz="2000" dirty="0"/>
              <a:t>Female unemployment up across all age groups except youths</a:t>
            </a:r>
          </a:p>
        </p:txBody>
      </p:sp>
      <p:sp>
        <p:nvSpPr>
          <p:cNvPr id="4" name="Slide Number Placeholder 3">
            <a:extLst>
              <a:ext uri="{FF2B5EF4-FFF2-40B4-BE49-F238E27FC236}">
                <a16:creationId xmlns:a16="http://schemas.microsoft.com/office/drawing/2014/main" id="{BDAD79B1-B225-C258-A251-F713ABC06918}"/>
              </a:ext>
            </a:extLst>
          </p:cNvPr>
          <p:cNvSpPr>
            <a:spLocks noGrp="1"/>
          </p:cNvSpPr>
          <p:nvPr>
            <p:ph type="sldNum" sz="quarter" idx="4"/>
          </p:nvPr>
        </p:nvSpPr>
        <p:spPr/>
        <p:txBody>
          <a:bodyPr/>
          <a:lstStyle/>
          <a:p>
            <a:fld id="{517A7B32-69DB-4CF1-942C-111B3EAEDE95}" type="slidenum">
              <a:rPr lang="en-IE" smtClean="0"/>
              <a:t>18</a:t>
            </a:fld>
            <a:endParaRPr lang="en-IE" dirty="0"/>
          </a:p>
        </p:txBody>
      </p:sp>
      <p:sp>
        <p:nvSpPr>
          <p:cNvPr id="3" name="TextBox 1">
            <a:extLst>
              <a:ext uri="{FF2B5EF4-FFF2-40B4-BE49-F238E27FC236}">
                <a16:creationId xmlns:a16="http://schemas.microsoft.com/office/drawing/2014/main" id="{C8318DA0-A089-B3ED-0D66-4C88F43D35D0}"/>
              </a:ext>
            </a:extLst>
          </p:cNvPr>
          <p:cNvSpPr txBox="1"/>
          <p:nvPr/>
        </p:nvSpPr>
        <p:spPr>
          <a:xfrm>
            <a:off x="-1703" y="3990409"/>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pic>
        <p:nvPicPr>
          <p:cNvPr id="7" name="Picture 6" descr="A graph of numbers and numbers of years&#10;&#10;AI-generated content may be incorrect.">
            <a:extLst>
              <a:ext uri="{FF2B5EF4-FFF2-40B4-BE49-F238E27FC236}">
                <a16:creationId xmlns:a16="http://schemas.microsoft.com/office/drawing/2014/main" id="{7EA9AF97-3C4D-A25C-E260-F753F2EF476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62433"/>
            <a:ext cx="7083243" cy="3744000"/>
          </a:xfrm>
          <a:prstGeom prst="rect">
            <a:avLst/>
          </a:prstGeom>
        </p:spPr>
      </p:pic>
    </p:spTree>
    <p:extLst>
      <p:ext uri="{BB962C8B-B14F-4D97-AF65-F5344CB8AC3E}">
        <p14:creationId xmlns:p14="http://schemas.microsoft.com/office/powerpoint/2010/main" val="29841495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C43FE-D2FD-5503-8F92-01325DDE6CB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44C2F6-9ADA-1228-C338-AC99538F7A65}"/>
              </a:ext>
            </a:extLst>
          </p:cNvPr>
          <p:cNvSpPr>
            <a:spLocks noGrp="1"/>
          </p:cNvSpPr>
          <p:nvPr>
            <p:ph type="title"/>
          </p:nvPr>
        </p:nvSpPr>
        <p:spPr>
          <a:xfrm>
            <a:off x="467544" y="86427"/>
            <a:ext cx="8219256" cy="397091"/>
          </a:xfrm>
        </p:spPr>
        <p:txBody>
          <a:bodyPr>
            <a:normAutofit fontScale="90000"/>
          </a:bodyPr>
          <a:lstStyle/>
          <a:p>
            <a:r>
              <a:rPr lang="en-IE" sz="2000" dirty="0"/>
              <a:t>Male unemployment up across all age groups except 35-44 year olds</a:t>
            </a:r>
          </a:p>
        </p:txBody>
      </p:sp>
      <p:sp>
        <p:nvSpPr>
          <p:cNvPr id="4" name="Slide Number Placeholder 3">
            <a:extLst>
              <a:ext uri="{FF2B5EF4-FFF2-40B4-BE49-F238E27FC236}">
                <a16:creationId xmlns:a16="http://schemas.microsoft.com/office/drawing/2014/main" id="{0A0CB498-9199-830C-9B30-7DBFA8691698}"/>
              </a:ext>
            </a:extLst>
          </p:cNvPr>
          <p:cNvSpPr>
            <a:spLocks noGrp="1"/>
          </p:cNvSpPr>
          <p:nvPr>
            <p:ph type="sldNum" sz="quarter" idx="4"/>
          </p:nvPr>
        </p:nvSpPr>
        <p:spPr/>
        <p:txBody>
          <a:bodyPr/>
          <a:lstStyle/>
          <a:p>
            <a:fld id="{517A7B32-69DB-4CF1-942C-111B3EAEDE95}" type="slidenum">
              <a:rPr lang="en-IE" smtClean="0"/>
              <a:t>19</a:t>
            </a:fld>
            <a:endParaRPr lang="en-IE" dirty="0"/>
          </a:p>
        </p:txBody>
      </p:sp>
      <p:pic>
        <p:nvPicPr>
          <p:cNvPr id="5" name="Picture 4" descr="A graph of numbers and numbers of years&#10;&#10;AI-generated content may be incorrect.">
            <a:extLst>
              <a:ext uri="{FF2B5EF4-FFF2-40B4-BE49-F238E27FC236}">
                <a16:creationId xmlns:a16="http://schemas.microsoft.com/office/drawing/2014/main" id="{A36BEE25-D866-3C6D-A876-91AF727DBE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
        <p:nvSpPr>
          <p:cNvPr id="3" name="TextBox 1">
            <a:extLst>
              <a:ext uri="{FF2B5EF4-FFF2-40B4-BE49-F238E27FC236}">
                <a16:creationId xmlns:a16="http://schemas.microsoft.com/office/drawing/2014/main" id="{B222E95B-2614-5444-8505-2CE3C7AE81FB}"/>
              </a:ext>
            </a:extLst>
          </p:cNvPr>
          <p:cNvSpPr txBox="1"/>
          <p:nvPr/>
        </p:nvSpPr>
        <p:spPr>
          <a:xfrm>
            <a:off x="-1703" y="3990409"/>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spTree>
    <p:extLst>
      <p:ext uri="{BB962C8B-B14F-4D97-AF65-F5344CB8AC3E}">
        <p14:creationId xmlns:p14="http://schemas.microsoft.com/office/powerpoint/2010/main" val="750186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24000" y="72000"/>
            <a:ext cx="7776392" cy="857250"/>
          </a:xfrm>
        </p:spPr>
        <p:txBody>
          <a:bodyPr>
            <a:normAutofit/>
          </a:bodyPr>
          <a:lstStyle/>
          <a:p>
            <a:pPr algn="l"/>
            <a:r>
              <a:rPr lang="en-GB" sz="2000" b="1" dirty="0">
                <a:latin typeface="Roboto Slab Light" pitchFamily="2" charset="0"/>
                <a:ea typeface="Roboto Slab Light" pitchFamily="2" charset="0"/>
                <a:cs typeface="Roboto Slab Light" pitchFamily="2" charset="0"/>
              </a:rPr>
              <a:t>Labour Force </a:t>
            </a:r>
            <a:r>
              <a:rPr lang="en-GB" sz="2000" dirty="0">
                <a:latin typeface="Roboto Slab Light" pitchFamily="2" charset="0"/>
                <a:ea typeface="Roboto Slab Light" pitchFamily="2" charset="0"/>
                <a:cs typeface="Roboto Slab Light" pitchFamily="2" charset="0"/>
              </a:rPr>
              <a:t>Survey and </a:t>
            </a:r>
            <a:r>
              <a:rPr lang="en-GB" sz="2000" b="1" dirty="0">
                <a:latin typeface="Roboto Slab Light" pitchFamily="2" charset="0"/>
                <a:ea typeface="Roboto Slab Light" pitchFamily="2" charset="0"/>
                <a:cs typeface="Roboto Slab Light" pitchFamily="2" charset="0"/>
              </a:rPr>
              <a:t>NACE Rev. 2.1.</a:t>
            </a:r>
            <a:endParaRPr lang="en-GB" sz="2000" u="sng" dirty="0">
              <a:latin typeface="Roboto Slab Light" pitchFamily="2" charset="0"/>
              <a:ea typeface="Roboto Slab Light" pitchFamily="2" charset="0"/>
              <a:cs typeface="Roboto Slab Light" pitchFamily="2" charset="0"/>
            </a:endParaRPr>
          </a:p>
        </p:txBody>
      </p:sp>
      <p:sp>
        <p:nvSpPr>
          <p:cNvPr id="3" name="Rectangle 3"/>
          <p:cNvSpPr>
            <a:spLocks noGrp="1" noChangeArrowheads="1"/>
          </p:cNvSpPr>
          <p:nvPr>
            <p:ph idx="1"/>
          </p:nvPr>
        </p:nvSpPr>
        <p:spPr>
          <a:xfrm>
            <a:off x="266700" y="843559"/>
            <a:ext cx="8625780" cy="3384375"/>
          </a:xfrm>
        </p:spPr>
        <p:txBody>
          <a:bodyPr>
            <a:normAutofit lnSpcReduction="10000"/>
          </a:bodyPr>
          <a:lstStyle/>
          <a:p>
            <a:pPr marL="514350" indent="-514350" algn="just">
              <a:lnSpc>
                <a:spcPct val="90000"/>
              </a:lnSpc>
              <a:buFontTx/>
              <a:buChar char="•"/>
            </a:pPr>
            <a:endParaRPr lang="en-US" sz="1600" dirty="0">
              <a:solidFill>
                <a:srgbClr val="000000"/>
              </a:solidFill>
              <a:latin typeface="Roboto Slab Light" pitchFamily="2" charset="0"/>
              <a:ea typeface="Roboto Slab Light" pitchFamily="2" charset="0"/>
              <a:cs typeface="Roboto Slab Light" pitchFamily="2" charset="0"/>
            </a:endParaRP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Today’s Labour Force Survey (LFS) uses the new NACE Rev. 2.1. as the primary classification for industrial sectors. </a:t>
            </a:r>
            <a:endParaRPr lang="en-GB" sz="1600" dirty="0">
              <a:solidFill>
                <a:srgbClr val="000000"/>
              </a:solidFill>
              <a:latin typeface="Roboto Slab Light" pitchFamily="2" charset="0"/>
              <a:ea typeface="Roboto Slab Light" pitchFamily="2" charset="0"/>
              <a:cs typeface="Roboto Slab Light" pitchFamily="2" charset="0"/>
            </a:endParaRPr>
          </a:p>
          <a:p>
            <a:pPr marL="0" indent="0" algn="just">
              <a:lnSpc>
                <a:spcPct val="90000"/>
              </a:lnSpc>
              <a:buNone/>
            </a:pPr>
            <a:endParaRPr lang="en-US" sz="1600" dirty="0">
              <a:solidFill>
                <a:srgbClr val="000000"/>
              </a:solidFill>
              <a:latin typeface="Roboto Slab Light" pitchFamily="2" charset="0"/>
              <a:ea typeface="Roboto Slab Light" pitchFamily="2" charset="0"/>
              <a:cs typeface="Roboto Slab Light" pitchFamily="2" charset="0"/>
            </a:endParaRP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Labour market estimates in today’s publication and PxStat now reflect the updated NACE classification.</a:t>
            </a:r>
          </a:p>
          <a:p>
            <a:pPr marL="514350" indent="-514350" algn="just">
              <a:lnSpc>
                <a:spcPct val="90000"/>
              </a:lnSpc>
              <a:buFontTx/>
              <a:buChar char="•"/>
            </a:pPr>
            <a:endParaRPr lang="en-US" sz="1600" dirty="0">
              <a:solidFill>
                <a:srgbClr val="000000"/>
              </a:solidFill>
              <a:latin typeface="Roboto Slab Light" pitchFamily="2" charset="0"/>
              <a:ea typeface="Roboto Slab Light" pitchFamily="2" charset="0"/>
              <a:cs typeface="Roboto Slab Light" pitchFamily="2" charset="0"/>
            </a:endParaRP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We will continue to publish estimates with the NACE Rev. 2.0 classification on </a:t>
            </a:r>
            <a:r>
              <a:rPr lang="en-US" sz="1600" dirty="0" err="1">
                <a:solidFill>
                  <a:srgbClr val="000000"/>
                </a:solidFill>
                <a:latin typeface="Roboto Slab Light" pitchFamily="2" charset="0"/>
                <a:ea typeface="Roboto Slab Light" pitchFamily="2" charset="0"/>
                <a:cs typeface="Roboto Slab Light" pitchFamily="2" charset="0"/>
              </a:rPr>
              <a:t>PxStat</a:t>
            </a:r>
            <a:r>
              <a:rPr lang="en-US" sz="1600" dirty="0">
                <a:solidFill>
                  <a:srgbClr val="000000"/>
                </a:solidFill>
                <a:latin typeface="Roboto Slab Light" pitchFamily="2" charset="0"/>
                <a:ea typeface="Roboto Slab Light" pitchFamily="2" charset="0"/>
                <a:cs typeface="Roboto Slab Light" pitchFamily="2" charset="0"/>
              </a:rPr>
              <a:t>.</a:t>
            </a:r>
          </a:p>
          <a:p>
            <a:pPr marL="514350" indent="-514350" algn="just">
              <a:lnSpc>
                <a:spcPct val="90000"/>
              </a:lnSpc>
              <a:buFontTx/>
              <a:buChar char="•"/>
            </a:pPr>
            <a:endParaRPr lang="en-US" sz="1600" dirty="0">
              <a:solidFill>
                <a:srgbClr val="000000"/>
              </a:solidFill>
              <a:latin typeface="Roboto Slab Light" pitchFamily="2" charset="0"/>
              <a:ea typeface="Roboto Slab Light" pitchFamily="2" charset="0"/>
              <a:cs typeface="Roboto Slab Light" pitchFamily="2" charset="0"/>
            </a:endParaRP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The biggest differences can be seen NACE G “Wholesale &amp; Retail Trade” and NACE S-V “Other Services”</a:t>
            </a:r>
            <a:endParaRPr lang="en-GB" sz="1600" dirty="0">
              <a:solidFill>
                <a:srgbClr val="000000"/>
              </a:solidFill>
              <a:latin typeface="Roboto Slab Light" pitchFamily="2" charset="0"/>
              <a:ea typeface="Roboto Slab Light" pitchFamily="2" charset="0"/>
              <a:cs typeface="Roboto Slab Light" pitchFamily="2" charset="0"/>
            </a:endParaRPr>
          </a:p>
          <a:p>
            <a:pPr marL="514350" indent="-514350" algn="just">
              <a:lnSpc>
                <a:spcPct val="90000"/>
              </a:lnSpc>
              <a:buFontTx/>
              <a:buChar char="•"/>
            </a:pPr>
            <a:endParaRPr lang="en-US" sz="1600" dirty="0">
              <a:solidFill>
                <a:srgbClr val="000000"/>
              </a:solidFill>
              <a:latin typeface="Roboto Slab Light" pitchFamily="2" charset="0"/>
              <a:ea typeface="Roboto Slab Light" pitchFamily="2" charset="0"/>
              <a:cs typeface="Roboto Slab Light" pitchFamily="2" charset="0"/>
            </a:endParaRPr>
          </a:p>
        </p:txBody>
      </p:sp>
      <p:sp>
        <p:nvSpPr>
          <p:cNvPr id="2" name="Slide Number Placeholder 1">
            <a:extLst>
              <a:ext uri="{FF2B5EF4-FFF2-40B4-BE49-F238E27FC236}">
                <a16:creationId xmlns:a16="http://schemas.microsoft.com/office/drawing/2014/main" id="{01901CB0-CFAE-4386-9E0B-063E66B455A1}"/>
              </a:ext>
            </a:extLst>
          </p:cNvPr>
          <p:cNvSpPr>
            <a:spLocks noGrp="1"/>
          </p:cNvSpPr>
          <p:nvPr>
            <p:ph type="sldNum" sz="quarter" idx="4"/>
          </p:nvPr>
        </p:nvSpPr>
        <p:spPr/>
        <p:txBody>
          <a:bodyPr/>
          <a:lstStyle/>
          <a:p>
            <a:fld id="{517A7B32-69DB-4CF1-942C-111B3EAEDE95}" type="slidenum">
              <a:rPr lang="en-IE" smtClean="0"/>
              <a:t>2</a:t>
            </a:fld>
            <a:endParaRPr lang="en-IE" dirty="0"/>
          </a:p>
        </p:txBody>
      </p:sp>
    </p:spTree>
    <p:extLst>
      <p:ext uri="{BB962C8B-B14F-4D97-AF65-F5344CB8AC3E}">
        <p14:creationId xmlns:p14="http://schemas.microsoft.com/office/powerpoint/2010/main" val="32145802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2AAAE-9848-A000-32D3-12DDB3BC4C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1A322B-A9BD-7E11-26B6-50A4D3522BE3}"/>
              </a:ext>
            </a:extLst>
          </p:cNvPr>
          <p:cNvSpPr>
            <a:spLocks noGrp="1"/>
          </p:cNvSpPr>
          <p:nvPr>
            <p:ph type="title"/>
          </p:nvPr>
        </p:nvSpPr>
        <p:spPr>
          <a:xfrm>
            <a:off x="467544" y="86427"/>
            <a:ext cx="8219256" cy="397091"/>
          </a:xfrm>
        </p:spPr>
        <p:txBody>
          <a:bodyPr>
            <a:normAutofit/>
          </a:bodyPr>
          <a:lstStyle/>
          <a:p>
            <a:r>
              <a:rPr lang="en-IE" sz="2000" dirty="0"/>
              <a:t>Unemployment rate up across all age groups except 65+</a:t>
            </a:r>
          </a:p>
        </p:txBody>
      </p:sp>
      <p:sp>
        <p:nvSpPr>
          <p:cNvPr id="4" name="Slide Number Placeholder 3">
            <a:extLst>
              <a:ext uri="{FF2B5EF4-FFF2-40B4-BE49-F238E27FC236}">
                <a16:creationId xmlns:a16="http://schemas.microsoft.com/office/drawing/2014/main" id="{D00158B6-0798-A4AA-3B7C-CCB334752A27}"/>
              </a:ext>
            </a:extLst>
          </p:cNvPr>
          <p:cNvSpPr>
            <a:spLocks noGrp="1"/>
          </p:cNvSpPr>
          <p:nvPr>
            <p:ph type="sldNum" sz="quarter" idx="4"/>
          </p:nvPr>
        </p:nvSpPr>
        <p:spPr/>
        <p:txBody>
          <a:bodyPr/>
          <a:lstStyle/>
          <a:p>
            <a:fld id="{517A7B32-69DB-4CF1-942C-111B3EAEDE95}" type="slidenum">
              <a:rPr lang="en-IE" smtClean="0"/>
              <a:t>20</a:t>
            </a:fld>
            <a:endParaRPr lang="en-IE" dirty="0"/>
          </a:p>
        </p:txBody>
      </p:sp>
      <p:pic>
        <p:nvPicPr>
          <p:cNvPr id="5" name="Picture 4" descr="A graph of numbers and a number of years&#10;&#10;AI-generated content may be incorrect.">
            <a:extLst>
              <a:ext uri="{FF2B5EF4-FFF2-40B4-BE49-F238E27FC236}">
                <a16:creationId xmlns:a16="http://schemas.microsoft.com/office/drawing/2014/main" id="{6B12EB9F-3CD4-A45E-319B-64D20119BA2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94893"/>
            <a:ext cx="7083243" cy="3744000"/>
          </a:xfrm>
          <a:prstGeom prst="rect">
            <a:avLst/>
          </a:prstGeom>
        </p:spPr>
      </p:pic>
      <p:sp>
        <p:nvSpPr>
          <p:cNvPr id="3" name="TextBox 1">
            <a:extLst>
              <a:ext uri="{FF2B5EF4-FFF2-40B4-BE49-F238E27FC236}">
                <a16:creationId xmlns:a16="http://schemas.microsoft.com/office/drawing/2014/main" id="{32DB632F-472D-246D-1F5C-82AC5E490434}"/>
              </a:ext>
            </a:extLst>
          </p:cNvPr>
          <p:cNvSpPr txBox="1"/>
          <p:nvPr/>
        </p:nvSpPr>
        <p:spPr>
          <a:xfrm>
            <a:off x="13688" y="3937820"/>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spTree>
    <p:extLst>
      <p:ext uri="{BB962C8B-B14F-4D97-AF65-F5344CB8AC3E}">
        <p14:creationId xmlns:p14="http://schemas.microsoft.com/office/powerpoint/2010/main" val="1954462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EEA54F-C356-BEA9-A931-139AB8A1A048}"/>
              </a:ext>
            </a:extLst>
          </p:cNvPr>
          <p:cNvSpPr>
            <a:spLocks noGrp="1"/>
          </p:cNvSpPr>
          <p:nvPr>
            <p:ph type="title"/>
          </p:nvPr>
        </p:nvSpPr>
        <p:spPr>
          <a:xfrm>
            <a:off x="467544" y="205979"/>
            <a:ext cx="8219256" cy="277539"/>
          </a:xfrm>
        </p:spPr>
        <p:txBody>
          <a:bodyPr>
            <a:noAutofit/>
          </a:bodyPr>
          <a:lstStyle/>
          <a:p>
            <a:r>
              <a:rPr lang="en-IE" sz="2000" dirty="0"/>
              <a:t>Unemployment rate increased in East and Border</a:t>
            </a:r>
          </a:p>
        </p:txBody>
      </p:sp>
      <p:sp>
        <p:nvSpPr>
          <p:cNvPr id="3" name="Text Placeholder 2">
            <a:extLst>
              <a:ext uri="{FF2B5EF4-FFF2-40B4-BE49-F238E27FC236}">
                <a16:creationId xmlns:a16="http://schemas.microsoft.com/office/drawing/2014/main" id="{E918C8DC-4BAE-0132-DA39-94D1468C9CEA}"/>
              </a:ext>
            </a:extLst>
          </p:cNvPr>
          <p:cNvSpPr>
            <a:spLocks noGrp="1"/>
          </p:cNvSpPr>
          <p:nvPr>
            <p:ph type="body" idx="1"/>
          </p:nvPr>
        </p:nvSpPr>
        <p:spPr>
          <a:xfrm>
            <a:off x="457195" y="656595"/>
            <a:ext cx="4040188" cy="479822"/>
          </a:xfrm>
        </p:spPr>
        <p:txBody>
          <a:bodyPr>
            <a:normAutofit/>
          </a:bodyPr>
          <a:lstStyle/>
          <a:p>
            <a:r>
              <a:rPr lang="en-IE" sz="1600" dirty="0"/>
              <a:t>Unemployment rate</a:t>
            </a:r>
          </a:p>
        </p:txBody>
      </p:sp>
      <p:sp>
        <p:nvSpPr>
          <p:cNvPr id="5" name="Text Placeholder 4">
            <a:extLst>
              <a:ext uri="{FF2B5EF4-FFF2-40B4-BE49-F238E27FC236}">
                <a16:creationId xmlns:a16="http://schemas.microsoft.com/office/drawing/2014/main" id="{971736DD-9E9D-1136-757E-484C09E64C77}"/>
              </a:ext>
            </a:extLst>
          </p:cNvPr>
          <p:cNvSpPr>
            <a:spLocks noGrp="1"/>
          </p:cNvSpPr>
          <p:nvPr>
            <p:ph type="body" sz="quarter" idx="3"/>
          </p:nvPr>
        </p:nvSpPr>
        <p:spPr>
          <a:xfrm>
            <a:off x="4652015" y="621994"/>
            <a:ext cx="4041775" cy="479822"/>
          </a:xfrm>
        </p:spPr>
        <p:txBody>
          <a:bodyPr>
            <a:normAutofit/>
          </a:bodyPr>
          <a:lstStyle/>
          <a:p>
            <a:r>
              <a:rPr lang="en-IE" sz="1600" dirty="0"/>
              <a:t>Change in unemployment rate </a:t>
            </a:r>
          </a:p>
        </p:txBody>
      </p:sp>
      <p:pic>
        <p:nvPicPr>
          <p:cNvPr id="10" name="Content Placeholder 9" descr="A map of ireland with different colored states&#10;&#10;AI-generated content may be incorrect.">
            <a:extLst>
              <a:ext uri="{FF2B5EF4-FFF2-40B4-BE49-F238E27FC236}">
                <a16:creationId xmlns:a16="http://schemas.microsoft.com/office/drawing/2014/main" id="{F9FC2011-04B1-B0A2-6267-F62A69E144AA}"/>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3808919" y="1101816"/>
            <a:ext cx="5312434" cy="2808000"/>
          </a:xfrm>
        </p:spPr>
      </p:pic>
      <p:sp>
        <p:nvSpPr>
          <p:cNvPr id="7" name="Slide Number Placeholder 6">
            <a:extLst>
              <a:ext uri="{FF2B5EF4-FFF2-40B4-BE49-F238E27FC236}">
                <a16:creationId xmlns:a16="http://schemas.microsoft.com/office/drawing/2014/main" id="{5337CEEA-5C2B-C55B-A4F1-13ABBB6904CF}"/>
              </a:ext>
            </a:extLst>
          </p:cNvPr>
          <p:cNvSpPr>
            <a:spLocks noGrp="1"/>
          </p:cNvSpPr>
          <p:nvPr>
            <p:ph type="sldNum" sz="quarter" idx="10"/>
          </p:nvPr>
        </p:nvSpPr>
        <p:spPr/>
        <p:txBody>
          <a:bodyPr/>
          <a:lstStyle/>
          <a:p>
            <a:fld id="{517A7B32-69DB-4CF1-942C-111B3EAEDE95}" type="slidenum">
              <a:rPr lang="en-IE" smtClean="0"/>
              <a:t>21</a:t>
            </a:fld>
            <a:endParaRPr lang="en-IE" dirty="0"/>
          </a:p>
        </p:txBody>
      </p:sp>
      <p:pic>
        <p:nvPicPr>
          <p:cNvPr id="8" name="Content Placeholder 7" descr="A map of ireland with different colored areas&#10;&#10;AI-generated content may be incorrect.">
            <a:extLst>
              <a:ext uri="{FF2B5EF4-FFF2-40B4-BE49-F238E27FC236}">
                <a16:creationId xmlns:a16="http://schemas.microsoft.com/office/drawing/2014/main" id="{4AC09165-318E-2960-0D3D-4EB9C74ADD69}"/>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22647" y="1119117"/>
            <a:ext cx="5312435" cy="2808000"/>
          </a:xfrm>
          <a:prstGeom prst="rect">
            <a:avLst/>
          </a:prstGeom>
        </p:spPr>
      </p:pic>
      <p:sp>
        <p:nvSpPr>
          <p:cNvPr id="4" name="TextBox 1">
            <a:extLst>
              <a:ext uri="{FF2B5EF4-FFF2-40B4-BE49-F238E27FC236}">
                <a16:creationId xmlns:a16="http://schemas.microsoft.com/office/drawing/2014/main" id="{D835D67C-D903-1411-EBB5-729EF1EA46EB}"/>
              </a:ext>
            </a:extLst>
          </p:cNvPr>
          <p:cNvSpPr txBox="1"/>
          <p:nvPr/>
        </p:nvSpPr>
        <p:spPr>
          <a:xfrm>
            <a:off x="13688" y="3937820"/>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spTree>
    <p:extLst>
      <p:ext uri="{BB962C8B-B14F-4D97-AF65-F5344CB8AC3E}">
        <p14:creationId xmlns:p14="http://schemas.microsoft.com/office/powerpoint/2010/main" val="373674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6C18B8-2A6C-A257-882A-175FDB9EA6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5E8312-B636-4D70-962E-D4E2E29F7E07}"/>
              </a:ext>
            </a:extLst>
          </p:cNvPr>
          <p:cNvSpPr>
            <a:spLocks noGrp="1"/>
          </p:cNvSpPr>
          <p:nvPr>
            <p:ph type="title"/>
          </p:nvPr>
        </p:nvSpPr>
        <p:spPr>
          <a:xfrm>
            <a:off x="467544" y="86427"/>
            <a:ext cx="8219256" cy="397091"/>
          </a:xfrm>
        </p:spPr>
        <p:txBody>
          <a:bodyPr>
            <a:normAutofit/>
          </a:bodyPr>
          <a:lstStyle/>
          <a:p>
            <a:r>
              <a:rPr lang="en-IE" sz="2000" dirty="0"/>
              <a:t>Long-term unemployment increased 25,900</a:t>
            </a:r>
          </a:p>
        </p:txBody>
      </p:sp>
      <p:sp>
        <p:nvSpPr>
          <p:cNvPr id="4" name="Slide Number Placeholder 3">
            <a:extLst>
              <a:ext uri="{FF2B5EF4-FFF2-40B4-BE49-F238E27FC236}">
                <a16:creationId xmlns:a16="http://schemas.microsoft.com/office/drawing/2014/main" id="{8AD6395A-1172-4D8A-95F6-FDA481EBA1BB}"/>
              </a:ext>
            </a:extLst>
          </p:cNvPr>
          <p:cNvSpPr>
            <a:spLocks noGrp="1"/>
          </p:cNvSpPr>
          <p:nvPr>
            <p:ph type="sldNum" sz="quarter" idx="4"/>
          </p:nvPr>
        </p:nvSpPr>
        <p:spPr/>
        <p:txBody>
          <a:bodyPr/>
          <a:lstStyle/>
          <a:p>
            <a:fld id="{517A7B32-69DB-4CF1-942C-111B3EAEDE95}" type="slidenum">
              <a:rPr lang="en-IE" smtClean="0"/>
              <a:t>22</a:t>
            </a:fld>
            <a:endParaRPr lang="en-IE" dirty="0"/>
          </a:p>
        </p:txBody>
      </p:sp>
      <p:pic>
        <p:nvPicPr>
          <p:cNvPr id="5" name="Picture 4" descr="A graph of a number of years&#10;&#10;AI-generated content may be incorrect.">
            <a:extLst>
              <a:ext uri="{FF2B5EF4-FFF2-40B4-BE49-F238E27FC236}">
                <a16:creationId xmlns:a16="http://schemas.microsoft.com/office/drawing/2014/main" id="{9C2D71AF-AB6B-14F0-221A-38BE2A52B3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483518"/>
            <a:ext cx="7083243" cy="3744000"/>
          </a:xfrm>
          <a:prstGeom prst="rect">
            <a:avLst/>
          </a:prstGeom>
        </p:spPr>
      </p:pic>
      <p:sp>
        <p:nvSpPr>
          <p:cNvPr id="3" name="TextBox 1">
            <a:extLst>
              <a:ext uri="{FF2B5EF4-FFF2-40B4-BE49-F238E27FC236}">
                <a16:creationId xmlns:a16="http://schemas.microsoft.com/office/drawing/2014/main" id="{ECBA7379-C3EB-D55C-D37B-26B7993686CE}"/>
              </a:ext>
            </a:extLst>
          </p:cNvPr>
          <p:cNvSpPr txBox="1"/>
          <p:nvPr/>
        </p:nvSpPr>
        <p:spPr>
          <a:xfrm>
            <a:off x="-1703" y="3990409"/>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spTree>
    <p:extLst>
      <p:ext uri="{BB962C8B-B14F-4D97-AF65-F5344CB8AC3E}">
        <p14:creationId xmlns:p14="http://schemas.microsoft.com/office/powerpoint/2010/main" val="370808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7632848" cy="3494209"/>
          </a:xfrm>
        </p:spPr>
        <p:txBody>
          <a:bodyPr anchor="t">
            <a:normAutofit fontScale="90000"/>
          </a:bodyPr>
          <a:lstStyle/>
          <a:p>
            <a:r>
              <a:rPr lang="en-US" sz="3100" dirty="0">
                <a:latin typeface="Roboto Slab Light" pitchFamily="2" charset="0"/>
                <a:ea typeface="Roboto Slab Light" pitchFamily="2" charset="0"/>
                <a:cs typeface="Roboto Slab Light" pitchFamily="2" charset="0"/>
              </a:rPr>
              <a:t>Labour Force</a:t>
            </a:r>
            <a:br>
              <a:rPr lang="en-US" sz="2800" dirty="0">
                <a:latin typeface="Roboto Slab Light" pitchFamily="2" charset="0"/>
                <a:ea typeface="Roboto Slab Light" pitchFamily="2" charset="0"/>
                <a:cs typeface="Roboto Slab Light" pitchFamily="2" charset="0"/>
              </a:rPr>
            </a:br>
            <a:r>
              <a:rPr lang="en-US" sz="2800" dirty="0">
                <a:latin typeface="Roboto Slab Light" pitchFamily="2" charset="0"/>
                <a:ea typeface="Roboto Slab Light" pitchFamily="2" charset="0"/>
                <a:cs typeface="Roboto Slab Light" pitchFamily="2" charset="0"/>
              </a:rPr>
              <a:t> </a:t>
            </a:r>
            <a:br>
              <a:rPr lang="en-US" sz="28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Q1 2026:</a:t>
            </a:r>
            <a:br>
              <a:rPr lang="en-US" sz="2000" dirty="0">
                <a:latin typeface="Roboto Slab Light" pitchFamily="2" charset="0"/>
                <a:ea typeface="Roboto Slab Light" pitchFamily="2" charset="0"/>
                <a:cs typeface="Roboto Slab Light" pitchFamily="2" charset="0"/>
              </a:rPr>
            </a:br>
            <a:br>
              <a:rPr lang="en-US" sz="20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Persons in labour force: 	2,936,300		+0.6%</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Participation rate (15+): 	65.0%		-0.8 p.p.</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Seasonally adjusted </a:t>
            </a: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participation rate: 		65.5% 		-0.4 </a:t>
            </a:r>
            <a:r>
              <a:rPr lang="en-US" sz="1800" dirty="0" err="1">
                <a:latin typeface="Roboto Slab Light" pitchFamily="2" charset="0"/>
                <a:ea typeface="Roboto Slab Light" pitchFamily="2" charset="0"/>
                <a:cs typeface="Roboto Slab Light" pitchFamily="2" charset="0"/>
              </a:rPr>
              <a:t>p.p</a:t>
            </a:r>
            <a:r>
              <a:rPr lang="en-US" sz="1800" dirty="0">
                <a:latin typeface="Roboto Slab Light" pitchFamily="2" charset="0"/>
                <a:ea typeface="Roboto Slab Light" pitchFamily="2" charset="0"/>
                <a:cs typeface="Roboto Slab Light" pitchFamily="2" charset="0"/>
              </a:rPr>
              <a:t> from Q4 2025</a:t>
            </a:r>
            <a:br>
              <a:rPr lang="en-US" sz="2000" dirty="0">
                <a:latin typeface="Roboto Slab"/>
              </a:rPr>
            </a:br>
            <a:br>
              <a:rPr lang="en-US" sz="2000" dirty="0">
                <a:latin typeface="Roboto Slab"/>
              </a:rPr>
            </a:br>
            <a:endParaRPr lang="en-US" sz="2000" dirty="0">
              <a:latin typeface="Roboto Slab"/>
            </a:endParaRPr>
          </a:p>
        </p:txBody>
      </p:sp>
    </p:spTree>
    <p:extLst>
      <p:ext uri="{BB962C8B-B14F-4D97-AF65-F5344CB8AC3E}">
        <p14:creationId xmlns:p14="http://schemas.microsoft.com/office/powerpoint/2010/main" val="776877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D5617E-9753-7AF0-EE20-5FBAA74265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2A966-6FAD-7F88-C2A1-54E013617A3E}"/>
              </a:ext>
            </a:extLst>
          </p:cNvPr>
          <p:cNvSpPr>
            <a:spLocks noGrp="1"/>
          </p:cNvSpPr>
          <p:nvPr>
            <p:ph type="title"/>
          </p:nvPr>
        </p:nvSpPr>
        <p:spPr>
          <a:xfrm>
            <a:off x="467544" y="86427"/>
            <a:ext cx="8219256" cy="397091"/>
          </a:xfrm>
        </p:spPr>
        <p:txBody>
          <a:bodyPr>
            <a:normAutofit/>
          </a:bodyPr>
          <a:lstStyle/>
          <a:p>
            <a:r>
              <a:rPr lang="en-IE" sz="2000" dirty="0"/>
              <a:t>Labour force increased for older age-cohorts</a:t>
            </a:r>
          </a:p>
        </p:txBody>
      </p:sp>
      <p:sp>
        <p:nvSpPr>
          <p:cNvPr id="4" name="Slide Number Placeholder 3">
            <a:extLst>
              <a:ext uri="{FF2B5EF4-FFF2-40B4-BE49-F238E27FC236}">
                <a16:creationId xmlns:a16="http://schemas.microsoft.com/office/drawing/2014/main" id="{7BC8DF46-F313-8E6C-F00E-0967265FC73A}"/>
              </a:ext>
            </a:extLst>
          </p:cNvPr>
          <p:cNvSpPr>
            <a:spLocks noGrp="1"/>
          </p:cNvSpPr>
          <p:nvPr>
            <p:ph type="sldNum" sz="quarter" idx="4"/>
          </p:nvPr>
        </p:nvSpPr>
        <p:spPr/>
        <p:txBody>
          <a:bodyPr/>
          <a:lstStyle/>
          <a:p>
            <a:fld id="{517A7B32-69DB-4CF1-942C-111B3EAEDE95}" type="slidenum">
              <a:rPr lang="en-IE" smtClean="0"/>
              <a:t>24</a:t>
            </a:fld>
            <a:endParaRPr lang="en-IE" dirty="0"/>
          </a:p>
        </p:txBody>
      </p:sp>
      <p:pic>
        <p:nvPicPr>
          <p:cNvPr id="5" name="Picture 4" descr="A graph of numbers and a number of years&#10;&#10;AI-generated content may be incorrect.">
            <a:extLst>
              <a:ext uri="{FF2B5EF4-FFF2-40B4-BE49-F238E27FC236}">
                <a16:creationId xmlns:a16="http://schemas.microsoft.com/office/drawing/2014/main" id="{A749B562-E010-2755-0DCC-5425709A42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
        <p:nvSpPr>
          <p:cNvPr id="3" name="TextBox 1">
            <a:extLst>
              <a:ext uri="{FF2B5EF4-FFF2-40B4-BE49-F238E27FC236}">
                <a16:creationId xmlns:a16="http://schemas.microsoft.com/office/drawing/2014/main" id="{7641AB2F-C7AE-7DD1-E5E5-D0CCC864E2B3}"/>
              </a:ext>
            </a:extLst>
          </p:cNvPr>
          <p:cNvSpPr txBox="1"/>
          <p:nvPr/>
        </p:nvSpPr>
        <p:spPr>
          <a:xfrm>
            <a:off x="-1703" y="3990409"/>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spTree>
    <p:extLst>
      <p:ext uri="{BB962C8B-B14F-4D97-AF65-F5344CB8AC3E}">
        <p14:creationId xmlns:p14="http://schemas.microsoft.com/office/powerpoint/2010/main" val="4291728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EAEDB-7DA2-6E97-81AE-B80E8BE10E7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975D263-2AA7-FA32-70F4-D3F9583D5D92}"/>
              </a:ext>
            </a:extLst>
          </p:cNvPr>
          <p:cNvSpPr>
            <a:spLocks noGrp="1"/>
          </p:cNvSpPr>
          <p:nvPr>
            <p:ph type="title"/>
          </p:nvPr>
        </p:nvSpPr>
        <p:spPr>
          <a:xfrm>
            <a:off x="467544" y="86427"/>
            <a:ext cx="8219256" cy="397091"/>
          </a:xfrm>
        </p:spPr>
        <p:txBody>
          <a:bodyPr>
            <a:normAutofit/>
          </a:bodyPr>
          <a:lstStyle/>
          <a:p>
            <a:r>
              <a:rPr lang="en-IE" sz="2000" dirty="0"/>
              <a:t>Largest increase in labour force from Rest of the World</a:t>
            </a:r>
          </a:p>
        </p:txBody>
      </p:sp>
      <p:sp>
        <p:nvSpPr>
          <p:cNvPr id="4" name="Slide Number Placeholder 3">
            <a:extLst>
              <a:ext uri="{FF2B5EF4-FFF2-40B4-BE49-F238E27FC236}">
                <a16:creationId xmlns:a16="http://schemas.microsoft.com/office/drawing/2014/main" id="{DC2D25D7-BA2B-05FB-30C2-CABB658EC84A}"/>
              </a:ext>
            </a:extLst>
          </p:cNvPr>
          <p:cNvSpPr>
            <a:spLocks noGrp="1"/>
          </p:cNvSpPr>
          <p:nvPr>
            <p:ph type="sldNum" sz="quarter" idx="4"/>
          </p:nvPr>
        </p:nvSpPr>
        <p:spPr/>
        <p:txBody>
          <a:bodyPr/>
          <a:lstStyle/>
          <a:p>
            <a:fld id="{517A7B32-69DB-4CF1-942C-111B3EAEDE95}" type="slidenum">
              <a:rPr lang="en-IE" smtClean="0"/>
              <a:t>25</a:t>
            </a:fld>
            <a:endParaRPr lang="en-IE" dirty="0"/>
          </a:p>
        </p:txBody>
      </p:sp>
      <p:pic>
        <p:nvPicPr>
          <p:cNvPr id="5" name="Picture 4" descr="A graph of different colored bars&#10;&#10;AI-generated content may be incorrect.">
            <a:extLst>
              <a:ext uri="{FF2B5EF4-FFF2-40B4-BE49-F238E27FC236}">
                <a16:creationId xmlns:a16="http://schemas.microsoft.com/office/drawing/2014/main" id="{B7C34927-95F6-A5A5-103A-14AD180580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
        <p:nvSpPr>
          <p:cNvPr id="3" name="TextBox 1">
            <a:extLst>
              <a:ext uri="{FF2B5EF4-FFF2-40B4-BE49-F238E27FC236}">
                <a16:creationId xmlns:a16="http://schemas.microsoft.com/office/drawing/2014/main" id="{49E642CE-D18E-64C2-DC34-0F5BE867863A}"/>
              </a:ext>
            </a:extLst>
          </p:cNvPr>
          <p:cNvSpPr txBox="1"/>
          <p:nvPr/>
        </p:nvSpPr>
        <p:spPr>
          <a:xfrm>
            <a:off x="-1703" y="3990409"/>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spTree>
    <p:extLst>
      <p:ext uri="{BB962C8B-B14F-4D97-AF65-F5344CB8AC3E}">
        <p14:creationId xmlns:p14="http://schemas.microsoft.com/office/powerpoint/2010/main" val="18995535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B33B9-4ED6-287E-91F0-3644C3A97E50}"/>
              </a:ext>
            </a:extLst>
          </p:cNvPr>
          <p:cNvSpPr>
            <a:spLocks noGrp="1"/>
          </p:cNvSpPr>
          <p:nvPr>
            <p:ph type="title"/>
          </p:nvPr>
        </p:nvSpPr>
        <p:spPr/>
        <p:txBody>
          <a:bodyPr/>
          <a:lstStyle/>
          <a:p>
            <a:r>
              <a:rPr lang="en-IE" dirty="0"/>
              <a:t>Labour Force</a:t>
            </a:r>
          </a:p>
        </p:txBody>
      </p:sp>
      <p:sp>
        <p:nvSpPr>
          <p:cNvPr id="3" name="Content Placeholder 2">
            <a:extLst>
              <a:ext uri="{FF2B5EF4-FFF2-40B4-BE49-F238E27FC236}">
                <a16:creationId xmlns:a16="http://schemas.microsoft.com/office/drawing/2014/main" id="{3B43EA94-BB00-ECD2-A64B-60569A597130}"/>
              </a:ext>
            </a:extLst>
          </p:cNvPr>
          <p:cNvSpPr>
            <a:spLocks noGrp="1"/>
          </p:cNvSpPr>
          <p:nvPr>
            <p:ph idx="1"/>
          </p:nvPr>
        </p:nvSpPr>
        <p:spPr>
          <a:xfrm>
            <a:off x="323528" y="1347614"/>
            <a:ext cx="8229600" cy="2811759"/>
          </a:xfrm>
        </p:spPr>
        <p:txBody>
          <a:bodyPr>
            <a:normAutofit fontScale="77500" lnSpcReduction="20000"/>
          </a:bodyPr>
          <a:lstStyle/>
          <a:p>
            <a:r>
              <a:rPr lang="en-IE" b="1" u="sng" dirty="0"/>
              <a:t>Unadjusted</a:t>
            </a:r>
          </a:p>
          <a:p>
            <a:pPr lvl="1"/>
            <a:r>
              <a:rPr lang="en-IE" dirty="0"/>
              <a:t>Increased by 18,000 (0.6%) over the year to 2,936,300 in Q1 2026</a:t>
            </a:r>
          </a:p>
          <a:p>
            <a:pPr lvl="1"/>
            <a:r>
              <a:rPr lang="en-IE" dirty="0"/>
              <a:t>Demographic effect +40,600</a:t>
            </a:r>
          </a:p>
          <a:p>
            <a:pPr lvl="1"/>
            <a:r>
              <a:rPr lang="en-IE" dirty="0"/>
              <a:t>Participation </a:t>
            </a:r>
            <a:r>
              <a:rPr lang="en-IE"/>
              <a:t>effect -22,600</a:t>
            </a:r>
            <a:endParaRPr lang="en-IE" dirty="0"/>
          </a:p>
          <a:p>
            <a:pPr lvl="1"/>
            <a:r>
              <a:rPr lang="en-IE" dirty="0"/>
              <a:t>Participation rate decreased by 0.8p.p. to 65.0%</a:t>
            </a:r>
          </a:p>
          <a:p>
            <a:r>
              <a:rPr lang="en-IE" b="1" u="sng" dirty="0"/>
              <a:t>Adjusted</a:t>
            </a:r>
          </a:p>
          <a:p>
            <a:pPr lvl="1"/>
            <a:r>
              <a:rPr lang="en-IE" dirty="0"/>
              <a:t>Decrease of 7,500 or 0.3% over the quarter to 2,958,500 in Q1 2026</a:t>
            </a:r>
          </a:p>
        </p:txBody>
      </p:sp>
      <p:sp>
        <p:nvSpPr>
          <p:cNvPr id="4" name="Slide Number Placeholder 3">
            <a:extLst>
              <a:ext uri="{FF2B5EF4-FFF2-40B4-BE49-F238E27FC236}">
                <a16:creationId xmlns:a16="http://schemas.microsoft.com/office/drawing/2014/main" id="{85AFED5B-11A6-0E4A-07CB-95DF8C47445E}"/>
              </a:ext>
            </a:extLst>
          </p:cNvPr>
          <p:cNvSpPr>
            <a:spLocks noGrp="1"/>
          </p:cNvSpPr>
          <p:nvPr>
            <p:ph type="sldNum" sz="quarter" idx="4"/>
          </p:nvPr>
        </p:nvSpPr>
        <p:spPr/>
        <p:txBody>
          <a:bodyPr/>
          <a:lstStyle/>
          <a:p>
            <a:fld id="{517A7B32-69DB-4CF1-942C-111B3EAEDE95}" type="slidenum">
              <a:rPr lang="en-IE" smtClean="0"/>
              <a:t>26</a:t>
            </a:fld>
            <a:endParaRPr lang="en-IE" dirty="0"/>
          </a:p>
        </p:txBody>
      </p:sp>
    </p:spTree>
    <p:extLst>
      <p:ext uri="{BB962C8B-B14F-4D97-AF65-F5344CB8AC3E}">
        <p14:creationId xmlns:p14="http://schemas.microsoft.com/office/powerpoint/2010/main" val="3454617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77E3138-F90E-EE52-C471-782EFFACBBAC}"/>
              </a:ext>
            </a:extLst>
          </p:cNvPr>
          <p:cNvSpPr>
            <a:spLocks noGrp="1"/>
          </p:cNvSpPr>
          <p:nvPr>
            <p:ph type="ctrTitle"/>
          </p:nvPr>
        </p:nvSpPr>
        <p:spPr>
          <a:xfrm>
            <a:off x="323528" y="1597821"/>
            <a:ext cx="7632848" cy="3494209"/>
          </a:xfrm>
        </p:spPr>
        <p:txBody>
          <a:bodyPr anchor="t">
            <a:normAutofit fontScale="90000"/>
          </a:bodyPr>
          <a:lstStyle/>
          <a:p>
            <a:r>
              <a:rPr lang="en-US" sz="3100" dirty="0">
                <a:latin typeface="Roboto Slab Light" pitchFamily="2" charset="0"/>
                <a:ea typeface="Roboto Slab Light" pitchFamily="2" charset="0"/>
                <a:cs typeface="Roboto Slab Light" pitchFamily="2" charset="0"/>
              </a:rPr>
              <a:t>Not in the Labour Force</a:t>
            </a:r>
            <a:br>
              <a:rPr lang="en-US" sz="2800" dirty="0">
                <a:latin typeface="Roboto Slab Light" pitchFamily="2" charset="0"/>
                <a:ea typeface="Roboto Slab Light" pitchFamily="2" charset="0"/>
                <a:cs typeface="Roboto Slab Light" pitchFamily="2" charset="0"/>
              </a:rPr>
            </a:br>
            <a:r>
              <a:rPr lang="en-US" sz="2800" dirty="0">
                <a:latin typeface="Roboto Slab Light" pitchFamily="2" charset="0"/>
                <a:ea typeface="Roboto Slab Light" pitchFamily="2" charset="0"/>
                <a:cs typeface="Roboto Slab Light" pitchFamily="2" charset="0"/>
              </a:rPr>
              <a:t> </a:t>
            </a:r>
            <a:br>
              <a:rPr lang="en-US" sz="28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Q1 2026:</a:t>
            </a:r>
            <a:br>
              <a:rPr lang="en-US" sz="2000" dirty="0">
                <a:latin typeface="Roboto Slab Light" pitchFamily="2" charset="0"/>
                <a:ea typeface="Roboto Slab Light" pitchFamily="2" charset="0"/>
                <a:cs typeface="Roboto Slab Light" pitchFamily="2" charset="0"/>
              </a:rPr>
            </a:br>
            <a:br>
              <a:rPr lang="en-US" sz="20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Persons not in the Labour Force: 	1,579,100		+4.1%</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Potential additional Labour Force:	103,700		-12.1%</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br>
              <a:rPr lang="en-US" sz="2000" dirty="0">
                <a:latin typeface="Roboto Slab"/>
              </a:rPr>
            </a:br>
            <a:br>
              <a:rPr lang="en-US" sz="2000" dirty="0">
                <a:latin typeface="Roboto Slab"/>
              </a:rPr>
            </a:br>
            <a:endParaRPr lang="en-US" sz="2000" dirty="0">
              <a:latin typeface="Roboto Slab"/>
            </a:endParaRPr>
          </a:p>
        </p:txBody>
      </p:sp>
    </p:spTree>
    <p:extLst>
      <p:ext uri="{BB962C8B-B14F-4D97-AF65-F5344CB8AC3E}">
        <p14:creationId xmlns:p14="http://schemas.microsoft.com/office/powerpoint/2010/main" val="7194472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45ABF-9180-5B87-4570-6B6084B614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6C57C5-FA61-540B-ED24-28640202DCF0}"/>
              </a:ext>
            </a:extLst>
          </p:cNvPr>
          <p:cNvSpPr>
            <a:spLocks noGrp="1"/>
          </p:cNvSpPr>
          <p:nvPr>
            <p:ph type="title"/>
          </p:nvPr>
        </p:nvSpPr>
        <p:spPr>
          <a:xfrm>
            <a:off x="467544" y="86427"/>
            <a:ext cx="8219256" cy="397091"/>
          </a:xfrm>
        </p:spPr>
        <p:txBody>
          <a:bodyPr>
            <a:normAutofit/>
          </a:bodyPr>
          <a:lstStyle/>
          <a:p>
            <a:r>
              <a:rPr lang="en-IE" sz="2000" dirty="0"/>
              <a:t>Does not want a job up</a:t>
            </a:r>
          </a:p>
        </p:txBody>
      </p:sp>
      <p:sp>
        <p:nvSpPr>
          <p:cNvPr id="4" name="Slide Number Placeholder 3">
            <a:extLst>
              <a:ext uri="{FF2B5EF4-FFF2-40B4-BE49-F238E27FC236}">
                <a16:creationId xmlns:a16="http://schemas.microsoft.com/office/drawing/2014/main" id="{346E676C-9254-A6C3-EE29-24E485C81E57}"/>
              </a:ext>
            </a:extLst>
          </p:cNvPr>
          <p:cNvSpPr>
            <a:spLocks noGrp="1"/>
          </p:cNvSpPr>
          <p:nvPr>
            <p:ph type="sldNum" sz="quarter" idx="4"/>
          </p:nvPr>
        </p:nvSpPr>
        <p:spPr/>
        <p:txBody>
          <a:bodyPr/>
          <a:lstStyle/>
          <a:p>
            <a:fld id="{517A7B32-69DB-4CF1-942C-111B3EAEDE95}" type="slidenum">
              <a:rPr lang="en-IE" smtClean="0"/>
              <a:t>28</a:t>
            </a:fld>
            <a:endParaRPr lang="en-IE" dirty="0"/>
          </a:p>
        </p:txBody>
      </p:sp>
      <p:pic>
        <p:nvPicPr>
          <p:cNvPr id="5" name="Picture 4" descr="A graph of a number of people&#10;&#10;AI-generated content may be incorrect.">
            <a:extLst>
              <a:ext uri="{FF2B5EF4-FFF2-40B4-BE49-F238E27FC236}">
                <a16:creationId xmlns:a16="http://schemas.microsoft.com/office/drawing/2014/main" id="{7D690F4A-5660-7082-518B-1B2788CB8E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483518"/>
            <a:ext cx="7083243" cy="3744000"/>
          </a:xfrm>
          <a:prstGeom prst="rect">
            <a:avLst/>
          </a:prstGeom>
        </p:spPr>
      </p:pic>
      <p:sp>
        <p:nvSpPr>
          <p:cNvPr id="3" name="TextBox 1">
            <a:extLst>
              <a:ext uri="{FF2B5EF4-FFF2-40B4-BE49-F238E27FC236}">
                <a16:creationId xmlns:a16="http://schemas.microsoft.com/office/drawing/2014/main" id="{CE296AEB-645D-6E31-B127-48081A50A6E5}"/>
              </a:ext>
            </a:extLst>
          </p:cNvPr>
          <p:cNvSpPr txBox="1"/>
          <p:nvPr/>
        </p:nvSpPr>
        <p:spPr>
          <a:xfrm>
            <a:off x="-1703" y="3990409"/>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spTree>
    <p:extLst>
      <p:ext uri="{BB962C8B-B14F-4D97-AF65-F5344CB8AC3E}">
        <p14:creationId xmlns:p14="http://schemas.microsoft.com/office/powerpoint/2010/main" val="33593558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9BEADC-F393-6A5D-D052-510A20D574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5EF4A-B6EF-5560-186A-7FEBCF433BAA}"/>
              </a:ext>
            </a:extLst>
          </p:cNvPr>
          <p:cNvSpPr>
            <a:spLocks noGrp="1"/>
          </p:cNvSpPr>
          <p:nvPr>
            <p:ph type="title"/>
          </p:nvPr>
        </p:nvSpPr>
        <p:spPr>
          <a:xfrm>
            <a:off x="467544" y="86427"/>
            <a:ext cx="8219256" cy="397091"/>
          </a:xfrm>
        </p:spPr>
        <p:txBody>
          <a:bodyPr>
            <a:normAutofit/>
          </a:bodyPr>
          <a:lstStyle/>
          <a:p>
            <a:r>
              <a:rPr lang="en-IE" sz="2000" dirty="0"/>
              <a:t>Part-time underemployed decreased</a:t>
            </a:r>
          </a:p>
        </p:txBody>
      </p:sp>
      <p:sp>
        <p:nvSpPr>
          <p:cNvPr id="4" name="Slide Number Placeholder 3">
            <a:extLst>
              <a:ext uri="{FF2B5EF4-FFF2-40B4-BE49-F238E27FC236}">
                <a16:creationId xmlns:a16="http://schemas.microsoft.com/office/drawing/2014/main" id="{C9EEDBA1-8F2D-05D3-7D40-1988219AF9B4}"/>
              </a:ext>
            </a:extLst>
          </p:cNvPr>
          <p:cNvSpPr>
            <a:spLocks noGrp="1"/>
          </p:cNvSpPr>
          <p:nvPr>
            <p:ph type="sldNum" sz="quarter" idx="4"/>
          </p:nvPr>
        </p:nvSpPr>
        <p:spPr/>
        <p:txBody>
          <a:bodyPr/>
          <a:lstStyle/>
          <a:p>
            <a:fld id="{517A7B32-69DB-4CF1-942C-111B3EAEDE95}" type="slidenum">
              <a:rPr lang="en-IE" smtClean="0"/>
              <a:t>29</a:t>
            </a:fld>
            <a:endParaRPr lang="en-IE" dirty="0"/>
          </a:p>
        </p:txBody>
      </p:sp>
      <p:pic>
        <p:nvPicPr>
          <p:cNvPr id="5" name="Picture 4" descr="A bar chart with numbers and text&#10;&#10;AI-generated content may be incorrect.">
            <a:extLst>
              <a:ext uri="{FF2B5EF4-FFF2-40B4-BE49-F238E27FC236}">
                <a16:creationId xmlns:a16="http://schemas.microsoft.com/office/drawing/2014/main" id="{67DEEB51-7EEC-482C-6FD2-107A6A0698C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83518"/>
            <a:ext cx="7083243" cy="3744000"/>
          </a:xfrm>
          <a:prstGeom prst="rect">
            <a:avLst/>
          </a:prstGeom>
        </p:spPr>
      </p:pic>
      <p:sp>
        <p:nvSpPr>
          <p:cNvPr id="3" name="TextBox 1">
            <a:extLst>
              <a:ext uri="{FF2B5EF4-FFF2-40B4-BE49-F238E27FC236}">
                <a16:creationId xmlns:a16="http://schemas.microsoft.com/office/drawing/2014/main" id="{1C7E5332-F587-A446-41A1-BBC2D7CC32B8}"/>
              </a:ext>
            </a:extLst>
          </p:cNvPr>
          <p:cNvSpPr txBox="1"/>
          <p:nvPr/>
        </p:nvSpPr>
        <p:spPr>
          <a:xfrm>
            <a:off x="-1703" y="3990409"/>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spTree>
    <p:extLst>
      <p:ext uri="{BB962C8B-B14F-4D97-AF65-F5344CB8AC3E}">
        <p14:creationId xmlns:p14="http://schemas.microsoft.com/office/powerpoint/2010/main" val="132151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BF2C-4CC9-4FE0-A8F8-CAA6B135E8E1}"/>
              </a:ext>
            </a:extLst>
          </p:cNvPr>
          <p:cNvSpPr>
            <a:spLocks noGrp="1"/>
          </p:cNvSpPr>
          <p:nvPr>
            <p:ph type="title"/>
          </p:nvPr>
        </p:nvSpPr>
        <p:spPr>
          <a:xfrm>
            <a:off x="467544" y="205979"/>
            <a:ext cx="8219256" cy="709587"/>
          </a:xfrm>
        </p:spPr>
        <p:txBody>
          <a:bodyPr>
            <a:normAutofit/>
          </a:bodyPr>
          <a:lstStyle/>
          <a:p>
            <a:r>
              <a:rPr lang="en-IE" sz="2000" dirty="0">
                <a:latin typeface="Roboto Slab Light" pitchFamily="2" charset="0"/>
                <a:ea typeface="Roboto Slab Light" pitchFamily="2" charset="0"/>
                <a:cs typeface="Roboto Slab Light" pitchFamily="2" charset="0"/>
              </a:rPr>
              <a:t>Infographic</a:t>
            </a:r>
          </a:p>
        </p:txBody>
      </p:sp>
      <p:sp>
        <p:nvSpPr>
          <p:cNvPr id="4" name="Slide Number Placeholder 3">
            <a:extLst>
              <a:ext uri="{FF2B5EF4-FFF2-40B4-BE49-F238E27FC236}">
                <a16:creationId xmlns:a16="http://schemas.microsoft.com/office/drawing/2014/main" id="{EDA4ABA5-DC85-4C46-BF77-09FAA6C615BB}"/>
              </a:ext>
            </a:extLst>
          </p:cNvPr>
          <p:cNvSpPr>
            <a:spLocks noGrp="1"/>
          </p:cNvSpPr>
          <p:nvPr>
            <p:ph type="sldNum" sz="quarter" idx="4"/>
          </p:nvPr>
        </p:nvSpPr>
        <p:spPr/>
        <p:txBody>
          <a:bodyPr/>
          <a:lstStyle/>
          <a:p>
            <a:fld id="{517A7B32-69DB-4CF1-942C-111B3EAEDE95}" type="slidenum">
              <a:rPr lang="en-IE" smtClean="0"/>
              <a:t>3</a:t>
            </a:fld>
            <a:endParaRPr lang="en-IE" dirty="0"/>
          </a:p>
        </p:txBody>
      </p:sp>
      <p:sp>
        <p:nvSpPr>
          <p:cNvPr id="6" name="TextBox 1">
            <a:extLst>
              <a:ext uri="{FF2B5EF4-FFF2-40B4-BE49-F238E27FC236}">
                <a16:creationId xmlns:a16="http://schemas.microsoft.com/office/drawing/2014/main" id="{9F58F130-7371-4097-89CF-E014411DB199}"/>
              </a:ext>
            </a:extLst>
          </p:cNvPr>
          <p:cNvSpPr txBox="1"/>
          <p:nvPr/>
        </p:nvSpPr>
        <p:spPr>
          <a:xfrm>
            <a:off x="323528" y="3867894"/>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p:txBody>
      </p:sp>
      <p:pic>
        <p:nvPicPr>
          <p:cNvPr id="5" name="Picture 4" descr="A person in a wheelchair with a briefcase and a graph&#10;&#10;AI-generated content may be incorrect.">
            <a:extLst>
              <a:ext uri="{FF2B5EF4-FFF2-40B4-BE49-F238E27FC236}">
                <a16:creationId xmlns:a16="http://schemas.microsoft.com/office/drawing/2014/main" id="{F040A450-E0F1-0A81-D8BC-4EEBABD753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63357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6A1571D-7C80-9840-5304-B77ACC0C14D1}"/>
              </a:ext>
            </a:extLst>
          </p:cNvPr>
          <p:cNvSpPr txBox="1">
            <a:spLocks/>
          </p:cNvSpPr>
          <p:nvPr/>
        </p:nvSpPr>
        <p:spPr>
          <a:xfrm>
            <a:off x="467544" y="1563638"/>
            <a:ext cx="7632848" cy="3494209"/>
          </a:xfrm>
          <a:prstGeom prst="rect">
            <a:avLst/>
          </a:prstGeom>
        </p:spPr>
        <p:txBody>
          <a:bodyPr vert="horz" lIns="91440" tIns="0" rIns="91440" bIns="0" rtlCol="0" anchor="t" anchorCtr="0">
            <a:normAutofit fontScale="97500"/>
          </a:bodyPr>
          <a:lstStyle>
            <a:lvl1pPr algn="l" defTabSz="914400" rtl="0" eaLnBrk="1" latinLnBrk="0" hangingPunct="1">
              <a:spcBef>
                <a:spcPct val="0"/>
              </a:spcBef>
              <a:buNone/>
              <a:defRPr sz="3200" b="0" i="0" kern="1200">
                <a:solidFill>
                  <a:schemeClr val="tx1"/>
                </a:solidFill>
                <a:latin typeface="Roboto Slab Bold"/>
                <a:ea typeface="+mj-ea"/>
                <a:cs typeface="Roboto Slab Bold"/>
              </a:defRPr>
            </a:lvl1pPr>
          </a:lstStyle>
          <a:p>
            <a:r>
              <a:rPr lang="en-US" sz="3100" dirty="0">
                <a:latin typeface="Roboto Slab Light" pitchFamily="2" charset="0"/>
                <a:ea typeface="Roboto Slab Light" pitchFamily="2" charset="0"/>
                <a:cs typeface="Roboto Slab Light" pitchFamily="2" charset="0"/>
              </a:rPr>
              <a:t>Young people (15-24) in the </a:t>
            </a:r>
            <a:r>
              <a:rPr lang="en-US" sz="3100" dirty="0" err="1">
                <a:latin typeface="Roboto Slab Light" pitchFamily="2" charset="0"/>
                <a:ea typeface="Roboto Slab Light" pitchFamily="2" charset="0"/>
                <a:cs typeface="Roboto Slab Light" pitchFamily="2" charset="0"/>
              </a:rPr>
              <a:t>labour</a:t>
            </a:r>
            <a:r>
              <a:rPr lang="en-US" sz="3100" dirty="0">
                <a:latin typeface="Roboto Slab Light" pitchFamily="2" charset="0"/>
                <a:ea typeface="Roboto Slab Light" pitchFamily="2" charset="0"/>
                <a:cs typeface="Roboto Slab Light" pitchFamily="2" charset="0"/>
              </a:rPr>
              <a:t> force</a:t>
            </a:r>
            <a:br>
              <a:rPr lang="en-US" sz="2800" dirty="0">
                <a:latin typeface="Roboto Slab Light" pitchFamily="2" charset="0"/>
                <a:ea typeface="Roboto Slab Light" pitchFamily="2" charset="0"/>
                <a:cs typeface="Roboto Slab Light" pitchFamily="2" charset="0"/>
              </a:rPr>
            </a:br>
            <a:r>
              <a:rPr lang="en-US" sz="2800" dirty="0">
                <a:latin typeface="Roboto Slab Light" pitchFamily="2" charset="0"/>
                <a:ea typeface="Roboto Slab Light" pitchFamily="2" charset="0"/>
                <a:cs typeface="Roboto Slab Light" pitchFamily="2" charset="0"/>
              </a:rPr>
              <a:t> </a:t>
            </a:r>
            <a:br>
              <a:rPr lang="en-US" sz="28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Q1 2026:</a:t>
            </a:r>
          </a:p>
          <a:p>
            <a:br>
              <a:rPr lang="en-US" sz="20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Employment rate:	42.9%		-2.4 p.p.</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Unemployment rate:	10.2%		+0.6p.p.</a:t>
            </a:r>
          </a:p>
          <a:p>
            <a:endParaRPr lang="en-US" sz="1800" dirty="0">
              <a:latin typeface="Roboto Slab Light" pitchFamily="2" charset="0"/>
              <a:ea typeface="Roboto Slab Light" pitchFamily="2" charset="0"/>
              <a:cs typeface="Roboto Slab Light" pitchFamily="2" charset="0"/>
            </a:endParaRPr>
          </a:p>
          <a:p>
            <a:r>
              <a:rPr lang="en-US" sz="1800" dirty="0">
                <a:latin typeface="Roboto Slab Light" pitchFamily="2" charset="0"/>
                <a:ea typeface="Roboto Slab Light" pitchFamily="2" charset="0"/>
                <a:cs typeface="Roboto Slab Light" pitchFamily="2" charset="0"/>
              </a:rPr>
              <a:t>Participation rate: 	47.7% 		-2.3 p.p.</a:t>
            </a:r>
            <a:br>
              <a:rPr lang="en-US" sz="1800" dirty="0">
                <a:latin typeface="Roboto Slab Light" pitchFamily="2" charset="0"/>
                <a:ea typeface="Roboto Slab Light" pitchFamily="2" charset="0"/>
                <a:cs typeface="Roboto Slab Light" pitchFamily="2" charset="0"/>
              </a:rPr>
            </a:br>
            <a:br>
              <a:rPr lang="en-US" sz="2000" dirty="0">
                <a:latin typeface="Roboto Slab"/>
              </a:rPr>
            </a:br>
            <a:r>
              <a:rPr lang="en-US" sz="1800" dirty="0">
                <a:latin typeface="Roboto Slab Light" pitchFamily="2" charset="0"/>
                <a:ea typeface="Roboto Slab Light" pitchFamily="2" charset="0"/>
                <a:cs typeface="Roboto Slab Light" pitchFamily="2" charset="0"/>
              </a:rPr>
              <a:t>NEET rate		6.4%		+1.2 p.p.</a:t>
            </a:r>
          </a:p>
        </p:txBody>
      </p:sp>
    </p:spTree>
    <p:extLst>
      <p:ext uri="{BB962C8B-B14F-4D97-AF65-F5344CB8AC3E}">
        <p14:creationId xmlns:p14="http://schemas.microsoft.com/office/powerpoint/2010/main" val="375097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A642E-E73E-84C4-0922-AF9CECCDAAEB}"/>
              </a:ext>
            </a:extLst>
          </p:cNvPr>
          <p:cNvSpPr>
            <a:spLocks noGrp="1"/>
          </p:cNvSpPr>
          <p:nvPr>
            <p:ph type="title"/>
          </p:nvPr>
        </p:nvSpPr>
        <p:spPr>
          <a:xfrm>
            <a:off x="467544" y="205979"/>
            <a:ext cx="8219256" cy="493563"/>
          </a:xfrm>
        </p:spPr>
        <p:txBody>
          <a:bodyPr>
            <a:normAutofit/>
          </a:bodyPr>
          <a:lstStyle/>
          <a:p>
            <a:r>
              <a:rPr lang="en-IE" sz="1800" dirty="0"/>
              <a:t>LFS </a:t>
            </a:r>
            <a:r>
              <a:rPr lang="en-IE" sz="1800"/>
              <a:t>Q1 2026 </a:t>
            </a:r>
            <a:r>
              <a:rPr lang="en-IE" sz="1800" dirty="0"/>
              <a:t>results summary</a:t>
            </a:r>
          </a:p>
        </p:txBody>
      </p:sp>
      <p:sp>
        <p:nvSpPr>
          <p:cNvPr id="3" name="Content Placeholder 2">
            <a:extLst>
              <a:ext uri="{FF2B5EF4-FFF2-40B4-BE49-F238E27FC236}">
                <a16:creationId xmlns:a16="http://schemas.microsoft.com/office/drawing/2014/main" id="{4ACB9DDA-456A-A7CE-0449-562CB436CAFF}"/>
              </a:ext>
            </a:extLst>
          </p:cNvPr>
          <p:cNvSpPr>
            <a:spLocks noGrp="1"/>
          </p:cNvSpPr>
          <p:nvPr>
            <p:ph idx="1"/>
          </p:nvPr>
        </p:nvSpPr>
        <p:spPr>
          <a:xfrm>
            <a:off x="457200" y="771550"/>
            <a:ext cx="8229600" cy="3240360"/>
          </a:xfrm>
        </p:spPr>
        <p:txBody>
          <a:bodyPr>
            <a:normAutofit fontScale="77500" lnSpcReduction="20000"/>
          </a:bodyPr>
          <a:lstStyle/>
          <a:p>
            <a:pPr marL="0" indent="0" algn="just">
              <a:lnSpc>
                <a:spcPct val="110000"/>
              </a:lnSpc>
              <a:buNone/>
            </a:pPr>
            <a:r>
              <a:rPr lang="en-IE" sz="1600" dirty="0">
                <a:solidFill>
                  <a:srgbClr val="000000"/>
                </a:solidFill>
                <a:latin typeface="Roboto Slab Light" pitchFamily="2" charset="0"/>
                <a:ea typeface="Roboto Slab Light" pitchFamily="2" charset="0"/>
                <a:cs typeface="Roboto Slab Light" pitchFamily="2" charset="0"/>
              </a:rPr>
              <a:t>EMPLOYMENT</a:t>
            </a:r>
          </a:p>
          <a:p>
            <a:pPr algn="just">
              <a:lnSpc>
                <a:spcPct val="110000"/>
              </a:lnSpc>
            </a:pPr>
            <a:r>
              <a:rPr lang="en-IE" sz="1600" dirty="0">
                <a:solidFill>
                  <a:srgbClr val="000000"/>
                </a:solidFill>
                <a:latin typeface="Roboto Slab Light" pitchFamily="2" charset="0"/>
                <a:ea typeface="Roboto Slab Light" pitchFamily="2" charset="0"/>
                <a:cs typeface="Roboto Slab Light" pitchFamily="2" charset="0"/>
              </a:rPr>
              <a:t>Employment rate down 1.4 p.p. to 73.3%; down 1.9 p.p. for females</a:t>
            </a:r>
          </a:p>
          <a:p>
            <a:pPr algn="just">
              <a:lnSpc>
                <a:spcPct val="110000"/>
              </a:lnSpc>
            </a:pPr>
            <a:r>
              <a:rPr lang="en-IE" sz="1600" dirty="0">
                <a:solidFill>
                  <a:srgbClr val="000000"/>
                </a:solidFill>
                <a:latin typeface="Roboto Slab Light" pitchFamily="2" charset="0"/>
                <a:ea typeface="Roboto Slab Light" pitchFamily="2" charset="0"/>
                <a:cs typeface="Roboto Slab Light" pitchFamily="2" charset="0"/>
              </a:rPr>
              <a:t>Full time employment was up 1.5% to 2,233,000</a:t>
            </a:r>
          </a:p>
          <a:p>
            <a:pPr algn="just">
              <a:lnSpc>
                <a:spcPct val="110000"/>
              </a:lnSpc>
            </a:pPr>
            <a:r>
              <a:rPr lang="en-IE" sz="1600" dirty="0">
                <a:solidFill>
                  <a:srgbClr val="000000"/>
                </a:solidFill>
                <a:latin typeface="Roboto Slab Light" pitchFamily="2" charset="0"/>
                <a:ea typeface="Roboto Slab Light" pitchFamily="2" charset="0"/>
                <a:cs typeface="Roboto Slab Light" pitchFamily="2" charset="0"/>
              </a:rPr>
              <a:t>Industry &amp; Construction increased while Services decreased</a:t>
            </a:r>
          </a:p>
          <a:p>
            <a:pPr marL="0" indent="0" algn="just">
              <a:lnSpc>
                <a:spcPct val="110000"/>
              </a:lnSpc>
              <a:buNone/>
            </a:pPr>
            <a:r>
              <a:rPr lang="en-IE" sz="1600" dirty="0">
                <a:solidFill>
                  <a:srgbClr val="000000"/>
                </a:solidFill>
                <a:latin typeface="Roboto Slab Light" pitchFamily="2" charset="0"/>
                <a:ea typeface="Roboto Slab Light" pitchFamily="2" charset="0"/>
                <a:cs typeface="Roboto Slab Light" pitchFamily="2" charset="0"/>
              </a:rPr>
              <a:t>UNEMPLOYMENT</a:t>
            </a:r>
          </a:p>
          <a:p>
            <a:pPr algn="just">
              <a:lnSpc>
                <a:spcPct val="110000"/>
              </a:lnSpc>
            </a:pPr>
            <a:r>
              <a:rPr lang="en-IE" sz="1600" dirty="0">
                <a:solidFill>
                  <a:srgbClr val="000000"/>
                </a:solidFill>
                <a:latin typeface="Roboto Slab Light" pitchFamily="2" charset="0"/>
                <a:ea typeface="Roboto Slab Light" pitchFamily="2" charset="0"/>
                <a:cs typeface="Roboto Slab Light" pitchFamily="2" charset="0"/>
              </a:rPr>
              <a:t>Increased 14.2% to 141,800</a:t>
            </a:r>
          </a:p>
          <a:p>
            <a:pPr algn="just">
              <a:lnSpc>
                <a:spcPct val="110000"/>
              </a:lnSpc>
            </a:pPr>
            <a:r>
              <a:rPr lang="en-IE" sz="1600" dirty="0">
                <a:solidFill>
                  <a:srgbClr val="000000"/>
                </a:solidFill>
                <a:latin typeface="Roboto Slab Light" pitchFamily="2" charset="0"/>
                <a:ea typeface="Roboto Slab Light" pitchFamily="2" charset="0"/>
                <a:cs typeface="Roboto Slab Light" pitchFamily="2" charset="0"/>
              </a:rPr>
              <a:t>Unemployment rate up 0.6 p.p. to 4.9%</a:t>
            </a:r>
          </a:p>
          <a:p>
            <a:pPr algn="just">
              <a:lnSpc>
                <a:spcPct val="110000"/>
              </a:lnSpc>
            </a:pPr>
            <a:r>
              <a:rPr lang="en-IE" sz="1600" dirty="0">
                <a:solidFill>
                  <a:srgbClr val="000000"/>
                </a:solidFill>
                <a:latin typeface="Roboto Slab Light" pitchFamily="2" charset="0"/>
                <a:ea typeface="Roboto Slab Light" pitchFamily="2" charset="0"/>
                <a:cs typeface="Roboto Slab Light" pitchFamily="2" charset="0"/>
              </a:rPr>
              <a:t>Unemployment rate up across all working age cohorts</a:t>
            </a:r>
          </a:p>
          <a:p>
            <a:pPr marL="0" indent="0" algn="just">
              <a:lnSpc>
                <a:spcPct val="110000"/>
              </a:lnSpc>
              <a:buNone/>
            </a:pPr>
            <a:r>
              <a:rPr lang="en-IE" sz="1600" dirty="0">
                <a:solidFill>
                  <a:srgbClr val="000000"/>
                </a:solidFill>
                <a:latin typeface="Roboto Slab Light" pitchFamily="2" charset="0"/>
                <a:ea typeface="Roboto Slab Light" pitchFamily="2" charset="0"/>
                <a:cs typeface="Roboto Slab Light" pitchFamily="2" charset="0"/>
              </a:rPr>
              <a:t>LABOUR FORCE</a:t>
            </a:r>
          </a:p>
          <a:p>
            <a:pPr algn="just">
              <a:lnSpc>
                <a:spcPct val="110000"/>
              </a:lnSpc>
            </a:pPr>
            <a:r>
              <a:rPr lang="en-IE" sz="1600" dirty="0">
                <a:solidFill>
                  <a:srgbClr val="000000"/>
                </a:solidFill>
                <a:latin typeface="Roboto Slab Light" pitchFamily="2" charset="0"/>
                <a:ea typeface="Roboto Slab Light" pitchFamily="2" charset="0"/>
                <a:cs typeface="Roboto Slab Light" pitchFamily="2" charset="0"/>
              </a:rPr>
              <a:t>Lowest increase in five years</a:t>
            </a:r>
          </a:p>
          <a:p>
            <a:pPr algn="just">
              <a:lnSpc>
                <a:spcPct val="110000"/>
              </a:lnSpc>
            </a:pPr>
            <a:r>
              <a:rPr lang="en-IE" sz="1600" dirty="0">
                <a:solidFill>
                  <a:srgbClr val="000000"/>
                </a:solidFill>
                <a:latin typeface="Roboto Slab Light" pitchFamily="2" charset="0"/>
                <a:ea typeface="Roboto Slab Light" pitchFamily="2" charset="0"/>
                <a:cs typeface="Roboto Slab Light" pitchFamily="2" charset="0"/>
              </a:rPr>
              <a:t>Participation down 0.8 p.p. </a:t>
            </a:r>
            <a:r>
              <a:rPr lang="en-IE" sz="1600">
                <a:solidFill>
                  <a:srgbClr val="000000"/>
                </a:solidFill>
                <a:latin typeface="Roboto Slab Light" pitchFamily="2" charset="0"/>
                <a:ea typeface="Roboto Slab Light" pitchFamily="2" charset="0"/>
                <a:cs typeface="Roboto Slab Light" pitchFamily="2" charset="0"/>
              </a:rPr>
              <a:t>to 65.0</a:t>
            </a:r>
            <a:r>
              <a:rPr lang="en-IE" sz="1600" dirty="0">
                <a:solidFill>
                  <a:srgbClr val="000000"/>
                </a:solidFill>
                <a:latin typeface="Roboto Slab Light" pitchFamily="2" charset="0"/>
                <a:ea typeface="Roboto Slab Light" pitchFamily="2" charset="0"/>
                <a:cs typeface="Roboto Slab Light" pitchFamily="2" charset="0"/>
              </a:rPr>
              <a:t>%</a:t>
            </a:r>
          </a:p>
        </p:txBody>
      </p:sp>
      <p:sp>
        <p:nvSpPr>
          <p:cNvPr id="4" name="Slide Number Placeholder 3">
            <a:extLst>
              <a:ext uri="{FF2B5EF4-FFF2-40B4-BE49-F238E27FC236}">
                <a16:creationId xmlns:a16="http://schemas.microsoft.com/office/drawing/2014/main" id="{503260C1-3878-B930-9A2D-AF9FF231C74E}"/>
              </a:ext>
            </a:extLst>
          </p:cNvPr>
          <p:cNvSpPr>
            <a:spLocks noGrp="1"/>
          </p:cNvSpPr>
          <p:nvPr>
            <p:ph type="sldNum" sz="quarter" idx="4"/>
          </p:nvPr>
        </p:nvSpPr>
        <p:spPr/>
        <p:txBody>
          <a:bodyPr/>
          <a:lstStyle/>
          <a:p>
            <a:fld id="{517A7B32-69DB-4CF1-942C-111B3EAEDE95}" type="slidenum">
              <a:rPr lang="en-IE" smtClean="0"/>
              <a:t>31</a:t>
            </a:fld>
            <a:endParaRPr lang="en-IE" dirty="0"/>
          </a:p>
        </p:txBody>
      </p:sp>
    </p:spTree>
    <p:extLst>
      <p:ext uri="{BB962C8B-B14F-4D97-AF65-F5344CB8AC3E}">
        <p14:creationId xmlns:p14="http://schemas.microsoft.com/office/powerpoint/2010/main" val="3354349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1597821"/>
            <a:ext cx="6768752" cy="2990153"/>
          </a:xfrm>
        </p:spPr>
        <p:txBody>
          <a:bodyPr>
            <a:noAutofit/>
          </a:bodyPr>
          <a:lstStyle/>
          <a:p>
            <a:r>
              <a:rPr lang="en-IE" sz="2800" dirty="0">
                <a:latin typeface="Roboto Slab"/>
              </a:rPr>
              <a:t>Labour Force Survey</a:t>
            </a:r>
            <a:br>
              <a:rPr lang="en-IE" sz="2800" dirty="0">
                <a:latin typeface="Roboto Slab"/>
              </a:rPr>
            </a:br>
            <a:r>
              <a:rPr lang="en-IE" sz="2000" dirty="0">
                <a:latin typeface="Roboto Slab"/>
              </a:rPr>
              <a:t>Quarter 1 2026 </a:t>
            </a:r>
            <a:br>
              <a:rPr lang="en-IE" sz="2000" dirty="0">
                <a:latin typeface="Roboto Slab"/>
              </a:rPr>
            </a:br>
            <a:br>
              <a:rPr lang="en-IE" sz="2000" dirty="0">
                <a:latin typeface="Roboto Slab"/>
              </a:rPr>
            </a:br>
            <a:r>
              <a:rPr lang="en-IE" sz="2000" dirty="0">
                <a:latin typeface="Roboto Slab"/>
              </a:rPr>
              <a:t>Thank you. </a:t>
            </a:r>
            <a:br>
              <a:rPr lang="en-IE" sz="2000" dirty="0">
                <a:latin typeface="Roboto Slab"/>
              </a:rPr>
            </a:br>
            <a:r>
              <a:rPr lang="en-US" sz="1400" dirty="0">
                <a:latin typeface="Roboto Slab"/>
              </a:rPr>
              <a:t>LFS Q2 2026 results provisionally due for publication on 20th August 2026</a:t>
            </a:r>
            <a:br>
              <a:rPr lang="en-US" sz="2000" dirty="0">
                <a:latin typeface="Roboto Slab"/>
              </a:rPr>
            </a:br>
            <a:br>
              <a:rPr lang="en-IE" sz="2000" dirty="0">
                <a:latin typeface="Roboto Slab"/>
              </a:rPr>
            </a:br>
            <a:endParaRPr lang="en-US" sz="2000" dirty="0">
              <a:latin typeface="Roboto Slab"/>
            </a:endParaRPr>
          </a:p>
        </p:txBody>
      </p:sp>
    </p:spTree>
    <p:extLst>
      <p:ext uri="{BB962C8B-B14F-4D97-AF65-F5344CB8AC3E}">
        <p14:creationId xmlns:p14="http://schemas.microsoft.com/office/powerpoint/2010/main" val="253120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3DE75E-B030-E508-BD58-6490847449AC}"/>
              </a:ext>
            </a:extLst>
          </p:cNvPr>
          <p:cNvSpPr>
            <a:spLocks noGrp="1"/>
          </p:cNvSpPr>
          <p:nvPr>
            <p:ph type="sldNum" sz="quarter" idx="4"/>
          </p:nvPr>
        </p:nvSpPr>
        <p:spPr/>
        <p:txBody>
          <a:bodyPr/>
          <a:lstStyle/>
          <a:p>
            <a:fld id="{517A7B32-69DB-4CF1-942C-111B3EAEDE95}" type="slidenum">
              <a:rPr lang="en-IE" smtClean="0"/>
              <a:t>33</a:t>
            </a:fld>
            <a:endParaRPr lang="en-IE" dirty="0"/>
          </a:p>
        </p:txBody>
      </p:sp>
      <p:sp>
        <p:nvSpPr>
          <p:cNvPr id="6" name="Title 1">
            <a:extLst>
              <a:ext uri="{FF2B5EF4-FFF2-40B4-BE49-F238E27FC236}">
                <a16:creationId xmlns:a16="http://schemas.microsoft.com/office/drawing/2014/main" id="{F35907F5-846A-33F0-C632-224722C01235}"/>
              </a:ext>
            </a:extLst>
          </p:cNvPr>
          <p:cNvSpPr>
            <a:spLocks noGrp="1"/>
          </p:cNvSpPr>
          <p:nvPr>
            <p:ph type="title"/>
          </p:nvPr>
        </p:nvSpPr>
        <p:spPr>
          <a:xfrm>
            <a:off x="467544" y="205979"/>
            <a:ext cx="8219256" cy="709587"/>
          </a:xfrm>
        </p:spPr>
        <p:txBody>
          <a:bodyPr>
            <a:normAutofit/>
          </a:bodyPr>
          <a:lstStyle/>
          <a:p>
            <a:r>
              <a:rPr lang="en-IE" sz="1600" b="0" dirty="0">
                <a:latin typeface="Roboto Slab" pitchFamily="2" charset="0"/>
                <a:ea typeface="Roboto Slab" pitchFamily="2" charset="0"/>
                <a:cs typeface="Roboto Slab" pitchFamily="2" charset="0"/>
              </a:rPr>
              <a:t>Births 2001-2022</a:t>
            </a:r>
          </a:p>
        </p:txBody>
      </p:sp>
      <p:graphicFrame>
        <p:nvGraphicFramePr>
          <p:cNvPr id="5" name="Chart 4">
            <a:extLst>
              <a:ext uri="{FF2B5EF4-FFF2-40B4-BE49-F238E27FC236}">
                <a16:creationId xmlns:a16="http://schemas.microsoft.com/office/drawing/2014/main" id="{9C53A549-6EDE-4E59-24E9-48DA049B19D7}"/>
              </a:ext>
            </a:extLst>
          </p:cNvPr>
          <p:cNvGraphicFramePr>
            <a:graphicFrameLocks/>
          </p:cNvGraphicFramePr>
          <p:nvPr>
            <p:extLst>
              <p:ext uri="{D42A27DB-BD31-4B8C-83A1-F6EECF244321}">
                <p14:modId xmlns:p14="http://schemas.microsoft.com/office/powerpoint/2010/main" val="3214077059"/>
              </p:ext>
            </p:extLst>
          </p:nvPr>
        </p:nvGraphicFramePr>
        <p:xfrm>
          <a:off x="0" y="861750"/>
          <a:ext cx="9144000" cy="3420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490078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EB1C58-E9E3-48FA-9D5A-A07FAE4F5EA0}"/>
              </a:ext>
            </a:extLst>
          </p:cNvPr>
          <p:cNvSpPr>
            <a:spLocks noGrp="1"/>
          </p:cNvSpPr>
          <p:nvPr>
            <p:ph type="ctrTitle"/>
          </p:nvPr>
        </p:nvSpPr>
        <p:spPr>
          <a:xfrm>
            <a:off x="251520" y="1597821"/>
            <a:ext cx="5040560" cy="3350193"/>
          </a:xfrm>
        </p:spPr>
        <p:txBody>
          <a:bodyPr>
            <a:normAutofit fontScale="90000"/>
          </a:bodyPr>
          <a:lstStyle/>
          <a:p>
            <a:r>
              <a:rPr lang="en-IE" dirty="0">
                <a:solidFill>
                  <a:schemeClr val="accent4"/>
                </a:solidFill>
                <a:latin typeface="Roboto Slab Light" pitchFamily="2" charset="0"/>
                <a:ea typeface="Roboto Slab Light" pitchFamily="2" charset="0"/>
                <a:cs typeface="Roboto Slab Light" pitchFamily="2" charset="0"/>
              </a:rPr>
              <a:t>Annex:</a:t>
            </a:r>
            <a:br>
              <a:rPr lang="en-IE" dirty="0">
                <a:solidFill>
                  <a:srgbClr val="000000"/>
                </a:solidFill>
                <a:latin typeface="Roboto Slab Light" pitchFamily="2" charset="0"/>
                <a:ea typeface="Roboto Slab Light" pitchFamily="2" charset="0"/>
                <a:cs typeface="Roboto Slab Light" pitchFamily="2" charset="0"/>
              </a:rPr>
            </a:br>
            <a:br>
              <a:rPr lang="en-IE" dirty="0">
                <a:solidFill>
                  <a:srgbClr val="000000"/>
                </a:solidFill>
                <a:latin typeface="Roboto Slab Light" pitchFamily="2" charset="0"/>
                <a:ea typeface="Roboto Slab Light" pitchFamily="2" charset="0"/>
                <a:cs typeface="Roboto Slab Light" pitchFamily="2" charset="0"/>
              </a:rPr>
            </a:br>
            <a:r>
              <a:rPr lang="en-IE" sz="2000" dirty="0">
                <a:latin typeface="Roboto Slab Light" pitchFamily="2" charset="0"/>
                <a:ea typeface="Roboto Slab Light" pitchFamily="2" charset="0"/>
                <a:cs typeface="Roboto Slab Light" pitchFamily="2" charset="0"/>
              </a:rPr>
              <a:t>ILO Definitions and concepts </a:t>
            </a:r>
            <a:br>
              <a:rPr lang="en-IE" sz="2000" dirty="0">
                <a:latin typeface="Roboto Slab Light" pitchFamily="2" charset="0"/>
                <a:ea typeface="Roboto Slab Light" pitchFamily="2" charset="0"/>
                <a:cs typeface="Roboto Slab Light" pitchFamily="2" charset="0"/>
              </a:rPr>
            </a:br>
            <a:br>
              <a:rPr lang="en-IE" sz="2000" dirty="0">
                <a:latin typeface="Roboto Slab Light" pitchFamily="2" charset="0"/>
                <a:ea typeface="Roboto Slab Light" pitchFamily="2" charset="0"/>
                <a:cs typeface="Roboto Slab Light" pitchFamily="2" charset="0"/>
              </a:rPr>
            </a:br>
            <a:r>
              <a:rPr lang="en-IE" sz="2000" dirty="0">
                <a:latin typeface="Roboto Slab Light" pitchFamily="2" charset="0"/>
                <a:ea typeface="Roboto Slab Light" pitchFamily="2" charset="0"/>
                <a:cs typeface="Roboto Slab Light" pitchFamily="2" charset="0"/>
              </a:rPr>
              <a:t>IESS Regulation</a:t>
            </a:r>
            <a:br>
              <a:rPr lang="en-IE" sz="2000" dirty="0">
                <a:latin typeface="Roboto Slab Light" pitchFamily="2" charset="0"/>
                <a:ea typeface="Roboto Slab Light" pitchFamily="2" charset="0"/>
                <a:cs typeface="Roboto Slab Light" pitchFamily="2" charset="0"/>
              </a:rPr>
            </a:br>
            <a:br>
              <a:rPr lang="en-IE" sz="2000" dirty="0">
                <a:latin typeface="Roboto Slab Light" pitchFamily="2" charset="0"/>
                <a:ea typeface="Roboto Slab Light" pitchFamily="2" charset="0"/>
                <a:cs typeface="Roboto Slab Light" pitchFamily="2" charset="0"/>
              </a:rPr>
            </a:br>
            <a:r>
              <a:rPr lang="en-IE" sz="2000" dirty="0">
                <a:latin typeface="Roboto Slab Light" pitchFamily="2" charset="0"/>
                <a:ea typeface="Roboto Slab Light" pitchFamily="2" charset="0"/>
                <a:cs typeface="Roboto Slab Light" pitchFamily="2" charset="0"/>
              </a:rPr>
              <a:t>Impact of COVID-19 on LFS</a:t>
            </a:r>
            <a:br>
              <a:rPr lang="en-IE" sz="2000" dirty="0">
                <a:latin typeface="Roboto Slab Light" pitchFamily="2" charset="0"/>
                <a:ea typeface="Roboto Slab Light" pitchFamily="2" charset="0"/>
                <a:cs typeface="Roboto Slab Light" pitchFamily="2" charset="0"/>
              </a:rPr>
            </a:br>
            <a:br>
              <a:rPr lang="en-IE" sz="2000" dirty="0">
                <a:latin typeface="Roboto Slab Light" pitchFamily="2" charset="0"/>
                <a:ea typeface="Roboto Slab Light" pitchFamily="2" charset="0"/>
                <a:cs typeface="Roboto Slab Light" pitchFamily="2" charset="0"/>
              </a:rPr>
            </a:br>
            <a:r>
              <a:rPr lang="en-US" sz="2000" dirty="0">
                <a:latin typeface="Roboto Slab Light" pitchFamily="2" charset="0"/>
                <a:ea typeface="Roboto Slab Light" pitchFamily="2" charset="0"/>
                <a:cs typeface="Roboto Slab Light" pitchFamily="2" charset="0"/>
              </a:rPr>
              <a:t>Arrivals from Ukraine in Ireland</a:t>
            </a:r>
            <a:br>
              <a:rPr lang="en-IE" sz="2800" b="1" dirty="0"/>
            </a:br>
            <a:endParaRPr lang="en-IE" sz="2800" b="1" dirty="0"/>
          </a:p>
        </p:txBody>
      </p:sp>
      <p:sp>
        <p:nvSpPr>
          <p:cNvPr id="4" name="Slide Number Placeholder 3">
            <a:extLst>
              <a:ext uri="{FF2B5EF4-FFF2-40B4-BE49-F238E27FC236}">
                <a16:creationId xmlns:a16="http://schemas.microsoft.com/office/drawing/2014/main" id="{D34E6B56-FD9B-41E3-ABBE-0818F360664E}"/>
              </a:ext>
            </a:extLst>
          </p:cNvPr>
          <p:cNvSpPr>
            <a:spLocks noGrp="1"/>
          </p:cNvSpPr>
          <p:nvPr>
            <p:ph type="sldNum" sz="quarter" idx="4294967295"/>
          </p:nvPr>
        </p:nvSpPr>
        <p:spPr>
          <a:xfrm>
            <a:off x="7086600" y="4800600"/>
            <a:ext cx="2057400" cy="274638"/>
          </a:xfrm>
        </p:spPr>
        <p:txBody>
          <a:bodyPr/>
          <a:lstStyle/>
          <a:p>
            <a:fld id="{517A7B32-69DB-4CF1-942C-111B3EAEDE95}" type="slidenum">
              <a:rPr lang="en-IE" smtClean="0"/>
              <a:t>34</a:t>
            </a:fld>
            <a:endParaRPr lang="en-IE" dirty="0"/>
          </a:p>
        </p:txBody>
      </p:sp>
    </p:spTree>
    <p:extLst>
      <p:ext uri="{BB962C8B-B14F-4D97-AF65-F5344CB8AC3E}">
        <p14:creationId xmlns:p14="http://schemas.microsoft.com/office/powerpoint/2010/main" val="3836657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BCE40-BCF8-4056-A40B-BCEC6F1C7951}"/>
              </a:ext>
            </a:extLst>
          </p:cNvPr>
          <p:cNvSpPr>
            <a:spLocks noGrp="1"/>
          </p:cNvSpPr>
          <p:nvPr>
            <p:ph type="title"/>
          </p:nvPr>
        </p:nvSpPr>
        <p:spPr/>
        <p:txBody>
          <a:bodyPr/>
          <a:lstStyle/>
          <a:p>
            <a:r>
              <a:rPr lang="en-IE" b="0" dirty="0">
                <a:latin typeface="Roboto Slab Light" pitchFamily="2" charset="0"/>
                <a:ea typeface="Roboto Slab Light" pitchFamily="2" charset="0"/>
                <a:cs typeface="Roboto Slab Light" pitchFamily="2" charset="0"/>
              </a:rPr>
              <a:t>ILO classification in the LFS</a:t>
            </a:r>
          </a:p>
        </p:txBody>
      </p:sp>
      <p:sp>
        <p:nvSpPr>
          <p:cNvPr id="3" name="Content Placeholder 2">
            <a:extLst>
              <a:ext uri="{FF2B5EF4-FFF2-40B4-BE49-F238E27FC236}">
                <a16:creationId xmlns:a16="http://schemas.microsoft.com/office/drawing/2014/main" id="{5B5A13CD-B397-40BA-BEB0-216D3D9E63D1}"/>
              </a:ext>
            </a:extLst>
          </p:cNvPr>
          <p:cNvSpPr>
            <a:spLocks noGrp="1"/>
          </p:cNvSpPr>
          <p:nvPr>
            <p:ph idx="1"/>
          </p:nvPr>
        </p:nvSpPr>
        <p:spPr/>
        <p:txBody>
          <a:bodyPr/>
          <a:lstStyle/>
          <a:p>
            <a:r>
              <a:rPr lang="en-IE" sz="1800" dirty="0">
                <a:solidFill>
                  <a:srgbClr val="000000"/>
                </a:solidFill>
              </a:rPr>
              <a:t>Employment (15-89 years)</a:t>
            </a:r>
          </a:p>
          <a:p>
            <a:pPr lvl="1"/>
            <a:r>
              <a:rPr lang="en-US" sz="1600" dirty="0">
                <a:solidFill>
                  <a:srgbClr val="000000"/>
                </a:solidFill>
              </a:rPr>
              <a:t>Persons who worked in the week before the survey for one hour or more for payment or profit, including work on the family farm or business and all persons who were away from work during the reference week but had a job to which they could return to</a:t>
            </a:r>
          </a:p>
        </p:txBody>
      </p:sp>
      <p:sp>
        <p:nvSpPr>
          <p:cNvPr id="4" name="Slide Number Placeholder 3">
            <a:extLst>
              <a:ext uri="{FF2B5EF4-FFF2-40B4-BE49-F238E27FC236}">
                <a16:creationId xmlns:a16="http://schemas.microsoft.com/office/drawing/2014/main" id="{A31D787F-8B99-4F6D-8760-B93FB843DC4C}"/>
              </a:ext>
            </a:extLst>
          </p:cNvPr>
          <p:cNvSpPr>
            <a:spLocks noGrp="1"/>
          </p:cNvSpPr>
          <p:nvPr>
            <p:ph type="sldNum" sz="quarter" idx="4"/>
          </p:nvPr>
        </p:nvSpPr>
        <p:spPr/>
        <p:txBody>
          <a:bodyPr/>
          <a:lstStyle/>
          <a:p>
            <a:fld id="{517A7B32-69DB-4CF1-942C-111B3EAEDE95}" type="slidenum">
              <a:rPr lang="en-IE" smtClean="0"/>
              <a:t>35</a:t>
            </a:fld>
            <a:endParaRPr lang="en-IE" dirty="0"/>
          </a:p>
        </p:txBody>
      </p:sp>
    </p:spTree>
    <p:extLst>
      <p:ext uri="{BB962C8B-B14F-4D97-AF65-F5344CB8AC3E}">
        <p14:creationId xmlns:p14="http://schemas.microsoft.com/office/powerpoint/2010/main" val="13913846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EE48-89F2-407F-88E0-DCEA56D0EFF5}"/>
              </a:ext>
            </a:extLst>
          </p:cNvPr>
          <p:cNvSpPr>
            <a:spLocks noGrp="1"/>
          </p:cNvSpPr>
          <p:nvPr>
            <p:ph type="title"/>
          </p:nvPr>
        </p:nvSpPr>
        <p:spPr/>
        <p:txBody>
          <a:bodyPr/>
          <a:lstStyle/>
          <a:p>
            <a:r>
              <a:rPr lang="en-IE" b="0" dirty="0">
                <a:latin typeface="Roboto Slab Light" pitchFamily="2" charset="0"/>
                <a:ea typeface="Roboto Slab Light" pitchFamily="2" charset="0"/>
                <a:cs typeface="Roboto Slab Light" pitchFamily="2" charset="0"/>
              </a:rPr>
              <a:t>ILO classification in the LFS</a:t>
            </a:r>
          </a:p>
        </p:txBody>
      </p:sp>
      <p:sp>
        <p:nvSpPr>
          <p:cNvPr id="3" name="Content Placeholder 2">
            <a:extLst>
              <a:ext uri="{FF2B5EF4-FFF2-40B4-BE49-F238E27FC236}">
                <a16:creationId xmlns:a16="http://schemas.microsoft.com/office/drawing/2014/main" id="{42EC158D-8713-424D-8102-D6C923B3CE8C}"/>
              </a:ext>
            </a:extLst>
          </p:cNvPr>
          <p:cNvSpPr>
            <a:spLocks noGrp="1"/>
          </p:cNvSpPr>
          <p:nvPr>
            <p:ph idx="1"/>
          </p:nvPr>
        </p:nvSpPr>
        <p:spPr/>
        <p:txBody>
          <a:bodyPr>
            <a:normAutofit/>
          </a:bodyPr>
          <a:lstStyle/>
          <a:p>
            <a:r>
              <a:rPr lang="en-IE" sz="1800" dirty="0">
                <a:solidFill>
                  <a:srgbClr val="000000"/>
                </a:solidFill>
              </a:rPr>
              <a:t>Unemployment (15-74 years)</a:t>
            </a:r>
          </a:p>
          <a:p>
            <a:pPr lvl="1"/>
            <a:r>
              <a:rPr lang="en-US" sz="1600" dirty="0">
                <a:solidFill>
                  <a:srgbClr val="000000"/>
                </a:solidFill>
              </a:rPr>
              <a:t>Persons who in the week before the survey, were </a:t>
            </a:r>
          </a:p>
          <a:p>
            <a:pPr lvl="2"/>
            <a:r>
              <a:rPr lang="en-US" sz="1600" dirty="0">
                <a:solidFill>
                  <a:srgbClr val="000000"/>
                </a:solidFill>
              </a:rPr>
              <a:t>without work – i.e. did not meet criteria to be classified as employed under ILO</a:t>
            </a:r>
          </a:p>
          <a:p>
            <a:pPr lvl="2"/>
            <a:r>
              <a:rPr lang="en-US" sz="1600" dirty="0">
                <a:solidFill>
                  <a:srgbClr val="000000"/>
                </a:solidFill>
              </a:rPr>
              <a:t>available to start work within the next two weeks </a:t>
            </a:r>
          </a:p>
          <a:p>
            <a:pPr lvl="2"/>
            <a:r>
              <a:rPr lang="en-US" sz="1600" dirty="0">
                <a:solidFill>
                  <a:srgbClr val="000000"/>
                </a:solidFill>
              </a:rPr>
              <a:t>had taken specific steps, in the previous four weeks to find work </a:t>
            </a:r>
          </a:p>
          <a:p>
            <a:pPr lvl="2"/>
            <a:endParaRPr lang="en-IE" dirty="0"/>
          </a:p>
        </p:txBody>
      </p:sp>
      <p:sp>
        <p:nvSpPr>
          <p:cNvPr id="4" name="Slide Number Placeholder 3">
            <a:extLst>
              <a:ext uri="{FF2B5EF4-FFF2-40B4-BE49-F238E27FC236}">
                <a16:creationId xmlns:a16="http://schemas.microsoft.com/office/drawing/2014/main" id="{3606DDD9-9BA2-47DC-BC7F-2BE59AD88379}"/>
              </a:ext>
            </a:extLst>
          </p:cNvPr>
          <p:cNvSpPr>
            <a:spLocks noGrp="1"/>
          </p:cNvSpPr>
          <p:nvPr>
            <p:ph type="sldNum" sz="quarter" idx="4"/>
          </p:nvPr>
        </p:nvSpPr>
        <p:spPr/>
        <p:txBody>
          <a:bodyPr/>
          <a:lstStyle/>
          <a:p>
            <a:fld id="{517A7B32-69DB-4CF1-942C-111B3EAEDE95}" type="slidenum">
              <a:rPr lang="en-IE" smtClean="0"/>
              <a:t>36</a:t>
            </a:fld>
            <a:endParaRPr lang="en-IE" dirty="0"/>
          </a:p>
        </p:txBody>
      </p:sp>
    </p:spTree>
    <p:extLst>
      <p:ext uri="{BB962C8B-B14F-4D97-AF65-F5344CB8AC3E}">
        <p14:creationId xmlns:p14="http://schemas.microsoft.com/office/powerpoint/2010/main" val="4406596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A5501-49B8-487A-A6DE-B3C5FA3BDAEF}"/>
              </a:ext>
            </a:extLst>
          </p:cNvPr>
          <p:cNvSpPr>
            <a:spLocks noGrp="1"/>
          </p:cNvSpPr>
          <p:nvPr>
            <p:ph type="title"/>
          </p:nvPr>
        </p:nvSpPr>
        <p:spPr/>
        <p:txBody>
          <a:bodyPr/>
          <a:lstStyle/>
          <a:p>
            <a:r>
              <a:rPr lang="en-IE" b="0" dirty="0">
                <a:latin typeface="Roboto Slab Light" pitchFamily="2" charset="0"/>
                <a:ea typeface="Roboto Slab Light" pitchFamily="2" charset="0"/>
                <a:cs typeface="Roboto Slab Light" pitchFamily="2" charset="0"/>
              </a:rPr>
              <a:t>ILO classification and LFS	</a:t>
            </a:r>
          </a:p>
        </p:txBody>
      </p:sp>
      <p:sp>
        <p:nvSpPr>
          <p:cNvPr id="3" name="Content Placeholder 2">
            <a:extLst>
              <a:ext uri="{FF2B5EF4-FFF2-40B4-BE49-F238E27FC236}">
                <a16:creationId xmlns:a16="http://schemas.microsoft.com/office/drawing/2014/main" id="{01226503-49E3-47E5-9D48-FAB28A76B052}"/>
              </a:ext>
            </a:extLst>
          </p:cNvPr>
          <p:cNvSpPr>
            <a:spLocks noGrp="1"/>
          </p:cNvSpPr>
          <p:nvPr>
            <p:ph idx="1"/>
          </p:nvPr>
        </p:nvSpPr>
        <p:spPr/>
        <p:txBody>
          <a:bodyPr>
            <a:normAutofit/>
          </a:bodyPr>
          <a:lstStyle/>
          <a:p>
            <a:r>
              <a:rPr lang="en-IE" sz="1800" dirty="0">
                <a:solidFill>
                  <a:srgbClr val="000000"/>
                </a:solidFill>
              </a:rPr>
              <a:t>Inactive (15+ years)</a:t>
            </a:r>
          </a:p>
          <a:p>
            <a:pPr lvl="1"/>
            <a:r>
              <a:rPr lang="en-IE" sz="1600" dirty="0">
                <a:solidFill>
                  <a:srgbClr val="000000"/>
                </a:solidFill>
              </a:rPr>
              <a:t>All other persons</a:t>
            </a:r>
          </a:p>
        </p:txBody>
      </p:sp>
      <p:sp>
        <p:nvSpPr>
          <p:cNvPr id="4" name="Slide Number Placeholder 3">
            <a:extLst>
              <a:ext uri="{FF2B5EF4-FFF2-40B4-BE49-F238E27FC236}">
                <a16:creationId xmlns:a16="http://schemas.microsoft.com/office/drawing/2014/main" id="{F26B61FB-8343-4C2F-BF8D-EED7781FF88B}"/>
              </a:ext>
            </a:extLst>
          </p:cNvPr>
          <p:cNvSpPr>
            <a:spLocks noGrp="1"/>
          </p:cNvSpPr>
          <p:nvPr>
            <p:ph type="sldNum" sz="quarter" idx="4"/>
          </p:nvPr>
        </p:nvSpPr>
        <p:spPr/>
        <p:txBody>
          <a:bodyPr/>
          <a:lstStyle/>
          <a:p>
            <a:fld id="{517A7B32-69DB-4CF1-942C-111B3EAEDE95}" type="slidenum">
              <a:rPr lang="en-IE" smtClean="0"/>
              <a:t>37</a:t>
            </a:fld>
            <a:endParaRPr lang="en-IE" dirty="0"/>
          </a:p>
        </p:txBody>
      </p:sp>
    </p:spTree>
    <p:extLst>
      <p:ext uri="{BB962C8B-B14F-4D97-AF65-F5344CB8AC3E}">
        <p14:creationId xmlns:p14="http://schemas.microsoft.com/office/powerpoint/2010/main" val="27736018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a:xfrm>
            <a:off x="107504" y="205979"/>
            <a:ext cx="8928992" cy="857250"/>
          </a:xfrm>
        </p:spPr>
        <p:txBody>
          <a:bodyPr>
            <a:noAutofit/>
          </a:bodyPr>
          <a:lstStyle/>
          <a:p>
            <a:r>
              <a:rPr lang="en-IE" sz="2400" b="0" dirty="0">
                <a:latin typeface="Roboto Slab Light" pitchFamily="2" charset="0"/>
                <a:ea typeface="Roboto Slab Light" pitchFamily="2" charset="0"/>
                <a:cs typeface="Roboto Slab Light" pitchFamily="2" charset="0"/>
              </a:rPr>
              <a:t>Integration of European Social Statistics (IESS) Regulation</a:t>
            </a: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107504" y="843558"/>
            <a:ext cx="8928992" cy="3204567"/>
          </a:xfrm>
        </p:spPr>
        <p:txBody>
          <a:bodyPr>
            <a:noAutofit/>
          </a:bodyPr>
          <a:lstStyle/>
          <a:p>
            <a:r>
              <a:rPr lang="en-US" sz="1600" dirty="0">
                <a:solidFill>
                  <a:srgbClr val="000000"/>
                </a:solidFill>
                <a:latin typeface="Roboto Slab Light" pitchFamily="2" charset="0"/>
                <a:ea typeface="Roboto Slab Light" pitchFamily="2" charset="0"/>
                <a:cs typeface="Roboto Slab Light" pitchFamily="2" charset="0"/>
              </a:rPr>
              <a:t>New European regulation came into force on 01 January 2021</a:t>
            </a:r>
          </a:p>
          <a:p>
            <a:r>
              <a:rPr lang="en-US" sz="1600" dirty="0">
                <a:solidFill>
                  <a:srgbClr val="000000"/>
                </a:solidFill>
                <a:latin typeface="Roboto Slab Light" pitchFamily="2" charset="0"/>
                <a:ea typeface="Roboto Slab Light" pitchFamily="2" charset="0"/>
                <a:cs typeface="Roboto Slab Light" pitchFamily="2" charset="0"/>
              </a:rPr>
              <a:t>Implications for Irish Labour Market Statistics :</a:t>
            </a:r>
          </a:p>
          <a:p>
            <a:pPr marL="457200" lvl="1" indent="0">
              <a:buNone/>
            </a:pPr>
            <a:r>
              <a:rPr lang="en-IE" sz="1600" dirty="0">
                <a:latin typeface="Roboto Slab Light" pitchFamily="2" charset="0"/>
                <a:ea typeface="Roboto Slab Light" pitchFamily="2" charset="0"/>
                <a:cs typeface="Roboto Slab Light" pitchFamily="2" charset="0"/>
                <a:hlinkClick r:id="rId2"/>
              </a:rPr>
              <a:t>https://www.cso.ie/en/releasesandpublications/in/lfs/implicationsoftheimplementationoftheintegrationofeuropeansocialstatisticsiessframeworkregulationonlabourmarketstatisticsinirelandin2021/</a:t>
            </a:r>
            <a:endParaRPr lang="en-IE" sz="1600" dirty="0">
              <a:latin typeface="Roboto Slab Light" pitchFamily="2" charset="0"/>
              <a:ea typeface="Roboto Slab Light" pitchFamily="2" charset="0"/>
              <a:cs typeface="Roboto Slab Light" pitchFamily="2" charset="0"/>
            </a:endParaRPr>
          </a:p>
          <a:p>
            <a:pPr indent="-285750"/>
            <a:r>
              <a:rPr lang="en-US" sz="1600" dirty="0">
                <a:solidFill>
                  <a:srgbClr val="000000"/>
                </a:solidFill>
                <a:latin typeface="Roboto Slab Light" pitchFamily="2" charset="0"/>
                <a:ea typeface="Roboto Slab Light" pitchFamily="2" charset="0"/>
                <a:cs typeface="Roboto Slab Light" pitchFamily="2" charset="0"/>
              </a:rPr>
              <a:t>Impact of the regulation on the LFS series:</a:t>
            </a:r>
          </a:p>
          <a:p>
            <a:pPr marL="457200" lvl="1" indent="0">
              <a:buNone/>
            </a:pPr>
            <a:r>
              <a:rPr lang="en-IE" sz="1600" dirty="0">
                <a:latin typeface="Roboto Slab Light" pitchFamily="2" charset="0"/>
                <a:ea typeface="Roboto Slab Light" pitchFamily="2" charset="0"/>
                <a:cs typeface="Roboto Slab Light" pitchFamily="2" charset="0"/>
                <a:hlinkClick r:id="rId3"/>
              </a:rPr>
              <a:t>https://www.cso.ie/en/releasesandpublications/ep/p-lfs/labourforcesurveyquarter12021/technicalnote/</a:t>
            </a:r>
            <a:endParaRPr lang="en-US" sz="1600" dirty="0">
              <a:latin typeface="Roboto Slab Light" pitchFamily="2" charset="0"/>
              <a:ea typeface="Roboto Slab Light" pitchFamily="2" charset="0"/>
              <a:cs typeface="Roboto Slab Light" pitchFamily="2" charset="0"/>
            </a:endParaRPr>
          </a:p>
          <a:p>
            <a:r>
              <a:rPr lang="en-US" sz="1600" dirty="0">
                <a:solidFill>
                  <a:srgbClr val="000000"/>
                </a:solidFill>
                <a:latin typeface="Roboto Slab Light" pitchFamily="2" charset="0"/>
                <a:ea typeface="Roboto Slab Light" pitchFamily="2" charset="0"/>
                <a:cs typeface="Roboto Slab Light" pitchFamily="2" charset="0"/>
              </a:rPr>
              <a:t>The LFS questionnaires for Ireland up to Q1 2023 are available here: </a:t>
            </a:r>
            <a:r>
              <a:rPr lang="en-US" sz="1600" dirty="0">
                <a:latin typeface="Roboto Slab Light" pitchFamily="2" charset="0"/>
                <a:ea typeface="Roboto Slab Light" pitchFamily="2" charset="0"/>
                <a:cs typeface="Roboto Slab Light" pitchFamily="2" charset="0"/>
                <a:hlinkClick r:id="rId4"/>
              </a:rPr>
              <a:t>https://www.cso.ie/en/methods/surveyforms/labourforcesurvey/</a:t>
            </a:r>
            <a:endParaRPr lang="en-IE" sz="1600" dirty="0">
              <a:latin typeface="Roboto Slab Light" pitchFamily="2" charset="0"/>
              <a:ea typeface="Roboto Slab Light" pitchFamily="2" charset="0"/>
              <a:cs typeface="Roboto Slab Light" pitchFamily="2" charset="0"/>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latin typeface="Roboto Slab Light" pitchFamily="2" charset="0"/>
                <a:ea typeface="Roboto Slab Light" pitchFamily="2" charset="0"/>
                <a:cs typeface="Roboto Slab Light" pitchFamily="2" charset="0"/>
              </a:rPr>
              <a:t>38</a:t>
            </a:fld>
            <a:endParaRPr lang="en-IE" dirty="0">
              <a:latin typeface="Roboto Slab Light" pitchFamily="2" charset="0"/>
              <a:ea typeface="Roboto Slab Light" pitchFamily="2" charset="0"/>
              <a:cs typeface="Roboto Slab Light" pitchFamily="2" charset="0"/>
            </a:endParaRPr>
          </a:p>
        </p:txBody>
      </p:sp>
    </p:spTree>
    <p:extLst>
      <p:ext uri="{BB962C8B-B14F-4D97-AF65-F5344CB8AC3E}">
        <p14:creationId xmlns:p14="http://schemas.microsoft.com/office/powerpoint/2010/main" val="4144386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A493B8-A24B-412C-99A6-A356A0DD88D3}"/>
              </a:ext>
            </a:extLst>
          </p:cNvPr>
          <p:cNvSpPr>
            <a:spLocks noGrp="1"/>
          </p:cNvSpPr>
          <p:nvPr>
            <p:ph type="title"/>
          </p:nvPr>
        </p:nvSpPr>
        <p:spPr/>
        <p:txBody>
          <a:bodyPr>
            <a:normAutofit/>
          </a:bodyPr>
          <a:lstStyle/>
          <a:p>
            <a:r>
              <a:rPr lang="en-US" b="0" dirty="0">
                <a:latin typeface="Roboto Slab Light" pitchFamily="2" charset="0"/>
                <a:ea typeface="Roboto Slab Light" pitchFamily="2" charset="0"/>
                <a:cs typeface="Roboto Slab Light" pitchFamily="2" charset="0"/>
              </a:rPr>
              <a:t>Arrivals from Ukraine in Ireland </a:t>
            </a:r>
            <a:endParaRPr lang="en-IE" b="0" dirty="0">
              <a:latin typeface="Roboto Slab Light" pitchFamily="2" charset="0"/>
              <a:ea typeface="Roboto Slab Light" pitchFamily="2" charset="0"/>
              <a:cs typeface="Roboto Slab Light" pitchFamily="2" charset="0"/>
            </a:endParaRPr>
          </a:p>
        </p:txBody>
      </p:sp>
      <p:sp>
        <p:nvSpPr>
          <p:cNvPr id="4" name="Content Placeholder 3">
            <a:extLst>
              <a:ext uri="{FF2B5EF4-FFF2-40B4-BE49-F238E27FC236}">
                <a16:creationId xmlns:a16="http://schemas.microsoft.com/office/drawing/2014/main" id="{0639CE2A-25E0-48D1-B102-A515914F13D7}"/>
              </a:ext>
            </a:extLst>
          </p:cNvPr>
          <p:cNvSpPr>
            <a:spLocks noGrp="1"/>
          </p:cNvSpPr>
          <p:nvPr>
            <p:ph idx="1"/>
          </p:nvPr>
        </p:nvSpPr>
        <p:spPr>
          <a:xfrm>
            <a:off x="251520" y="1063229"/>
            <a:ext cx="8496944" cy="3092697"/>
          </a:xfrm>
        </p:spPr>
        <p:txBody>
          <a:bodyPr>
            <a:normAutofit fontScale="92500" lnSpcReduction="10000"/>
          </a:bodyPr>
          <a:lstStyle/>
          <a:p>
            <a:r>
              <a:rPr lang="en-IE" sz="1600" dirty="0">
                <a:solidFill>
                  <a:srgbClr val="000000"/>
                </a:solidFill>
                <a:latin typeface="Roboto Slab Light" pitchFamily="2" charset="0"/>
                <a:ea typeface="Roboto Slab Light" pitchFamily="2" charset="0"/>
                <a:cs typeface="Roboto Slab Light" pitchFamily="2" charset="0"/>
                <a:hlinkClick r:id="rId2"/>
              </a:rPr>
              <a:t>https://www.cso.ie/en/statistics/population/arrivalsfromukraineinireland/</a:t>
            </a:r>
            <a:endParaRPr lang="en-IE" sz="1600" dirty="0">
              <a:solidFill>
                <a:srgbClr val="000000"/>
              </a:solidFill>
              <a:latin typeface="Roboto Slab Light" pitchFamily="2" charset="0"/>
              <a:ea typeface="Roboto Slab Light" pitchFamily="2" charset="0"/>
              <a:cs typeface="Roboto Slab Light" pitchFamily="2" charset="0"/>
            </a:endParaRP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As of the 3</a:t>
            </a:r>
            <a:r>
              <a:rPr lang="en-US" sz="1600" baseline="30000" dirty="0">
                <a:solidFill>
                  <a:srgbClr val="000000"/>
                </a:solidFill>
                <a:latin typeface="Roboto Slab Light" pitchFamily="2" charset="0"/>
                <a:ea typeface="Roboto Slab Light" pitchFamily="2" charset="0"/>
                <a:cs typeface="Roboto Slab Light" pitchFamily="2" charset="0"/>
              </a:rPr>
              <a:t>rd </a:t>
            </a:r>
            <a:r>
              <a:rPr lang="en-US" sz="1600" dirty="0">
                <a:solidFill>
                  <a:srgbClr val="000000"/>
                </a:solidFill>
                <a:latin typeface="Roboto Slab Light" pitchFamily="2" charset="0"/>
                <a:ea typeface="Roboto Slab Light" pitchFamily="2" charset="0"/>
                <a:cs typeface="Roboto Slab Light" pitchFamily="2" charset="0"/>
              </a:rPr>
              <a:t>February 2026 there had been 121,048 Beneficiaries of Temporary Protection from Ukraine in Ireland.</a:t>
            </a: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Of these arrivals from Ukraine, 69% had activity in administrative data after 30 November 2025, based on data currently available to the Central Statistics Office (CSO).</a:t>
            </a: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Women and men aged 20 year and over made up 45% and 28% of arrivals respectively, while 27% were people aged under 20 years.</a:t>
            </a: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hlinkClick r:id="rId3"/>
              </a:rPr>
              <a:t>https://www.cso.ie/en/releasesandpublications/fp/p-aui/arrivalsfromukraineinirelandseries18/</a:t>
            </a:r>
            <a:endParaRPr lang="en-US" sz="1600" dirty="0">
              <a:solidFill>
                <a:srgbClr val="000000"/>
              </a:solidFill>
              <a:latin typeface="Roboto Slab Light" pitchFamily="2" charset="0"/>
              <a:ea typeface="Roboto Slab Light" pitchFamily="2" charset="0"/>
              <a:cs typeface="Roboto Slab Light" pitchFamily="2" charset="0"/>
            </a:endParaRP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rPr>
              <a:t>Live Register figures for January 2026: 12,594 persons benefitting from Temporary Protection Directive:</a:t>
            </a:r>
          </a:p>
          <a:p>
            <a:pPr marL="514350" indent="-514350" algn="just">
              <a:lnSpc>
                <a:spcPct val="90000"/>
              </a:lnSpc>
              <a:buFontTx/>
              <a:buChar char="•"/>
            </a:pPr>
            <a:r>
              <a:rPr lang="en-US" sz="1600" dirty="0">
                <a:solidFill>
                  <a:srgbClr val="000000"/>
                </a:solidFill>
                <a:latin typeface="Roboto Slab Light" pitchFamily="2" charset="0"/>
                <a:ea typeface="Roboto Slab Light" pitchFamily="2" charset="0"/>
                <a:cs typeface="Roboto Slab Light" pitchFamily="2" charset="0"/>
                <a:hlinkClick r:id="rId4"/>
              </a:rPr>
              <a:t>https://www.cso.ie/en/releasesandpublications/ep/p-lr/liveregisterjanuary2026/</a:t>
            </a:r>
            <a:endParaRPr lang="en-US" sz="1600" dirty="0">
              <a:solidFill>
                <a:srgbClr val="000000"/>
              </a:solidFill>
              <a:latin typeface="Roboto Slab Light" pitchFamily="2" charset="0"/>
              <a:ea typeface="Roboto Slab Light" pitchFamily="2" charset="0"/>
              <a:cs typeface="Roboto Slab Light" pitchFamily="2" charset="0"/>
            </a:endParaRPr>
          </a:p>
        </p:txBody>
      </p:sp>
      <p:sp>
        <p:nvSpPr>
          <p:cNvPr id="2" name="Slide Number Placeholder 1">
            <a:extLst>
              <a:ext uri="{FF2B5EF4-FFF2-40B4-BE49-F238E27FC236}">
                <a16:creationId xmlns:a16="http://schemas.microsoft.com/office/drawing/2014/main" id="{68793581-13AD-4C42-95CA-53C98F28E6AC}"/>
              </a:ext>
            </a:extLst>
          </p:cNvPr>
          <p:cNvSpPr>
            <a:spLocks noGrp="1"/>
          </p:cNvSpPr>
          <p:nvPr>
            <p:ph type="sldNum" sz="quarter" idx="4"/>
          </p:nvPr>
        </p:nvSpPr>
        <p:spPr/>
        <p:txBody>
          <a:bodyPr/>
          <a:lstStyle/>
          <a:p>
            <a:fld id="{517A7B32-69DB-4CF1-942C-111B3EAEDE95}" type="slidenum">
              <a:rPr lang="en-IE" smtClean="0"/>
              <a:t>39</a:t>
            </a:fld>
            <a:endParaRPr lang="en-IE" dirty="0"/>
          </a:p>
        </p:txBody>
      </p:sp>
    </p:spTree>
    <p:extLst>
      <p:ext uri="{BB962C8B-B14F-4D97-AF65-F5344CB8AC3E}">
        <p14:creationId xmlns:p14="http://schemas.microsoft.com/office/powerpoint/2010/main" val="3709356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F2A2E-9D13-1B12-8B1D-B4F57DA088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8A5648-2931-3874-0309-F124A8F42C7D}"/>
              </a:ext>
            </a:extLst>
          </p:cNvPr>
          <p:cNvSpPr>
            <a:spLocks noGrp="1"/>
          </p:cNvSpPr>
          <p:nvPr>
            <p:ph type="title"/>
          </p:nvPr>
        </p:nvSpPr>
        <p:spPr>
          <a:xfrm>
            <a:off x="432000" y="20432"/>
            <a:ext cx="8280000" cy="493561"/>
          </a:xfrm>
        </p:spPr>
        <p:txBody>
          <a:bodyPr vert="horz" lIns="91440" tIns="45720" rIns="91440" bIns="45720" rtlCol="0" anchor="ctr">
            <a:normAutofit/>
          </a:bodyPr>
          <a:lstStyle/>
          <a:p>
            <a:r>
              <a:rPr lang="en-IE" sz="1600" b="0" dirty="0">
                <a:latin typeface="Roboto Slab"/>
              </a:rPr>
              <a:t>Unemployment increased 14.2% compared with a year ago</a:t>
            </a:r>
          </a:p>
        </p:txBody>
      </p:sp>
      <p:sp>
        <p:nvSpPr>
          <p:cNvPr id="4" name="Slide Number Placeholder 3">
            <a:extLst>
              <a:ext uri="{FF2B5EF4-FFF2-40B4-BE49-F238E27FC236}">
                <a16:creationId xmlns:a16="http://schemas.microsoft.com/office/drawing/2014/main" id="{2B54FA89-150B-8679-8097-9CFBC1A6AC26}"/>
              </a:ext>
            </a:extLst>
          </p:cNvPr>
          <p:cNvSpPr>
            <a:spLocks noGrp="1"/>
          </p:cNvSpPr>
          <p:nvPr>
            <p:ph type="sldNum" sz="quarter" idx="4"/>
          </p:nvPr>
        </p:nvSpPr>
        <p:spPr/>
        <p:txBody>
          <a:bodyPr/>
          <a:lstStyle/>
          <a:p>
            <a:fld id="{517A7B32-69DB-4CF1-942C-111B3EAEDE95}" type="slidenum">
              <a:rPr lang="en-IE" smtClean="0"/>
              <a:t>4</a:t>
            </a:fld>
            <a:endParaRPr lang="en-IE" dirty="0"/>
          </a:p>
        </p:txBody>
      </p:sp>
      <p:sp>
        <p:nvSpPr>
          <p:cNvPr id="8" name="TextBox 1">
            <a:extLst>
              <a:ext uri="{FF2B5EF4-FFF2-40B4-BE49-F238E27FC236}">
                <a16:creationId xmlns:a16="http://schemas.microsoft.com/office/drawing/2014/main" id="{D5C7952F-D934-178A-4563-48708489850F}"/>
              </a:ext>
            </a:extLst>
          </p:cNvPr>
          <p:cNvSpPr txBox="1"/>
          <p:nvPr/>
        </p:nvSpPr>
        <p:spPr>
          <a:xfrm>
            <a:off x="-1703" y="3990409"/>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pic>
        <p:nvPicPr>
          <p:cNvPr id="5" name="Picture 4" descr="A graph of a number of employment&#10;&#10;AI-generated content may be incorrect.">
            <a:extLst>
              <a:ext uri="{FF2B5EF4-FFF2-40B4-BE49-F238E27FC236}">
                <a16:creationId xmlns:a16="http://schemas.microsoft.com/office/drawing/2014/main" id="{52BFBA75-C7E5-294F-050B-9413464563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473027"/>
            <a:ext cx="7083243" cy="3744000"/>
          </a:xfrm>
          <a:prstGeom prst="rect">
            <a:avLst/>
          </a:prstGeom>
        </p:spPr>
      </p:pic>
    </p:spTree>
    <p:extLst>
      <p:ext uri="{BB962C8B-B14F-4D97-AF65-F5344CB8AC3E}">
        <p14:creationId xmlns:p14="http://schemas.microsoft.com/office/powerpoint/2010/main" val="6512098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159CA-3A1D-85A2-2A93-E24866EE8B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61C257-AC09-D0DE-0551-5E57C1AE0B93}"/>
              </a:ext>
            </a:extLst>
          </p:cNvPr>
          <p:cNvSpPr>
            <a:spLocks noGrp="1"/>
          </p:cNvSpPr>
          <p:nvPr>
            <p:ph type="title"/>
          </p:nvPr>
        </p:nvSpPr>
        <p:spPr>
          <a:xfrm>
            <a:off x="467544" y="86427"/>
            <a:ext cx="8219256" cy="397091"/>
          </a:xfrm>
        </p:spPr>
        <p:txBody>
          <a:bodyPr>
            <a:normAutofit/>
          </a:bodyPr>
          <a:lstStyle/>
          <a:p>
            <a:r>
              <a:rPr lang="en-IE" sz="2000" dirty="0"/>
              <a:t>At work by principle economic status increased</a:t>
            </a:r>
          </a:p>
        </p:txBody>
      </p:sp>
      <p:sp>
        <p:nvSpPr>
          <p:cNvPr id="4" name="Slide Number Placeholder 3">
            <a:extLst>
              <a:ext uri="{FF2B5EF4-FFF2-40B4-BE49-F238E27FC236}">
                <a16:creationId xmlns:a16="http://schemas.microsoft.com/office/drawing/2014/main" id="{55E951F2-5547-E841-4F05-78E8BD9DE683}"/>
              </a:ext>
            </a:extLst>
          </p:cNvPr>
          <p:cNvSpPr>
            <a:spLocks noGrp="1"/>
          </p:cNvSpPr>
          <p:nvPr>
            <p:ph type="sldNum" sz="quarter" idx="4"/>
          </p:nvPr>
        </p:nvSpPr>
        <p:spPr/>
        <p:txBody>
          <a:bodyPr/>
          <a:lstStyle/>
          <a:p>
            <a:fld id="{517A7B32-69DB-4CF1-942C-111B3EAEDE95}" type="slidenum">
              <a:rPr lang="en-IE" smtClean="0"/>
              <a:t>40</a:t>
            </a:fld>
            <a:endParaRPr lang="en-IE" dirty="0"/>
          </a:p>
        </p:txBody>
      </p:sp>
      <p:pic>
        <p:nvPicPr>
          <p:cNvPr id="6" name="Picture 5" descr="A graph with numbers and a bar&#10;&#10;AI-generated content may be incorrect.">
            <a:extLst>
              <a:ext uri="{FF2B5EF4-FFF2-40B4-BE49-F238E27FC236}">
                <a16:creationId xmlns:a16="http://schemas.microsoft.com/office/drawing/2014/main" id="{407EA118-512D-5E51-8CDA-B807D950C4B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483518"/>
            <a:ext cx="7083243" cy="3744000"/>
          </a:xfrm>
          <a:prstGeom prst="rect">
            <a:avLst/>
          </a:prstGeom>
        </p:spPr>
      </p:pic>
      <p:sp>
        <p:nvSpPr>
          <p:cNvPr id="3" name="TextBox 1">
            <a:extLst>
              <a:ext uri="{FF2B5EF4-FFF2-40B4-BE49-F238E27FC236}">
                <a16:creationId xmlns:a16="http://schemas.microsoft.com/office/drawing/2014/main" id="{5A0BAFCB-B7D2-D0E6-AD68-55EF58EA9FB3}"/>
              </a:ext>
            </a:extLst>
          </p:cNvPr>
          <p:cNvSpPr txBox="1"/>
          <p:nvPr/>
        </p:nvSpPr>
        <p:spPr>
          <a:xfrm>
            <a:off x="-1703" y="3990409"/>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spTree>
    <p:extLst>
      <p:ext uri="{BB962C8B-B14F-4D97-AF65-F5344CB8AC3E}">
        <p14:creationId xmlns:p14="http://schemas.microsoft.com/office/powerpoint/2010/main" val="1368193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5B771-BDEB-31B8-C3E1-F3575D20D9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A59A52-C5A3-0B95-C57E-42B7DB43CAAE}"/>
              </a:ext>
            </a:extLst>
          </p:cNvPr>
          <p:cNvSpPr>
            <a:spLocks noGrp="1"/>
          </p:cNvSpPr>
          <p:nvPr>
            <p:ph type="title"/>
          </p:nvPr>
        </p:nvSpPr>
        <p:spPr>
          <a:xfrm>
            <a:off x="467544" y="86427"/>
            <a:ext cx="8219256" cy="397091"/>
          </a:xfrm>
        </p:spPr>
        <p:txBody>
          <a:bodyPr>
            <a:normAutofit/>
          </a:bodyPr>
          <a:lstStyle/>
          <a:p>
            <a:r>
              <a:rPr lang="en-IE" sz="2000" dirty="0"/>
              <a:t>Seasonal adjustment employment down 0.6% from last quarter</a:t>
            </a:r>
          </a:p>
        </p:txBody>
      </p:sp>
      <p:sp>
        <p:nvSpPr>
          <p:cNvPr id="4" name="Slide Number Placeholder 3">
            <a:extLst>
              <a:ext uri="{FF2B5EF4-FFF2-40B4-BE49-F238E27FC236}">
                <a16:creationId xmlns:a16="http://schemas.microsoft.com/office/drawing/2014/main" id="{7696653B-CA22-6CF5-4807-E5299FD7E6EC}"/>
              </a:ext>
            </a:extLst>
          </p:cNvPr>
          <p:cNvSpPr>
            <a:spLocks noGrp="1"/>
          </p:cNvSpPr>
          <p:nvPr>
            <p:ph type="sldNum" sz="quarter" idx="4"/>
          </p:nvPr>
        </p:nvSpPr>
        <p:spPr/>
        <p:txBody>
          <a:bodyPr/>
          <a:lstStyle/>
          <a:p>
            <a:fld id="{517A7B32-69DB-4CF1-942C-111B3EAEDE95}" type="slidenum">
              <a:rPr lang="en-IE" smtClean="0"/>
              <a:t>5</a:t>
            </a:fld>
            <a:endParaRPr lang="en-IE" dirty="0"/>
          </a:p>
        </p:txBody>
      </p:sp>
      <p:pic>
        <p:nvPicPr>
          <p:cNvPr id="5" name="Picture 4" descr="A graph of a number of numbers&#10;&#10;AI-generated content may be incorrect.">
            <a:extLst>
              <a:ext uri="{FF2B5EF4-FFF2-40B4-BE49-F238E27FC236}">
                <a16:creationId xmlns:a16="http://schemas.microsoft.com/office/drawing/2014/main" id="{9CDF76C3-39BB-4472-56EA-B0BA3173C5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81023"/>
            <a:ext cx="9144000" cy="3581454"/>
          </a:xfrm>
          <a:prstGeom prst="rect">
            <a:avLst/>
          </a:prstGeom>
        </p:spPr>
      </p:pic>
      <p:sp>
        <p:nvSpPr>
          <p:cNvPr id="3" name="TextBox 1">
            <a:extLst>
              <a:ext uri="{FF2B5EF4-FFF2-40B4-BE49-F238E27FC236}">
                <a16:creationId xmlns:a16="http://schemas.microsoft.com/office/drawing/2014/main" id="{38A27BAD-D5BC-242B-33F5-14BA084E0B4D}"/>
              </a:ext>
            </a:extLst>
          </p:cNvPr>
          <p:cNvSpPr txBox="1"/>
          <p:nvPr/>
        </p:nvSpPr>
        <p:spPr>
          <a:xfrm>
            <a:off x="2849" y="4146453"/>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spTree>
    <p:extLst>
      <p:ext uri="{BB962C8B-B14F-4D97-AF65-F5344CB8AC3E}">
        <p14:creationId xmlns:p14="http://schemas.microsoft.com/office/powerpoint/2010/main" val="874998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270" y="1598013"/>
            <a:ext cx="7848872" cy="3350193"/>
          </a:xfrm>
        </p:spPr>
        <p:txBody>
          <a:bodyPr>
            <a:normAutofit/>
          </a:bodyPr>
          <a:lstStyle/>
          <a:p>
            <a:r>
              <a:rPr lang="en-US" sz="2800" dirty="0">
                <a:latin typeface="Roboto Slab Light" pitchFamily="2" charset="0"/>
                <a:ea typeface="Roboto Slab Light" pitchFamily="2" charset="0"/>
                <a:cs typeface="Roboto Slab Light" pitchFamily="2" charset="0"/>
              </a:rPr>
              <a:t>In employment</a:t>
            </a:r>
            <a:br>
              <a:rPr lang="en-US" sz="2800" dirty="0">
                <a:latin typeface="Roboto Slab Light" pitchFamily="2" charset="0"/>
                <a:ea typeface="Roboto Slab Light" pitchFamily="2" charset="0"/>
                <a:cs typeface="Roboto Slab Light" pitchFamily="2" charset="0"/>
              </a:rPr>
            </a:br>
            <a:r>
              <a:rPr lang="en-US" sz="2500" dirty="0">
                <a:latin typeface="Roboto Slab Light" pitchFamily="2" charset="0"/>
                <a:ea typeface="Roboto Slab Light" pitchFamily="2" charset="0"/>
                <a:cs typeface="Roboto Slab Light" pitchFamily="2" charset="0"/>
              </a:rPr>
              <a:t> </a:t>
            </a:r>
            <a:br>
              <a:rPr lang="en-US" sz="2800" dirty="0">
                <a:latin typeface="Roboto Slab Light" pitchFamily="2" charset="0"/>
                <a:ea typeface="Roboto Slab Light" pitchFamily="2" charset="0"/>
                <a:cs typeface="Roboto Slab Light" pitchFamily="2" charset="0"/>
              </a:rPr>
            </a:br>
            <a:r>
              <a:rPr lang="en-US" sz="1800" dirty="0">
                <a:latin typeface="Roboto Slab Light" pitchFamily="2" charset="0"/>
                <a:ea typeface="Roboto Slab Light" pitchFamily="2" charset="0"/>
                <a:cs typeface="Roboto Slab Light" pitchFamily="2" charset="0"/>
              </a:rPr>
              <a:t>Q1 2026:</a:t>
            </a:r>
            <a:br>
              <a:rPr lang="en-US" sz="1800" dirty="0">
                <a:latin typeface="Roboto Slab Light" pitchFamily="2" charset="0"/>
                <a:ea typeface="Roboto Slab Light" pitchFamily="2" charset="0"/>
                <a:cs typeface="Roboto Slab Light" pitchFamily="2" charset="0"/>
              </a:rPr>
            </a:br>
            <a:br>
              <a:rPr lang="en-US" sz="1800" dirty="0">
                <a:latin typeface="Roboto Slab Light" pitchFamily="2" charset="0"/>
                <a:ea typeface="Roboto Slab Light" pitchFamily="2" charset="0"/>
                <a:cs typeface="Roboto Slab Light" pitchFamily="2" charset="0"/>
              </a:rPr>
            </a:br>
            <a:r>
              <a:rPr lang="en-US" sz="1600" dirty="0">
                <a:latin typeface="Roboto Slab Light" pitchFamily="2" charset="0"/>
                <a:ea typeface="Roboto Slab Light" pitchFamily="2" charset="0"/>
                <a:cs typeface="Roboto Slab Light" pitchFamily="2" charset="0"/>
              </a:rPr>
              <a:t>Persons in employment: 	2,794,500 	up 400 persons</a:t>
            </a:r>
            <a:br>
              <a:rPr lang="en-US" sz="1600" dirty="0">
                <a:latin typeface="Roboto Slab Light" pitchFamily="2" charset="0"/>
                <a:ea typeface="Roboto Slab Light" pitchFamily="2" charset="0"/>
                <a:cs typeface="Roboto Slab Light" pitchFamily="2" charset="0"/>
              </a:rPr>
            </a:br>
            <a:br>
              <a:rPr lang="en-US" sz="1600" dirty="0">
                <a:latin typeface="Roboto Slab Light" pitchFamily="2" charset="0"/>
                <a:ea typeface="Roboto Slab Light" pitchFamily="2" charset="0"/>
                <a:cs typeface="Roboto Slab Light" pitchFamily="2" charset="0"/>
              </a:rPr>
            </a:br>
            <a:r>
              <a:rPr lang="en-US" sz="1600" dirty="0">
                <a:latin typeface="Roboto Slab Light" pitchFamily="2" charset="0"/>
                <a:ea typeface="Roboto Slab Light" pitchFamily="2" charset="0"/>
                <a:cs typeface="Roboto Slab Light" pitchFamily="2" charset="0"/>
              </a:rPr>
              <a:t>Employment rate (15-64):	73.3% 		-1.4 p.p.	</a:t>
            </a:r>
            <a:br>
              <a:rPr lang="en-US" sz="1600" dirty="0">
                <a:latin typeface="Roboto Slab Light" pitchFamily="2" charset="0"/>
                <a:ea typeface="Roboto Slab Light" pitchFamily="2" charset="0"/>
                <a:cs typeface="Roboto Slab Light" pitchFamily="2" charset="0"/>
              </a:rPr>
            </a:br>
            <a:br>
              <a:rPr lang="en-US" sz="1600" dirty="0">
                <a:latin typeface="Roboto Slab Light" pitchFamily="2" charset="0"/>
                <a:ea typeface="Roboto Slab Light" pitchFamily="2" charset="0"/>
                <a:cs typeface="Roboto Slab Light" pitchFamily="2" charset="0"/>
              </a:rPr>
            </a:br>
            <a:r>
              <a:rPr lang="en-US" sz="1600" dirty="0">
                <a:latin typeface="Roboto Slab Light" pitchFamily="2" charset="0"/>
                <a:ea typeface="Roboto Slab Light" pitchFamily="2" charset="0"/>
                <a:cs typeface="Roboto Slab Light" pitchFamily="2" charset="0"/>
              </a:rPr>
              <a:t>Seasonally adjusted: 	2,812,000  	-0.6% on Q4 2025	</a:t>
            </a:r>
            <a:br>
              <a:rPr lang="en-US" sz="1800" dirty="0">
                <a:latin typeface="Roboto Slab"/>
              </a:rPr>
            </a:br>
            <a:endParaRPr lang="en-US" sz="1800" strike="sngStrike" dirty="0">
              <a:latin typeface="Roboto Slab"/>
            </a:endParaRPr>
          </a:p>
        </p:txBody>
      </p:sp>
    </p:spTree>
    <p:extLst>
      <p:ext uri="{BB962C8B-B14F-4D97-AF65-F5344CB8AC3E}">
        <p14:creationId xmlns:p14="http://schemas.microsoft.com/office/powerpoint/2010/main" val="1559040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187EA-ACE1-A995-448C-A38FBA820D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85C11C-547F-E226-4668-7F05B112CD6F}"/>
              </a:ext>
            </a:extLst>
          </p:cNvPr>
          <p:cNvSpPr>
            <a:spLocks noGrp="1"/>
          </p:cNvSpPr>
          <p:nvPr>
            <p:ph type="title"/>
          </p:nvPr>
        </p:nvSpPr>
        <p:spPr>
          <a:xfrm>
            <a:off x="467544" y="86427"/>
            <a:ext cx="8219256" cy="397091"/>
          </a:xfrm>
        </p:spPr>
        <p:txBody>
          <a:bodyPr>
            <a:normAutofit/>
          </a:bodyPr>
          <a:lstStyle/>
          <a:p>
            <a:r>
              <a:rPr lang="en-IE" sz="2000" dirty="0"/>
              <a:t>Employment rate declined for males and females</a:t>
            </a:r>
          </a:p>
        </p:txBody>
      </p:sp>
      <p:sp>
        <p:nvSpPr>
          <p:cNvPr id="4" name="Slide Number Placeholder 3">
            <a:extLst>
              <a:ext uri="{FF2B5EF4-FFF2-40B4-BE49-F238E27FC236}">
                <a16:creationId xmlns:a16="http://schemas.microsoft.com/office/drawing/2014/main" id="{1DE1506A-AFF5-EC99-AA4F-A65DF740C7B6}"/>
              </a:ext>
            </a:extLst>
          </p:cNvPr>
          <p:cNvSpPr>
            <a:spLocks noGrp="1"/>
          </p:cNvSpPr>
          <p:nvPr>
            <p:ph type="sldNum" sz="quarter" idx="4"/>
          </p:nvPr>
        </p:nvSpPr>
        <p:spPr/>
        <p:txBody>
          <a:bodyPr/>
          <a:lstStyle/>
          <a:p>
            <a:fld id="{517A7B32-69DB-4CF1-942C-111B3EAEDE95}" type="slidenum">
              <a:rPr lang="en-IE" smtClean="0"/>
              <a:t>7</a:t>
            </a:fld>
            <a:endParaRPr lang="en-IE" dirty="0"/>
          </a:p>
        </p:txBody>
      </p:sp>
      <p:pic>
        <p:nvPicPr>
          <p:cNvPr id="7" name="Picture 6" descr="A graph of a number of people&#10;&#10;AI-generated content may be incorrect.">
            <a:extLst>
              <a:ext uri="{FF2B5EF4-FFF2-40B4-BE49-F238E27FC236}">
                <a16:creationId xmlns:a16="http://schemas.microsoft.com/office/drawing/2014/main" id="{0C82C200-D15E-B884-893A-8EFC6E6FB09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483518"/>
            <a:ext cx="7083243" cy="3744000"/>
          </a:xfrm>
          <a:prstGeom prst="rect">
            <a:avLst/>
          </a:prstGeom>
        </p:spPr>
      </p:pic>
      <p:sp>
        <p:nvSpPr>
          <p:cNvPr id="3" name="TextBox 1">
            <a:extLst>
              <a:ext uri="{FF2B5EF4-FFF2-40B4-BE49-F238E27FC236}">
                <a16:creationId xmlns:a16="http://schemas.microsoft.com/office/drawing/2014/main" id="{ECB11301-C5F5-234B-BB65-FC3CFAFA9FD0}"/>
              </a:ext>
            </a:extLst>
          </p:cNvPr>
          <p:cNvSpPr txBox="1"/>
          <p:nvPr/>
        </p:nvSpPr>
        <p:spPr>
          <a:xfrm>
            <a:off x="13688" y="3937820"/>
            <a:ext cx="792088"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a:t>
            </a:r>
          </a:p>
        </p:txBody>
      </p:sp>
    </p:spTree>
    <p:extLst>
      <p:ext uri="{BB962C8B-B14F-4D97-AF65-F5344CB8AC3E}">
        <p14:creationId xmlns:p14="http://schemas.microsoft.com/office/powerpoint/2010/main" val="1296531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57EC8-2E31-7103-37DD-619A3AD2DE32}"/>
              </a:ext>
            </a:extLst>
          </p:cNvPr>
          <p:cNvSpPr>
            <a:spLocks noGrp="1"/>
          </p:cNvSpPr>
          <p:nvPr>
            <p:ph type="title"/>
          </p:nvPr>
        </p:nvSpPr>
        <p:spPr>
          <a:xfrm>
            <a:off x="467544" y="86427"/>
            <a:ext cx="8219256" cy="397091"/>
          </a:xfrm>
        </p:spPr>
        <p:txBody>
          <a:bodyPr>
            <a:normAutofit/>
          </a:bodyPr>
          <a:lstStyle/>
          <a:p>
            <a:r>
              <a:rPr lang="en-IE" sz="2000" dirty="0"/>
              <a:t>Employment decreased for younger age groups</a:t>
            </a:r>
          </a:p>
        </p:txBody>
      </p:sp>
      <p:sp>
        <p:nvSpPr>
          <p:cNvPr id="4" name="Slide Number Placeholder 3">
            <a:extLst>
              <a:ext uri="{FF2B5EF4-FFF2-40B4-BE49-F238E27FC236}">
                <a16:creationId xmlns:a16="http://schemas.microsoft.com/office/drawing/2014/main" id="{C8237BF8-A9B6-A1C8-6AAF-7A15BAE8383D}"/>
              </a:ext>
            </a:extLst>
          </p:cNvPr>
          <p:cNvSpPr>
            <a:spLocks noGrp="1"/>
          </p:cNvSpPr>
          <p:nvPr>
            <p:ph type="sldNum" sz="quarter" idx="4"/>
          </p:nvPr>
        </p:nvSpPr>
        <p:spPr/>
        <p:txBody>
          <a:bodyPr/>
          <a:lstStyle/>
          <a:p>
            <a:fld id="{517A7B32-69DB-4CF1-942C-111B3EAEDE95}" type="slidenum">
              <a:rPr lang="en-IE" smtClean="0"/>
              <a:t>8</a:t>
            </a:fld>
            <a:endParaRPr lang="en-IE" dirty="0"/>
          </a:p>
        </p:txBody>
      </p:sp>
      <p:pic>
        <p:nvPicPr>
          <p:cNvPr id="5" name="Picture 4" descr="A graph with numbers and text&#10;&#10;AI-generated content may be incorrect.">
            <a:extLst>
              <a:ext uri="{FF2B5EF4-FFF2-40B4-BE49-F238E27FC236}">
                <a16:creationId xmlns:a16="http://schemas.microsoft.com/office/drawing/2014/main" id="{D224E239-DF89-6222-1E52-CF93719A8C5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7" y="483518"/>
            <a:ext cx="7083243" cy="3744000"/>
          </a:xfrm>
          <a:prstGeom prst="rect">
            <a:avLst/>
          </a:prstGeom>
        </p:spPr>
      </p:pic>
      <p:sp>
        <p:nvSpPr>
          <p:cNvPr id="3" name="TextBox 1">
            <a:extLst>
              <a:ext uri="{FF2B5EF4-FFF2-40B4-BE49-F238E27FC236}">
                <a16:creationId xmlns:a16="http://schemas.microsoft.com/office/drawing/2014/main" id="{89874836-5B81-0B4F-9222-21007B600770}"/>
              </a:ext>
            </a:extLst>
          </p:cNvPr>
          <p:cNvSpPr txBox="1"/>
          <p:nvPr/>
        </p:nvSpPr>
        <p:spPr>
          <a:xfrm>
            <a:off x="0" y="4011494"/>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spTree>
    <p:extLst>
      <p:ext uri="{BB962C8B-B14F-4D97-AF65-F5344CB8AC3E}">
        <p14:creationId xmlns:p14="http://schemas.microsoft.com/office/powerpoint/2010/main" val="48383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3AC50-B9E9-56A3-7036-82863772AC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4D7192-79D0-5EC8-3E01-A48073CABB79}"/>
              </a:ext>
            </a:extLst>
          </p:cNvPr>
          <p:cNvSpPr>
            <a:spLocks noGrp="1"/>
          </p:cNvSpPr>
          <p:nvPr>
            <p:ph type="title"/>
          </p:nvPr>
        </p:nvSpPr>
        <p:spPr>
          <a:xfrm>
            <a:off x="467544" y="55141"/>
            <a:ext cx="8219256" cy="421555"/>
          </a:xfrm>
        </p:spPr>
        <p:txBody>
          <a:bodyPr anchor="ctr">
            <a:normAutofit/>
          </a:bodyPr>
          <a:lstStyle/>
          <a:p>
            <a:r>
              <a:rPr lang="en-IE" sz="2000" dirty="0"/>
              <a:t>Full-time employment up 18.5% over six years</a:t>
            </a:r>
          </a:p>
        </p:txBody>
      </p:sp>
      <p:sp>
        <p:nvSpPr>
          <p:cNvPr id="4" name="Slide Number Placeholder 3">
            <a:extLst>
              <a:ext uri="{FF2B5EF4-FFF2-40B4-BE49-F238E27FC236}">
                <a16:creationId xmlns:a16="http://schemas.microsoft.com/office/drawing/2014/main" id="{7D122C72-670F-8EEF-05C0-4CE413AC497B}"/>
              </a:ext>
            </a:extLst>
          </p:cNvPr>
          <p:cNvSpPr>
            <a:spLocks noGrp="1"/>
          </p:cNvSpPr>
          <p:nvPr>
            <p:ph type="sldNum" sz="quarter" idx="4"/>
          </p:nvPr>
        </p:nvSpPr>
        <p:spPr>
          <a:xfrm>
            <a:off x="6629400" y="4800202"/>
            <a:ext cx="2057400" cy="274637"/>
          </a:xfrm>
        </p:spPr>
        <p:txBody>
          <a:bodyPr anchor="ctr">
            <a:normAutofit/>
          </a:bodyPr>
          <a:lstStyle/>
          <a:p>
            <a:pPr>
              <a:spcAft>
                <a:spcPts val="600"/>
              </a:spcAft>
            </a:pPr>
            <a:fld id="{517A7B32-69DB-4CF1-942C-111B3EAEDE95}" type="slidenum">
              <a:rPr lang="en-IE" smtClean="0"/>
              <a:pPr>
                <a:spcAft>
                  <a:spcPts val="600"/>
                </a:spcAft>
              </a:pPr>
              <a:t>9</a:t>
            </a:fld>
            <a:endParaRPr lang="en-IE"/>
          </a:p>
        </p:txBody>
      </p:sp>
      <p:pic>
        <p:nvPicPr>
          <p:cNvPr id="8" name="Picture 7" descr="A graph showing the number of people in the same direction&#10;&#10;AI-generated content may be incorrect.">
            <a:extLst>
              <a:ext uri="{FF2B5EF4-FFF2-40B4-BE49-F238E27FC236}">
                <a16:creationId xmlns:a16="http://schemas.microsoft.com/office/drawing/2014/main" id="{AD8E20EA-BDD1-86C6-1327-BD9E80B4A28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0378" y="424291"/>
            <a:ext cx="7083243" cy="3744000"/>
          </a:xfrm>
          <a:prstGeom prst="rect">
            <a:avLst/>
          </a:prstGeom>
        </p:spPr>
      </p:pic>
      <p:sp>
        <p:nvSpPr>
          <p:cNvPr id="3" name="TextBox 1">
            <a:extLst>
              <a:ext uri="{FF2B5EF4-FFF2-40B4-BE49-F238E27FC236}">
                <a16:creationId xmlns:a16="http://schemas.microsoft.com/office/drawing/2014/main" id="{FD0CCEBB-E25B-44BD-AC78-C8C3F92199B9}"/>
              </a:ext>
            </a:extLst>
          </p:cNvPr>
          <p:cNvSpPr txBox="1"/>
          <p:nvPr/>
        </p:nvSpPr>
        <p:spPr>
          <a:xfrm>
            <a:off x="-1703" y="3990409"/>
            <a:ext cx="648072" cy="21602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IE" sz="800" dirty="0">
                <a:solidFill>
                  <a:schemeClr val="accent4"/>
                </a:solidFill>
              </a:rPr>
              <a:t>thousands</a:t>
            </a:r>
          </a:p>
          <a:p>
            <a:endParaRPr lang="en-IE" sz="800" dirty="0">
              <a:solidFill>
                <a:schemeClr val="accent4"/>
              </a:solidFill>
            </a:endParaRPr>
          </a:p>
        </p:txBody>
      </p:sp>
    </p:spTree>
    <p:extLst>
      <p:ext uri="{BB962C8B-B14F-4D97-AF65-F5344CB8AC3E}">
        <p14:creationId xmlns:p14="http://schemas.microsoft.com/office/powerpoint/2010/main" val="4064355824"/>
      </p:ext>
    </p:extLst>
  </p:cSld>
  <p:clrMapOvr>
    <a:masterClrMapping/>
  </p:clrMapOvr>
</p:sld>
</file>

<file path=ppt/theme/theme1.xml><?xml version="1.0" encoding="utf-8"?>
<a:theme xmlns:a="http://schemas.openxmlformats.org/drawingml/2006/main" name="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SO Standard Text 2">
  <a:themeElements>
    <a:clrScheme name="CSO Colours">
      <a:dk1>
        <a:srgbClr val="006168"/>
      </a:dk1>
      <a:lt1>
        <a:sysClr val="window" lastClr="FFFFFF"/>
      </a:lt1>
      <a:dk2>
        <a:srgbClr val="006F74"/>
      </a:dk2>
      <a:lt2>
        <a:srgbClr val="F8F8F8"/>
      </a:lt2>
      <a:accent1>
        <a:srgbClr val="45C1C0"/>
      </a:accent1>
      <a:accent2>
        <a:srgbClr val="FAA21B"/>
      </a:accent2>
      <a:accent3>
        <a:srgbClr val="5BC1A5"/>
      </a:accent3>
      <a:accent4>
        <a:srgbClr val="35456B"/>
      </a:accent4>
      <a:accent5>
        <a:srgbClr val="639FA2"/>
      </a:accent5>
      <a:accent6>
        <a:srgbClr val="9BBDBF"/>
      </a:accent6>
      <a:hlink>
        <a:srgbClr val="45C1C0"/>
      </a:hlink>
      <a:folHlink>
        <a:srgbClr val="45C1C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136716</TotalTime>
  <Words>1235</Words>
  <Application>Microsoft Office PowerPoint</Application>
  <PresentationFormat>On-screen Show (16:9)</PresentationFormat>
  <Paragraphs>163</Paragraphs>
  <Slides>40</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40</vt:i4>
      </vt:variant>
    </vt:vector>
  </HeadingPairs>
  <TitlesOfParts>
    <vt:vector size="49" baseType="lpstr">
      <vt:lpstr>Arial</vt:lpstr>
      <vt:lpstr>Calibri</vt:lpstr>
      <vt:lpstr>Cambria</vt:lpstr>
      <vt:lpstr>Roboto Slab</vt:lpstr>
      <vt:lpstr>Roboto Slab Bold</vt:lpstr>
      <vt:lpstr>Roboto Slab Light</vt:lpstr>
      <vt:lpstr>Roboto Slab Medium</vt:lpstr>
      <vt:lpstr>CSO Standard Text 2</vt:lpstr>
      <vt:lpstr>1_CSO Standard Text 2</vt:lpstr>
      <vt:lpstr>Labour Force Survey Quarter 1, 2026    21st May 2026</vt:lpstr>
      <vt:lpstr>Labour Force Survey and NACE Rev. 2.1.</vt:lpstr>
      <vt:lpstr>Infographic</vt:lpstr>
      <vt:lpstr>Unemployment increased 14.2% compared with a year ago</vt:lpstr>
      <vt:lpstr>Seasonal adjustment employment down 0.6% from last quarter</vt:lpstr>
      <vt:lpstr>In employment   Q1 2026:  Persons in employment:  2,794,500  up 400 persons  Employment rate (15-64): 73.3%   -1.4 p.p.   Seasonally adjusted:  2,812,000   -0.6% on Q4 2025  </vt:lpstr>
      <vt:lpstr>Employment rate declined for males and females</vt:lpstr>
      <vt:lpstr>Employment decreased for younger age groups</vt:lpstr>
      <vt:lpstr>Full-time employment up 18.5% over six years</vt:lpstr>
      <vt:lpstr>Human heath &amp; social work the largest NACE Rev. 2.1. sector</vt:lpstr>
      <vt:lpstr>Largest increase in Construction</vt:lpstr>
      <vt:lpstr>Largest decrease in Information &amp; communication</vt:lpstr>
      <vt:lpstr>Most actual hours worked (millions) per week in Industry</vt:lpstr>
      <vt:lpstr>Self-employed up 7.3% compared to a year ago.</vt:lpstr>
      <vt:lpstr>Remote working decreased</vt:lpstr>
      <vt:lpstr>Unemployment   Q1 2026:  Persons unemployed:  141,800  +14.2%  Unemployment rate (15-74):  4.9%  +0.6 p.p  Persons unemployed (SA): 146,700   +6.6% on Q4 2025  Seasonally adjusted rate:  5.0%  +0.3 p.p on Q4 2025  </vt:lpstr>
      <vt:lpstr>Unemployment rate increasing for both males and females</vt:lpstr>
      <vt:lpstr>Female unemployment up across all age groups except youths</vt:lpstr>
      <vt:lpstr>Male unemployment up across all age groups except 35-44 year olds</vt:lpstr>
      <vt:lpstr>Unemployment rate up across all age groups except 65+</vt:lpstr>
      <vt:lpstr>Unemployment rate increased in East and Border</vt:lpstr>
      <vt:lpstr>Long-term unemployment increased 25,900</vt:lpstr>
      <vt:lpstr>Labour Force   Q1 2026:  Persons in labour force:  2,936,300  +0.6%  Participation rate (15+):  65.0%  -0.8 p.p.  Seasonally adjusted  participation rate:   65.5%   -0.4 p.p from Q4 2025  </vt:lpstr>
      <vt:lpstr>Labour force increased for older age-cohorts</vt:lpstr>
      <vt:lpstr>Largest increase in labour force from Rest of the World</vt:lpstr>
      <vt:lpstr>Labour Force</vt:lpstr>
      <vt:lpstr>Not in the Labour Force   Q1 2026:  Persons not in the Labour Force:  1,579,100  +4.1%  Potential additional Labour Force: 103,700  -12.1%    </vt:lpstr>
      <vt:lpstr>Does not want a job up</vt:lpstr>
      <vt:lpstr>Part-time underemployed decreased</vt:lpstr>
      <vt:lpstr>PowerPoint Presentation</vt:lpstr>
      <vt:lpstr>LFS Q1 2026 results summary</vt:lpstr>
      <vt:lpstr>Labour Force Survey Quarter 1 2026   Thank you.  LFS Q2 2026 results provisionally due for publication on 20th August 2026  </vt:lpstr>
      <vt:lpstr>Births 2001-2022</vt:lpstr>
      <vt:lpstr>Annex:  ILO Definitions and concepts   IESS Regulation  Impact of COVID-19 on LFS  Arrivals from Ukraine in Ireland </vt:lpstr>
      <vt:lpstr>ILO classification in the LFS</vt:lpstr>
      <vt:lpstr>ILO classification in the LFS</vt:lpstr>
      <vt:lpstr>ILO classification and LFS </vt:lpstr>
      <vt:lpstr>Integration of European Social Statistics (IESS) Regulation</vt:lpstr>
      <vt:lpstr>Arrivals from Ukraine in Ireland </vt:lpstr>
      <vt:lpstr>At work by principle economic status increased</vt:lpstr>
    </vt:vector>
  </TitlesOfParts>
  <Company>Central Statistics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Lester</dc:creator>
  <cp:lastModifiedBy>Colin Hanley</cp:lastModifiedBy>
  <cp:revision>1928</cp:revision>
  <cp:lastPrinted>2025-08-13T13:05:36Z</cp:lastPrinted>
  <dcterms:created xsi:type="dcterms:W3CDTF">2017-12-13T09:54:14Z</dcterms:created>
  <dcterms:modified xsi:type="dcterms:W3CDTF">2026-05-18T15:45:28Z</dcterms:modified>
</cp:coreProperties>
</file>