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468" r:id="rId3"/>
    <p:sldId id="458" r:id="rId4"/>
    <p:sldId id="500" r:id="rId5"/>
    <p:sldId id="469" r:id="rId6"/>
    <p:sldId id="313" r:id="rId7"/>
    <p:sldId id="465" r:id="rId8"/>
    <p:sldId id="477" r:id="rId9"/>
    <p:sldId id="478" r:id="rId10"/>
    <p:sldId id="502" r:id="rId11"/>
    <p:sldId id="471" r:id="rId12"/>
    <p:sldId id="503" r:id="rId13"/>
    <p:sldId id="300" r:id="rId14"/>
    <p:sldId id="479" r:id="rId15"/>
    <p:sldId id="504" r:id="rId16"/>
    <p:sldId id="491" r:id="rId17"/>
    <p:sldId id="492" r:id="rId18"/>
    <p:sldId id="485" r:id="rId19"/>
    <p:sldId id="352" r:id="rId20"/>
    <p:sldId id="427" r:id="rId21"/>
    <p:sldId id="430" r:id="rId22"/>
    <p:sldId id="433" r:id="rId23"/>
    <p:sldId id="353" r:id="rId24"/>
    <p:sldId id="429" r:id="rId25"/>
    <p:sldId id="301" r:id="rId26"/>
    <p:sldId id="425" r:id="rId27"/>
    <p:sldId id="434" r:id="rId28"/>
    <p:sldId id="356" r:id="rId29"/>
    <p:sldId id="426" r:id="rId30"/>
    <p:sldId id="302" r:id="rId31"/>
    <p:sldId id="455" r:id="rId32"/>
    <p:sldId id="470" r:id="rId33"/>
    <p:sldId id="449" r:id="rId34"/>
    <p:sldId id="450" r:id="rId35"/>
    <p:sldId id="495" r:id="rId36"/>
    <p:sldId id="466" r:id="rId37"/>
    <p:sldId id="299" r:id="rId38"/>
    <p:sldId id="513" r:id="rId39"/>
    <p:sldId id="499" r:id="rId40"/>
    <p:sldId id="501" r:id="rId41"/>
    <p:sldId id="512" r:id="rId42"/>
    <p:sldId id="459" r:id="rId43"/>
    <p:sldId id="462" r:id="rId4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468"/>
            <p14:sldId id="458"/>
            <p14:sldId id="500"/>
            <p14:sldId id="469"/>
            <p14:sldId id="313"/>
            <p14:sldId id="465"/>
            <p14:sldId id="477"/>
            <p14:sldId id="478"/>
            <p14:sldId id="502"/>
            <p14:sldId id="471"/>
            <p14:sldId id="503"/>
            <p14:sldId id="300"/>
            <p14:sldId id="479"/>
            <p14:sldId id="504"/>
            <p14:sldId id="491"/>
            <p14:sldId id="492"/>
            <p14:sldId id="485"/>
            <p14:sldId id="352"/>
            <p14:sldId id="427"/>
            <p14:sldId id="430"/>
            <p14:sldId id="433"/>
            <p14:sldId id="353"/>
            <p14:sldId id="429"/>
            <p14:sldId id="301"/>
            <p14:sldId id="425"/>
            <p14:sldId id="434"/>
            <p14:sldId id="356"/>
            <p14:sldId id="426"/>
            <p14:sldId id="302"/>
            <p14:sldId id="455"/>
            <p14:sldId id="470"/>
            <p14:sldId id="449"/>
            <p14:sldId id="450"/>
            <p14:sldId id="495"/>
            <p14:sldId id="466"/>
            <p14:sldId id="299"/>
            <p14:sldId id="513"/>
            <p14:sldId id="499"/>
            <p14:sldId id="501"/>
            <p14:sldId id="512"/>
          </p14:sldIdLst>
        </p14:section>
        <p14:section name="Untitled Section" id="{DC387E30-717D-4445-A4AA-7752DDDECF8F}">
          <p14:sldIdLst>
            <p14:sldId id="459"/>
            <p14:sldId id="4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955" autoAdjust="0"/>
  </p:normalViewPr>
  <p:slideViewPr>
    <p:cSldViewPr>
      <p:cViewPr varScale="1">
        <p:scale>
          <a:sx n="113" d="100"/>
          <a:sy n="113" d="100"/>
        </p:scale>
        <p:origin x="78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bfile01\Labour%20Market\User(Public)\Releases%20and%20Publications\QNHS%20Post%20COP%202011\2015Q3\Press%20Conference%20Notes\Presentation\Final%20graphs.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disseminate\lme\Labour%20Market\ReleasesAndPublications\Labour%20Force%20Survey%20Post%20COP%202016\CoreReleases\2018Q2\Press%20Conference%20and%20Officials%20Briefing\Final%20graphs%20Q2%2018.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isseminate\lme\Labour%20Market\ReleasesAndPublications\Labour%20Force%20Survey%20Post%20COP%202016\CoreReleases\2018Q2\Press%20Conference%20and%20Officials%20Briefing\Final%20graphs%20Q2%2018.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F6-4044-992B-20DCECB2C1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F6-4044-992B-20DCECB2C1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F6-4044-992B-20DCECB2C13C}"/>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'ILO for absences'!$C$15:$C$17</c:f>
              <c:strCache>
                <c:ptCount val="3"/>
                <c:pt idx="0">
                  <c:v>Employed</c:v>
                </c:pt>
                <c:pt idx="1">
                  <c:v>Unemployed</c:v>
                </c:pt>
                <c:pt idx="2">
                  <c:v>Inactive</c:v>
                </c:pt>
              </c:strCache>
            </c:strRef>
          </c:cat>
          <c:val>
            <c:numRef>
              <c:f>'ILO for absences'!$D$15:$D$17</c:f>
              <c:numCache>
                <c:formatCode>0.0%</c:formatCode>
                <c:ptCount val="3"/>
                <c:pt idx="0">
                  <c:v>0.69599999999999995</c:v>
                </c:pt>
                <c:pt idx="1">
                  <c:v>0.108</c:v>
                </c:pt>
                <c:pt idx="2">
                  <c:v>0.19700000000000001</c:v>
                </c:pt>
              </c:numCache>
            </c:numRef>
          </c:val>
          <c:extLst>
            <c:ext xmlns:c16="http://schemas.microsoft.com/office/drawing/2014/chart" uri="{C3380CC4-5D6E-409C-BE32-E72D297353CC}">
              <c16:uniqueId val="{00000006-F4F6-4044-992B-20DCECB2C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IE" b="1"/>
              <a:t>Absences from work in the reference week as a percentage of the numbers employed by Economic Sector, LFS Q2 2019 to Q2</a:t>
            </a:r>
          </a:p>
          <a:p>
            <a:pPr>
              <a:defRPr b="1"/>
            </a:pPr>
            <a:r>
              <a:rPr lang="en-IE" b="1"/>
              <a:t> 2021</a:t>
            </a:r>
          </a:p>
        </c:rich>
      </c:tx>
      <c:layout>
        <c:manualLayout>
          <c:xMode val="edge"/>
          <c:yMode val="edge"/>
          <c:x val="0.1587887970758681"/>
          <c:y val="1.6280014193095837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'Absences from Work'!$B$3</c:f>
              <c:strCache>
                <c:ptCount val="1"/>
                <c:pt idx="0">
                  <c:v>Q2 2019</c:v>
                </c:pt>
              </c:strCache>
            </c:strRef>
          </c:tx>
          <c:spPr>
            <a:solidFill>
              <a:schemeClr val="accent1"/>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Work'!$B$5:$B$19</c:f>
              <c:numCache>
                <c:formatCode>0.0</c:formatCode>
                <c:ptCount val="15"/>
                <c:pt idx="0">
                  <c:v>1.1928429423459244</c:v>
                </c:pt>
                <c:pt idx="1">
                  <c:v>4.8901488306165843</c:v>
                </c:pt>
                <c:pt idx="2">
                  <c:v>5.198358413132695</c:v>
                </c:pt>
                <c:pt idx="3">
                  <c:v>5.1040967092008049</c:v>
                </c:pt>
                <c:pt idx="4">
                  <c:v>4.3478260869565215</c:v>
                </c:pt>
                <c:pt idx="5">
                  <c:v>6.5818584070796451</c:v>
                </c:pt>
                <c:pt idx="6">
                  <c:v>4</c:v>
                </c:pt>
                <c:pt idx="7">
                  <c:v>6.1170212765957448</c:v>
                </c:pt>
                <c:pt idx="8">
                  <c:v>6.1107117181883535</c:v>
                </c:pt>
                <c:pt idx="9">
                  <c:v>4.284412032816773</c:v>
                </c:pt>
                <c:pt idx="10">
                  <c:v>6.0931899641577063</c:v>
                </c:pt>
                <c:pt idx="11">
                  <c:v>16.610738255033556</c:v>
                </c:pt>
                <c:pt idx="12">
                  <c:v>6.7619379574764729</c:v>
                </c:pt>
                <c:pt idx="13">
                  <c:v>6.2656641604010019</c:v>
                </c:pt>
                <c:pt idx="14">
                  <c:v>6.218970472955319</c:v>
                </c:pt>
              </c:numCache>
            </c:numRef>
          </c:val>
          <c:extLst>
            <c:ext xmlns:c16="http://schemas.microsoft.com/office/drawing/2014/chart" uri="{C3380CC4-5D6E-409C-BE32-E72D297353CC}">
              <c16:uniqueId val="{00000000-3051-45B6-9CAD-7F435CD94547}"/>
            </c:ext>
          </c:extLst>
        </c:ser>
        <c:ser>
          <c:idx val="1"/>
          <c:order val="1"/>
          <c:tx>
            <c:strRef>
              <c:f>'Absences from Work'!$C$3</c:f>
              <c:strCache>
                <c:ptCount val="1"/>
                <c:pt idx="0">
                  <c:v>Q2 2020</c:v>
                </c:pt>
              </c:strCache>
            </c:strRef>
          </c:tx>
          <c:spPr>
            <a:solidFill>
              <a:schemeClr val="accent2"/>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Work'!$C$5:$C$19</c:f>
              <c:numCache>
                <c:formatCode>0.0</c:formatCode>
                <c:ptCount val="15"/>
                <c:pt idx="0">
                  <c:v>4.0983606557377055</c:v>
                </c:pt>
                <c:pt idx="1">
                  <c:v>14.857341684064023</c:v>
                </c:pt>
                <c:pt idx="2">
                  <c:v>43.939393939393938</c:v>
                </c:pt>
                <c:pt idx="3">
                  <c:v>24.311421226588322</c:v>
                </c:pt>
                <c:pt idx="4">
                  <c:v>25.995575221238937</c:v>
                </c:pt>
                <c:pt idx="5">
                  <c:v>63.396911898274297</c:v>
                </c:pt>
                <c:pt idx="6">
                  <c:v>5.9790732436472345</c:v>
                </c:pt>
                <c:pt idx="7">
                  <c:v>7.2629969418960245</c:v>
                </c:pt>
                <c:pt idx="8">
                  <c:v>14.347202295552366</c:v>
                </c:pt>
                <c:pt idx="9">
                  <c:v>24.193548387096776</c:v>
                </c:pt>
                <c:pt idx="10">
                  <c:v>6.5476190476190483</c:v>
                </c:pt>
                <c:pt idx="11">
                  <c:v>23.675310033821869</c:v>
                </c:pt>
                <c:pt idx="12">
                  <c:v>19.764117226590418</c:v>
                </c:pt>
                <c:pt idx="13">
                  <c:v>49.82332155477031</c:v>
                </c:pt>
                <c:pt idx="14">
                  <c:v>21.911977924325338</c:v>
                </c:pt>
              </c:numCache>
            </c:numRef>
          </c:val>
          <c:extLst>
            <c:ext xmlns:c16="http://schemas.microsoft.com/office/drawing/2014/chart" uri="{C3380CC4-5D6E-409C-BE32-E72D297353CC}">
              <c16:uniqueId val="{00000001-3051-45B6-9CAD-7F435CD94547}"/>
            </c:ext>
          </c:extLst>
        </c:ser>
        <c:ser>
          <c:idx val="2"/>
          <c:order val="2"/>
          <c:tx>
            <c:strRef>
              <c:f>'Absences from Work'!$D$3</c:f>
              <c:strCache>
                <c:ptCount val="1"/>
                <c:pt idx="0">
                  <c:v>Q2 2021</c:v>
                </c:pt>
              </c:strCache>
            </c:strRef>
          </c:tx>
          <c:spPr>
            <a:solidFill>
              <a:schemeClr val="accent3"/>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Work'!$D$5:$D$19</c:f>
              <c:numCache>
                <c:formatCode>0.0</c:formatCode>
                <c:ptCount val="15"/>
                <c:pt idx="0">
                  <c:v>2.8</c:v>
                </c:pt>
                <c:pt idx="1">
                  <c:v>5.3</c:v>
                </c:pt>
                <c:pt idx="2">
                  <c:v>9.3000000000000007</c:v>
                </c:pt>
                <c:pt idx="3">
                  <c:v>8.9</c:v>
                </c:pt>
                <c:pt idx="4">
                  <c:v>12.7</c:v>
                </c:pt>
                <c:pt idx="5">
                  <c:v>21.5</c:v>
                </c:pt>
                <c:pt idx="6">
                  <c:v>4.5</c:v>
                </c:pt>
                <c:pt idx="7">
                  <c:v>5.8</c:v>
                </c:pt>
                <c:pt idx="8">
                  <c:v>6.1</c:v>
                </c:pt>
                <c:pt idx="9">
                  <c:v>10</c:v>
                </c:pt>
                <c:pt idx="10">
                  <c:v>6.7</c:v>
                </c:pt>
                <c:pt idx="11">
                  <c:v>14.8</c:v>
                </c:pt>
                <c:pt idx="12">
                  <c:v>10</c:v>
                </c:pt>
                <c:pt idx="13">
                  <c:v>19.7</c:v>
                </c:pt>
                <c:pt idx="14">
                  <c:v>9.4035333276290611</c:v>
                </c:pt>
              </c:numCache>
            </c:numRef>
          </c:val>
          <c:extLst>
            <c:ext xmlns:c16="http://schemas.microsoft.com/office/drawing/2014/chart" uri="{C3380CC4-5D6E-409C-BE32-E72D297353CC}">
              <c16:uniqueId val="{00000002-3051-45B6-9CAD-7F435CD94547}"/>
            </c:ext>
          </c:extLst>
        </c:ser>
        <c:dLbls>
          <c:showLegendKey val="0"/>
          <c:showVal val="0"/>
          <c:showCatName val="0"/>
          <c:showSerName val="0"/>
          <c:showPercent val="0"/>
          <c:showBubbleSize val="0"/>
        </c:dLbls>
        <c:gapWidth val="182"/>
        <c:axId val="945390624"/>
        <c:axId val="945392920"/>
      </c:barChart>
      <c:catAx>
        <c:axId val="94539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45392920"/>
        <c:crosses val="autoZero"/>
        <c:auto val="1"/>
        <c:lblAlgn val="ctr"/>
        <c:lblOffset val="100"/>
        <c:noMultiLvlLbl val="0"/>
      </c:catAx>
      <c:valAx>
        <c:axId val="945392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539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E" b="1"/>
              <a:t>Total actual hours worked (millions) per week by Economic Sector, LFS Q2 2019 to Q2 2021</a:t>
            </a:r>
          </a:p>
        </c:rich>
      </c:tx>
      <c:layout>
        <c:manualLayout>
          <c:xMode val="edge"/>
          <c:yMode val="edge"/>
          <c:x val="0.14543639087915006"/>
          <c:y val="1.628001419309583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983065949558049"/>
          <c:y val="0.16325421792141193"/>
          <c:w val="0.64467921989735133"/>
          <c:h val="0.67319499109450409"/>
        </c:manualLayout>
      </c:layout>
      <c:barChart>
        <c:barDir val="bar"/>
        <c:grouping val="clustered"/>
        <c:varyColors val="0"/>
        <c:ser>
          <c:idx val="0"/>
          <c:order val="0"/>
          <c:tx>
            <c:strRef>
              <c:f>'Hours worked'!$B$3</c:f>
              <c:strCache>
                <c:ptCount val="1"/>
                <c:pt idx="0">
                  <c:v>Q2 2019</c:v>
                </c:pt>
              </c:strCache>
            </c:strRef>
          </c:tx>
          <c:spPr>
            <a:solidFill>
              <a:schemeClr val="accent1"/>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worked'!$B$5:$B$18</c:f>
              <c:numCache>
                <c:formatCode>0.0</c:formatCode>
                <c:ptCount val="14"/>
                <c:pt idx="0">
                  <c:v>5.0999999999999996</c:v>
                </c:pt>
                <c:pt idx="1">
                  <c:v>10.6</c:v>
                </c:pt>
                <c:pt idx="2">
                  <c:v>5.6</c:v>
                </c:pt>
                <c:pt idx="3">
                  <c:v>9.5</c:v>
                </c:pt>
                <c:pt idx="4">
                  <c:v>4</c:v>
                </c:pt>
                <c:pt idx="5">
                  <c:v>5.4</c:v>
                </c:pt>
                <c:pt idx="6">
                  <c:v>4.4000000000000004</c:v>
                </c:pt>
                <c:pt idx="7">
                  <c:v>4</c:v>
                </c:pt>
                <c:pt idx="8">
                  <c:v>5</c:v>
                </c:pt>
                <c:pt idx="9">
                  <c:v>3.6</c:v>
                </c:pt>
                <c:pt idx="10">
                  <c:v>3.9</c:v>
                </c:pt>
                <c:pt idx="11">
                  <c:v>4.5</c:v>
                </c:pt>
                <c:pt idx="12">
                  <c:v>9.1</c:v>
                </c:pt>
                <c:pt idx="13">
                  <c:v>3.5</c:v>
                </c:pt>
              </c:numCache>
            </c:numRef>
          </c:val>
          <c:extLst>
            <c:ext xmlns:c16="http://schemas.microsoft.com/office/drawing/2014/chart" uri="{C3380CC4-5D6E-409C-BE32-E72D297353CC}">
              <c16:uniqueId val="{00000000-96AC-4F4E-957B-B6BFC635F074}"/>
            </c:ext>
          </c:extLst>
        </c:ser>
        <c:ser>
          <c:idx val="1"/>
          <c:order val="1"/>
          <c:tx>
            <c:strRef>
              <c:f>'Hours worked'!$C$3</c:f>
              <c:strCache>
                <c:ptCount val="1"/>
                <c:pt idx="0">
                  <c:v>Q2 2020</c:v>
                </c:pt>
              </c:strCache>
            </c:strRef>
          </c:tx>
          <c:spPr>
            <a:solidFill>
              <a:schemeClr val="accent2"/>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worked'!$C$5:$C$18</c:f>
              <c:numCache>
                <c:formatCode>0.0</c:formatCode>
                <c:ptCount val="14"/>
                <c:pt idx="0">
                  <c:v>4.4640000000000004</c:v>
                </c:pt>
                <c:pt idx="1">
                  <c:v>9.4380000000000006</c:v>
                </c:pt>
                <c:pt idx="2">
                  <c:v>2.6320000000000001</c:v>
                </c:pt>
                <c:pt idx="3">
                  <c:v>7.085</c:v>
                </c:pt>
                <c:pt idx="4">
                  <c:v>2.5249999999999999</c:v>
                </c:pt>
                <c:pt idx="5">
                  <c:v>1.2230000000000001</c:v>
                </c:pt>
                <c:pt idx="6">
                  <c:v>4.8499999999999996</c:v>
                </c:pt>
                <c:pt idx="7">
                  <c:v>4.548</c:v>
                </c:pt>
                <c:pt idx="8">
                  <c:v>4.4790000000000001</c:v>
                </c:pt>
                <c:pt idx="9">
                  <c:v>2.2829999999999999</c:v>
                </c:pt>
                <c:pt idx="10">
                  <c:v>4.157</c:v>
                </c:pt>
                <c:pt idx="11">
                  <c:v>4.0419999999999998</c:v>
                </c:pt>
                <c:pt idx="12">
                  <c:v>7.8259999999999996</c:v>
                </c:pt>
                <c:pt idx="13">
                  <c:v>1.323</c:v>
                </c:pt>
              </c:numCache>
            </c:numRef>
          </c:val>
          <c:extLst>
            <c:ext xmlns:c16="http://schemas.microsoft.com/office/drawing/2014/chart" uri="{C3380CC4-5D6E-409C-BE32-E72D297353CC}">
              <c16:uniqueId val="{00000001-96AC-4F4E-957B-B6BFC635F074}"/>
            </c:ext>
          </c:extLst>
        </c:ser>
        <c:ser>
          <c:idx val="2"/>
          <c:order val="2"/>
          <c:tx>
            <c:strRef>
              <c:f>'Hours worked'!$D$3</c:f>
              <c:strCache>
                <c:ptCount val="1"/>
                <c:pt idx="0">
                  <c:v>Q2 2021</c:v>
                </c:pt>
              </c:strCache>
            </c:strRef>
          </c:tx>
          <c:spPr>
            <a:solidFill>
              <a:schemeClr val="accent3"/>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worked'!$D$5:$D$18</c:f>
              <c:numCache>
                <c:formatCode>0.0</c:formatCode>
                <c:ptCount val="14"/>
                <c:pt idx="0" formatCode="General">
                  <c:v>5</c:v>
                </c:pt>
                <c:pt idx="1">
                  <c:v>11.4</c:v>
                </c:pt>
                <c:pt idx="2">
                  <c:v>4.5</c:v>
                </c:pt>
                <c:pt idx="3">
                  <c:v>9.1</c:v>
                </c:pt>
                <c:pt idx="4">
                  <c:v>3.1</c:v>
                </c:pt>
                <c:pt idx="5">
                  <c:v>2.9</c:v>
                </c:pt>
                <c:pt idx="6">
                  <c:v>5.0999999999999996</c:v>
                </c:pt>
                <c:pt idx="7">
                  <c:v>4.7</c:v>
                </c:pt>
                <c:pt idx="8">
                  <c:v>5.5</c:v>
                </c:pt>
                <c:pt idx="9">
                  <c:v>3</c:v>
                </c:pt>
                <c:pt idx="10">
                  <c:v>4.5</c:v>
                </c:pt>
                <c:pt idx="11">
                  <c:v>5.4</c:v>
                </c:pt>
                <c:pt idx="12">
                  <c:v>9.1999999999999993</c:v>
                </c:pt>
                <c:pt idx="13">
                  <c:v>2.4</c:v>
                </c:pt>
              </c:numCache>
            </c:numRef>
          </c:val>
          <c:extLst>
            <c:ext xmlns:c16="http://schemas.microsoft.com/office/drawing/2014/chart" uri="{C3380CC4-5D6E-409C-BE32-E72D297353CC}">
              <c16:uniqueId val="{00000002-96AC-4F4E-957B-B6BFC635F074}"/>
            </c:ext>
          </c:extLst>
        </c:ser>
        <c:dLbls>
          <c:showLegendKey val="0"/>
          <c:showVal val="0"/>
          <c:showCatName val="0"/>
          <c:showSerName val="0"/>
          <c:showPercent val="0"/>
          <c:showBubbleSize val="0"/>
        </c:dLbls>
        <c:gapWidth val="182"/>
        <c:axId val="945390624"/>
        <c:axId val="945392920"/>
      </c:barChart>
      <c:catAx>
        <c:axId val="94539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45392920"/>
        <c:crosses val="autoZero"/>
        <c:auto val="1"/>
        <c:lblAlgn val="ctr"/>
        <c:lblOffset val="100"/>
        <c:noMultiLvlLbl val="0"/>
      </c:catAx>
      <c:valAx>
        <c:axId val="945392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Millions of hours worked</a:t>
                </a:r>
                <a:r>
                  <a:rPr lang="en-IE" baseline="0"/>
                  <a:t> per week</a:t>
                </a:r>
                <a:endParaRPr lang="en-I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9062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E" sz="1600" b="1"/>
              <a:t>Employment</a:t>
            </a:r>
            <a:r>
              <a:rPr lang="en-IE" sz="1600" b="1" baseline="0"/>
              <a:t> by economic sector Q2 2019 - Q2 2021</a:t>
            </a:r>
            <a:endParaRPr lang="en-IE"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Q2 2019</c:v>
                </c:pt>
              </c:strCache>
            </c:strRef>
          </c:tx>
          <c:spPr>
            <a:solidFill>
              <a:schemeClr val="accent1"/>
            </a:solidFill>
            <a:ln>
              <a:noFill/>
            </a:ln>
            <a:effectLst/>
          </c:spPr>
          <c:invertIfNegative val="0"/>
          <c:cat>
            <c:strRef>
              <c:f>Sheet1!$A$2:$A$15</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Sheet1!$B$2:$B$15</c:f>
              <c:numCache>
                <c:formatCode>General</c:formatCode>
                <c:ptCount val="14"/>
                <c:pt idx="0" formatCode="@">
                  <c:v>100.6</c:v>
                </c:pt>
                <c:pt idx="1">
                  <c:v>282.2</c:v>
                </c:pt>
                <c:pt idx="2">
                  <c:v>146.19999999999999</c:v>
                </c:pt>
                <c:pt idx="3" formatCode="@">
                  <c:v>297.8</c:v>
                </c:pt>
                <c:pt idx="4" formatCode="@">
                  <c:v>105.8</c:v>
                </c:pt>
                <c:pt idx="5" formatCode="@">
                  <c:v>180.8</c:v>
                </c:pt>
                <c:pt idx="6" formatCode="@">
                  <c:v>117.5</c:v>
                </c:pt>
                <c:pt idx="7">
                  <c:v>112.8</c:v>
                </c:pt>
                <c:pt idx="8" formatCode="@">
                  <c:v>139.1</c:v>
                </c:pt>
                <c:pt idx="9" formatCode="@">
                  <c:v>109.7</c:v>
                </c:pt>
                <c:pt idx="10" formatCode="@">
                  <c:v>111.6</c:v>
                </c:pt>
                <c:pt idx="11" formatCode="@">
                  <c:v>178.8</c:v>
                </c:pt>
                <c:pt idx="12">
                  <c:v>286.89999999999998</c:v>
                </c:pt>
                <c:pt idx="13">
                  <c:v>119.7</c:v>
                </c:pt>
              </c:numCache>
            </c:numRef>
          </c:val>
          <c:extLst>
            <c:ext xmlns:c16="http://schemas.microsoft.com/office/drawing/2014/chart" uri="{C3380CC4-5D6E-409C-BE32-E72D297353CC}">
              <c16:uniqueId val="{00000000-45BD-438C-A5D0-4F514E6FF7B3}"/>
            </c:ext>
          </c:extLst>
        </c:ser>
        <c:ser>
          <c:idx val="1"/>
          <c:order val="1"/>
          <c:tx>
            <c:strRef>
              <c:f>Sheet1!$C$1</c:f>
              <c:strCache>
                <c:ptCount val="1"/>
                <c:pt idx="0">
                  <c:v>Q2 2020</c:v>
                </c:pt>
              </c:strCache>
            </c:strRef>
          </c:tx>
          <c:spPr>
            <a:solidFill>
              <a:schemeClr val="accent2"/>
            </a:solidFill>
            <a:ln>
              <a:noFill/>
            </a:ln>
            <a:effectLst/>
          </c:spPr>
          <c:invertIfNegative val="0"/>
          <c:cat>
            <c:strRef>
              <c:f>Sheet1!$A$2:$A$15</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Sheet1!$C$2:$C$15</c:f>
              <c:numCache>
                <c:formatCode>General</c:formatCode>
                <c:ptCount val="14"/>
                <c:pt idx="0" formatCode="@">
                  <c:v>97.6</c:v>
                </c:pt>
                <c:pt idx="1">
                  <c:v>287.39999999999998</c:v>
                </c:pt>
                <c:pt idx="2">
                  <c:v>125.4</c:v>
                </c:pt>
                <c:pt idx="3" formatCode="@">
                  <c:v>272.3</c:v>
                </c:pt>
                <c:pt idx="4" formatCode="@">
                  <c:v>90.4</c:v>
                </c:pt>
                <c:pt idx="5" formatCode="@">
                  <c:v>110.1</c:v>
                </c:pt>
                <c:pt idx="6" formatCode="@">
                  <c:v>133.80000000000001</c:v>
                </c:pt>
                <c:pt idx="7">
                  <c:v>130.80000000000001</c:v>
                </c:pt>
                <c:pt idx="8" formatCode="@">
                  <c:v>139.4</c:v>
                </c:pt>
                <c:pt idx="9" formatCode="@">
                  <c:v>86.8</c:v>
                </c:pt>
                <c:pt idx="10" formatCode="@">
                  <c:v>117.6</c:v>
                </c:pt>
                <c:pt idx="11" formatCode="@">
                  <c:v>177.4</c:v>
                </c:pt>
                <c:pt idx="12">
                  <c:v>279.8</c:v>
                </c:pt>
                <c:pt idx="13">
                  <c:v>84.9</c:v>
                </c:pt>
              </c:numCache>
            </c:numRef>
          </c:val>
          <c:extLst>
            <c:ext xmlns:c16="http://schemas.microsoft.com/office/drawing/2014/chart" uri="{C3380CC4-5D6E-409C-BE32-E72D297353CC}">
              <c16:uniqueId val="{00000001-45BD-438C-A5D0-4F514E6FF7B3}"/>
            </c:ext>
          </c:extLst>
        </c:ser>
        <c:ser>
          <c:idx val="2"/>
          <c:order val="2"/>
          <c:tx>
            <c:strRef>
              <c:f>Sheet1!$D$1</c:f>
              <c:strCache>
                <c:ptCount val="1"/>
                <c:pt idx="0">
                  <c:v>Q2 2021</c:v>
                </c:pt>
              </c:strCache>
            </c:strRef>
          </c:tx>
          <c:spPr>
            <a:solidFill>
              <a:schemeClr val="accent3"/>
            </a:solidFill>
            <a:ln>
              <a:noFill/>
            </a:ln>
            <a:effectLst/>
          </c:spPr>
          <c:invertIfNegative val="0"/>
          <c:cat>
            <c:strRef>
              <c:f>Sheet1!$A$2:$A$15</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Sheet1!$D$2:$D$15</c:f>
              <c:numCache>
                <c:formatCode>General</c:formatCode>
                <c:ptCount val="14"/>
                <c:pt idx="0">
                  <c:v>107.9</c:v>
                </c:pt>
                <c:pt idx="1">
                  <c:v>311.5</c:v>
                </c:pt>
                <c:pt idx="2">
                  <c:v>127.3</c:v>
                </c:pt>
                <c:pt idx="3">
                  <c:v>302.7</c:v>
                </c:pt>
                <c:pt idx="4">
                  <c:v>100.4</c:v>
                </c:pt>
                <c:pt idx="5">
                  <c:v>120.9</c:v>
                </c:pt>
                <c:pt idx="6">
                  <c:v>141</c:v>
                </c:pt>
                <c:pt idx="7">
                  <c:v>131.6</c:v>
                </c:pt>
                <c:pt idx="8">
                  <c:v>158.30000000000001</c:v>
                </c:pt>
                <c:pt idx="9">
                  <c:v>97.4</c:v>
                </c:pt>
                <c:pt idx="10">
                  <c:v>128.80000000000001</c:v>
                </c:pt>
                <c:pt idx="11">
                  <c:v>212.6</c:v>
                </c:pt>
                <c:pt idx="12">
                  <c:v>305.8</c:v>
                </c:pt>
                <c:pt idx="13">
                  <c:v>97.8</c:v>
                </c:pt>
              </c:numCache>
            </c:numRef>
          </c:val>
          <c:extLst>
            <c:ext xmlns:c16="http://schemas.microsoft.com/office/drawing/2014/chart" uri="{C3380CC4-5D6E-409C-BE32-E72D297353CC}">
              <c16:uniqueId val="{00000002-45BD-438C-A5D0-4F514E6FF7B3}"/>
            </c:ext>
          </c:extLst>
        </c:ser>
        <c:dLbls>
          <c:showLegendKey val="0"/>
          <c:showVal val="0"/>
          <c:showCatName val="0"/>
          <c:showSerName val="0"/>
          <c:showPercent val="0"/>
          <c:showBubbleSize val="0"/>
        </c:dLbls>
        <c:gapWidth val="182"/>
        <c:axId val="776434080"/>
        <c:axId val="776432440"/>
      </c:barChart>
      <c:catAx>
        <c:axId val="776434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76432440"/>
        <c:crosses val="autoZero"/>
        <c:auto val="1"/>
        <c:lblAlgn val="ctr"/>
        <c:lblOffset val="100"/>
        <c:noMultiLvlLbl val="0"/>
      </c:catAx>
      <c:valAx>
        <c:axId val="776432440"/>
        <c:scaling>
          <c:orientation val="minMax"/>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43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IE" dirty="0"/>
              <a:t>Quarterly change in seasonally adjusted employment, Q3 2010 to Q3 2015</a:t>
            </a:r>
          </a:p>
        </c:rich>
      </c:tx>
      <c:overlay val="0"/>
    </c:title>
    <c:autoTitleDeleted val="0"/>
    <c:plotArea>
      <c:layout/>
      <c:lineChart>
        <c:grouping val="standard"/>
        <c:varyColors val="0"/>
        <c:dLbls>
          <c:showLegendKey val="0"/>
          <c:showVal val="0"/>
          <c:showCatName val="0"/>
          <c:showSerName val="0"/>
          <c:showPercent val="0"/>
          <c:showBubbleSize val="0"/>
        </c:dLbls>
        <c:marker val="1"/>
        <c:smooth val="0"/>
        <c:axId val="151262720"/>
        <c:axId val="151264256"/>
      </c:lineChart>
      <c:catAx>
        <c:axId val="151262720"/>
        <c:scaling>
          <c:orientation val="minMax"/>
        </c:scaling>
        <c:delete val="0"/>
        <c:axPos val="b"/>
        <c:numFmt formatCode="General" sourceLinked="1"/>
        <c:majorTickMark val="none"/>
        <c:minorTickMark val="none"/>
        <c:tickLblPos val="low"/>
        <c:spPr>
          <a:ln w="34925"/>
        </c:spPr>
        <c:txPr>
          <a:bodyPr rot="-2700000" vert="horz"/>
          <a:lstStyle/>
          <a:p>
            <a:pPr>
              <a:defRPr sz="1100" b="1" i="0" u="none" strike="noStrike" baseline="0">
                <a:solidFill>
                  <a:srgbClr val="000000"/>
                </a:solidFill>
                <a:latin typeface="Calibri"/>
                <a:ea typeface="Calibri"/>
                <a:cs typeface="Calibri"/>
              </a:defRPr>
            </a:pPr>
            <a:endParaRPr lang="en-US"/>
          </a:p>
        </c:txPr>
        <c:crossAx val="151264256"/>
        <c:crosses val="autoZero"/>
        <c:auto val="1"/>
        <c:lblAlgn val="ctr"/>
        <c:lblOffset val="100"/>
        <c:noMultiLvlLbl val="0"/>
      </c:catAx>
      <c:valAx>
        <c:axId val="151264256"/>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IE" dirty="0"/>
                  <a:t>000's</a:t>
                </a:r>
              </a:p>
            </c:rich>
          </c:tx>
          <c:overlay val="0"/>
        </c:title>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5126272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FF0000"/>
                </a:solidFill>
                <a:latin typeface="Calibri"/>
                <a:ea typeface="Calibri"/>
                <a:cs typeface="Calibri"/>
              </a:defRPr>
            </a:pPr>
            <a:r>
              <a:rPr lang="en-IE" dirty="0">
                <a:solidFill>
                  <a:srgbClr val="FF0000"/>
                </a:solidFill>
              </a:rPr>
              <a:t>Annual change in Full-Time and Part-Time Employment, Q2 2016 to Q2 2021</a:t>
            </a:r>
          </a:p>
        </c:rich>
      </c:tx>
      <c:layout>
        <c:manualLayout>
          <c:xMode val="edge"/>
          <c:yMode val="edge"/>
          <c:x val="0.16346016685094461"/>
          <c:y val="0"/>
        </c:manualLayout>
      </c:layout>
      <c:overlay val="0"/>
    </c:title>
    <c:autoTitleDeleted val="0"/>
    <c:plotArea>
      <c:layout>
        <c:manualLayout>
          <c:layoutTarget val="inner"/>
          <c:xMode val="edge"/>
          <c:yMode val="edge"/>
          <c:x val="0.14548841127399936"/>
          <c:y val="0.1838234589608338"/>
          <c:w val="0.81611657917760283"/>
          <c:h val="0.65164808944336505"/>
        </c:manualLayout>
      </c:layout>
      <c:lineChart>
        <c:grouping val="standard"/>
        <c:varyColors val="0"/>
        <c:ser>
          <c:idx val="0"/>
          <c:order val="0"/>
          <c:tx>
            <c:strRef>
              <c:f>'Annual FT-PT Change'!$A$2</c:f>
              <c:strCache>
                <c:ptCount val="1"/>
                <c:pt idx="0">
                  <c:v>Change in FT employment</c:v>
                </c:pt>
              </c:strCache>
            </c:strRef>
          </c:tx>
          <c:spPr>
            <a:ln cmpd="sng"/>
          </c:spPr>
          <c:marker>
            <c:symbol val="none"/>
          </c:marker>
          <c:cat>
            <c:strRef>
              <c:f>'Annual FT-PT Change'!$V$1:$AP$1</c:f>
              <c:strCache>
                <c:ptCount val="21"/>
                <c:pt idx="0">
                  <c:v>Q216</c:v>
                </c:pt>
                <c:pt idx="1">
                  <c:v>Q316</c:v>
                </c:pt>
                <c:pt idx="2">
                  <c:v>Q416</c:v>
                </c:pt>
                <c:pt idx="3">
                  <c:v>Q117</c:v>
                </c:pt>
                <c:pt idx="4">
                  <c:v>Q217</c:v>
                </c:pt>
                <c:pt idx="5">
                  <c:v>Q317</c:v>
                </c:pt>
                <c:pt idx="6">
                  <c:v>Q417</c:v>
                </c:pt>
                <c:pt idx="7">
                  <c:v>Q118</c:v>
                </c:pt>
                <c:pt idx="8">
                  <c:v>Q218</c:v>
                </c:pt>
                <c:pt idx="9">
                  <c:v>Q318</c:v>
                </c:pt>
                <c:pt idx="10">
                  <c:v>Q418</c:v>
                </c:pt>
                <c:pt idx="11">
                  <c:v>Q119</c:v>
                </c:pt>
                <c:pt idx="12">
                  <c:v>Q219</c:v>
                </c:pt>
                <c:pt idx="13">
                  <c:v>Q319</c:v>
                </c:pt>
                <c:pt idx="14">
                  <c:v>Q419</c:v>
                </c:pt>
                <c:pt idx="15">
                  <c:v>Q120</c:v>
                </c:pt>
                <c:pt idx="16">
                  <c:v>Q220</c:v>
                </c:pt>
                <c:pt idx="17">
                  <c:v>Q320</c:v>
                </c:pt>
                <c:pt idx="18">
                  <c:v>Q420</c:v>
                </c:pt>
                <c:pt idx="19">
                  <c:v>Q121</c:v>
                </c:pt>
                <c:pt idx="20">
                  <c:v>Q221</c:v>
                </c:pt>
              </c:strCache>
            </c:strRef>
          </c:cat>
          <c:val>
            <c:numRef>
              <c:f>'Annual FT-PT Change'!$V$2:$AP$2</c:f>
              <c:numCache>
                <c:formatCode>#,##0.0</c:formatCode>
                <c:ptCount val="21"/>
                <c:pt idx="0">
                  <c:v>58.9</c:v>
                </c:pt>
                <c:pt idx="1">
                  <c:v>60.7</c:v>
                </c:pt>
                <c:pt idx="2">
                  <c:v>81.8</c:v>
                </c:pt>
                <c:pt idx="3">
                  <c:v>90.6</c:v>
                </c:pt>
                <c:pt idx="4">
                  <c:v>87.9</c:v>
                </c:pt>
                <c:pt idx="5">
                  <c:v>98</c:v>
                </c:pt>
                <c:pt idx="6">
                  <c:v>73.5</c:v>
                </c:pt>
                <c:pt idx="7">
                  <c:v>68.3</c:v>
                </c:pt>
                <c:pt idx="8">
                  <c:v>70.5</c:v>
                </c:pt>
                <c:pt idx="9">
                  <c:v>43</c:v>
                </c:pt>
                <c:pt idx="10">
                  <c:v>47.7</c:v>
                </c:pt>
                <c:pt idx="11">
                  <c:v>63.9</c:v>
                </c:pt>
                <c:pt idx="12">
                  <c:v>40</c:v>
                </c:pt>
                <c:pt idx="13">
                  <c:v>41.2</c:v>
                </c:pt>
                <c:pt idx="14">
                  <c:v>51</c:v>
                </c:pt>
                <c:pt idx="15">
                  <c:v>41.8</c:v>
                </c:pt>
                <c:pt idx="16">
                  <c:v>-64.3</c:v>
                </c:pt>
                <c:pt idx="17">
                  <c:v>-22.2</c:v>
                </c:pt>
                <c:pt idx="18">
                  <c:v>-13.2</c:v>
                </c:pt>
                <c:pt idx="19">
                  <c:v>-71.3</c:v>
                </c:pt>
                <c:pt idx="20">
                  <c:v>101.8</c:v>
                </c:pt>
              </c:numCache>
            </c:numRef>
          </c:val>
          <c:smooth val="0"/>
          <c:extLst>
            <c:ext xmlns:c16="http://schemas.microsoft.com/office/drawing/2014/chart" uri="{C3380CC4-5D6E-409C-BE32-E72D297353CC}">
              <c16:uniqueId val="{00000000-9389-45FC-8BE6-A8CCA6EC4E12}"/>
            </c:ext>
          </c:extLst>
        </c:ser>
        <c:ser>
          <c:idx val="1"/>
          <c:order val="1"/>
          <c:tx>
            <c:strRef>
              <c:f>'Annual FT-PT Change'!$A$3</c:f>
              <c:strCache>
                <c:ptCount val="1"/>
                <c:pt idx="0">
                  <c:v>Change in PT employment</c:v>
                </c:pt>
              </c:strCache>
            </c:strRef>
          </c:tx>
          <c:spPr>
            <a:ln>
              <a:solidFill>
                <a:srgbClr val="FFC000"/>
              </a:solidFill>
            </a:ln>
          </c:spPr>
          <c:marker>
            <c:symbol val="none"/>
          </c:marker>
          <c:cat>
            <c:strRef>
              <c:f>'Annual FT-PT Change'!$V$1:$AP$1</c:f>
              <c:strCache>
                <c:ptCount val="21"/>
                <c:pt idx="0">
                  <c:v>Q216</c:v>
                </c:pt>
                <c:pt idx="1">
                  <c:v>Q316</c:v>
                </c:pt>
                <c:pt idx="2">
                  <c:v>Q416</c:v>
                </c:pt>
                <c:pt idx="3">
                  <c:v>Q117</c:v>
                </c:pt>
                <c:pt idx="4">
                  <c:v>Q217</c:v>
                </c:pt>
                <c:pt idx="5">
                  <c:v>Q317</c:v>
                </c:pt>
                <c:pt idx="6">
                  <c:v>Q417</c:v>
                </c:pt>
                <c:pt idx="7">
                  <c:v>Q118</c:v>
                </c:pt>
                <c:pt idx="8">
                  <c:v>Q218</c:v>
                </c:pt>
                <c:pt idx="9">
                  <c:v>Q318</c:v>
                </c:pt>
                <c:pt idx="10">
                  <c:v>Q418</c:v>
                </c:pt>
                <c:pt idx="11">
                  <c:v>Q119</c:v>
                </c:pt>
                <c:pt idx="12">
                  <c:v>Q219</c:v>
                </c:pt>
                <c:pt idx="13">
                  <c:v>Q319</c:v>
                </c:pt>
                <c:pt idx="14">
                  <c:v>Q419</c:v>
                </c:pt>
                <c:pt idx="15">
                  <c:v>Q120</c:v>
                </c:pt>
                <c:pt idx="16">
                  <c:v>Q220</c:v>
                </c:pt>
                <c:pt idx="17">
                  <c:v>Q320</c:v>
                </c:pt>
                <c:pt idx="18">
                  <c:v>Q420</c:v>
                </c:pt>
                <c:pt idx="19">
                  <c:v>Q121</c:v>
                </c:pt>
                <c:pt idx="20">
                  <c:v>Q221</c:v>
                </c:pt>
              </c:strCache>
            </c:strRef>
          </c:cat>
          <c:val>
            <c:numRef>
              <c:f>'Annual FT-PT Change'!$V$3:$AP$3</c:f>
              <c:numCache>
                <c:formatCode>#,##0.0</c:formatCode>
                <c:ptCount val="21"/>
                <c:pt idx="0">
                  <c:v>17.8</c:v>
                </c:pt>
                <c:pt idx="1">
                  <c:v>19.2</c:v>
                </c:pt>
                <c:pt idx="2">
                  <c:v>-3.8</c:v>
                </c:pt>
                <c:pt idx="3">
                  <c:v>-12.4</c:v>
                </c:pt>
                <c:pt idx="4">
                  <c:v>-34.200000000000003</c:v>
                </c:pt>
                <c:pt idx="5">
                  <c:v>-52.2</c:v>
                </c:pt>
                <c:pt idx="6">
                  <c:v>-9.5</c:v>
                </c:pt>
                <c:pt idx="7">
                  <c:v>-10.8</c:v>
                </c:pt>
                <c:pt idx="8">
                  <c:v>1</c:v>
                </c:pt>
                <c:pt idx="9">
                  <c:v>21.7</c:v>
                </c:pt>
                <c:pt idx="10">
                  <c:v>2.8</c:v>
                </c:pt>
                <c:pt idx="11">
                  <c:v>19.8</c:v>
                </c:pt>
                <c:pt idx="12">
                  <c:v>6.5</c:v>
                </c:pt>
                <c:pt idx="13">
                  <c:v>13.3</c:v>
                </c:pt>
                <c:pt idx="14">
                  <c:v>29.9</c:v>
                </c:pt>
                <c:pt idx="15">
                  <c:v>7</c:v>
                </c:pt>
                <c:pt idx="16">
                  <c:v>-93.8</c:v>
                </c:pt>
                <c:pt idx="17">
                  <c:v>-51.2</c:v>
                </c:pt>
                <c:pt idx="18">
                  <c:v>-67.3</c:v>
                </c:pt>
                <c:pt idx="19">
                  <c:v>-45.3</c:v>
                </c:pt>
                <c:pt idx="20">
                  <c:v>109.2</c:v>
                </c:pt>
              </c:numCache>
            </c:numRef>
          </c:val>
          <c:smooth val="0"/>
          <c:extLst>
            <c:ext xmlns:c16="http://schemas.microsoft.com/office/drawing/2014/chart" uri="{C3380CC4-5D6E-409C-BE32-E72D297353CC}">
              <c16:uniqueId val="{00000001-9389-45FC-8BE6-A8CCA6EC4E12}"/>
            </c:ext>
          </c:extLst>
        </c:ser>
        <c:dLbls>
          <c:showLegendKey val="0"/>
          <c:showVal val="0"/>
          <c:showCatName val="0"/>
          <c:showSerName val="0"/>
          <c:showPercent val="0"/>
          <c:showBubbleSize val="0"/>
        </c:dLbls>
        <c:smooth val="0"/>
        <c:axId val="603428848"/>
        <c:axId val="1"/>
      </c:lineChart>
      <c:catAx>
        <c:axId val="603428848"/>
        <c:scaling>
          <c:orientation val="minMax"/>
        </c:scaling>
        <c:delete val="0"/>
        <c:axPos val="b"/>
        <c:numFmt formatCode="General" sourceLinked="1"/>
        <c:majorTickMark val="out"/>
        <c:minorTickMark val="none"/>
        <c:tickLblPos val="low"/>
        <c:spPr>
          <a:ln w="19050"/>
        </c:spPr>
        <c:txPr>
          <a:bodyPr rot="-540000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title>
          <c:tx>
            <c:rich>
              <a:bodyPr rot="0" vert="horz"/>
              <a:lstStyle/>
              <a:p>
                <a:pPr algn="ctr">
                  <a:defRPr sz="1200" b="1" i="0" u="none" strike="noStrike" baseline="0">
                    <a:solidFill>
                      <a:srgbClr val="000000"/>
                    </a:solidFill>
                    <a:latin typeface="Calibri"/>
                    <a:ea typeface="Calibri"/>
                    <a:cs typeface="Calibri"/>
                  </a:defRPr>
                </a:pPr>
                <a:r>
                  <a:rPr lang="en-IE" sz="1200"/>
                  <a:t>'000</a:t>
                </a:r>
              </a:p>
            </c:rich>
          </c:tx>
          <c:layout>
            <c:manualLayout>
              <c:xMode val="edge"/>
              <c:yMode val="edge"/>
              <c:x val="5.8539153631056148E-2"/>
              <c:y val="0.12720026501541676"/>
            </c:manualLayout>
          </c:layout>
          <c:overlay val="0"/>
        </c:title>
        <c:numFmt formatCode="#,##0" sourceLinked="0"/>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03428848"/>
        <c:crosses val="autoZero"/>
        <c:crossBetween val="between"/>
      </c:valAx>
    </c:plotArea>
    <c:legend>
      <c:legendPos val="b"/>
      <c:layout>
        <c:manualLayout>
          <c:xMode val="edge"/>
          <c:yMode val="edge"/>
          <c:x val="0.17195982960259698"/>
          <c:y val="0.76220317599020648"/>
          <c:w val="0.80034192355074385"/>
          <c:h val="7.5995864670247174E-2"/>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800" b="1" i="0" baseline="0">
                <a:effectLst/>
              </a:rPr>
              <a:t>Quarterly change in seasonally adjusted employment, Q2 2016 to Q2 2021</a:t>
            </a:r>
            <a:endParaRPr lang="en-I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Employment!$A$4</c:f>
              <c:strCache>
                <c:ptCount val="1"/>
                <c:pt idx="0">
                  <c:v>Quarterly change</c:v>
                </c:pt>
              </c:strCache>
            </c:strRef>
          </c:tx>
          <c:spPr>
            <a:ln w="28575" cap="rnd" cmpd="sng">
              <a:solidFill>
                <a:srgbClr val="57A3B5"/>
              </a:solidFill>
              <a:round/>
            </a:ln>
            <a:effectLst/>
          </c:spPr>
          <c:marker>
            <c:symbol val="none"/>
          </c:marker>
          <c:cat>
            <c:strRef>
              <c:f>Employment!$B$3:$V$3</c:f>
              <c:strCache>
                <c:ptCount val="21"/>
                <c:pt idx="0">
                  <c:v>Q2 16</c:v>
                </c:pt>
                <c:pt idx="1">
                  <c:v>Q3 16</c:v>
                </c:pt>
                <c:pt idx="2">
                  <c:v>Q4 16</c:v>
                </c:pt>
                <c:pt idx="3">
                  <c:v>Q1 17</c:v>
                </c:pt>
                <c:pt idx="4">
                  <c:v>Q2 17</c:v>
                </c:pt>
                <c:pt idx="5">
                  <c:v>Q3 17</c:v>
                </c:pt>
                <c:pt idx="6">
                  <c:v>Q4 17</c:v>
                </c:pt>
                <c:pt idx="7">
                  <c:v>Q1 18</c:v>
                </c:pt>
                <c:pt idx="8">
                  <c:v>Q2 18</c:v>
                </c:pt>
                <c:pt idx="9">
                  <c:v>Q3 18</c:v>
                </c:pt>
                <c:pt idx="10">
                  <c:v>Q4 18</c:v>
                </c:pt>
                <c:pt idx="11">
                  <c:v>Q1 19</c:v>
                </c:pt>
                <c:pt idx="12">
                  <c:v>Q2 19</c:v>
                </c:pt>
                <c:pt idx="13">
                  <c:v>Q3 19</c:v>
                </c:pt>
                <c:pt idx="14">
                  <c:v>Q4 19</c:v>
                </c:pt>
                <c:pt idx="15">
                  <c:v>Q1 20</c:v>
                </c:pt>
                <c:pt idx="16">
                  <c:v>Q2 20</c:v>
                </c:pt>
                <c:pt idx="17">
                  <c:v>Q3 20</c:v>
                </c:pt>
                <c:pt idx="18">
                  <c:v>Q4 20</c:v>
                </c:pt>
                <c:pt idx="19">
                  <c:v>Q1 21</c:v>
                </c:pt>
                <c:pt idx="20">
                  <c:v>Q2 21</c:v>
                </c:pt>
              </c:strCache>
            </c:strRef>
          </c:cat>
          <c:val>
            <c:numRef>
              <c:f>Employment!$B$4:$V$4</c:f>
              <c:numCache>
                <c:formatCode>#,##0.0</c:formatCode>
                <c:ptCount val="21"/>
                <c:pt idx="0">
                  <c:v>26.6</c:v>
                </c:pt>
                <c:pt idx="1">
                  <c:v>20.399999999999999</c:v>
                </c:pt>
                <c:pt idx="2">
                  <c:v>7.8</c:v>
                </c:pt>
                <c:pt idx="3">
                  <c:v>23.2</c:v>
                </c:pt>
                <c:pt idx="4">
                  <c:v>1.8</c:v>
                </c:pt>
                <c:pt idx="5">
                  <c:v>15</c:v>
                </c:pt>
                <c:pt idx="6">
                  <c:v>22.7</c:v>
                </c:pt>
                <c:pt idx="7">
                  <c:v>17.7</c:v>
                </c:pt>
                <c:pt idx="8">
                  <c:v>16.2</c:v>
                </c:pt>
                <c:pt idx="9">
                  <c:v>10.1</c:v>
                </c:pt>
                <c:pt idx="10">
                  <c:v>4.4000000000000004</c:v>
                </c:pt>
                <c:pt idx="11">
                  <c:v>53.1</c:v>
                </c:pt>
                <c:pt idx="12">
                  <c:v>-20.399999999999999</c:v>
                </c:pt>
                <c:pt idx="13">
                  <c:v>19.100000000000001</c:v>
                </c:pt>
                <c:pt idx="14">
                  <c:v>25.8</c:v>
                </c:pt>
                <c:pt idx="15">
                  <c:v>24.7</c:v>
                </c:pt>
                <c:pt idx="16">
                  <c:v>-226.8</c:v>
                </c:pt>
                <c:pt idx="17">
                  <c:v>104.1</c:v>
                </c:pt>
                <c:pt idx="18">
                  <c:v>15.9</c:v>
                </c:pt>
                <c:pt idx="19">
                  <c:v>-10.3</c:v>
                </c:pt>
                <c:pt idx="20">
                  <c:v>102.6</c:v>
                </c:pt>
              </c:numCache>
            </c:numRef>
          </c:val>
          <c:smooth val="0"/>
          <c:extLst>
            <c:ext xmlns:c16="http://schemas.microsoft.com/office/drawing/2014/chart" uri="{C3380CC4-5D6E-409C-BE32-E72D297353CC}">
              <c16:uniqueId val="{00000000-7D02-406D-B1AD-2859D54DB13F}"/>
            </c:ext>
          </c:extLst>
        </c:ser>
        <c:dLbls>
          <c:showLegendKey val="0"/>
          <c:showVal val="0"/>
          <c:showCatName val="0"/>
          <c:showSerName val="0"/>
          <c:showPercent val="0"/>
          <c:showBubbleSize val="0"/>
        </c:dLbls>
        <c:smooth val="0"/>
        <c:axId val="742370496"/>
        <c:axId val="742374432"/>
      </c:lineChart>
      <c:catAx>
        <c:axId val="742370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42374432"/>
        <c:crosses val="autoZero"/>
        <c:auto val="1"/>
        <c:lblAlgn val="ctr"/>
        <c:lblOffset val="100"/>
        <c:noMultiLvlLbl val="0"/>
      </c:catAx>
      <c:valAx>
        <c:axId val="74237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IE" b="1" dirty="0"/>
                  <a:t>000</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42370496"/>
        <c:crosses val="autoZero"/>
        <c:crossBetween val="between"/>
      </c:valAx>
      <c:spPr>
        <a:noFill/>
        <a:ln w="317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IE" dirty="0">
                <a:solidFill>
                  <a:srgbClr val="FF0000"/>
                </a:solidFill>
              </a:rPr>
              <a:t>Total number of persons unemployed, Q2 2016 to Q2 2021</a:t>
            </a:r>
            <a:r>
              <a:rPr lang="en-IE" dirty="0"/>
              <a:t>
</a:t>
            </a:r>
          </a:p>
        </c:rich>
      </c:tx>
      <c:layout>
        <c:manualLayout>
          <c:xMode val="edge"/>
          <c:yMode val="edge"/>
          <c:x val="0.13889330465963654"/>
          <c:y val="6.5679694126126911E-2"/>
        </c:manualLayout>
      </c:layout>
      <c:overlay val="0"/>
    </c:title>
    <c:autoTitleDeleted val="0"/>
    <c:plotArea>
      <c:layout>
        <c:manualLayout>
          <c:layoutTarget val="inner"/>
          <c:xMode val="edge"/>
          <c:yMode val="edge"/>
          <c:x val="8.7090685189585321E-2"/>
          <c:y val="0.22042740508507186"/>
          <c:w val="0.87052300621342915"/>
          <c:h val="0.61995732119887303"/>
        </c:manualLayout>
      </c:layout>
      <c:areaChart>
        <c:grouping val="standard"/>
        <c:varyColors val="0"/>
        <c:ser>
          <c:idx val="0"/>
          <c:order val="0"/>
          <c:tx>
            <c:v>Unemployment</c:v>
          </c:tx>
          <c:spPr>
            <a:solidFill>
              <a:srgbClr val="45C1C0"/>
            </a:solidFill>
          </c:spPr>
          <c:cat>
            <c:strRef>
              <c:f>'Total unemp'!$B$2:$V$2</c:f>
              <c:strCache>
                <c:ptCount val="21"/>
                <c:pt idx="0">
                  <c:v>Q216</c:v>
                </c:pt>
                <c:pt idx="1">
                  <c:v>Q316</c:v>
                </c:pt>
                <c:pt idx="2">
                  <c:v>Q416</c:v>
                </c:pt>
                <c:pt idx="3">
                  <c:v>Q117</c:v>
                </c:pt>
                <c:pt idx="4">
                  <c:v>Q217</c:v>
                </c:pt>
                <c:pt idx="5">
                  <c:v>Q317</c:v>
                </c:pt>
                <c:pt idx="6">
                  <c:v>Q417</c:v>
                </c:pt>
                <c:pt idx="7">
                  <c:v>Q118</c:v>
                </c:pt>
                <c:pt idx="8">
                  <c:v>Q218</c:v>
                </c:pt>
                <c:pt idx="9">
                  <c:v>Q318</c:v>
                </c:pt>
                <c:pt idx="10">
                  <c:v>Q418</c:v>
                </c:pt>
                <c:pt idx="11">
                  <c:v>Q119</c:v>
                </c:pt>
                <c:pt idx="12">
                  <c:v>Q219</c:v>
                </c:pt>
                <c:pt idx="13">
                  <c:v>Q319</c:v>
                </c:pt>
                <c:pt idx="14">
                  <c:v>Q419</c:v>
                </c:pt>
                <c:pt idx="15">
                  <c:v>Q120</c:v>
                </c:pt>
                <c:pt idx="16">
                  <c:v>Q220</c:v>
                </c:pt>
                <c:pt idx="17">
                  <c:v>Q320</c:v>
                </c:pt>
                <c:pt idx="18">
                  <c:v>Q420</c:v>
                </c:pt>
                <c:pt idx="19">
                  <c:v>Q121</c:v>
                </c:pt>
                <c:pt idx="20">
                  <c:v>Q221</c:v>
                </c:pt>
              </c:strCache>
            </c:strRef>
          </c:cat>
          <c:val>
            <c:numRef>
              <c:f>'Total unemp'!$B$3:$V$3</c:f>
              <c:numCache>
                <c:formatCode>#,##0.0</c:formatCode>
                <c:ptCount val="21"/>
                <c:pt idx="0">
                  <c:v>211.27682000000001</c:v>
                </c:pt>
                <c:pt idx="1">
                  <c:v>200.46195</c:v>
                </c:pt>
                <c:pt idx="2">
                  <c:v>167.38207</c:v>
                </c:pt>
                <c:pt idx="3">
                  <c:v>163.05250000000001</c:v>
                </c:pt>
                <c:pt idx="4">
                  <c:v>160.27764000000002</c:v>
                </c:pt>
                <c:pt idx="5">
                  <c:v>163.43615</c:v>
                </c:pt>
                <c:pt idx="6">
                  <c:v>144.33222000000001</c:v>
                </c:pt>
                <c:pt idx="7">
                  <c:v>133.17693</c:v>
                </c:pt>
                <c:pt idx="8">
                  <c:v>145.0335</c:v>
                </c:pt>
                <c:pt idx="9">
                  <c:v>143.73935999999998</c:v>
                </c:pt>
                <c:pt idx="10">
                  <c:v>128.85160999999999</c:v>
                </c:pt>
                <c:pt idx="11">
                  <c:v>114.53804</c:v>
                </c:pt>
                <c:pt idx="12">
                  <c:v>130.86591999999999</c:v>
                </c:pt>
                <c:pt idx="13">
                  <c:v>128.14392000000001</c:v>
                </c:pt>
                <c:pt idx="14">
                  <c:v>110.53055000000001</c:v>
                </c:pt>
                <c:pt idx="15">
                  <c:v>114.68553999999999</c:v>
                </c:pt>
                <c:pt idx="16">
                  <c:v>121.07755999999999</c:v>
                </c:pt>
                <c:pt idx="17">
                  <c:v>179.20559</c:v>
                </c:pt>
                <c:pt idx="18">
                  <c:v>141.71496999999999</c:v>
                </c:pt>
                <c:pt idx="19">
                  <c:v>170.46751</c:v>
                </c:pt>
                <c:pt idx="20">
                  <c:v>184.09723000000002</c:v>
                </c:pt>
              </c:numCache>
            </c:numRef>
          </c:val>
          <c:extLst>
            <c:ext xmlns:c16="http://schemas.microsoft.com/office/drawing/2014/chart" uri="{C3380CC4-5D6E-409C-BE32-E72D297353CC}">
              <c16:uniqueId val="{00000000-A21F-4032-8CFB-71CD4F437BB0}"/>
            </c:ext>
          </c:extLst>
        </c:ser>
        <c:dLbls>
          <c:showLegendKey val="0"/>
          <c:showVal val="0"/>
          <c:showCatName val="0"/>
          <c:showSerName val="0"/>
          <c:showPercent val="0"/>
          <c:showBubbleSize val="0"/>
        </c:dLbls>
        <c:axId val="606041744"/>
        <c:axId val="1"/>
      </c:areaChart>
      <c:catAx>
        <c:axId val="606041744"/>
        <c:scaling>
          <c:orientation val="minMax"/>
        </c:scaling>
        <c:delete val="0"/>
        <c:axPos val="b"/>
        <c:numFmt formatCode="General" sourceLinked="1"/>
        <c:majorTickMark val="none"/>
        <c:minorTickMark val="none"/>
        <c:tickLblPos val="low"/>
        <c:txPr>
          <a:bodyPr rot="0" vert="horz"/>
          <a:lstStyle/>
          <a:p>
            <a:pPr>
              <a:defRPr sz="1100" b="0" i="0" u="none" strike="noStrike" baseline="0">
                <a:solidFill>
                  <a:srgbClr val="000000"/>
                </a:solidFill>
                <a:latin typeface="Calibri"/>
                <a:ea typeface="Calibri"/>
                <a:cs typeface="Calibri"/>
              </a:defRPr>
            </a:pPr>
            <a:endParaRPr lang="en-US"/>
          </a:p>
        </c:txPr>
        <c:crossAx val="1"/>
        <c:crosses val="autoZero"/>
        <c:auto val="0"/>
        <c:lblAlgn val="ctr"/>
        <c:lblOffset val="100"/>
        <c:noMultiLvlLbl val="0"/>
      </c:catAx>
      <c:valAx>
        <c:axId val="1"/>
        <c:scaling>
          <c:orientation val="minMax"/>
        </c:scaling>
        <c:delete val="0"/>
        <c:axPos val="l"/>
        <c:title>
          <c:tx>
            <c:rich>
              <a:bodyPr rot="0" vert="horz"/>
              <a:lstStyle/>
              <a:p>
                <a:pPr algn="ctr">
                  <a:defRPr sz="1100" b="1" i="0" u="none" strike="noStrike" baseline="0">
                    <a:solidFill>
                      <a:srgbClr val="000000"/>
                    </a:solidFill>
                    <a:latin typeface="Calibri"/>
                    <a:ea typeface="Calibri"/>
                    <a:cs typeface="Calibri"/>
                  </a:defRPr>
                </a:pPr>
                <a:r>
                  <a:rPr lang="en-IE" sz="1100"/>
                  <a:t>'000</a:t>
                </a:r>
              </a:p>
            </c:rich>
          </c:tx>
          <c:layout>
            <c:manualLayout>
              <c:xMode val="edge"/>
              <c:yMode val="edge"/>
              <c:x val="3.4710450742311834E-2"/>
              <c:y val="0.11862469210738102"/>
            </c:manualLayout>
          </c:layout>
          <c:overlay val="0"/>
        </c:title>
        <c:numFmt formatCode="#,##0" sourceLinked="0"/>
        <c:majorTickMark val="none"/>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06041744"/>
        <c:crosses val="autoZero"/>
        <c:crossBetween val="midCat"/>
      </c:valAx>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E" sz="1600" b="1"/>
              <a:t>Seasonally</a:t>
            </a:r>
            <a:r>
              <a:rPr lang="en-IE" sz="1600" b="1" baseline="0"/>
              <a:t> adjusted unemployment rate, Q2 2016 to Q2 2021</a:t>
            </a:r>
            <a:endParaRPr lang="en-IE"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rgbClr val="009999"/>
              </a:solidFill>
              <a:round/>
            </a:ln>
            <a:effectLst/>
          </c:spPr>
          <c:marker>
            <c:symbol val="none"/>
          </c:marker>
          <c:cat>
            <c:strRef>
              <c:f>'Unemployment Rate'!$B$2:$V$2</c:f>
              <c:strCache>
                <c:ptCount val="21"/>
                <c:pt idx="0">
                  <c:v>Q2 16</c:v>
                </c:pt>
                <c:pt idx="1">
                  <c:v>Q3 16</c:v>
                </c:pt>
                <c:pt idx="2">
                  <c:v>Q4 16</c:v>
                </c:pt>
                <c:pt idx="3">
                  <c:v>Q1 17</c:v>
                </c:pt>
                <c:pt idx="4">
                  <c:v>Q2 17</c:v>
                </c:pt>
                <c:pt idx="5">
                  <c:v>Q3 17</c:v>
                </c:pt>
                <c:pt idx="6">
                  <c:v>Q4 17</c:v>
                </c:pt>
                <c:pt idx="7">
                  <c:v>Q1 18</c:v>
                </c:pt>
                <c:pt idx="8">
                  <c:v>Q2 18</c:v>
                </c:pt>
                <c:pt idx="9">
                  <c:v>Q3 18</c:v>
                </c:pt>
                <c:pt idx="10">
                  <c:v>Q4 18</c:v>
                </c:pt>
                <c:pt idx="11">
                  <c:v>Q1 19</c:v>
                </c:pt>
                <c:pt idx="12">
                  <c:v>Q2 19</c:v>
                </c:pt>
                <c:pt idx="13">
                  <c:v>Q3 19</c:v>
                </c:pt>
                <c:pt idx="14">
                  <c:v>Q4 19</c:v>
                </c:pt>
                <c:pt idx="15">
                  <c:v>Q1 20</c:v>
                </c:pt>
                <c:pt idx="16">
                  <c:v>Q2 20</c:v>
                </c:pt>
                <c:pt idx="17">
                  <c:v>Q3 20</c:v>
                </c:pt>
                <c:pt idx="18">
                  <c:v>Q4 20</c:v>
                </c:pt>
                <c:pt idx="19">
                  <c:v>Q1 21</c:v>
                </c:pt>
                <c:pt idx="20">
                  <c:v>Q2 21</c:v>
                </c:pt>
              </c:strCache>
            </c:strRef>
          </c:cat>
          <c:val>
            <c:numRef>
              <c:f>'Unemployment Rate'!$B$3:$V$3</c:f>
              <c:numCache>
                <c:formatCode>#,##0.0</c:formatCode>
                <c:ptCount val="21"/>
                <c:pt idx="0">
                  <c:v>8.8000000000000007</c:v>
                </c:pt>
                <c:pt idx="1">
                  <c:v>8.1999999999999993</c:v>
                </c:pt>
                <c:pt idx="2">
                  <c:v>7.6</c:v>
                </c:pt>
                <c:pt idx="3">
                  <c:v>7.3</c:v>
                </c:pt>
                <c:pt idx="4">
                  <c:v>6.7</c:v>
                </c:pt>
                <c:pt idx="5">
                  <c:v>6.6</c:v>
                </c:pt>
                <c:pt idx="6">
                  <c:v>6.4</c:v>
                </c:pt>
                <c:pt idx="7">
                  <c:v>5.9</c:v>
                </c:pt>
                <c:pt idx="8">
                  <c:v>5.9</c:v>
                </c:pt>
                <c:pt idx="9">
                  <c:v>5.7</c:v>
                </c:pt>
                <c:pt idx="10">
                  <c:v>5.7</c:v>
                </c:pt>
                <c:pt idx="11">
                  <c:v>5</c:v>
                </c:pt>
                <c:pt idx="12">
                  <c:v>5.2</c:v>
                </c:pt>
                <c:pt idx="13">
                  <c:v>4.9000000000000004</c:v>
                </c:pt>
                <c:pt idx="14">
                  <c:v>4.8</c:v>
                </c:pt>
                <c:pt idx="15">
                  <c:v>4.9000000000000004</c:v>
                </c:pt>
                <c:pt idx="16">
                  <c:v>5.2</c:v>
                </c:pt>
                <c:pt idx="17">
                  <c:v>7</c:v>
                </c:pt>
                <c:pt idx="18">
                  <c:v>6.3</c:v>
                </c:pt>
                <c:pt idx="19">
                  <c:v>7.4</c:v>
                </c:pt>
                <c:pt idx="20">
                  <c:v>7.1</c:v>
                </c:pt>
              </c:numCache>
            </c:numRef>
          </c:val>
          <c:smooth val="0"/>
          <c:extLst>
            <c:ext xmlns:c16="http://schemas.microsoft.com/office/drawing/2014/chart" uri="{C3380CC4-5D6E-409C-BE32-E72D297353CC}">
              <c16:uniqueId val="{00000000-D41D-4350-BB6B-2F83286AA202}"/>
            </c:ext>
          </c:extLst>
        </c:ser>
        <c:dLbls>
          <c:showLegendKey val="0"/>
          <c:showVal val="0"/>
          <c:showCatName val="0"/>
          <c:showSerName val="0"/>
          <c:showPercent val="0"/>
          <c:showBubbleSize val="0"/>
        </c:dLbls>
        <c:smooth val="0"/>
        <c:axId val="742371808"/>
        <c:axId val="742378696"/>
      </c:lineChart>
      <c:catAx>
        <c:axId val="7423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42378696"/>
        <c:crosses val="autoZero"/>
        <c:auto val="1"/>
        <c:lblAlgn val="ctr"/>
        <c:lblOffset val="100"/>
        <c:noMultiLvlLbl val="0"/>
      </c:catAx>
      <c:valAx>
        <c:axId val="742378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manualLayout>
              <c:xMode val="edge"/>
              <c:yMode val="edge"/>
              <c:x val="4.9612403100775193E-2"/>
              <c:y val="5.3893359220508405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4237180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346" cy="496174"/>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1"/>
            <a:ext cx="2946345" cy="496174"/>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23/09/2021</a:t>
            </a:fld>
            <a:endParaRPr lang="en-GB" dirty="0">
              <a:latin typeface="Roboto Slab Light"/>
            </a:endParaRPr>
          </a:p>
        </p:txBody>
      </p:sp>
      <p:sp>
        <p:nvSpPr>
          <p:cNvPr id="4" name="Footer Placeholder 3"/>
          <p:cNvSpPr>
            <a:spLocks noGrp="1"/>
          </p:cNvSpPr>
          <p:nvPr>
            <p:ph type="ftr" sz="quarter" idx="2"/>
          </p:nvPr>
        </p:nvSpPr>
        <p:spPr>
          <a:xfrm>
            <a:off x="3" y="9428881"/>
            <a:ext cx="2946346" cy="496174"/>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81"/>
            <a:ext cx="2946345" cy="496174"/>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4" y="1"/>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23/09/2021</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181905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33196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28146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272487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112435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409586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31</a:t>
            </a:fld>
            <a:endParaRPr lang="en-IE" dirty="0"/>
          </a:p>
        </p:txBody>
      </p:sp>
    </p:spTree>
    <p:extLst>
      <p:ext uri="{BB962C8B-B14F-4D97-AF65-F5344CB8AC3E}">
        <p14:creationId xmlns:p14="http://schemas.microsoft.com/office/powerpoint/2010/main" val="4693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36</a:t>
            </a:fld>
            <a:endParaRPr lang="en-IE" dirty="0"/>
          </a:p>
        </p:txBody>
      </p:sp>
    </p:spTree>
    <p:extLst>
      <p:ext uri="{BB962C8B-B14F-4D97-AF65-F5344CB8AC3E}">
        <p14:creationId xmlns:p14="http://schemas.microsoft.com/office/powerpoint/2010/main" val="50980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so.ie/en/releasesandpublications/in/lfs/informationnote-implicationsofcovid-19onthelabourforcesurvey-quarter22020updat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5040560" cy="2126057"/>
          </a:xfrm>
        </p:spPr>
        <p:txBody>
          <a:bodyPr>
            <a:noAutofit/>
          </a:bodyPr>
          <a:lstStyle/>
          <a:p>
            <a:r>
              <a:rPr lang="en-IE" sz="2800" b="1" dirty="0">
                <a:latin typeface="Calibri" pitchFamily="34" charset="0"/>
              </a:rPr>
              <a:t>Labour Force Survey</a:t>
            </a:r>
            <a:br>
              <a:rPr lang="en-IE" sz="2800" b="1" dirty="0">
                <a:latin typeface="Calibri" pitchFamily="34" charset="0"/>
              </a:rPr>
            </a:br>
            <a:r>
              <a:rPr lang="en-IE" sz="2800" b="1" dirty="0">
                <a:latin typeface="Calibri" pitchFamily="34" charset="0"/>
              </a:rPr>
              <a:t>Quarter 2 2021 Results</a:t>
            </a:r>
            <a:br>
              <a:rPr lang="en-IE" sz="2800" b="1" dirty="0">
                <a:latin typeface="Calibri" pitchFamily="34" charset="0"/>
              </a:rPr>
            </a:br>
            <a:r>
              <a:rPr lang="en-IE" sz="2800" b="1" dirty="0">
                <a:latin typeface="Calibri" pitchFamily="34" charset="0"/>
              </a:rPr>
              <a:t>24 September 2021</a:t>
            </a:r>
            <a:endParaRPr lang="en-US" sz="2800" dirty="0"/>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AC5F-906E-44B3-AF5A-3EB0FE026994}"/>
              </a:ext>
            </a:extLst>
          </p:cNvPr>
          <p:cNvSpPr>
            <a:spLocks noGrp="1"/>
          </p:cNvSpPr>
          <p:nvPr>
            <p:ph type="title"/>
          </p:nvPr>
        </p:nvSpPr>
        <p:spPr/>
        <p:txBody>
          <a:bodyPr>
            <a:noAutofit/>
          </a:bodyPr>
          <a:lstStyle/>
          <a:p>
            <a:r>
              <a:rPr lang="en-IE" sz="2800" dirty="0"/>
              <a:t>Comparison of key labour market indicators – Q2 </a:t>
            </a:r>
            <a:r>
              <a:rPr lang="en-IE" sz="2800"/>
              <a:t>of 2019-2021 </a:t>
            </a:r>
            <a:endParaRPr lang="en-IE" sz="2800" dirty="0"/>
          </a:p>
        </p:txBody>
      </p:sp>
      <p:sp>
        <p:nvSpPr>
          <p:cNvPr id="4" name="Slide Number Placeholder 3">
            <a:extLst>
              <a:ext uri="{FF2B5EF4-FFF2-40B4-BE49-F238E27FC236}">
                <a16:creationId xmlns:a16="http://schemas.microsoft.com/office/drawing/2014/main" id="{B74AAD61-3C19-4463-AE27-65195A25F5C8}"/>
              </a:ext>
            </a:extLst>
          </p:cNvPr>
          <p:cNvSpPr>
            <a:spLocks noGrp="1"/>
          </p:cNvSpPr>
          <p:nvPr>
            <p:ph type="sldNum" sz="quarter" idx="4"/>
          </p:nvPr>
        </p:nvSpPr>
        <p:spPr/>
        <p:txBody>
          <a:bodyPr/>
          <a:lstStyle/>
          <a:p>
            <a:fld id="{517A7B32-69DB-4CF1-942C-111B3EAEDE95}" type="slidenum">
              <a:rPr lang="en-IE" smtClean="0"/>
              <a:t>10</a:t>
            </a:fld>
            <a:endParaRPr lang="en-IE" dirty="0"/>
          </a:p>
        </p:txBody>
      </p:sp>
      <p:graphicFrame>
        <p:nvGraphicFramePr>
          <p:cNvPr id="7" name="Content Placeholder 6">
            <a:extLst>
              <a:ext uri="{FF2B5EF4-FFF2-40B4-BE49-F238E27FC236}">
                <a16:creationId xmlns:a16="http://schemas.microsoft.com/office/drawing/2014/main" id="{EF7C0834-3AAF-4D64-B911-F8168229AA72}"/>
              </a:ext>
            </a:extLst>
          </p:cNvPr>
          <p:cNvGraphicFramePr>
            <a:graphicFrameLocks noGrp="1"/>
          </p:cNvGraphicFramePr>
          <p:nvPr>
            <p:ph idx="1"/>
            <p:extLst>
              <p:ext uri="{D42A27DB-BD31-4B8C-83A1-F6EECF244321}">
                <p14:modId xmlns:p14="http://schemas.microsoft.com/office/powerpoint/2010/main" val="1936994521"/>
              </p:ext>
            </p:extLst>
          </p:nvPr>
        </p:nvGraphicFramePr>
        <p:xfrm>
          <a:off x="827584" y="1275606"/>
          <a:ext cx="7056783" cy="2828925"/>
        </p:xfrm>
        <a:graphic>
          <a:graphicData uri="http://schemas.openxmlformats.org/drawingml/2006/table">
            <a:tbl>
              <a:tblPr/>
              <a:tblGrid>
                <a:gridCol w="3291905">
                  <a:extLst>
                    <a:ext uri="{9D8B030D-6E8A-4147-A177-3AD203B41FA5}">
                      <a16:colId xmlns:a16="http://schemas.microsoft.com/office/drawing/2014/main" val="559097904"/>
                    </a:ext>
                  </a:extLst>
                </a:gridCol>
                <a:gridCol w="908111">
                  <a:extLst>
                    <a:ext uri="{9D8B030D-6E8A-4147-A177-3AD203B41FA5}">
                      <a16:colId xmlns:a16="http://schemas.microsoft.com/office/drawing/2014/main" val="4282998465"/>
                    </a:ext>
                  </a:extLst>
                </a:gridCol>
                <a:gridCol w="908111">
                  <a:extLst>
                    <a:ext uri="{9D8B030D-6E8A-4147-A177-3AD203B41FA5}">
                      <a16:colId xmlns:a16="http://schemas.microsoft.com/office/drawing/2014/main" val="3029853906"/>
                    </a:ext>
                  </a:extLst>
                </a:gridCol>
                <a:gridCol w="908111">
                  <a:extLst>
                    <a:ext uri="{9D8B030D-6E8A-4147-A177-3AD203B41FA5}">
                      <a16:colId xmlns:a16="http://schemas.microsoft.com/office/drawing/2014/main" val="3916755669"/>
                    </a:ext>
                  </a:extLst>
                </a:gridCol>
                <a:gridCol w="1040545">
                  <a:extLst>
                    <a:ext uri="{9D8B030D-6E8A-4147-A177-3AD203B41FA5}">
                      <a16:colId xmlns:a16="http://schemas.microsoft.com/office/drawing/2014/main" val="54294392"/>
                    </a:ext>
                  </a:extLst>
                </a:gridCol>
              </a:tblGrid>
              <a:tr h="518457">
                <a:tc>
                  <a:txBody>
                    <a:bodyPr/>
                    <a:lstStyle/>
                    <a:p>
                      <a:pPr algn="l" fontAlgn="ctr"/>
                      <a:r>
                        <a:rPr lang="en-IE" sz="1800" b="1" i="0" u="none" strike="noStrike" dirty="0">
                          <a:solidFill>
                            <a:srgbClr val="000000"/>
                          </a:solidFill>
                          <a:effectLst/>
                          <a:latin typeface="Calibri" panose="020F0502020204030204" pitchFamily="34" charset="0"/>
                        </a:rPr>
                        <a:t>Indicator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800" b="1" i="0" u="none" strike="noStrike">
                          <a:solidFill>
                            <a:srgbClr val="000000"/>
                          </a:solidFill>
                          <a:effectLst/>
                          <a:latin typeface="Calibri" panose="020F0502020204030204" pitchFamily="34" charset="0"/>
                        </a:rPr>
                        <a:t>2019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800" b="1" i="0" u="none" strike="noStrike">
                          <a:solidFill>
                            <a:srgbClr val="000000"/>
                          </a:solidFill>
                          <a:effectLst/>
                          <a:latin typeface="Calibri" panose="020F0502020204030204" pitchFamily="34" charset="0"/>
                        </a:rPr>
                        <a:t>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800" b="1" i="0" u="none" strike="noStrike">
                          <a:solidFill>
                            <a:srgbClr val="000000"/>
                          </a:solidFill>
                          <a:effectLst/>
                          <a:latin typeface="Calibri" panose="020F0502020204030204" pitchFamily="34" charset="0"/>
                        </a:rPr>
                        <a:t>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800" b="1" i="0" u="none" strike="noStrike">
                          <a:solidFill>
                            <a:srgbClr val="000000"/>
                          </a:solidFill>
                          <a:effectLst/>
                          <a:latin typeface="Calibri" panose="020F0502020204030204" pitchFamily="34" charset="0"/>
                        </a:rPr>
                        <a:t>Change 2019-2021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820806"/>
                  </a:ext>
                </a:extLst>
              </a:tr>
              <a:tr h="259229">
                <a:tc>
                  <a:txBody>
                    <a:bodyPr/>
                    <a:lstStyle/>
                    <a:p>
                      <a:pPr algn="l" fontAlgn="b"/>
                      <a:r>
                        <a:rPr lang="en-IE" sz="1800" b="1" i="0" u="none" strike="noStrike" dirty="0">
                          <a:solidFill>
                            <a:srgbClr val="000000"/>
                          </a:solidFill>
                          <a:effectLst/>
                          <a:latin typeface="Calibri" panose="020F0502020204030204" pitchFamily="34" charset="0"/>
                        </a:rPr>
                        <a:t>Labour Force (thousands)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2427.0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800" b="0" i="0" u="none" strike="noStrike">
                          <a:solidFill>
                            <a:srgbClr val="000000"/>
                          </a:solidFill>
                          <a:effectLst/>
                          <a:latin typeface="Calibri" panose="020F0502020204030204" pitchFamily="34" charset="0"/>
                        </a:rPr>
                        <a:t>2259.2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800" b="0" i="0" u="none" strike="noStrike">
                          <a:solidFill>
                            <a:srgbClr val="000000"/>
                          </a:solidFill>
                          <a:effectLst/>
                          <a:latin typeface="Calibri" panose="020F0502020204030204" pitchFamily="34" charset="0"/>
                        </a:rPr>
                        <a:t>2533.2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800" b="0" i="0" u="none" strike="noStrike">
                          <a:solidFill>
                            <a:srgbClr val="000000"/>
                          </a:solidFill>
                          <a:effectLst/>
                          <a:latin typeface="Calibri" panose="020F0502020204030204" pitchFamily="34" charset="0"/>
                        </a:rPr>
                        <a:t>+106.2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1069854"/>
                  </a:ext>
                </a:extLst>
              </a:tr>
              <a:tr h="259229">
                <a:tc>
                  <a:txBody>
                    <a:bodyPr/>
                    <a:lstStyle/>
                    <a:p>
                      <a:pPr algn="l" fontAlgn="b"/>
                      <a:r>
                        <a:rPr lang="en-IE" sz="1800" b="1" i="0" u="none" strike="noStrike" dirty="0">
                          <a:solidFill>
                            <a:srgbClr val="000000"/>
                          </a:solidFill>
                          <a:effectLst/>
                          <a:latin typeface="Calibri" panose="020F0502020204030204" pitchFamily="34" charset="0"/>
                        </a:rPr>
                        <a:t>Employment (thousands)</a:t>
                      </a:r>
                    </a:p>
                  </a:txBody>
                  <a:tcPr marL="9525" marR="9525" marT="9525" marB="0" anchor="b">
                    <a:lnL>
                      <a:noFill/>
                    </a:lnL>
                    <a:lnR>
                      <a:noFill/>
                    </a:lnR>
                    <a:lnT>
                      <a:noFill/>
                    </a:lnT>
                    <a:lnB>
                      <a:noFill/>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2296.2</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2138.1</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2349.1</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+52.9</a:t>
                      </a:r>
                    </a:p>
                  </a:txBody>
                  <a:tcPr marL="9525" marR="9525" marT="9525" marB="0" anchor="b">
                    <a:lnL>
                      <a:noFill/>
                    </a:lnL>
                    <a:lnR>
                      <a:noFill/>
                    </a:lnR>
                    <a:lnT>
                      <a:noFill/>
                    </a:lnT>
                    <a:lnB>
                      <a:noFill/>
                    </a:lnB>
                  </a:tcPr>
                </a:tc>
                <a:extLst>
                  <a:ext uri="{0D108BD9-81ED-4DB2-BD59-A6C34878D82A}">
                    <a16:rowId xmlns:a16="http://schemas.microsoft.com/office/drawing/2014/main" val="2664130394"/>
                  </a:ext>
                </a:extLst>
              </a:tr>
              <a:tr h="259229">
                <a:tc>
                  <a:txBody>
                    <a:bodyPr/>
                    <a:lstStyle/>
                    <a:p>
                      <a:pPr algn="l" fontAlgn="b"/>
                      <a:r>
                        <a:rPr lang="en-IE" sz="1800" b="1" i="0" u="none" strike="noStrike" dirty="0">
                          <a:solidFill>
                            <a:srgbClr val="000000"/>
                          </a:solidFill>
                          <a:effectLst/>
                          <a:latin typeface="Calibri" panose="020F0502020204030204" pitchFamily="34" charset="0"/>
                        </a:rPr>
                        <a:t>Unemployment (thousands)</a:t>
                      </a:r>
                    </a:p>
                  </a:txBody>
                  <a:tcPr marL="9525" marR="9525" marT="9525" marB="0" anchor="b">
                    <a:lnL>
                      <a:noFill/>
                    </a:lnL>
                    <a:lnR>
                      <a:noFill/>
                    </a:lnR>
                    <a:lnT>
                      <a:noFill/>
                    </a:lnT>
                    <a:lnB>
                      <a:noFill/>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130.9</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121.1</a:t>
                      </a:r>
                    </a:p>
                  </a:txBody>
                  <a:tcPr marL="9525" marR="9525" marT="9525" marB="0" anchor="b">
                    <a:lnL>
                      <a:noFill/>
                    </a:lnL>
                    <a:lnR>
                      <a:noFill/>
                    </a:lnR>
                    <a:lnT>
                      <a:noFill/>
                    </a:lnT>
                    <a:lnB>
                      <a:noFill/>
                    </a:lnB>
                  </a:tcPr>
                </a:tc>
                <a:tc>
                  <a:txBody>
                    <a:bodyPr/>
                    <a:lstStyle/>
                    <a:p>
                      <a:pPr algn="r" fontAlgn="b"/>
                      <a:r>
                        <a:rPr lang="en-IE" sz="1800" b="0" i="0" u="none" strike="noStrike" dirty="0">
                          <a:solidFill>
                            <a:srgbClr val="000000"/>
                          </a:solidFill>
                          <a:effectLst/>
                          <a:latin typeface="Calibri" panose="020F0502020204030204" pitchFamily="34" charset="0"/>
                        </a:rPr>
                        <a:t>184.1</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+53.2</a:t>
                      </a:r>
                    </a:p>
                  </a:txBody>
                  <a:tcPr marL="9525" marR="9525" marT="9525" marB="0" anchor="b">
                    <a:lnL>
                      <a:noFill/>
                    </a:lnL>
                    <a:lnR>
                      <a:noFill/>
                    </a:lnR>
                    <a:lnT>
                      <a:noFill/>
                    </a:lnT>
                    <a:lnB>
                      <a:noFill/>
                    </a:lnB>
                  </a:tcPr>
                </a:tc>
                <a:extLst>
                  <a:ext uri="{0D108BD9-81ED-4DB2-BD59-A6C34878D82A}">
                    <a16:rowId xmlns:a16="http://schemas.microsoft.com/office/drawing/2014/main" val="3147667333"/>
                  </a:ext>
                </a:extLst>
              </a:tr>
              <a:tr h="259229">
                <a:tc>
                  <a:txBody>
                    <a:bodyPr/>
                    <a:lstStyle/>
                    <a:p>
                      <a:pPr algn="l" fontAlgn="b"/>
                      <a:r>
                        <a:rPr lang="en-US" sz="1800" b="1" i="0" u="none" strike="noStrike" dirty="0">
                          <a:solidFill>
                            <a:srgbClr val="000000"/>
                          </a:solidFill>
                          <a:effectLst/>
                          <a:latin typeface="Calibri" panose="020F0502020204030204" pitchFamily="34" charset="0"/>
                        </a:rPr>
                        <a:t>Not in </a:t>
                      </a:r>
                      <a:r>
                        <a:rPr lang="en-US" sz="1800" b="1" i="0" u="none" strike="noStrike" dirty="0" err="1">
                          <a:solidFill>
                            <a:srgbClr val="000000"/>
                          </a:solidFill>
                          <a:effectLst/>
                          <a:latin typeface="Calibri" panose="020F0502020204030204" pitchFamily="34" charset="0"/>
                        </a:rPr>
                        <a:t>labour</a:t>
                      </a:r>
                      <a:r>
                        <a:rPr lang="en-US" sz="1800" b="1" i="0" u="none" strike="noStrike" dirty="0">
                          <a:solidFill>
                            <a:srgbClr val="000000"/>
                          </a:solidFill>
                          <a:effectLst/>
                          <a:latin typeface="Calibri" panose="020F0502020204030204" pitchFamily="34" charset="0"/>
                        </a:rPr>
                        <a:t> force (thousands)</a:t>
                      </a:r>
                    </a:p>
                  </a:txBody>
                  <a:tcPr marL="9525" marR="9525" marT="9525" marB="0" anchor="b">
                    <a:lnL>
                      <a:noFill/>
                    </a:lnL>
                    <a:lnR>
                      <a:noFill/>
                    </a:lnR>
                    <a:lnT>
                      <a:noFill/>
                    </a:lnT>
                    <a:lnB>
                      <a:noFill/>
                    </a:lnB>
                    <a:solidFill>
                      <a:srgbClr val="E2EFDA"/>
                    </a:solidFill>
                  </a:tcPr>
                </a:tc>
                <a:tc>
                  <a:txBody>
                    <a:bodyPr/>
                    <a:lstStyle/>
                    <a:p>
                      <a:pPr algn="r" fontAlgn="b"/>
                      <a:r>
                        <a:rPr lang="en-IE" sz="1800" b="0" i="0" u="none" strike="noStrike" dirty="0">
                          <a:solidFill>
                            <a:srgbClr val="000000"/>
                          </a:solidFill>
                          <a:effectLst/>
                          <a:latin typeface="Calibri" panose="020F0502020204030204" pitchFamily="34" charset="0"/>
                        </a:rPr>
                        <a:t>1485.5</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1714.6</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1482.7</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tcPr>
                </a:tc>
                <a:extLst>
                  <a:ext uri="{0D108BD9-81ED-4DB2-BD59-A6C34878D82A}">
                    <a16:rowId xmlns:a16="http://schemas.microsoft.com/office/drawing/2014/main" val="745527496"/>
                  </a:ext>
                </a:extLst>
              </a:tr>
              <a:tr h="259229">
                <a:tc>
                  <a:txBody>
                    <a:bodyPr/>
                    <a:lstStyle/>
                    <a:p>
                      <a:pPr algn="l" fontAlgn="b"/>
                      <a:r>
                        <a:rPr lang="en-IE" sz="18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E"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E"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IE"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88735243"/>
                  </a:ext>
                </a:extLst>
              </a:tr>
              <a:tr h="259229">
                <a:tc>
                  <a:txBody>
                    <a:bodyPr/>
                    <a:lstStyle/>
                    <a:p>
                      <a:pPr algn="l" fontAlgn="b"/>
                      <a:r>
                        <a:rPr lang="en-IE" sz="1800" b="1" i="0" u="none" strike="noStrike">
                          <a:solidFill>
                            <a:srgbClr val="000000"/>
                          </a:solidFill>
                          <a:effectLst/>
                          <a:latin typeface="Calibri" panose="020F0502020204030204" pitchFamily="34" charset="0"/>
                        </a:rPr>
                        <a:t>Participation rate</a:t>
                      </a:r>
                    </a:p>
                  </a:txBody>
                  <a:tcPr marL="9525" marR="9525" marT="9525" marB="0" anchor="b">
                    <a:lnL>
                      <a:noFill/>
                    </a:lnL>
                    <a:lnR>
                      <a:noFill/>
                    </a:lnR>
                    <a:lnT>
                      <a:noFill/>
                    </a:lnT>
                    <a:lnB>
                      <a:noFill/>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62.0%</a:t>
                      </a:r>
                    </a:p>
                  </a:txBody>
                  <a:tcPr marL="9525" marR="9525" marT="9525" marB="0" anchor="b">
                    <a:lnL>
                      <a:noFill/>
                    </a:lnL>
                    <a:lnR>
                      <a:noFill/>
                    </a:lnR>
                    <a:lnT>
                      <a:noFill/>
                    </a:lnT>
                    <a:lnB>
                      <a:noFill/>
                    </a:lnB>
                  </a:tcPr>
                </a:tc>
                <a:tc>
                  <a:txBody>
                    <a:bodyPr/>
                    <a:lstStyle/>
                    <a:p>
                      <a:pPr algn="r" fontAlgn="b"/>
                      <a:r>
                        <a:rPr lang="en-IE" sz="1800" b="0" i="0" u="none" strike="noStrike" dirty="0">
                          <a:solidFill>
                            <a:srgbClr val="000000"/>
                          </a:solidFill>
                          <a:effectLst/>
                          <a:latin typeface="Calibri" panose="020F0502020204030204" pitchFamily="34" charset="0"/>
                        </a:rPr>
                        <a:t>56.9%</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63.1%</a:t>
                      </a:r>
                    </a:p>
                  </a:txBody>
                  <a:tcPr marL="9525" marR="9525" marT="9525" marB="0" anchor="b">
                    <a:lnL>
                      <a:noFill/>
                    </a:lnL>
                    <a:lnR>
                      <a:noFill/>
                    </a:lnR>
                    <a:lnT>
                      <a:noFill/>
                    </a:lnT>
                    <a:lnB>
                      <a:noFill/>
                    </a:lnB>
                  </a:tcPr>
                </a:tc>
                <a:tc>
                  <a:txBody>
                    <a:bodyPr/>
                    <a:lstStyle/>
                    <a:p>
                      <a:pPr algn="r" fontAlgn="b"/>
                      <a:r>
                        <a:rPr lang="en-IE" sz="1800" b="0" i="0" u="none" strike="noStrike" dirty="0">
                          <a:solidFill>
                            <a:srgbClr val="000000"/>
                          </a:solidFill>
                          <a:effectLst/>
                          <a:latin typeface="Calibri" panose="020F0502020204030204" pitchFamily="34" charset="0"/>
                        </a:rPr>
                        <a:t>+1.1 pp</a:t>
                      </a:r>
                    </a:p>
                  </a:txBody>
                  <a:tcPr marL="9525" marR="9525" marT="9525" marB="0" anchor="b">
                    <a:lnL>
                      <a:noFill/>
                    </a:lnL>
                    <a:lnR>
                      <a:noFill/>
                    </a:lnR>
                    <a:lnT>
                      <a:noFill/>
                    </a:lnT>
                    <a:lnB>
                      <a:noFill/>
                    </a:lnB>
                  </a:tcPr>
                </a:tc>
                <a:extLst>
                  <a:ext uri="{0D108BD9-81ED-4DB2-BD59-A6C34878D82A}">
                    <a16:rowId xmlns:a16="http://schemas.microsoft.com/office/drawing/2014/main" val="1508564063"/>
                  </a:ext>
                </a:extLst>
              </a:tr>
              <a:tr h="259229">
                <a:tc>
                  <a:txBody>
                    <a:bodyPr/>
                    <a:lstStyle/>
                    <a:p>
                      <a:pPr algn="l" fontAlgn="b"/>
                      <a:r>
                        <a:rPr lang="en-IE" sz="1800" b="1" i="0" u="none" strike="noStrike">
                          <a:solidFill>
                            <a:srgbClr val="000000"/>
                          </a:solidFill>
                          <a:effectLst/>
                          <a:latin typeface="Calibri" panose="020F0502020204030204" pitchFamily="34" charset="0"/>
                        </a:rPr>
                        <a:t>Employment rate (15-64 years)</a:t>
                      </a:r>
                    </a:p>
                  </a:txBody>
                  <a:tcPr marL="9525" marR="9525" marT="9525" marB="0" anchor="b">
                    <a:lnL>
                      <a:noFill/>
                    </a:lnL>
                    <a:lnR>
                      <a:noFill/>
                    </a:lnR>
                    <a:lnT>
                      <a:noFill/>
                    </a:lnT>
                    <a:lnB>
                      <a:noFill/>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69.0%</a:t>
                      </a:r>
                    </a:p>
                  </a:txBody>
                  <a:tcPr marL="9525" marR="9525" marT="9525" marB="0" anchor="b">
                    <a:lnL>
                      <a:noFill/>
                    </a:lnL>
                    <a:lnR>
                      <a:noFill/>
                    </a:lnR>
                    <a:lnT>
                      <a:noFill/>
                    </a:lnT>
                    <a:lnB>
                      <a:noFill/>
                    </a:lnB>
                  </a:tcPr>
                </a:tc>
                <a:tc>
                  <a:txBody>
                    <a:bodyPr/>
                    <a:lstStyle/>
                    <a:p>
                      <a:pPr algn="r" fontAlgn="b"/>
                      <a:r>
                        <a:rPr lang="en-IE" sz="1800" b="0" i="0" u="none" strike="noStrike" dirty="0">
                          <a:solidFill>
                            <a:srgbClr val="000000"/>
                          </a:solidFill>
                          <a:effectLst/>
                          <a:latin typeface="Calibri" panose="020F0502020204030204" pitchFamily="34" charset="0"/>
                        </a:rPr>
                        <a:t>63.2%</a:t>
                      </a:r>
                    </a:p>
                  </a:txBody>
                  <a:tcPr marL="9525" marR="9525" marT="9525" marB="0" anchor="b">
                    <a:lnL>
                      <a:noFill/>
                    </a:lnL>
                    <a:lnR>
                      <a:noFill/>
                    </a:lnR>
                    <a:lnT>
                      <a:noFill/>
                    </a:lnT>
                    <a:lnB>
                      <a:noFill/>
                    </a:lnB>
                  </a:tcPr>
                </a:tc>
                <a:tc>
                  <a:txBody>
                    <a:bodyPr/>
                    <a:lstStyle/>
                    <a:p>
                      <a:pPr algn="r" fontAlgn="b"/>
                      <a:r>
                        <a:rPr lang="en-IE" sz="1800" b="0" i="0" u="none" strike="noStrike" dirty="0">
                          <a:solidFill>
                            <a:srgbClr val="000000"/>
                          </a:solidFill>
                          <a:effectLst/>
                          <a:latin typeface="Calibri" panose="020F0502020204030204" pitchFamily="34" charset="0"/>
                        </a:rPr>
                        <a:t>68.6%</a:t>
                      </a:r>
                    </a:p>
                  </a:txBody>
                  <a:tcPr marL="9525" marR="9525" marT="9525" marB="0" anchor="b">
                    <a:lnL>
                      <a:noFill/>
                    </a:lnL>
                    <a:lnR>
                      <a:noFill/>
                    </a:lnR>
                    <a:lnT>
                      <a:noFill/>
                    </a:lnT>
                    <a:lnB>
                      <a:noFill/>
                    </a:lnB>
                  </a:tcPr>
                </a:tc>
                <a:tc>
                  <a:txBody>
                    <a:bodyPr/>
                    <a:lstStyle/>
                    <a:p>
                      <a:pPr algn="r" fontAlgn="b"/>
                      <a:r>
                        <a:rPr lang="en-IE" sz="1800" b="0" i="0" u="none" strike="noStrike">
                          <a:solidFill>
                            <a:srgbClr val="000000"/>
                          </a:solidFill>
                          <a:effectLst/>
                          <a:latin typeface="Calibri" panose="020F0502020204030204" pitchFamily="34" charset="0"/>
                        </a:rPr>
                        <a:t>-0.4 pp</a:t>
                      </a:r>
                    </a:p>
                  </a:txBody>
                  <a:tcPr marL="9525" marR="9525" marT="9525" marB="0" anchor="b">
                    <a:lnL>
                      <a:noFill/>
                    </a:lnL>
                    <a:lnR>
                      <a:noFill/>
                    </a:lnR>
                    <a:lnT>
                      <a:noFill/>
                    </a:lnT>
                    <a:lnB>
                      <a:noFill/>
                    </a:lnB>
                  </a:tcPr>
                </a:tc>
                <a:extLst>
                  <a:ext uri="{0D108BD9-81ED-4DB2-BD59-A6C34878D82A}">
                    <a16:rowId xmlns:a16="http://schemas.microsoft.com/office/drawing/2014/main" val="1488889304"/>
                  </a:ext>
                </a:extLst>
              </a:tr>
              <a:tr h="259229">
                <a:tc>
                  <a:txBody>
                    <a:bodyPr/>
                    <a:lstStyle/>
                    <a:p>
                      <a:pPr algn="l" fontAlgn="b"/>
                      <a:r>
                        <a:rPr lang="en-IE" sz="1800" b="1" i="0" u="none" strike="noStrike">
                          <a:solidFill>
                            <a:srgbClr val="000000"/>
                          </a:solidFill>
                          <a:effectLst/>
                          <a:latin typeface="Calibri" panose="020F0502020204030204" pitchFamily="34" charset="0"/>
                        </a:rPr>
                        <a:t>Unemployment rate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800" b="0"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800" b="0"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800" b="0"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800" b="0" i="0" u="none" strike="noStrike" dirty="0">
                          <a:solidFill>
                            <a:srgbClr val="000000"/>
                          </a:solidFill>
                          <a:effectLst/>
                          <a:latin typeface="Calibri" panose="020F0502020204030204" pitchFamily="34" charset="0"/>
                        </a:rPr>
                        <a:t>+1.9 pp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070109"/>
                  </a:ext>
                </a:extLst>
              </a:tr>
            </a:tbl>
          </a:graphicData>
        </a:graphic>
      </p:graphicFrame>
    </p:spTree>
    <p:extLst>
      <p:ext uri="{BB962C8B-B14F-4D97-AF65-F5344CB8AC3E}">
        <p14:creationId xmlns:p14="http://schemas.microsoft.com/office/powerpoint/2010/main" val="34538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780C-C05C-4D72-B54D-D6526D1320EB}"/>
              </a:ext>
            </a:extLst>
          </p:cNvPr>
          <p:cNvSpPr>
            <a:spLocks noGrp="1"/>
          </p:cNvSpPr>
          <p:nvPr>
            <p:ph type="title"/>
          </p:nvPr>
        </p:nvSpPr>
        <p:spPr/>
        <p:txBody>
          <a:bodyPr>
            <a:normAutofit fontScale="90000"/>
          </a:bodyPr>
          <a:lstStyle/>
          <a:p>
            <a:r>
              <a:rPr lang="en-IE" sz="2800" dirty="0">
                <a:solidFill>
                  <a:srgbClr val="57A3B5"/>
                </a:solidFill>
              </a:rPr>
              <a:t>ILO Status: Persons away from work in Q2 2021</a:t>
            </a:r>
          </a:p>
        </p:txBody>
      </p:sp>
      <p:graphicFrame>
        <p:nvGraphicFramePr>
          <p:cNvPr id="8" name="Content Placeholder 7">
            <a:extLst>
              <a:ext uri="{FF2B5EF4-FFF2-40B4-BE49-F238E27FC236}">
                <a16:creationId xmlns:a16="http://schemas.microsoft.com/office/drawing/2014/main" id="{CACE8547-B539-4293-90FB-B3614F78F1D4}"/>
              </a:ext>
            </a:extLst>
          </p:cNvPr>
          <p:cNvGraphicFramePr>
            <a:graphicFrameLocks noGrp="1"/>
          </p:cNvGraphicFramePr>
          <p:nvPr>
            <p:ph idx="1"/>
            <p:extLst>
              <p:ext uri="{D42A27DB-BD31-4B8C-83A1-F6EECF244321}">
                <p14:modId xmlns:p14="http://schemas.microsoft.com/office/powerpoint/2010/main" val="3491675795"/>
              </p:ext>
            </p:extLst>
          </p:nvPr>
        </p:nvGraphicFramePr>
        <p:xfrm>
          <a:off x="457200" y="1200150"/>
          <a:ext cx="8229600" cy="28114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2DFEC43-E192-40B8-B786-F6EAB98CE043}"/>
              </a:ext>
            </a:extLst>
          </p:cNvPr>
          <p:cNvSpPr>
            <a:spLocks noGrp="1"/>
          </p:cNvSpPr>
          <p:nvPr>
            <p:ph type="sldNum" sz="quarter" idx="4"/>
          </p:nvPr>
        </p:nvSpPr>
        <p:spPr/>
        <p:txBody>
          <a:bodyPr/>
          <a:lstStyle/>
          <a:p>
            <a:fld id="{517A7B32-69DB-4CF1-942C-111B3EAEDE95}" type="slidenum">
              <a:rPr lang="en-IE" smtClean="0"/>
              <a:t>11</a:t>
            </a:fld>
            <a:endParaRPr lang="en-IE" dirty="0"/>
          </a:p>
        </p:txBody>
      </p:sp>
    </p:spTree>
    <p:extLst>
      <p:ext uri="{BB962C8B-B14F-4D97-AF65-F5344CB8AC3E}">
        <p14:creationId xmlns:p14="http://schemas.microsoft.com/office/powerpoint/2010/main" val="17338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C0A2-F604-4F18-912E-313D7EBAF721}"/>
              </a:ext>
            </a:extLst>
          </p:cNvPr>
          <p:cNvSpPr>
            <a:spLocks noGrp="1"/>
          </p:cNvSpPr>
          <p:nvPr>
            <p:ph type="title"/>
          </p:nvPr>
        </p:nvSpPr>
        <p:spPr/>
        <p:txBody>
          <a:bodyPr>
            <a:normAutofit/>
          </a:bodyPr>
          <a:lstStyle/>
          <a:p>
            <a:r>
              <a:rPr lang="en-IE" sz="2800" dirty="0"/>
              <a:t>ILO Status of PUP/EWSS Recipients – Q2 2021</a:t>
            </a:r>
          </a:p>
        </p:txBody>
      </p:sp>
      <p:sp>
        <p:nvSpPr>
          <p:cNvPr id="4" name="Slide Number Placeholder 3">
            <a:extLst>
              <a:ext uri="{FF2B5EF4-FFF2-40B4-BE49-F238E27FC236}">
                <a16:creationId xmlns:a16="http://schemas.microsoft.com/office/drawing/2014/main" id="{1B447BD4-DA48-47C4-B0DA-F1512D17E8C0}"/>
              </a:ext>
            </a:extLst>
          </p:cNvPr>
          <p:cNvSpPr>
            <a:spLocks noGrp="1"/>
          </p:cNvSpPr>
          <p:nvPr>
            <p:ph type="sldNum" sz="quarter" idx="4"/>
          </p:nvPr>
        </p:nvSpPr>
        <p:spPr/>
        <p:txBody>
          <a:bodyPr/>
          <a:lstStyle/>
          <a:p>
            <a:fld id="{517A7B32-69DB-4CF1-942C-111B3EAEDE95}" type="slidenum">
              <a:rPr lang="en-IE" smtClean="0"/>
              <a:t>12</a:t>
            </a:fld>
            <a:endParaRPr lang="en-IE" dirty="0"/>
          </a:p>
        </p:txBody>
      </p:sp>
      <p:graphicFrame>
        <p:nvGraphicFramePr>
          <p:cNvPr id="10" name="Table 9">
            <a:extLst>
              <a:ext uri="{FF2B5EF4-FFF2-40B4-BE49-F238E27FC236}">
                <a16:creationId xmlns:a16="http://schemas.microsoft.com/office/drawing/2014/main" id="{87CDE92C-D7ED-4E20-B1C3-58AE22765CAF}"/>
              </a:ext>
            </a:extLst>
          </p:cNvPr>
          <p:cNvGraphicFramePr>
            <a:graphicFrameLocks noGrp="1"/>
          </p:cNvGraphicFramePr>
          <p:nvPr>
            <p:extLst>
              <p:ext uri="{D42A27DB-BD31-4B8C-83A1-F6EECF244321}">
                <p14:modId xmlns:p14="http://schemas.microsoft.com/office/powerpoint/2010/main" val="2392767657"/>
              </p:ext>
            </p:extLst>
          </p:nvPr>
        </p:nvGraphicFramePr>
        <p:xfrm>
          <a:off x="482009" y="1346792"/>
          <a:ext cx="8204793" cy="2408574"/>
        </p:xfrm>
        <a:graphic>
          <a:graphicData uri="http://schemas.openxmlformats.org/drawingml/2006/table">
            <a:tbl>
              <a:tblPr>
                <a:tableStyleId>{5C22544A-7EE6-4342-B048-85BDC9FD1C3A}</a:tableStyleId>
              </a:tblPr>
              <a:tblGrid>
                <a:gridCol w="1773678">
                  <a:extLst>
                    <a:ext uri="{9D8B030D-6E8A-4147-A177-3AD203B41FA5}">
                      <a16:colId xmlns:a16="http://schemas.microsoft.com/office/drawing/2014/main" val="4177515064"/>
                    </a:ext>
                  </a:extLst>
                </a:gridCol>
                <a:gridCol w="1966755">
                  <a:extLst>
                    <a:ext uri="{9D8B030D-6E8A-4147-A177-3AD203B41FA5}">
                      <a16:colId xmlns:a16="http://schemas.microsoft.com/office/drawing/2014/main" val="3464986684"/>
                    </a:ext>
                  </a:extLst>
                </a:gridCol>
                <a:gridCol w="2062482">
                  <a:extLst>
                    <a:ext uri="{9D8B030D-6E8A-4147-A177-3AD203B41FA5}">
                      <a16:colId xmlns:a16="http://schemas.microsoft.com/office/drawing/2014/main" val="2175662313"/>
                    </a:ext>
                  </a:extLst>
                </a:gridCol>
                <a:gridCol w="2401878">
                  <a:extLst>
                    <a:ext uri="{9D8B030D-6E8A-4147-A177-3AD203B41FA5}">
                      <a16:colId xmlns:a16="http://schemas.microsoft.com/office/drawing/2014/main" val="3141512018"/>
                    </a:ext>
                  </a:extLst>
                </a:gridCol>
              </a:tblGrid>
              <a:tr h="831950">
                <a:tc gridSpan="4">
                  <a:txBody>
                    <a:bodyPr/>
                    <a:lstStyle/>
                    <a:p>
                      <a:pPr algn="l" fontAlgn="b"/>
                      <a:r>
                        <a:rPr lang="en-US" sz="1800" b="1" u="none" strike="noStrike" dirty="0">
                          <a:solidFill>
                            <a:schemeClr val="tx2">
                              <a:lumMod val="10000"/>
                            </a:schemeClr>
                          </a:solidFill>
                          <a:effectLst/>
                        </a:rPr>
                        <a:t>Percentage of persons aged 15-89 years and in receipt of the Pandemic Unemployment Payment (PUP) or the Employment Wage Subsidy Scheme (EWSS) in reference in Q2 2021 and all persons in Q2 2021 classified by ILO status, LFS Q2 2021</a:t>
                      </a:r>
                      <a:endParaRPr lang="en-US" sz="1800" b="1" i="0" u="none" strike="noStrike" dirty="0">
                        <a:solidFill>
                          <a:schemeClr val="tx2">
                            <a:lumMod val="10000"/>
                          </a:schemeClr>
                        </a:solidFill>
                        <a:effectLst/>
                        <a:latin typeface="Calibri" panose="020F0502020204030204" pitchFamily="34" charset="0"/>
                      </a:endParaRPr>
                    </a:p>
                  </a:txBody>
                  <a:tcPr marL="8706" marR="8706" marT="8706" marB="0" anchor="b"/>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19421551"/>
                  </a:ext>
                </a:extLst>
              </a:tr>
              <a:tr h="283123">
                <a:tc>
                  <a:txBody>
                    <a:bodyPr/>
                    <a:lstStyle/>
                    <a:p>
                      <a:pPr algn="l" fontAlgn="b"/>
                      <a:endParaRPr lang="en-IE" sz="18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404978419"/>
                  </a:ext>
                </a:extLst>
              </a:tr>
              <a:tr h="217712">
                <a:tc rowSpan="2">
                  <a:txBody>
                    <a:bodyPr/>
                    <a:lstStyle/>
                    <a:p>
                      <a:pPr algn="ctr" fontAlgn="b"/>
                      <a:r>
                        <a:rPr lang="en-IE" sz="1800" b="1" u="none" strike="noStrike" dirty="0">
                          <a:solidFill>
                            <a:schemeClr val="tx2">
                              <a:lumMod val="10000"/>
                            </a:schemeClr>
                          </a:solidFill>
                          <a:effectLst/>
                        </a:rPr>
                        <a:t> </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PUP recipients in Q2 2021</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EWSS recipients in Q2 2021</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All persons aged 15 years and over</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1470939643"/>
                  </a:ext>
                </a:extLst>
              </a:tr>
              <a:tr h="226420">
                <a:tc vMerge="1">
                  <a:txBody>
                    <a:bodyPr/>
                    <a:lstStyle/>
                    <a:p>
                      <a:endParaRPr lang="en-IE"/>
                    </a:p>
                  </a:txBody>
                  <a:tcPr/>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726797404"/>
                  </a:ext>
                </a:extLst>
              </a:tr>
              <a:tr h="283123">
                <a:tc>
                  <a:txBody>
                    <a:bodyPr/>
                    <a:lstStyle/>
                    <a:p>
                      <a:pPr algn="l" fontAlgn="b"/>
                      <a:r>
                        <a:rPr lang="en-IE" sz="1800" b="1" u="none" strike="noStrike" dirty="0">
                          <a:solidFill>
                            <a:schemeClr val="tx2">
                              <a:lumMod val="10000"/>
                            </a:schemeClr>
                          </a:solidFill>
                          <a:effectLst/>
                        </a:rPr>
                        <a:t>Employed</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59.5</a:t>
                      </a:r>
                    </a:p>
                  </a:txBody>
                  <a:tcPr marL="9525" marR="9525" marT="9525" marB="0" anchor="b"/>
                </a:tc>
                <a:tc>
                  <a:txBody>
                    <a:bodyPr/>
                    <a:lstStyle/>
                    <a:p>
                      <a:pPr algn="r" fontAlgn="b"/>
                      <a:r>
                        <a:rPr lang="en-IE" sz="1300" b="1" i="0" u="none" strike="noStrike" dirty="0">
                          <a:solidFill>
                            <a:srgbClr val="000000"/>
                          </a:solidFill>
                          <a:effectLst/>
                          <a:latin typeface="+mn-lt"/>
                        </a:rPr>
                        <a:t>96.0</a:t>
                      </a:r>
                    </a:p>
                  </a:txBody>
                  <a:tcPr marL="9525" marR="9525" marT="9525" marB="0" anchor="b"/>
                </a:tc>
                <a:tc>
                  <a:txBody>
                    <a:bodyPr/>
                    <a:lstStyle/>
                    <a:p>
                      <a:pPr algn="r" fontAlgn="b"/>
                      <a:r>
                        <a:rPr lang="en-IE" sz="1300" b="1" i="0" u="none" strike="noStrike" dirty="0">
                          <a:solidFill>
                            <a:srgbClr val="000000"/>
                          </a:solidFill>
                          <a:effectLst/>
                          <a:latin typeface="+mn-lt"/>
                        </a:rPr>
                        <a:t>58.5</a:t>
                      </a:r>
                    </a:p>
                  </a:txBody>
                  <a:tcPr marL="9525" marR="9525" marT="9525" marB="0" anchor="b"/>
                </a:tc>
                <a:extLst>
                  <a:ext uri="{0D108BD9-81ED-4DB2-BD59-A6C34878D82A}">
                    <a16:rowId xmlns:a16="http://schemas.microsoft.com/office/drawing/2014/main" val="3277685274"/>
                  </a:ext>
                </a:extLst>
              </a:tr>
              <a:tr h="283123">
                <a:tc>
                  <a:txBody>
                    <a:bodyPr/>
                    <a:lstStyle/>
                    <a:p>
                      <a:pPr algn="l" fontAlgn="b"/>
                      <a:r>
                        <a:rPr lang="en-IE" sz="1800" b="1" u="none" strike="noStrike" dirty="0">
                          <a:solidFill>
                            <a:schemeClr val="tx2">
                              <a:lumMod val="10000"/>
                            </a:schemeClr>
                          </a:solidFill>
                          <a:effectLst/>
                        </a:rPr>
                        <a:t>Unemployed</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17.1</a:t>
                      </a:r>
                    </a:p>
                  </a:txBody>
                  <a:tcPr marL="9525" marR="9525" marT="9525" marB="0" anchor="b"/>
                </a:tc>
                <a:tc>
                  <a:txBody>
                    <a:bodyPr/>
                    <a:lstStyle/>
                    <a:p>
                      <a:pPr algn="r" fontAlgn="b"/>
                      <a:r>
                        <a:rPr lang="en-IE" sz="1300" b="1" i="0" u="none" strike="noStrike" dirty="0">
                          <a:solidFill>
                            <a:srgbClr val="000000"/>
                          </a:solidFill>
                          <a:effectLst/>
                          <a:latin typeface="+mn-lt"/>
                        </a:rPr>
                        <a:t>0.9</a:t>
                      </a:r>
                    </a:p>
                  </a:txBody>
                  <a:tcPr marL="9525" marR="9525" marT="9525" marB="0" anchor="b"/>
                </a:tc>
                <a:tc>
                  <a:txBody>
                    <a:bodyPr/>
                    <a:lstStyle/>
                    <a:p>
                      <a:pPr algn="r" fontAlgn="b"/>
                      <a:r>
                        <a:rPr lang="en-IE" sz="1300" b="1" i="0" u="none" strike="noStrike" dirty="0">
                          <a:solidFill>
                            <a:srgbClr val="000000"/>
                          </a:solidFill>
                          <a:effectLst/>
                          <a:latin typeface="+mn-lt"/>
                        </a:rPr>
                        <a:t>4.6</a:t>
                      </a:r>
                    </a:p>
                  </a:txBody>
                  <a:tcPr marL="9525" marR="9525" marT="9525" marB="0" anchor="b"/>
                </a:tc>
                <a:extLst>
                  <a:ext uri="{0D108BD9-81ED-4DB2-BD59-A6C34878D82A}">
                    <a16:rowId xmlns:a16="http://schemas.microsoft.com/office/drawing/2014/main" val="4105383827"/>
                  </a:ext>
                </a:extLst>
              </a:tr>
              <a:tr h="283123">
                <a:tc>
                  <a:txBody>
                    <a:bodyPr/>
                    <a:lstStyle/>
                    <a:p>
                      <a:pPr algn="l" fontAlgn="b"/>
                      <a:r>
                        <a:rPr lang="en-IE" sz="1800" b="1" u="none" strike="noStrike" dirty="0">
                          <a:solidFill>
                            <a:schemeClr val="tx2">
                              <a:lumMod val="10000"/>
                            </a:schemeClr>
                          </a:solidFill>
                          <a:effectLst/>
                        </a:rPr>
                        <a:t>Inactive</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23.4</a:t>
                      </a:r>
                    </a:p>
                  </a:txBody>
                  <a:tcPr marL="9525" marR="9525" marT="9525" marB="0" anchor="b"/>
                </a:tc>
                <a:tc>
                  <a:txBody>
                    <a:bodyPr/>
                    <a:lstStyle/>
                    <a:p>
                      <a:pPr algn="r" fontAlgn="b"/>
                      <a:r>
                        <a:rPr lang="en-IE" sz="1300" b="1" i="0" u="none" strike="noStrike" dirty="0">
                          <a:solidFill>
                            <a:srgbClr val="000000"/>
                          </a:solidFill>
                          <a:effectLst/>
                          <a:latin typeface="+mn-lt"/>
                        </a:rPr>
                        <a:t>3.1</a:t>
                      </a:r>
                    </a:p>
                  </a:txBody>
                  <a:tcPr marL="9525" marR="9525" marT="9525" marB="0" anchor="b"/>
                </a:tc>
                <a:tc>
                  <a:txBody>
                    <a:bodyPr/>
                    <a:lstStyle/>
                    <a:p>
                      <a:pPr algn="r" fontAlgn="b"/>
                      <a:r>
                        <a:rPr lang="en-IE" sz="1300" b="1" i="0" u="none" strike="noStrike" dirty="0">
                          <a:solidFill>
                            <a:srgbClr val="000000"/>
                          </a:solidFill>
                          <a:effectLst/>
                          <a:latin typeface="+mn-lt"/>
                        </a:rPr>
                        <a:t>36.9</a:t>
                      </a:r>
                    </a:p>
                  </a:txBody>
                  <a:tcPr marL="9525" marR="9525" marT="9525" marB="0" anchor="b"/>
                </a:tc>
                <a:extLst>
                  <a:ext uri="{0D108BD9-81ED-4DB2-BD59-A6C34878D82A}">
                    <a16:rowId xmlns:a16="http://schemas.microsoft.com/office/drawing/2014/main" val="3101597625"/>
                  </a:ext>
                </a:extLst>
              </a:tr>
            </a:tbl>
          </a:graphicData>
        </a:graphic>
      </p:graphicFrame>
    </p:spTree>
    <p:extLst>
      <p:ext uri="{BB962C8B-B14F-4D97-AF65-F5344CB8AC3E}">
        <p14:creationId xmlns:p14="http://schemas.microsoft.com/office/powerpoint/2010/main" val="34193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3:</a:t>
            </a:r>
            <a:br>
              <a:rPr lang="en-US" b="1" dirty="0"/>
            </a:br>
            <a:r>
              <a:rPr lang="en-US" dirty="0"/>
              <a:t>Employment</a:t>
            </a:r>
          </a:p>
        </p:txBody>
      </p:sp>
    </p:spTree>
    <p:extLst>
      <p:ext uri="{BB962C8B-B14F-4D97-AF65-F5344CB8AC3E}">
        <p14:creationId xmlns:p14="http://schemas.microsoft.com/office/powerpoint/2010/main" val="155904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3771-C9E9-4FAF-A5ED-CED234AF5CEF}"/>
              </a:ext>
            </a:extLst>
          </p:cNvPr>
          <p:cNvSpPr>
            <a:spLocks noGrp="1"/>
          </p:cNvSpPr>
          <p:nvPr>
            <p:ph type="title"/>
          </p:nvPr>
        </p:nvSpPr>
        <p:spPr/>
        <p:txBody>
          <a:bodyPr>
            <a:normAutofit/>
          </a:bodyPr>
          <a:lstStyle/>
          <a:p>
            <a:r>
              <a:rPr lang="en-IE" sz="2800" dirty="0"/>
              <a:t>Employment and hours worked</a:t>
            </a:r>
          </a:p>
        </p:txBody>
      </p:sp>
      <p:sp>
        <p:nvSpPr>
          <p:cNvPr id="4" name="Slide Number Placeholder 3">
            <a:extLst>
              <a:ext uri="{FF2B5EF4-FFF2-40B4-BE49-F238E27FC236}">
                <a16:creationId xmlns:a16="http://schemas.microsoft.com/office/drawing/2014/main" id="{7401FE80-E239-4109-9DDD-208F6BCE7304}"/>
              </a:ext>
            </a:extLst>
          </p:cNvPr>
          <p:cNvSpPr>
            <a:spLocks noGrp="1"/>
          </p:cNvSpPr>
          <p:nvPr>
            <p:ph type="sldNum" sz="quarter" idx="4"/>
          </p:nvPr>
        </p:nvSpPr>
        <p:spPr/>
        <p:txBody>
          <a:bodyPr/>
          <a:lstStyle/>
          <a:p>
            <a:fld id="{517A7B32-69DB-4CF1-942C-111B3EAEDE95}" type="slidenum">
              <a:rPr lang="en-IE" smtClean="0"/>
              <a:t>14</a:t>
            </a:fld>
            <a:endParaRPr lang="en-IE" dirty="0"/>
          </a:p>
        </p:txBody>
      </p:sp>
      <p:graphicFrame>
        <p:nvGraphicFramePr>
          <p:cNvPr id="6" name="Content Placeholder 5">
            <a:extLst>
              <a:ext uri="{FF2B5EF4-FFF2-40B4-BE49-F238E27FC236}">
                <a16:creationId xmlns:a16="http://schemas.microsoft.com/office/drawing/2014/main" id="{0D0DF75E-8BD5-414F-ABA8-41BE9AEA3174}"/>
              </a:ext>
            </a:extLst>
          </p:cNvPr>
          <p:cNvGraphicFramePr>
            <a:graphicFrameLocks noGrp="1"/>
          </p:cNvGraphicFramePr>
          <p:nvPr>
            <p:ph idx="1"/>
            <p:extLst>
              <p:ext uri="{D42A27DB-BD31-4B8C-83A1-F6EECF244321}">
                <p14:modId xmlns:p14="http://schemas.microsoft.com/office/powerpoint/2010/main" val="1639656306"/>
              </p:ext>
            </p:extLst>
          </p:nvPr>
        </p:nvGraphicFramePr>
        <p:xfrm>
          <a:off x="457200" y="987574"/>
          <a:ext cx="8435280" cy="2748707"/>
        </p:xfrm>
        <a:graphic>
          <a:graphicData uri="http://schemas.openxmlformats.org/drawingml/2006/table">
            <a:tbl>
              <a:tblPr/>
              <a:tblGrid>
                <a:gridCol w="2571337">
                  <a:extLst>
                    <a:ext uri="{9D8B030D-6E8A-4147-A177-3AD203B41FA5}">
                      <a16:colId xmlns:a16="http://schemas.microsoft.com/office/drawing/2014/main" val="271223841"/>
                    </a:ext>
                  </a:extLst>
                </a:gridCol>
                <a:gridCol w="785956">
                  <a:extLst>
                    <a:ext uri="{9D8B030D-6E8A-4147-A177-3AD203B41FA5}">
                      <a16:colId xmlns:a16="http://schemas.microsoft.com/office/drawing/2014/main" val="2899855255"/>
                    </a:ext>
                  </a:extLst>
                </a:gridCol>
                <a:gridCol w="766550">
                  <a:extLst>
                    <a:ext uri="{9D8B030D-6E8A-4147-A177-3AD203B41FA5}">
                      <a16:colId xmlns:a16="http://schemas.microsoft.com/office/drawing/2014/main" val="2224777371"/>
                    </a:ext>
                  </a:extLst>
                </a:gridCol>
                <a:gridCol w="776253">
                  <a:extLst>
                    <a:ext uri="{9D8B030D-6E8A-4147-A177-3AD203B41FA5}">
                      <a16:colId xmlns:a16="http://schemas.microsoft.com/office/drawing/2014/main" val="2876555803"/>
                    </a:ext>
                  </a:extLst>
                </a:gridCol>
                <a:gridCol w="1775678">
                  <a:extLst>
                    <a:ext uri="{9D8B030D-6E8A-4147-A177-3AD203B41FA5}">
                      <a16:colId xmlns:a16="http://schemas.microsoft.com/office/drawing/2014/main" val="602727990"/>
                    </a:ext>
                  </a:extLst>
                </a:gridCol>
                <a:gridCol w="1759506">
                  <a:extLst>
                    <a:ext uri="{9D8B030D-6E8A-4147-A177-3AD203B41FA5}">
                      <a16:colId xmlns:a16="http://schemas.microsoft.com/office/drawing/2014/main" val="2616634273"/>
                    </a:ext>
                  </a:extLst>
                </a:gridCol>
              </a:tblGrid>
              <a:tr h="756835">
                <a:tc gridSpan="6">
                  <a:txBody>
                    <a:bodyPr/>
                    <a:lstStyle/>
                    <a:p>
                      <a:pPr algn="l" fontAlgn="b"/>
                      <a:r>
                        <a:rPr lang="en-US" sz="1100" b="1" i="0" u="none" strike="noStrike" dirty="0">
                          <a:solidFill>
                            <a:srgbClr val="000000"/>
                          </a:solidFill>
                          <a:effectLst/>
                          <a:latin typeface="Arial" panose="020B0604020202020204" pitchFamily="34" charset="0"/>
                        </a:rPr>
                        <a:t>Number of persons 15-89 </a:t>
                      </a:r>
                      <a:r>
                        <a:rPr lang="en-US" sz="1100" b="1" i="0" u="none" strike="noStrike">
                          <a:solidFill>
                            <a:srgbClr val="000000"/>
                          </a:solidFill>
                          <a:effectLst/>
                          <a:latin typeface="Arial" panose="020B0604020202020204" pitchFamily="34" charset="0"/>
                        </a:rPr>
                        <a:t>years in </a:t>
                      </a:r>
                      <a:r>
                        <a:rPr lang="en-US" sz="1100" b="1" i="0" u="none" strike="noStrike" dirty="0">
                          <a:solidFill>
                            <a:srgbClr val="000000"/>
                          </a:solidFill>
                          <a:effectLst/>
                          <a:latin typeface="Arial" panose="020B0604020202020204" pitchFamily="34" charset="0"/>
                        </a:rPr>
                        <a:t>employment (ILO), number of persons absent from work and Actual Hours worked per week (in millions), Quarters 2 of 2019, 2020 and 2021</a:t>
                      </a:r>
                    </a:p>
                  </a:txBody>
                  <a:tcPr marL="9467" marR="9467" marT="94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98402193"/>
                  </a:ext>
                </a:extLst>
              </a:tr>
              <a:tr h="714787">
                <a:tc>
                  <a:txBody>
                    <a:bodyPr/>
                    <a:lstStyle/>
                    <a:p>
                      <a:pPr algn="l" fontAlgn="b"/>
                      <a:r>
                        <a:rPr lang="en-IE" sz="1100" b="1" i="0" u="none" strike="noStrike" dirty="0">
                          <a:solidFill>
                            <a:srgbClr val="000000"/>
                          </a:solidFill>
                          <a:effectLst/>
                          <a:latin typeface="Arial" panose="020B0604020202020204" pitchFamily="34" charset="0"/>
                        </a:rPr>
                        <a:t> </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a:solidFill>
                            <a:srgbClr val="000000"/>
                          </a:solidFill>
                          <a:effectLst/>
                          <a:latin typeface="Arial" panose="020B0604020202020204" pitchFamily="34" charset="0"/>
                        </a:rPr>
                        <a:t>Q2 2019</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a:solidFill>
                            <a:srgbClr val="000000"/>
                          </a:solidFill>
                          <a:effectLst/>
                          <a:latin typeface="Arial" panose="020B0604020202020204" pitchFamily="34" charset="0"/>
                        </a:rPr>
                        <a:t>Q2 2020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a:solidFill>
                            <a:srgbClr val="000000"/>
                          </a:solidFill>
                          <a:effectLst/>
                          <a:latin typeface="Arial" panose="020B0604020202020204" pitchFamily="34" charset="0"/>
                        </a:rPr>
                        <a:t>Q2 2021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Arial" panose="020B0604020202020204" pitchFamily="34" charset="0"/>
                        </a:rPr>
                        <a:t>Annual Change Q2 2019 to Q2 2020 </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Arial" panose="020B0604020202020204" pitchFamily="34" charset="0"/>
                        </a:rPr>
                        <a:t>Annual Change Q2 2020 to Q2 2021 </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17484959"/>
                  </a:ext>
                </a:extLst>
              </a:tr>
              <a:tr h="420465">
                <a:tc>
                  <a:txBody>
                    <a:bodyPr/>
                    <a:lstStyle/>
                    <a:p>
                      <a:pPr algn="l" fontAlgn="b"/>
                      <a:r>
                        <a:rPr lang="en-IE" sz="1100" b="1" i="0" u="none" strike="noStrike" dirty="0">
                          <a:solidFill>
                            <a:srgbClr val="000000"/>
                          </a:solidFill>
                          <a:effectLst/>
                          <a:latin typeface="Arial" panose="020B0604020202020204" pitchFamily="34" charset="0"/>
                        </a:rPr>
                        <a:t>Employment</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dirty="0">
                          <a:solidFill>
                            <a:srgbClr val="000000"/>
                          </a:solidFill>
                          <a:effectLst/>
                          <a:latin typeface="Arial" panose="020B0604020202020204" pitchFamily="34" charset="0"/>
                        </a:rPr>
                        <a:t>2,296,200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Arial" panose="020B0604020202020204" pitchFamily="34" charset="0"/>
                        </a:rPr>
                        <a:t>2,138,100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Arial" panose="020B0604020202020204" pitchFamily="34" charset="0"/>
                        </a:rPr>
                        <a:t>2,349,100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-158.100  (-6.9%)</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+211,100 (+9.9%)</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767758"/>
                  </a:ext>
                </a:extLst>
              </a:tr>
              <a:tr h="420465">
                <a:tc>
                  <a:txBody>
                    <a:bodyPr/>
                    <a:lstStyle/>
                    <a:p>
                      <a:pPr algn="l" fontAlgn="b"/>
                      <a:r>
                        <a:rPr lang="en-US" sz="1100" b="1" i="0" u="none" strike="noStrike">
                          <a:solidFill>
                            <a:srgbClr val="000000"/>
                          </a:solidFill>
                          <a:effectLst/>
                          <a:latin typeface="Arial" panose="020B0604020202020204" pitchFamily="34" charset="0"/>
                        </a:rPr>
                        <a:t> 'Away from work' (not working)</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a:solidFill>
                            <a:srgbClr val="000000"/>
                          </a:solidFill>
                          <a:effectLst/>
                          <a:latin typeface="Arial" panose="020B0604020202020204" pitchFamily="34" charset="0"/>
                        </a:rPr>
                        <a:t>142,800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Arial" panose="020B0604020202020204" pitchFamily="34" charset="0"/>
                        </a:rPr>
                        <a:t>468,500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Arial" panose="020B0604020202020204" pitchFamily="34" charset="0"/>
                        </a:rPr>
                        <a:t>220,900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Arial" panose="020B0604020202020204" pitchFamily="34" charset="0"/>
                        </a:rPr>
                        <a:t>+325,700 (+228.1%)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-247,600 (-52.8%)</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45733"/>
                  </a:ext>
                </a:extLst>
              </a:tr>
              <a:tr h="436155">
                <a:tc>
                  <a:txBody>
                    <a:bodyPr/>
                    <a:lstStyle/>
                    <a:p>
                      <a:pPr algn="l" fontAlgn="b"/>
                      <a:r>
                        <a:rPr lang="en-US" sz="1100" b="1" i="0" u="none" strike="noStrike">
                          <a:solidFill>
                            <a:srgbClr val="000000"/>
                          </a:solidFill>
                          <a:effectLst/>
                          <a:latin typeface="Arial" panose="020B0604020202020204" pitchFamily="34" charset="0"/>
                        </a:rPr>
                        <a:t>Actual Hours worked per week (millions)</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a:solidFill>
                            <a:srgbClr val="000000"/>
                          </a:solidFill>
                          <a:effectLst/>
                          <a:latin typeface="Arial" panose="020B0604020202020204" pitchFamily="34" charset="0"/>
                        </a:rPr>
                        <a:t>78.5</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61.0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75.9</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-17.5 (-22.3%)</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rPr>
                        <a:t>+14.9 (+24.4%)</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671732"/>
                  </a:ext>
                </a:extLst>
              </a:tr>
            </a:tbl>
          </a:graphicData>
        </a:graphic>
      </p:graphicFrame>
    </p:spTree>
    <p:extLst>
      <p:ext uri="{BB962C8B-B14F-4D97-AF65-F5344CB8AC3E}">
        <p14:creationId xmlns:p14="http://schemas.microsoft.com/office/powerpoint/2010/main" val="348885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92ECC-8278-45CC-B5F6-8A9DBBCC1E19}"/>
              </a:ext>
            </a:extLst>
          </p:cNvPr>
          <p:cNvSpPr>
            <a:spLocks noGrp="1"/>
          </p:cNvSpPr>
          <p:nvPr>
            <p:ph type="sldNum" sz="quarter" idx="4"/>
          </p:nvPr>
        </p:nvSpPr>
        <p:spPr/>
        <p:txBody>
          <a:bodyPr/>
          <a:lstStyle/>
          <a:p>
            <a:fld id="{517A7B32-69DB-4CF1-942C-111B3EAEDE95}" type="slidenum">
              <a:rPr lang="en-IE" smtClean="0"/>
              <a:pPr/>
              <a:t>15</a:t>
            </a:fld>
            <a:endParaRPr lang="en-IE" dirty="0"/>
          </a:p>
        </p:txBody>
      </p:sp>
      <p:graphicFrame>
        <p:nvGraphicFramePr>
          <p:cNvPr id="7" name="Table 6">
            <a:extLst>
              <a:ext uri="{FF2B5EF4-FFF2-40B4-BE49-F238E27FC236}">
                <a16:creationId xmlns:a16="http://schemas.microsoft.com/office/drawing/2014/main" id="{D9013524-CED0-4085-8983-2151D6DD74B3}"/>
              </a:ext>
            </a:extLst>
          </p:cNvPr>
          <p:cNvGraphicFramePr>
            <a:graphicFrameLocks noGrp="1"/>
          </p:cNvGraphicFramePr>
          <p:nvPr>
            <p:extLst>
              <p:ext uri="{D42A27DB-BD31-4B8C-83A1-F6EECF244321}">
                <p14:modId xmlns:p14="http://schemas.microsoft.com/office/powerpoint/2010/main" val="3926780001"/>
              </p:ext>
            </p:extLst>
          </p:nvPr>
        </p:nvGraphicFramePr>
        <p:xfrm>
          <a:off x="1187625" y="411510"/>
          <a:ext cx="7200799" cy="4066311"/>
        </p:xfrm>
        <a:graphic>
          <a:graphicData uri="http://schemas.openxmlformats.org/drawingml/2006/table">
            <a:tbl>
              <a:tblPr/>
              <a:tblGrid>
                <a:gridCol w="4066112">
                  <a:extLst>
                    <a:ext uri="{9D8B030D-6E8A-4147-A177-3AD203B41FA5}">
                      <a16:colId xmlns:a16="http://schemas.microsoft.com/office/drawing/2014/main" val="3837596370"/>
                    </a:ext>
                  </a:extLst>
                </a:gridCol>
                <a:gridCol w="985795">
                  <a:extLst>
                    <a:ext uri="{9D8B030D-6E8A-4147-A177-3AD203B41FA5}">
                      <a16:colId xmlns:a16="http://schemas.microsoft.com/office/drawing/2014/main" val="3207271148"/>
                    </a:ext>
                  </a:extLst>
                </a:gridCol>
                <a:gridCol w="1077991">
                  <a:extLst>
                    <a:ext uri="{9D8B030D-6E8A-4147-A177-3AD203B41FA5}">
                      <a16:colId xmlns:a16="http://schemas.microsoft.com/office/drawing/2014/main" val="1571090509"/>
                    </a:ext>
                  </a:extLst>
                </a:gridCol>
                <a:gridCol w="1070901">
                  <a:extLst>
                    <a:ext uri="{9D8B030D-6E8A-4147-A177-3AD203B41FA5}">
                      <a16:colId xmlns:a16="http://schemas.microsoft.com/office/drawing/2014/main" val="3078426073"/>
                    </a:ext>
                  </a:extLst>
                </a:gridCol>
              </a:tblGrid>
              <a:tr h="202974">
                <a:tc gridSpan="4">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Persons in employment by economic sector - Revisions to Q1 2021 </a:t>
                      </a:r>
                    </a:p>
                  </a:txBody>
                  <a:tcPr marL="5995" marR="5995" marT="5995" marB="0" anchor="b">
                    <a:lnL>
                      <a:noFill/>
                    </a:lnL>
                    <a:lnR>
                      <a:noFill/>
                    </a:lnR>
                    <a:lnT>
                      <a:noFill/>
                    </a:lnT>
                    <a:lnB>
                      <a:noFill/>
                    </a:lnB>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660260335"/>
                  </a:ext>
                </a:extLst>
              </a:tr>
              <a:tr h="167113">
                <a:tc>
                  <a:txBody>
                    <a:bodyPr/>
                    <a:lstStyle/>
                    <a:p>
                      <a:pPr algn="l" fontAlgn="b"/>
                      <a:endParaRPr lang="en-IE" sz="1100" b="0" i="0" u="none" strike="noStrike" dirty="0">
                        <a:solidFill>
                          <a:srgbClr val="000000"/>
                        </a:solidFill>
                        <a:effectLst/>
                        <a:latin typeface="Arial" panose="020B0604020202020204" pitchFamily="34" charset="0"/>
                        <a:cs typeface="Arial" panose="020B0604020202020204" pitchFamily="34" charset="0"/>
                      </a:endParaRPr>
                    </a:p>
                  </a:txBody>
                  <a:tcPr marL="5995" marR="5995" marT="59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dirty="0">
                        <a:solidFill>
                          <a:srgbClr val="000000"/>
                        </a:solidFill>
                        <a:effectLst/>
                        <a:latin typeface="Arial" panose="020B0604020202020204" pitchFamily="34" charset="0"/>
                        <a:cs typeface="Arial" panose="020B0604020202020204" pitchFamily="34" charset="0"/>
                      </a:endParaRPr>
                    </a:p>
                  </a:txBody>
                  <a:tcPr marL="5995" marR="5995" marT="59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Arial" panose="020B0604020202020204" pitchFamily="34" charset="0"/>
                        <a:cs typeface="Arial" panose="020B0604020202020204" pitchFamily="34" charset="0"/>
                      </a:endParaRPr>
                    </a:p>
                  </a:txBody>
                  <a:tcPr marL="5995" marR="5995" marT="59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000s</a:t>
                      </a:r>
                    </a:p>
                  </a:txBody>
                  <a:tcPr marL="5995" marR="5995" marT="599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370330"/>
                  </a:ext>
                </a:extLst>
              </a:tr>
              <a:tr h="215964">
                <a:tc>
                  <a:txBody>
                    <a:bodyPr/>
                    <a:lstStyle/>
                    <a:p>
                      <a:pPr algn="ctr" fontAlgn="ctr"/>
                      <a:r>
                        <a:rPr lang="en-IE" sz="1100" b="1" i="0" u="none" strike="noStrike" dirty="0">
                          <a:solidFill>
                            <a:srgbClr val="000000"/>
                          </a:solidFill>
                          <a:effectLst/>
                          <a:latin typeface="Arial" panose="020B0604020202020204" pitchFamily="34" charset="0"/>
                          <a:cs typeface="Arial" panose="020B0604020202020204" pitchFamily="34" charset="0"/>
                        </a:rPr>
                        <a:t>Economic Sector</a:t>
                      </a:r>
                    </a:p>
                  </a:txBody>
                  <a:tcPr marL="5995" marR="5995" marT="5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IE" sz="1100" b="1" i="0" u="none" strike="noStrike" dirty="0">
                          <a:solidFill>
                            <a:srgbClr val="000000"/>
                          </a:solidFill>
                          <a:effectLst/>
                          <a:latin typeface="Arial" panose="020B0604020202020204" pitchFamily="34" charset="0"/>
                          <a:cs typeface="Arial" panose="020B0604020202020204" pitchFamily="34" charset="0"/>
                        </a:rPr>
                        <a:t>Published</a:t>
                      </a:r>
                    </a:p>
                  </a:txBody>
                  <a:tcPr marL="5995" marR="5995" marT="5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IE" sz="1100" b="1" i="0" u="none" strike="noStrike">
                          <a:solidFill>
                            <a:srgbClr val="000000"/>
                          </a:solidFill>
                          <a:effectLst/>
                          <a:latin typeface="Arial" panose="020B0604020202020204" pitchFamily="34" charset="0"/>
                          <a:cs typeface="Arial" panose="020B0604020202020204" pitchFamily="34" charset="0"/>
                        </a:rPr>
                        <a:t>Revised estimate</a:t>
                      </a:r>
                    </a:p>
                  </a:txBody>
                  <a:tcPr marL="5995" marR="5995" marT="5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IE" sz="1100" b="1" i="0" u="none" strike="noStrike">
                          <a:solidFill>
                            <a:srgbClr val="000000"/>
                          </a:solidFill>
                          <a:effectLst/>
                          <a:latin typeface="Arial" panose="020B0604020202020204" pitchFamily="34" charset="0"/>
                          <a:cs typeface="Arial" panose="020B0604020202020204" pitchFamily="34" charset="0"/>
                        </a:rPr>
                        <a:t>Volume change</a:t>
                      </a:r>
                    </a:p>
                  </a:txBody>
                  <a:tcPr marL="5995" marR="5995" marT="5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9979022"/>
                  </a:ext>
                </a:extLst>
              </a:tr>
              <a:tr h="202974">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Agriculture, Forestry and Fishing</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104.0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106.4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+2.4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16054703"/>
                  </a:ext>
                </a:extLst>
              </a:tr>
              <a:tr h="202974">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Construction</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298.0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304.5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+6.5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1502300"/>
                  </a:ext>
                </a:extLst>
              </a:tr>
              <a:tr h="202974">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Industry</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119.0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122.5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+3.5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5286185"/>
                  </a:ext>
                </a:extLst>
              </a:tr>
              <a:tr h="193885">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Wholesale and Retail trade; repair of motor vehicles and motorcycles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296.9</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303.7</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+6.8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9670617"/>
                  </a:ext>
                </a:extLst>
              </a:tr>
              <a:tr h="202974">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Transportation and Storage</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88.8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91.3</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+2.5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7791565"/>
                  </a:ext>
                </a:extLst>
              </a:tr>
              <a:tr h="202974">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Accommodation and Food Service Activities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95.6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100.2</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+4.6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3484467"/>
                  </a:ext>
                </a:extLst>
              </a:tr>
              <a:tr h="202974">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Information and Communication</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139.8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141.1</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+1.3</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2383090"/>
                  </a:ext>
                </a:extLst>
              </a:tr>
              <a:tr h="202974">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Financial, Insurance &amp; Real Estate Activities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120.5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122.5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+2.0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3486693"/>
                  </a:ext>
                </a:extLst>
              </a:tr>
              <a:tr h="168987">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Professional, Scientific &amp; Technical Activities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143.6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146.6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+3.0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256085"/>
                  </a:ext>
                </a:extLst>
              </a:tr>
              <a:tr h="202974">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Administrative &amp; Support Service Activities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78.4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81.7</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+3.3</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3176326"/>
                  </a:ext>
                </a:extLst>
              </a:tr>
              <a:tr h="19485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Public administration &amp; Defence, compulsory social security</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123.9</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124.3</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+0.4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5203168"/>
                  </a:ext>
                </a:extLst>
              </a:tr>
              <a:tr h="202974">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Education</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201.8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206.6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+4.8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7749734"/>
                  </a:ext>
                </a:extLst>
              </a:tr>
              <a:tr h="202974">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Human health &amp; Social Work Activities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290.5</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293.9</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+3.4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8121423"/>
                  </a:ext>
                </a:extLst>
              </a:tr>
              <a:tr h="202974">
                <a:tc>
                  <a:txBody>
                    <a:bodyPr/>
                    <a:lstStyle/>
                    <a:p>
                      <a:pPr algn="l" fontAlgn="b"/>
                      <a:r>
                        <a:rPr lang="en-IE" sz="1100" b="0" i="0" u="none" strike="noStrike">
                          <a:solidFill>
                            <a:srgbClr val="000000"/>
                          </a:solidFill>
                          <a:effectLst/>
                          <a:latin typeface="Arial" panose="020B0604020202020204" pitchFamily="34" charset="0"/>
                          <a:cs typeface="Arial" panose="020B0604020202020204" pitchFamily="34" charset="0"/>
                        </a:rPr>
                        <a:t>Other Activities (Cultural &amp; Recreation)</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a:solidFill>
                            <a:srgbClr val="000000"/>
                          </a:solidFill>
                          <a:effectLst/>
                          <a:latin typeface="Arial" panose="020B0604020202020204" pitchFamily="34" charset="0"/>
                          <a:cs typeface="Arial" panose="020B0604020202020204" pitchFamily="34" charset="0"/>
                        </a:rPr>
                        <a:t>81.6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82.4</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+0.8</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9742085"/>
                  </a:ext>
                </a:extLst>
              </a:tr>
              <a:tr h="202974">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Not Stated</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r" fontAlgn="b"/>
                      <a:r>
                        <a:rPr lang="en-IE" sz="1100" b="0" i="0" u="none" strike="noStrike">
                          <a:solidFill>
                            <a:srgbClr val="FF0000"/>
                          </a:solidFill>
                          <a:effectLst/>
                          <a:latin typeface="Arial" panose="020B0604020202020204" pitchFamily="34" charset="0"/>
                          <a:cs typeface="Arial" panose="020B0604020202020204" pitchFamily="34" charset="0"/>
                        </a:rPr>
                        <a:t>48.3</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E" sz="1100" b="0" i="0" u="none" strike="noStrike" dirty="0">
                          <a:solidFill>
                            <a:srgbClr val="000000"/>
                          </a:solidFill>
                          <a:effectLst/>
                          <a:latin typeface="Arial" panose="020B0604020202020204" pitchFamily="34" charset="0"/>
                          <a:cs typeface="Arial" panose="020B0604020202020204" pitchFamily="34" charset="0"/>
                        </a:rPr>
                        <a:t>*</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E" sz="1100" b="0" i="0" u="none" strike="noStrike" dirty="0">
                          <a:solidFill>
                            <a:srgbClr val="000000"/>
                          </a:solidFill>
                          <a:effectLst/>
                          <a:latin typeface="Arial" panose="020B0604020202020204" pitchFamily="34" charset="0"/>
                          <a:cs typeface="Arial" panose="020B0604020202020204" pitchFamily="34" charset="0"/>
                        </a:rPr>
                        <a:t> </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230021"/>
                  </a:ext>
                </a:extLst>
              </a:tr>
              <a:tr h="202974">
                <a:tc>
                  <a:txBody>
                    <a:bodyPr/>
                    <a:lstStyle/>
                    <a:p>
                      <a:pPr algn="l" fontAlgn="b"/>
                      <a:r>
                        <a:rPr lang="en-IE" sz="1100" b="1" i="0" u="none" strike="noStrike" dirty="0">
                          <a:solidFill>
                            <a:srgbClr val="000000"/>
                          </a:solidFill>
                          <a:effectLst/>
                          <a:latin typeface="Arial" panose="020B0604020202020204" pitchFamily="34" charset="0"/>
                          <a:cs typeface="Arial" panose="020B0604020202020204" pitchFamily="34" charset="0"/>
                        </a:rPr>
                        <a:t>All economic sectors</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100" b="1" i="0" u="none" strike="noStrike" dirty="0">
                          <a:solidFill>
                            <a:srgbClr val="000000"/>
                          </a:solidFill>
                          <a:effectLst/>
                          <a:latin typeface="Arial" panose="020B0604020202020204" pitchFamily="34" charset="0"/>
                          <a:cs typeface="Arial" panose="020B0604020202020204" pitchFamily="34" charset="0"/>
                        </a:rPr>
                        <a:t>2230.6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cs typeface="Arial" panose="020B0604020202020204" pitchFamily="34" charset="0"/>
                        </a:rPr>
                        <a:t>2230.6</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dirty="0">
                          <a:solidFill>
                            <a:srgbClr val="000000"/>
                          </a:solidFill>
                          <a:effectLst/>
                          <a:latin typeface="Arial" panose="020B0604020202020204" pitchFamily="34" charset="0"/>
                          <a:cs typeface="Arial" panose="020B0604020202020204" pitchFamily="34" charset="0"/>
                        </a:rPr>
                        <a:t>0</a:t>
                      </a:r>
                    </a:p>
                  </a:txBody>
                  <a:tcPr marL="5995" marR="5995" marT="59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994619"/>
                  </a:ext>
                </a:extLst>
              </a:tr>
            </a:tbl>
          </a:graphicData>
        </a:graphic>
      </p:graphicFrame>
    </p:spTree>
    <p:extLst>
      <p:ext uri="{BB962C8B-B14F-4D97-AF65-F5344CB8AC3E}">
        <p14:creationId xmlns:p14="http://schemas.microsoft.com/office/powerpoint/2010/main" val="403889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D54CA-F31B-4FCA-9760-1B579D6D3864}"/>
              </a:ext>
            </a:extLst>
          </p:cNvPr>
          <p:cNvSpPr>
            <a:spLocks noGrp="1"/>
          </p:cNvSpPr>
          <p:nvPr>
            <p:ph type="sldNum" sz="quarter" idx="4"/>
          </p:nvPr>
        </p:nvSpPr>
        <p:spPr/>
        <p:txBody>
          <a:bodyPr/>
          <a:lstStyle/>
          <a:p>
            <a:fld id="{517A7B32-69DB-4CF1-942C-111B3EAEDE95}" type="slidenum">
              <a:rPr lang="en-IE" smtClean="0"/>
              <a:pPr/>
              <a:t>16</a:t>
            </a:fld>
            <a:endParaRPr lang="en-IE" dirty="0"/>
          </a:p>
        </p:txBody>
      </p:sp>
      <p:sp>
        <p:nvSpPr>
          <p:cNvPr id="3" name="TextBox 2">
            <a:extLst>
              <a:ext uri="{FF2B5EF4-FFF2-40B4-BE49-F238E27FC236}">
                <a16:creationId xmlns:a16="http://schemas.microsoft.com/office/drawing/2014/main" id="{CA2C1B46-CEF6-424C-A819-B6A788382891}"/>
              </a:ext>
            </a:extLst>
          </p:cNvPr>
          <p:cNvSpPr txBox="1"/>
          <p:nvPr/>
        </p:nvSpPr>
        <p:spPr>
          <a:xfrm>
            <a:off x="5148064" y="699542"/>
            <a:ext cx="184731" cy="369332"/>
          </a:xfrm>
          <a:prstGeom prst="rect">
            <a:avLst/>
          </a:prstGeom>
          <a:noFill/>
        </p:spPr>
        <p:txBody>
          <a:bodyPr wrap="none" rtlCol="0">
            <a:spAutoFit/>
          </a:bodyPr>
          <a:lstStyle/>
          <a:p>
            <a:endParaRPr lang="en-IE" dirty="0"/>
          </a:p>
        </p:txBody>
      </p:sp>
      <p:graphicFrame>
        <p:nvGraphicFramePr>
          <p:cNvPr id="6" name="Table 5">
            <a:extLst>
              <a:ext uri="{FF2B5EF4-FFF2-40B4-BE49-F238E27FC236}">
                <a16:creationId xmlns:a16="http://schemas.microsoft.com/office/drawing/2014/main" id="{C3FAE50D-0C06-435E-91B1-E2515D81ADFF}"/>
              </a:ext>
            </a:extLst>
          </p:cNvPr>
          <p:cNvGraphicFramePr>
            <a:graphicFrameLocks noGrp="1"/>
          </p:cNvGraphicFramePr>
          <p:nvPr>
            <p:extLst>
              <p:ext uri="{D42A27DB-BD31-4B8C-83A1-F6EECF244321}">
                <p14:modId xmlns:p14="http://schemas.microsoft.com/office/powerpoint/2010/main" val="4068647850"/>
              </p:ext>
            </p:extLst>
          </p:nvPr>
        </p:nvGraphicFramePr>
        <p:xfrm>
          <a:off x="1259633" y="771551"/>
          <a:ext cx="6912769" cy="3816418"/>
        </p:xfrm>
        <a:graphic>
          <a:graphicData uri="http://schemas.openxmlformats.org/drawingml/2006/table">
            <a:tbl>
              <a:tblPr/>
              <a:tblGrid>
                <a:gridCol w="4052195">
                  <a:extLst>
                    <a:ext uri="{9D8B030D-6E8A-4147-A177-3AD203B41FA5}">
                      <a16:colId xmlns:a16="http://schemas.microsoft.com/office/drawing/2014/main" val="2703395526"/>
                    </a:ext>
                  </a:extLst>
                </a:gridCol>
                <a:gridCol w="1019918">
                  <a:extLst>
                    <a:ext uri="{9D8B030D-6E8A-4147-A177-3AD203B41FA5}">
                      <a16:colId xmlns:a16="http://schemas.microsoft.com/office/drawing/2014/main" val="2184719201"/>
                    </a:ext>
                  </a:extLst>
                </a:gridCol>
                <a:gridCol w="920328">
                  <a:extLst>
                    <a:ext uri="{9D8B030D-6E8A-4147-A177-3AD203B41FA5}">
                      <a16:colId xmlns:a16="http://schemas.microsoft.com/office/drawing/2014/main" val="3201474702"/>
                    </a:ext>
                  </a:extLst>
                </a:gridCol>
                <a:gridCol w="920328">
                  <a:extLst>
                    <a:ext uri="{9D8B030D-6E8A-4147-A177-3AD203B41FA5}">
                      <a16:colId xmlns:a16="http://schemas.microsoft.com/office/drawing/2014/main" val="2888456241"/>
                    </a:ext>
                  </a:extLst>
                </a:gridCol>
              </a:tblGrid>
              <a:tr h="395159">
                <a:tc gridSpan="4">
                  <a:txBody>
                    <a:bodyPr/>
                    <a:lstStyle/>
                    <a:p>
                      <a:pPr algn="l" fontAlgn="ctr"/>
                      <a:r>
                        <a:rPr lang="en-US" sz="1200" b="1" i="0" u="none" strike="noStrike" dirty="0">
                          <a:solidFill>
                            <a:srgbClr val="000000"/>
                          </a:solidFill>
                          <a:effectLst/>
                          <a:latin typeface="Arial" panose="020B0604020202020204" pitchFamily="34" charset="0"/>
                        </a:rPr>
                        <a:t>Absences from work in the reference week as a percentage of the numbers employed by Economic Sector, Quarter 2 2019 to Quarter 2 2021</a:t>
                      </a:r>
                    </a:p>
                  </a:txBody>
                  <a:tcPr marL="7869" marR="7869" marT="786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536596145"/>
                  </a:ext>
                </a:extLst>
              </a:tr>
              <a:tr h="201740">
                <a:tc>
                  <a:txBody>
                    <a:bodyPr/>
                    <a:lstStyle/>
                    <a:p>
                      <a:pPr algn="l" fontAlgn="ctr"/>
                      <a:r>
                        <a:rPr lang="en-IE" sz="1200" b="0" i="0" u="none" strike="noStrike" dirty="0">
                          <a:solidFill>
                            <a:srgbClr val="000000"/>
                          </a:solidFill>
                          <a:effectLst/>
                          <a:latin typeface="Arial" panose="020B0604020202020204" pitchFamily="34" charset="0"/>
                        </a:rPr>
                        <a:t> </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a:solidFill>
                            <a:srgbClr val="000000"/>
                          </a:solidFill>
                          <a:effectLst/>
                          <a:latin typeface="Arial" panose="020B0604020202020204" pitchFamily="34" charset="0"/>
                        </a:rPr>
                        <a:t>Q2 2019</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a:solidFill>
                            <a:srgbClr val="000000"/>
                          </a:solidFill>
                          <a:effectLst/>
                          <a:latin typeface="Arial" panose="020B0604020202020204" pitchFamily="34" charset="0"/>
                        </a:rPr>
                        <a:t>Q2 2020</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a:solidFill>
                            <a:srgbClr val="000000"/>
                          </a:solidFill>
                          <a:effectLst/>
                          <a:latin typeface="Arial" panose="020B0604020202020204" pitchFamily="34" charset="0"/>
                        </a:rPr>
                        <a:t>Q2 2021</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76693045"/>
                  </a:ext>
                </a:extLst>
              </a:tr>
              <a:tr h="201740">
                <a:tc>
                  <a:txBody>
                    <a:bodyPr/>
                    <a:lstStyle/>
                    <a:p>
                      <a:pPr algn="l" fontAlgn="ctr"/>
                      <a:r>
                        <a:rPr lang="en-IE" sz="1200" b="0" i="0" u="none" strike="noStrike" dirty="0">
                          <a:solidFill>
                            <a:srgbClr val="000000"/>
                          </a:solidFill>
                          <a:effectLst/>
                          <a:latin typeface="Arial" panose="020B0604020202020204" pitchFamily="34" charset="0"/>
                        </a:rPr>
                        <a:t>Agriculture, Forestry &amp; Fishing</a:t>
                      </a:r>
                    </a:p>
                  </a:txBody>
                  <a:tcPr marL="7869" marR="7869" marT="7869" marB="0" anchor="ctr">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1.2</a:t>
                      </a:r>
                    </a:p>
                  </a:txBody>
                  <a:tcPr marL="7869" marR="7869" marT="78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200" b="0" i="0" u="none" strike="noStrike">
                          <a:solidFill>
                            <a:srgbClr val="000000"/>
                          </a:solidFill>
                          <a:effectLst/>
                          <a:latin typeface="Arial" panose="020B0604020202020204" pitchFamily="34" charset="0"/>
                        </a:rPr>
                        <a:t>4.1</a:t>
                      </a:r>
                    </a:p>
                  </a:txBody>
                  <a:tcPr marL="7869" marR="7869" marT="78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200" b="0" i="0" u="none" strike="noStrike">
                          <a:solidFill>
                            <a:srgbClr val="000000"/>
                          </a:solidFill>
                          <a:effectLst/>
                          <a:latin typeface="Arial" panose="020B0604020202020204" pitchFamily="34" charset="0"/>
                        </a:rPr>
                        <a:t>2.8</a:t>
                      </a:r>
                    </a:p>
                  </a:txBody>
                  <a:tcPr marL="7869" marR="7869" marT="786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856275"/>
                  </a:ext>
                </a:extLst>
              </a:tr>
              <a:tr h="201740">
                <a:tc>
                  <a:txBody>
                    <a:bodyPr/>
                    <a:lstStyle/>
                    <a:p>
                      <a:pPr algn="l" fontAlgn="ctr"/>
                      <a:r>
                        <a:rPr lang="en-IE" sz="1200" b="0" i="0" u="none" strike="noStrike" dirty="0">
                          <a:solidFill>
                            <a:srgbClr val="000000"/>
                          </a:solidFill>
                          <a:effectLst/>
                          <a:latin typeface="Arial" panose="020B0604020202020204" pitchFamily="34" charset="0"/>
                        </a:rPr>
                        <a:t>Industry</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4.9</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14.9</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5.3</a:t>
                      </a:r>
                    </a:p>
                  </a:txBody>
                  <a:tcPr marL="7869" marR="7869" marT="7869" marB="0" anchor="b">
                    <a:lnL>
                      <a:noFill/>
                    </a:lnL>
                    <a:lnR>
                      <a:noFill/>
                    </a:lnR>
                    <a:lnT>
                      <a:noFill/>
                    </a:lnT>
                    <a:lnB>
                      <a:noFill/>
                    </a:lnB>
                  </a:tcPr>
                </a:tc>
                <a:extLst>
                  <a:ext uri="{0D108BD9-81ED-4DB2-BD59-A6C34878D82A}">
                    <a16:rowId xmlns:a16="http://schemas.microsoft.com/office/drawing/2014/main" val="1831160557"/>
                  </a:ext>
                </a:extLst>
              </a:tr>
              <a:tr h="201740">
                <a:tc>
                  <a:txBody>
                    <a:bodyPr/>
                    <a:lstStyle/>
                    <a:p>
                      <a:pPr algn="l" fontAlgn="ctr"/>
                      <a:r>
                        <a:rPr lang="en-IE" sz="1200" b="0" i="0" u="none" strike="noStrike" dirty="0">
                          <a:solidFill>
                            <a:srgbClr val="000000"/>
                          </a:solidFill>
                          <a:effectLst/>
                          <a:latin typeface="Arial" panose="020B0604020202020204" pitchFamily="34" charset="0"/>
                        </a:rPr>
                        <a:t>Construction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5.2</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43.9</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9.3</a:t>
                      </a:r>
                    </a:p>
                  </a:txBody>
                  <a:tcPr marL="7869" marR="7869" marT="7869" marB="0" anchor="b">
                    <a:lnL>
                      <a:noFill/>
                    </a:lnL>
                    <a:lnR>
                      <a:noFill/>
                    </a:lnR>
                    <a:lnT>
                      <a:noFill/>
                    </a:lnT>
                    <a:lnB>
                      <a:noFill/>
                    </a:lnB>
                  </a:tcPr>
                </a:tc>
                <a:extLst>
                  <a:ext uri="{0D108BD9-81ED-4DB2-BD59-A6C34878D82A}">
                    <a16:rowId xmlns:a16="http://schemas.microsoft.com/office/drawing/2014/main" val="3649673281"/>
                  </a:ext>
                </a:extLst>
              </a:tr>
              <a:tr h="395159">
                <a:tc>
                  <a:txBody>
                    <a:bodyPr/>
                    <a:lstStyle/>
                    <a:p>
                      <a:pPr algn="l" fontAlgn="ctr"/>
                      <a:r>
                        <a:rPr lang="en-US" sz="1200" b="0" i="0" u="none" strike="noStrike" dirty="0">
                          <a:solidFill>
                            <a:srgbClr val="000000"/>
                          </a:solidFill>
                          <a:effectLst/>
                          <a:latin typeface="Arial" panose="020B0604020202020204" pitchFamily="34" charset="0"/>
                        </a:rPr>
                        <a:t>Wholesale &amp; Retail Trade, repair of motor vehicles and motorcycles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5.1</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24.3</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8.9</a:t>
                      </a:r>
                    </a:p>
                  </a:txBody>
                  <a:tcPr marL="7869" marR="7869" marT="7869" marB="0" anchor="b">
                    <a:lnL>
                      <a:noFill/>
                    </a:lnL>
                    <a:lnR>
                      <a:noFill/>
                    </a:lnR>
                    <a:lnT>
                      <a:noFill/>
                    </a:lnT>
                    <a:lnB>
                      <a:noFill/>
                    </a:lnB>
                  </a:tcPr>
                </a:tc>
                <a:extLst>
                  <a:ext uri="{0D108BD9-81ED-4DB2-BD59-A6C34878D82A}">
                    <a16:rowId xmlns:a16="http://schemas.microsoft.com/office/drawing/2014/main" val="1909914760"/>
                  </a:ext>
                </a:extLst>
              </a:tr>
              <a:tr h="201740">
                <a:tc>
                  <a:txBody>
                    <a:bodyPr/>
                    <a:lstStyle/>
                    <a:p>
                      <a:pPr algn="l" fontAlgn="ctr"/>
                      <a:r>
                        <a:rPr lang="en-IE" sz="1200" b="0" i="0" u="none" strike="noStrike" dirty="0">
                          <a:solidFill>
                            <a:srgbClr val="000000"/>
                          </a:solidFill>
                          <a:effectLst/>
                          <a:latin typeface="Arial" panose="020B0604020202020204" pitchFamily="34" charset="0"/>
                        </a:rPr>
                        <a:t>Transportation &amp; Storage</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4.3</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26.0</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12.7</a:t>
                      </a:r>
                    </a:p>
                  </a:txBody>
                  <a:tcPr marL="7869" marR="7869" marT="7869" marB="0" anchor="b">
                    <a:lnL>
                      <a:noFill/>
                    </a:lnL>
                    <a:lnR>
                      <a:noFill/>
                    </a:lnR>
                    <a:lnT>
                      <a:noFill/>
                    </a:lnT>
                    <a:lnB>
                      <a:noFill/>
                    </a:lnB>
                  </a:tcPr>
                </a:tc>
                <a:extLst>
                  <a:ext uri="{0D108BD9-81ED-4DB2-BD59-A6C34878D82A}">
                    <a16:rowId xmlns:a16="http://schemas.microsoft.com/office/drawing/2014/main" val="20165724"/>
                  </a:ext>
                </a:extLst>
              </a:tr>
              <a:tr h="201740">
                <a:tc>
                  <a:txBody>
                    <a:bodyPr/>
                    <a:lstStyle/>
                    <a:p>
                      <a:pPr algn="l" fontAlgn="ctr"/>
                      <a:r>
                        <a:rPr lang="en-IE" sz="1200" b="0" i="0" u="none" strike="noStrike" dirty="0">
                          <a:solidFill>
                            <a:srgbClr val="000000"/>
                          </a:solidFill>
                          <a:effectLst/>
                          <a:latin typeface="Arial" panose="020B0604020202020204" pitchFamily="34" charset="0"/>
                        </a:rPr>
                        <a:t>Accommodation &amp; Food Service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6.6</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63.4</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21.5</a:t>
                      </a:r>
                    </a:p>
                  </a:txBody>
                  <a:tcPr marL="7869" marR="7869" marT="7869" marB="0" anchor="b">
                    <a:lnL>
                      <a:noFill/>
                    </a:lnL>
                    <a:lnR>
                      <a:noFill/>
                    </a:lnR>
                    <a:lnT>
                      <a:noFill/>
                    </a:lnT>
                    <a:lnB>
                      <a:noFill/>
                    </a:lnB>
                  </a:tcPr>
                </a:tc>
                <a:extLst>
                  <a:ext uri="{0D108BD9-81ED-4DB2-BD59-A6C34878D82A}">
                    <a16:rowId xmlns:a16="http://schemas.microsoft.com/office/drawing/2014/main" val="3420950770"/>
                  </a:ext>
                </a:extLst>
              </a:tr>
              <a:tr h="201740">
                <a:tc>
                  <a:txBody>
                    <a:bodyPr/>
                    <a:lstStyle/>
                    <a:p>
                      <a:pPr algn="l" fontAlgn="ctr"/>
                      <a:r>
                        <a:rPr lang="en-IE" sz="1200" b="0" i="0" u="none" strike="noStrike" dirty="0">
                          <a:solidFill>
                            <a:srgbClr val="000000"/>
                          </a:solidFill>
                          <a:effectLst/>
                          <a:latin typeface="Arial" panose="020B0604020202020204" pitchFamily="34" charset="0"/>
                        </a:rPr>
                        <a:t>Information &amp; Communication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4.0</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6.0</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4.5</a:t>
                      </a:r>
                    </a:p>
                  </a:txBody>
                  <a:tcPr marL="7869" marR="7869" marT="7869" marB="0" anchor="b">
                    <a:lnL>
                      <a:noFill/>
                    </a:lnL>
                    <a:lnR>
                      <a:noFill/>
                    </a:lnR>
                    <a:lnT>
                      <a:noFill/>
                    </a:lnT>
                    <a:lnB>
                      <a:noFill/>
                    </a:lnB>
                  </a:tcPr>
                </a:tc>
                <a:extLst>
                  <a:ext uri="{0D108BD9-81ED-4DB2-BD59-A6C34878D82A}">
                    <a16:rowId xmlns:a16="http://schemas.microsoft.com/office/drawing/2014/main" val="18031328"/>
                  </a:ext>
                </a:extLst>
              </a:tr>
              <a:tr h="201740">
                <a:tc>
                  <a:txBody>
                    <a:bodyPr/>
                    <a:lstStyle/>
                    <a:p>
                      <a:pPr algn="l" fontAlgn="ctr"/>
                      <a:r>
                        <a:rPr lang="en-IE" sz="1200" b="0" i="0" u="none" strike="noStrike">
                          <a:solidFill>
                            <a:srgbClr val="000000"/>
                          </a:solidFill>
                          <a:effectLst/>
                          <a:latin typeface="Arial" panose="020B0604020202020204" pitchFamily="34" charset="0"/>
                        </a:rPr>
                        <a:t>Financial, Insurance &amp; Real Estate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6.1</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7.3</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5.8</a:t>
                      </a:r>
                    </a:p>
                  </a:txBody>
                  <a:tcPr marL="7869" marR="7869" marT="7869" marB="0" anchor="b">
                    <a:lnL>
                      <a:noFill/>
                    </a:lnL>
                    <a:lnR>
                      <a:noFill/>
                    </a:lnR>
                    <a:lnT>
                      <a:noFill/>
                    </a:lnT>
                    <a:lnB>
                      <a:noFill/>
                    </a:lnB>
                  </a:tcPr>
                </a:tc>
                <a:extLst>
                  <a:ext uri="{0D108BD9-81ED-4DB2-BD59-A6C34878D82A}">
                    <a16:rowId xmlns:a16="http://schemas.microsoft.com/office/drawing/2014/main" val="634519811"/>
                  </a:ext>
                </a:extLst>
              </a:tr>
              <a:tr h="201740">
                <a:tc>
                  <a:txBody>
                    <a:bodyPr/>
                    <a:lstStyle/>
                    <a:p>
                      <a:pPr algn="l" fontAlgn="ctr"/>
                      <a:r>
                        <a:rPr lang="en-IE" sz="1200" b="0" i="0" u="none" strike="noStrike" dirty="0">
                          <a:solidFill>
                            <a:srgbClr val="000000"/>
                          </a:solidFill>
                          <a:effectLst/>
                          <a:latin typeface="Arial" panose="020B0604020202020204" pitchFamily="34" charset="0"/>
                        </a:rPr>
                        <a:t>Professional, Scientific &amp; Technical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6.1</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14.3</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6.1</a:t>
                      </a:r>
                    </a:p>
                  </a:txBody>
                  <a:tcPr marL="7869" marR="7869" marT="7869" marB="0" anchor="b">
                    <a:lnL>
                      <a:noFill/>
                    </a:lnL>
                    <a:lnR>
                      <a:noFill/>
                    </a:lnR>
                    <a:lnT>
                      <a:noFill/>
                    </a:lnT>
                    <a:lnB>
                      <a:noFill/>
                    </a:lnB>
                  </a:tcPr>
                </a:tc>
                <a:extLst>
                  <a:ext uri="{0D108BD9-81ED-4DB2-BD59-A6C34878D82A}">
                    <a16:rowId xmlns:a16="http://schemas.microsoft.com/office/drawing/2014/main" val="2894649826"/>
                  </a:ext>
                </a:extLst>
              </a:tr>
              <a:tr h="201740">
                <a:tc>
                  <a:txBody>
                    <a:bodyPr/>
                    <a:lstStyle/>
                    <a:p>
                      <a:pPr algn="l" fontAlgn="ctr"/>
                      <a:r>
                        <a:rPr lang="en-IE" sz="1200" b="0" i="0" u="none" strike="noStrike">
                          <a:solidFill>
                            <a:srgbClr val="000000"/>
                          </a:solidFill>
                          <a:effectLst/>
                          <a:latin typeface="Arial" panose="020B0604020202020204" pitchFamily="34" charset="0"/>
                        </a:rPr>
                        <a:t>Administrative &amp; Support Service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4.3</a:t>
                      </a:r>
                    </a:p>
                  </a:txBody>
                  <a:tcPr marL="7869" marR="7869" marT="7869" marB="0" anchor="b">
                    <a:lnL>
                      <a:noFill/>
                    </a:lnL>
                    <a:lnR>
                      <a:noFill/>
                    </a:lnR>
                    <a:lnT>
                      <a:noFill/>
                    </a:lnT>
                    <a:lnB>
                      <a:noFill/>
                    </a:lnB>
                  </a:tcPr>
                </a:tc>
                <a:tc>
                  <a:txBody>
                    <a:bodyPr/>
                    <a:lstStyle/>
                    <a:p>
                      <a:pPr algn="r" fontAlgn="b"/>
                      <a:r>
                        <a:rPr lang="en-IE" sz="1200" b="0" i="0" u="none" strike="noStrike" dirty="0">
                          <a:solidFill>
                            <a:srgbClr val="000000"/>
                          </a:solidFill>
                          <a:effectLst/>
                          <a:latin typeface="Arial" panose="020B0604020202020204" pitchFamily="34" charset="0"/>
                        </a:rPr>
                        <a:t>24.2</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10.0</a:t>
                      </a:r>
                    </a:p>
                  </a:txBody>
                  <a:tcPr marL="7869" marR="7869" marT="7869" marB="0" anchor="b">
                    <a:lnL>
                      <a:noFill/>
                    </a:lnL>
                    <a:lnR>
                      <a:noFill/>
                    </a:lnR>
                    <a:lnT>
                      <a:noFill/>
                    </a:lnT>
                    <a:lnB>
                      <a:noFill/>
                    </a:lnB>
                  </a:tcPr>
                </a:tc>
                <a:extLst>
                  <a:ext uri="{0D108BD9-81ED-4DB2-BD59-A6C34878D82A}">
                    <a16:rowId xmlns:a16="http://schemas.microsoft.com/office/drawing/2014/main" val="2412904517"/>
                  </a:ext>
                </a:extLst>
              </a:tr>
              <a:tr h="201740">
                <a:tc>
                  <a:txBody>
                    <a:bodyPr/>
                    <a:lstStyle/>
                    <a:p>
                      <a:pPr algn="l" fontAlgn="ctr"/>
                      <a:r>
                        <a:rPr lang="en-US" sz="1200" b="0" i="0" u="none" strike="noStrike" dirty="0">
                          <a:solidFill>
                            <a:srgbClr val="000000"/>
                          </a:solidFill>
                          <a:effectLst/>
                          <a:latin typeface="Arial" panose="020B0604020202020204" pitchFamily="34" charset="0"/>
                        </a:rPr>
                        <a:t>Public Administration &amp; </a:t>
                      </a:r>
                      <a:r>
                        <a:rPr lang="en-US" sz="1200" b="0" i="0" u="none" strike="noStrike" dirty="0" err="1">
                          <a:solidFill>
                            <a:srgbClr val="000000"/>
                          </a:solidFill>
                          <a:effectLst/>
                          <a:latin typeface="Arial" panose="020B0604020202020204" pitchFamily="34" charset="0"/>
                        </a:rPr>
                        <a:t>Defence</a:t>
                      </a:r>
                      <a:r>
                        <a:rPr lang="en-US" sz="1200" b="0" i="0" u="none" strike="noStrike" dirty="0">
                          <a:solidFill>
                            <a:srgbClr val="000000"/>
                          </a:solidFill>
                          <a:effectLst/>
                          <a:latin typeface="Arial" panose="020B0604020202020204" pitchFamily="34" charset="0"/>
                        </a:rPr>
                        <a:t>: compulsory social security</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6.1</a:t>
                      </a:r>
                    </a:p>
                  </a:txBody>
                  <a:tcPr marL="7869" marR="7869" marT="7869" marB="0" anchor="b">
                    <a:lnL>
                      <a:noFill/>
                    </a:lnL>
                    <a:lnR>
                      <a:noFill/>
                    </a:lnR>
                    <a:lnT>
                      <a:noFill/>
                    </a:lnT>
                    <a:lnB>
                      <a:noFill/>
                    </a:lnB>
                  </a:tcPr>
                </a:tc>
                <a:tc>
                  <a:txBody>
                    <a:bodyPr/>
                    <a:lstStyle/>
                    <a:p>
                      <a:pPr algn="r" fontAlgn="b"/>
                      <a:r>
                        <a:rPr lang="en-IE" sz="1200" b="0" i="0" u="none" strike="noStrike" dirty="0">
                          <a:solidFill>
                            <a:srgbClr val="000000"/>
                          </a:solidFill>
                          <a:effectLst/>
                          <a:latin typeface="Arial" panose="020B0604020202020204" pitchFamily="34" charset="0"/>
                        </a:rPr>
                        <a:t>6.5</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6.7</a:t>
                      </a:r>
                    </a:p>
                  </a:txBody>
                  <a:tcPr marL="7869" marR="7869" marT="7869" marB="0" anchor="b">
                    <a:lnL>
                      <a:noFill/>
                    </a:lnL>
                    <a:lnR>
                      <a:noFill/>
                    </a:lnR>
                    <a:lnT>
                      <a:noFill/>
                    </a:lnT>
                    <a:lnB>
                      <a:noFill/>
                    </a:lnB>
                  </a:tcPr>
                </a:tc>
                <a:extLst>
                  <a:ext uri="{0D108BD9-81ED-4DB2-BD59-A6C34878D82A}">
                    <a16:rowId xmlns:a16="http://schemas.microsoft.com/office/drawing/2014/main" val="3327705984"/>
                  </a:ext>
                </a:extLst>
              </a:tr>
              <a:tr h="201740">
                <a:tc>
                  <a:txBody>
                    <a:bodyPr/>
                    <a:lstStyle/>
                    <a:p>
                      <a:pPr algn="l" fontAlgn="ctr"/>
                      <a:r>
                        <a:rPr lang="en-IE" sz="1200" b="0" i="0" u="none" strike="noStrike" dirty="0">
                          <a:solidFill>
                            <a:srgbClr val="000000"/>
                          </a:solidFill>
                          <a:effectLst/>
                          <a:latin typeface="Arial" panose="020B0604020202020204" pitchFamily="34" charset="0"/>
                        </a:rPr>
                        <a:t>Education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16.6</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23.7</a:t>
                      </a:r>
                    </a:p>
                  </a:txBody>
                  <a:tcPr marL="7869" marR="7869" marT="7869" marB="0" anchor="b">
                    <a:lnL>
                      <a:noFill/>
                    </a:lnL>
                    <a:lnR>
                      <a:noFill/>
                    </a:lnR>
                    <a:lnT>
                      <a:noFill/>
                    </a:lnT>
                    <a:lnB>
                      <a:noFill/>
                    </a:lnB>
                  </a:tcPr>
                </a:tc>
                <a:tc>
                  <a:txBody>
                    <a:bodyPr/>
                    <a:lstStyle/>
                    <a:p>
                      <a:pPr algn="r" fontAlgn="b"/>
                      <a:r>
                        <a:rPr lang="en-IE" sz="1200" b="0" i="0" u="none" strike="noStrike" dirty="0">
                          <a:solidFill>
                            <a:srgbClr val="000000"/>
                          </a:solidFill>
                          <a:effectLst/>
                          <a:latin typeface="Arial" panose="020B0604020202020204" pitchFamily="34" charset="0"/>
                        </a:rPr>
                        <a:t>14.8</a:t>
                      </a:r>
                    </a:p>
                  </a:txBody>
                  <a:tcPr marL="7869" marR="7869" marT="7869" marB="0" anchor="b">
                    <a:lnL>
                      <a:noFill/>
                    </a:lnL>
                    <a:lnR>
                      <a:noFill/>
                    </a:lnR>
                    <a:lnT>
                      <a:noFill/>
                    </a:lnT>
                    <a:lnB>
                      <a:noFill/>
                    </a:lnB>
                  </a:tcPr>
                </a:tc>
                <a:extLst>
                  <a:ext uri="{0D108BD9-81ED-4DB2-BD59-A6C34878D82A}">
                    <a16:rowId xmlns:a16="http://schemas.microsoft.com/office/drawing/2014/main" val="3892472610"/>
                  </a:ext>
                </a:extLst>
              </a:tr>
              <a:tr h="201740">
                <a:tc>
                  <a:txBody>
                    <a:bodyPr/>
                    <a:lstStyle/>
                    <a:p>
                      <a:pPr algn="l" fontAlgn="ctr"/>
                      <a:r>
                        <a:rPr lang="en-US" sz="1200" b="0" i="0" u="none" strike="noStrike" dirty="0">
                          <a:solidFill>
                            <a:srgbClr val="000000"/>
                          </a:solidFill>
                          <a:effectLst/>
                          <a:latin typeface="Arial" panose="020B0604020202020204" pitchFamily="34" charset="0"/>
                        </a:rPr>
                        <a:t>Human Health &amp; Social Work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6.8</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19.8</a:t>
                      </a:r>
                    </a:p>
                  </a:txBody>
                  <a:tcPr marL="7869" marR="7869" marT="7869" marB="0" anchor="b">
                    <a:lnL>
                      <a:noFill/>
                    </a:lnL>
                    <a:lnR>
                      <a:noFill/>
                    </a:lnR>
                    <a:lnT>
                      <a:noFill/>
                    </a:lnT>
                    <a:lnB>
                      <a:noFill/>
                    </a:lnB>
                  </a:tcPr>
                </a:tc>
                <a:tc>
                  <a:txBody>
                    <a:bodyPr/>
                    <a:lstStyle/>
                    <a:p>
                      <a:pPr algn="r" fontAlgn="b"/>
                      <a:r>
                        <a:rPr lang="en-IE" sz="1200" b="0" i="0" u="none" strike="noStrike" dirty="0">
                          <a:solidFill>
                            <a:srgbClr val="000000"/>
                          </a:solidFill>
                          <a:effectLst/>
                          <a:latin typeface="Arial" panose="020B0604020202020204" pitchFamily="34" charset="0"/>
                        </a:rPr>
                        <a:t>10.0</a:t>
                      </a:r>
                    </a:p>
                  </a:txBody>
                  <a:tcPr marL="7869" marR="7869" marT="7869" marB="0" anchor="b">
                    <a:lnL>
                      <a:noFill/>
                    </a:lnL>
                    <a:lnR>
                      <a:noFill/>
                    </a:lnR>
                    <a:lnT>
                      <a:noFill/>
                    </a:lnT>
                    <a:lnB>
                      <a:noFill/>
                    </a:lnB>
                  </a:tcPr>
                </a:tc>
                <a:extLst>
                  <a:ext uri="{0D108BD9-81ED-4DB2-BD59-A6C34878D82A}">
                    <a16:rowId xmlns:a16="http://schemas.microsoft.com/office/drawing/2014/main" val="4238138368"/>
                  </a:ext>
                </a:extLst>
              </a:tr>
              <a:tr h="201740">
                <a:tc>
                  <a:txBody>
                    <a:bodyPr/>
                    <a:lstStyle/>
                    <a:p>
                      <a:pPr algn="l" fontAlgn="ctr"/>
                      <a:r>
                        <a:rPr lang="en-IE" sz="1200" b="0" i="0" u="none" strike="noStrike" dirty="0">
                          <a:solidFill>
                            <a:srgbClr val="000000"/>
                          </a:solidFill>
                          <a:effectLst/>
                          <a:latin typeface="Arial" panose="020B0604020202020204" pitchFamily="34" charset="0"/>
                        </a:rPr>
                        <a:t>Other Activities (Cultural &amp; Recreation)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6.3</a:t>
                      </a:r>
                    </a:p>
                  </a:txBody>
                  <a:tcPr marL="7869" marR="7869" marT="7869" marB="0" anchor="b">
                    <a:lnL>
                      <a:noFill/>
                    </a:lnL>
                    <a:lnR>
                      <a:noFill/>
                    </a:lnR>
                    <a:lnT>
                      <a:noFill/>
                    </a:lnT>
                    <a:lnB>
                      <a:noFill/>
                    </a:lnB>
                  </a:tcPr>
                </a:tc>
                <a:tc>
                  <a:txBody>
                    <a:bodyPr/>
                    <a:lstStyle/>
                    <a:p>
                      <a:pPr algn="r" fontAlgn="b"/>
                      <a:r>
                        <a:rPr lang="en-IE" sz="1200" b="0" i="0" u="none" strike="noStrike">
                          <a:solidFill>
                            <a:srgbClr val="000000"/>
                          </a:solidFill>
                          <a:effectLst/>
                          <a:latin typeface="Arial" panose="020B0604020202020204" pitchFamily="34" charset="0"/>
                        </a:rPr>
                        <a:t>49.8</a:t>
                      </a:r>
                    </a:p>
                  </a:txBody>
                  <a:tcPr marL="7869" marR="7869" marT="7869" marB="0" anchor="b">
                    <a:lnL>
                      <a:noFill/>
                    </a:lnL>
                    <a:lnR>
                      <a:noFill/>
                    </a:lnR>
                    <a:lnT>
                      <a:noFill/>
                    </a:lnT>
                    <a:lnB>
                      <a:noFill/>
                    </a:lnB>
                  </a:tcPr>
                </a:tc>
                <a:tc>
                  <a:txBody>
                    <a:bodyPr/>
                    <a:lstStyle/>
                    <a:p>
                      <a:pPr algn="r" fontAlgn="b"/>
                      <a:r>
                        <a:rPr lang="en-IE" sz="1200" b="0" i="0" u="none" strike="noStrike" dirty="0">
                          <a:solidFill>
                            <a:srgbClr val="000000"/>
                          </a:solidFill>
                          <a:effectLst/>
                          <a:latin typeface="Arial" panose="020B0604020202020204" pitchFamily="34" charset="0"/>
                        </a:rPr>
                        <a:t>19.7</a:t>
                      </a:r>
                    </a:p>
                  </a:txBody>
                  <a:tcPr marL="7869" marR="7869" marT="7869" marB="0" anchor="b">
                    <a:lnL>
                      <a:noFill/>
                    </a:lnL>
                    <a:lnR>
                      <a:noFill/>
                    </a:lnR>
                    <a:lnT>
                      <a:noFill/>
                    </a:lnT>
                    <a:lnB>
                      <a:noFill/>
                    </a:lnB>
                  </a:tcPr>
                </a:tc>
                <a:extLst>
                  <a:ext uri="{0D108BD9-81ED-4DB2-BD59-A6C34878D82A}">
                    <a16:rowId xmlns:a16="http://schemas.microsoft.com/office/drawing/2014/main" val="1338592428"/>
                  </a:ext>
                </a:extLst>
              </a:tr>
              <a:tr h="201740">
                <a:tc>
                  <a:txBody>
                    <a:bodyPr/>
                    <a:lstStyle/>
                    <a:p>
                      <a:pPr algn="l" fontAlgn="b"/>
                      <a:r>
                        <a:rPr lang="en-IE" sz="1200" b="1" i="0" u="none" strike="noStrike">
                          <a:solidFill>
                            <a:srgbClr val="000000"/>
                          </a:solidFill>
                          <a:effectLst/>
                          <a:latin typeface="Arial" panose="020B0604020202020204" pitchFamily="34" charset="0"/>
                        </a:rPr>
                        <a:t>All Economic Sectors</a:t>
                      </a:r>
                    </a:p>
                  </a:txBody>
                  <a:tcPr marL="7869" marR="7869" marT="7869"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a:solidFill>
                            <a:srgbClr val="000000"/>
                          </a:solidFill>
                          <a:effectLst/>
                          <a:latin typeface="Arial" panose="020B0604020202020204" pitchFamily="34" charset="0"/>
                        </a:rPr>
                        <a:t>6.2</a:t>
                      </a:r>
                    </a:p>
                  </a:txBody>
                  <a:tcPr marL="7869" marR="7869" marT="786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IE" sz="1200" b="1" i="0" u="none" strike="noStrike">
                          <a:solidFill>
                            <a:srgbClr val="000000"/>
                          </a:solidFill>
                          <a:effectLst/>
                          <a:latin typeface="Arial" panose="020B0604020202020204" pitchFamily="34" charset="0"/>
                        </a:rPr>
                        <a:t>21.9</a:t>
                      </a:r>
                    </a:p>
                  </a:txBody>
                  <a:tcPr marL="7869" marR="7869" marT="786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IE" sz="1200" b="1" i="0" u="none" strike="noStrike" dirty="0">
                          <a:solidFill>
                            <a:srgbClr val="000000"/>
                          </a:solidFill>
                          <a:effectLst/>
                          <a:latin typeface="Arial" panose="020B0604020202020204" pitchFamily="34" charset="0"/>
                        </a:rPr>
                        <a:t>9.4</a:t>
                      </a:r>
                    </a:p>
                  </a:txBody>
                  <a:tcPr marL="7869" marR="7869" marT="786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095489"/>
                  </a:ext>
                </a:extLst>
              </a:tr>
            </a:tbl>
          </a:graphicData>
        </a:graphic>
      </p:graphicFrame>
    </p:spTree>
    <p:extLst>
      <p:ext uri="{BB962C8B-B14F-4D97-AF65-F5344CB8AC3E}">
        <p14:creationId xmlns:p14="http://schemas.microsoft.com/office/powerpoint/2010/main" val="3469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E9590-7D06-438E-A03F-C4FD6DDBB466}"/>
              </a:ext>
            </a:extLst>
          </p:cNvPr>
          <p:cNvSpPr>
            <a:spLocks noGrp="1"/>
          </p:cNvSpPr>
          <p:nvPr>
            <p:ph type="sldNum" sz="quarter" idx="4"/>
          </p:nvPr>
        </p:nvSpPr>
        <p:spPr/>
        <p:txBody>
          <a:bodyPr/>
          <a:lstStyle/>
          <a:p>
            <a:fld id="{517A7B32-69DB-4CF1-942C-111B3EAEDE95}" type="slidenum">
              <a:rPr lang="en-IE" smtClean="0"/>
              <a:pPr/>
              <a:t>17</a:t>
            </a:fld>
            <a:endParaRPr lang="en-IE" dirty="0"/>
          </a:p>
        </p:txBody>
      </p:sp>
      <p:graphicFrame>
        <p:nvGraphicFramePr>
          <p:cNvPr id="4" name="Chart 3">
            <a:extLst>
              <a:ext uri="{FF2B5EF4-FFF2-40B4-BE49-F238E27FC236}">
                <a16:creationId xmlns:a16="http://schemas.microsoft.com/office/drawing/2014/main" id="{7086224B-A4F4-4E01-A3BA-D0058B827830}"/>
              </a:ext>
            </a:extLst>
          </p:cNvPr>
          <p:cNvGraphicFramePr>
            <a:graphicFrameLocks/>
          </p:cNvGraphicFramePr>
          <p:nvPr>
            <p:extLst>
              <p:ext uri="{D42A27DB-BD31-4B8C-83A1-F6EECF244321}">
                <p14:modId xmlns:p14="http://schemas.microsoft.com/office/powerpoint/2010/main" val="2083024123"/>
              </p:ext>
            </p:extLst>
          </p:nvPr>
        </p:nvGraphicFramePr>
        <p:xfrm>
          <a:off x="611560" y="552512"/>
          <a:ext cx="7920880" cy="4038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57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DAE724-C366-40A8-B0EF-1D1E7CBE9E6A}"/>
              </a:ext>
            </a:extLst>
          </p:cNvPr>
          <p:cNvSpPr>
            <a:spLocks noGrp="1"/>
          </p:cNvSpPr>
          <p:nvPr>
            <p:ph type="sldNum" sz="quarter" idx="4"/>
          </p:nvPr>
        </p:nvSpPr>
        <p:spPr/>
        <p:txBody>
          <a:bodyPr/>
          <a:lstStyle/>
          <a:p>
            <a:fld id="{517A7B32-69DB-4CF1-942C-111B3EAEDE95}" type="slidenum">
              <a:rPr lang="en-IE" smtClean="0"/>
              <a:pPr/>
              <a:t>18</a:t>
            </a:fld>
            <a:endParaRPr lang="en-IE" dirty="0"/>
          </a:p>
        </p:txBody>
      </p:sp>
      <p:graphicFrame>
        <p:nvGraphicFramePr>
          <p:cNvPr id="4" name="Chart 3">
            <a:extLst>
              <a:ext uri="{FF2B5EF4-FFF2-40B4-BE49-F238E27FC236}">
                <a16:creationId xmlns:a16="http://schemas.microsoft.com/office/drawing/2014/main" id="{248B8DAE-2D98-4D08-8B50-A277644AA7C1}"/>
              </a:ext>
            </a:extLst>
          </p:cNvPr>
          <p:cNvGraphicFramePr>
            <a:graphicFrameLocks/>
          </p:cNvGraphicFramePr>
          <p:nvPr>
            <p:extLst>
              <p:ext uri="{D42A27DB-BD31-4B8C-83A1-F6EECF244321}">
                <p14:modId xmlns:p14="http://schemas.microsoft.com/office/powerpoint/2010/main" val="2437221494"/>
              </p:ext>
            </p:extLst>
          </p:nvPr>
        </p:nvGraphicFramePr>
        <p:xfrm>
          <a:off x="971600" y="267494"/>
          <a:ext cx="7488832" cy="4411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7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C19F4-44AB-4034-A05C-427457A62951}"/>
              </a:ext>
            </a:extLst>
          </p:cNvPr>
          <p:cNvSpPr>
            <a:spLocks noGrp="1"/>
          </p:cNvSpPr>
          <p:nvPr>
            <p:ph type="sldNum" sz="quarter" idx="4"/>
          </p:nvPr>
        </p:nvSpPr>
        <p:spPr/>
        <p:txBody>
          <a:bodyPr/>
          <a:lstStyle/>
          <a:p>
            <a:fld id="{517A7B32-69DB-4CF1-942C-111B3EAEDE95}" type="slidenum">
              <a:rPr lang="en-IE" smtClean="0"/>
              <a:t>19</a:t>
            </a:fld>
            <a:endParaRPr lang="en-IE" dirty="0"/>
          </a:p>
        </p:txBody>
      </p:sp>
      <p:graphicFrame>
        <p:nvGraphicFramePr>
          <p:cNvPr id="7" name="Chart 6">
            <a:extLst>
              <a:ext uri="{FF2B5EF4-FFF2-40B4-BE49-F238E27FC236}">
                <a16:creationId xmlns:a16="http://schemas.microsoft.com/office/drawing/2014/main" id="{B68B3CB4-AD31-477B-84BF-F6F6691CCDD6}"/>
              </a:ext>
            </a:extLst>
          </p:cNvPr>
          <p:cNvGraphicFramePr>
            <a:graphicFrameLocks/>
          </p:cNvGraphicFramePr>
          <p:nvPr>
            <p:extLst>
              <p:ext uri="{D42A27DB-BD31-4B8C-83A1-F6EECF244321}">
                <p14:modId xmlns:p14="http://schemas.microsoft.com/office/powerpoint/2010/main" val="1023058645"/>
              </p:ext>
            </p:extLst>
          </p:nvPr>
        </p:nvGraphicFramePr>
        <p:xfrm>
          <a:off x="457200" y="483518"/>
          <a:ext cx="8286750" cy="4317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62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DD864-BB6A-4CA8-8B8E-2E2639ABE67D}"/>
              </a:ext>
            </a:extLst>
          </p:cNvPr>
          <p:cNvSpPr>
            <a:spLocks noGrp="1"/>
          </p:cNvSpPr>
          <p:nvPr>
            <p:ph type="ctrTitle"/>
          </p:nvPr>
        </p:nvSpPr>
        <p:spPr/>
        <p:txBody>
          <a:bodyPr/>
          <a:lstStyle/>
          <a:p>
            <a:r>
              <a:rPr lang="en-IE" b="1" dirty="0"/>
              <a:t>Section 1:</a:t>
            </a:r>
            <a:br>
              <a:rPr lang="en-IE" b="1" dirty="0"/>
            </a:br>
            <a:br>
              <a:rPr lang="en-IE" b="1" dirty="0"/>
            </a:br>
            <a:r>
              <a:rPr lang="en-IE" b="1" dirty="0"/>
              <a:t> </a:t>
            </a:r>
            <a:r>
              <a:rPr lang="en-IE" dirty="0"/>
              <a:t>Introduction</a:t>
            </a:r>
          </a:p>
        </p:txBody>
      </p:sp>
    </p:spTree>
    <p:extLst>
      <p:ext uri="{BB962C8B-B14F-4D97-AF65-F5344CB8AC3E}">
        <p14:creationId xmlns:p14="http://schemas.microsoft.com/office/powerpoint/2010/main" val="428476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9476182"/>
              </p:ext>
            </p:extLst>
          </p:nvPr>
        </p:nvGraphicFramePr>
        <p:xfrm>
          <a:off x="-136426" y="2847481"/>
          <a:ext cx="9143999" cy="23288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Grp="1" noChangeArrowheads="1"/>
          </p:cNvSpPr>
          <p:nvPr>
            <p:ph type="title"/>
          </p:nvPr>
        </p:nvSpPr>
        <p:spPr>
          <a:xfrm>
            <a:off x="324000" y="51470"/>
            <a:ext cx="4989512" cy="857250"/>
          </a:xfrm>
        </p:spPr>
        <p:txBody>
          <a:bodyPr>
            <a:normAutofit fontScale="90000"/>
          </a:bodyPr>
          <a:lstStyle/>
          <a:p>
            <a:pPr algn="l"/>
            <a:r>
              <a:rPr lang="en-GB" sz="2800" dirty="0">
                <a:latin typeface="Calibri" pitchFamily="34" charset="0"/>
              </a:rPr>
              <a:t>Unadjusted </a:t>
            </a:r>
            <a:r>
              <a:rPr lang="en-GB" sz="2800" b="1" dirty="0">
                <a:latin typeface="Calibri" pitchFamily="34" charset="0"/>
              </a:rPr>
              <a:t>Employment by gender</a:t>
            </a:r>
          </a:p>
        </p:txBody>
      </p:sp>
      <p:graphicFrame>
        <p:nvGraphicFramePr>
          <p:cNvPr id="2" name="Table 1"/>
          <p:cNvGraphicFramePr>
            <a:graphicFrameLocks noGrp="1"/>
          </p:cNvGraphicFramePr>
          <p:nvPr>
            <p:extLst>
              <p:ext uri="{D42A27DB-BD31-4B8C-83A1-F6EECF244321}">
                <p14:modId xmlns:p14="http://schemas.microsoft.com/office/powerpoint/2010/main" val="1525751347"/>
              </p:ext>
            </p:extLst>
          </p:nvPr>
        </p:nvGraphicFramePr>
        <p:xfrm>
          <a:off x="899592" y="1307628"/>
          <a:ext cx="7560840" cy="2328864"/>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717652">
                <a:tc>
                  <a:txBody>
                    <a:bodyPr/>
                    <a:lstStyle/>
                    <a:p>
                      <a:endParaRPr lang="en-IE" sz="2400" dirty="0">
                        <a:solidFill>
                          <a:srgbClr val="000000"/>
                        </a:solidFill>
                      </a:endParaRPr>
                    </a:p>
                  </a:txBody>
                  <a:tcPr/>
                </a:tc>
                <a:tc>
                  <a:txBody>
                    <a:bodyPr/>
                    <a:lstStyle/>
                    <a:p>
                      <a:r>
                        <a:rPr lang="en-IE" sz="2400" dirty="0">
                          <a:solidFill>
                            <a:srgbClr val="000000"/>
                          </a:solidFill>
                        </a:rPr>
                        <a:t>Q2 2021</a:t>
                      </a:r>
                    </a:p>
                  </a:txBody>
                  <a:tcPr/>
                </a:tc>
                <a:tc>
                  <a:txBody>
                    <a:bodyPr/>
                    <a:lstStyle/>
                    <a:p>
                      <a:r>
                        <a:rPr lang="en-IE" sz="2400" dirty="0">
                          <a:solidFill>
                            <a:srgbClr val="000000"/>
                          </a:solidFill>
                        </a:rPr>
                        <a:t>Annual change</a:t>
                      </a:r>
                    </a:p>
                  </a:txBody>
                  <a:tcPr/>
                </a:tc>
                <a:extLst>
                  <a:ext uri="{0D108BD9-81ED-4DB2-BD59-A6C34878D82A}">
                    <a16:rowId xmlns:a16="http://schemas.microsoft.com/office/drawing/2014/main" val="10000"/>
                  </a:ext>
                </a:extLst>
              </a:tr>
              <a:tr h="717652">
                <a:tc>
                  <a:txBody>
                    <a:bodyPr/>
                    <a:lstStyle/>
                    <a:p>
                      <a:r>
                        <a:rPr lang="en-IE" sz="2400" b="1" dirty="0">
                          <a:solidFill>
                            <a:srgbClr val="000000"/>
                          </a:solidFill>
                        </a:rPr>
                        <a:t>Males</a:t>
                      </a:r>
                    </a:p>
                  </a:txBody>
                  <a:tcPr/>
                </a:tc>
                <a:tc>
                  <a:txBody>
                    <a:bodyPr/>
                    <a:lstStyle/>
                    <a:p>
                      <a:r>
                        <a:rPr lang="en-IE" sz="2400" b="1" dirty="0">
                          <a:solidFill>
                            <a:srgbClr val="000000"/>
                          </a:solidFill>
                        </a:rPr>
                        <a:t>1,263,200</a:t>
                      </a:r>
                    </a:p>
                  </a:txBody>
                  <a:tcPr/>
                </a:tc>
                <a:tc>
                  <a:txBody>
                    <a:bodyPr/>
                    <a:lstStyle/>
                    <a:p>
                      <a:r>
                        <a:rPr lang="en-IE" sz="2400" b="1" dirty="0">
                          <a:solidFill>
                            <a:srgbClr val="000000"/>
                          </a:solidFill>
                        </a:rPr>
                        <a:t>+88,000 (+7.5%)</a:t>
                      </a:r>
                    </a:p>
                  </a:txBody>
                  <a:tcPr/>
                </a:tc>
                <a:extLst>
                  <a:ext uri="{0D108BD9-81ED-4DB2-BD59-A6C34878D82A}">
                    <a16:rowId xmlns:a16="http://schemas.microsoft.com/office/drawing/2014/main" val="10001"/>
                  </a:ext>
                </a:extLst>
              </a:tr>
              <a:tr h="893560">
                <a:tc>
                  <a:txBody>
                    <a:bodyPr/>
                    <a:lstStyle/>
                    <a:p>
                      <a:r>
                        <a:rPr lang="en-IE" sz="2400" b="1" dirty="0">
                          <a:solidFill>
                            <a:srgbClr val="000000"/>
                          </a:solidFill>
                        </a:rPr>
                        <a:t>Females</a:t>
                      </a:r>
                    </a:p>
                  </a:txBody>
                  <a:tcPr/>
                </a:tc>
                <a:tc>
                  <a:txBody>
                    <a:bodyPr/>
                    <a:lstStyle/>
                    <a:p>
                      <a:r>
                        <a:rPr lang="en-IE" sz="2400" b="1" dirty="0">
                          <a:solidFill>
                            <a:srgbClr val="000000"/>
                          </a:solidFill>
                        </a:rPr>
                        <a:t>1,085,900</a:t>
                      </a:r>
                    </a:p>
                  </a:txBody>
                  <a:tcPr/>
                </a:tc>
                <a:tc>
                  <a:txBody>
                    <a:bodyPr/>
                    <a:lstStyle/>
                    <a:p>
                      <a:r>
                        <a:rPr lang="en-IE" sz="2400" b="1" dirty="0">
                          <a:solidFill>
                            <a:srgbClr val="000000"/>
                          </a:solidFill>
                        </a:rPr>
                        <a:t>+123,000 (+12.8%)</a:t>
                      </a:r>
                    </a:p>
                  </a:txBody>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40C1FF5E-6509-4A7E-835E-CF0F97D0A9DE}"/>
              </a:ext>
            </a:extLst>
          </p:cNvPr>
          <p:cNvSpPr>
            <a:spLocks noGrp="1"/>
          </p:cNvSpPr>
          <p:nvPr>
            <p:ph type="sldNum" sz="quarter" idx="4"/>
          </p:nvPr>
        </p:nvSpPr>
        <p:spPr/>
        <p:txBody>
          <a:bodyPr/>
          <a:lstStyle/>
          <a:p>
            <a:fld id="{517A7B32-69DB-4CF1-942C-111B3EAEDE95}" type="slidenum">
              <a:rPr lang="en-IE" smtClean="0"/>
              <a:t>20</a:t>
            </a:fld>
            <a:endParaRPr lang="en-IE" dirty="0"/>
          </a:p>
        </p:txBody>
      </p:sp>
    </p:spTree>
    <p:extLst>
      <p:ext uri="{BB962C8B-B14F-4D97-AF65-F5344CB8AC3E}">
        <p14:creationId xmlns:p14="http://schemas.microsoft.com/office/powerpoint/2010/main" val="380448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21</a:t>
            </a:fld>
            <a:endParaRPr lang="en-IE" dirty="0"/>
          </a:p>
        </p:txBody>
      </p:sp>
      <p:sp>
        <p:nvSpPr>
          <p:cNvPr id="9" name="Rectangle 3">
            <a:extLst>
              <a:ext uri="{FF2B5EF4-FFF2-40B4-BE49-F238E27FC236}">
                <a16:creationId xmlns:a16="http://schemas.microsoft.com/office/drawing/2014/main" id="{2F10B654-F2C3-4DD0-9CBE-382E60211777}"/>
              </a:ext>
            </a:extLst>
          </p:cNvPr>
          <p:cNvSpPr txBox="1">
            <a:spLocks noChangeArrowheads="1"/>
          </p:cNvSpPr>
          <p:nvPr/>
        </p:nvSpPr>
        <p:spPr>
          <a:xfrm>
            <a:off x="251520" y="627534"/>
            <a:ext cx="8435280" cy="3744416"/>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1800" dirty="0">
                <a:solidFill>
                  <a:srgbClr val="000000"/>
                </a:solidFill>
                <a:latin typeface="Roboto Slab Bold"/>
              </a:rPr>
              <a:t>In the year to Q2 2021:</a:t>
            </a:r>
          </a:p>
          <a:p>
            <a:pPr marL="914400" lvl="1" indent="-514350" algn="just">
              <a:lnSpc>
                <a:spcPct val="90000"/>
              </a:lnSpc>
              <a:buFontTx/>
              <a:buChar char="•"/>
            </a:pPr>
            <a:r>
              <a:rPr lang="en-GB" sz="1800" dirty="0">
                <a:solidFill>
                  <a:srgbClr val="000000"/>
                </a:solidFill>
                <a:latin typeface="Roboto Slab Bold"/>
              </a:rPr>
              <a:t>Full-time : +101,800 (+5.8%) to 1,872,600</a:t>
            </a:r>
          </a:p>
          <a:p>
            <a:pPr marL="914400" lvl="1" indent="-514350" algn="just">
              <a:lnSpc>
                <a:spcPct val="90000"/>
              </a:lnSpc>
              <a:buFontTx/>
              <a:buChar char="•"/>
            </a:pPr>
            <a:r>
              <a:rPr lang="en-GB" sz="1800" dirty="0">
                <a:solidFill>
                  <a:srgbClr val="000000"/>
                </a:solidFill>
                <a:latin typeface="Roboto Slab Bold"/>
              </a:rPr>
              <a:t>Part-time: +109,200 (+29.7%) to 476,500 </a:t>
            </a:r>
          </a:p>
          <a:p>
            <a:pPr marL="914400" lvl="1" indent="-514350" algn="just">
              <a:lnSpc>
                <a:spcPct val="90000"/>
              </a:lnSpc>
              <a:buFontTx/>
              <a:buChar char="•"/>
            </a:pPr>
            <a:r>
              <a:rPr lang="en-GB" sz="1800" dirty="0">
                <a:solidFill>
                  <a:srgbClr val="000000"/>
                </a:solidFill>
                <a:latin typeface="Roboto Slab Bold"/>
              </a:rPr>
              <a:t>Full-Time Equivalent (FTE) employment in main job up 199,700 (+10.3%) between Q2 2020 and Q2 2021 </a:t>
            </a:r>
          </a:p>
          <a:p>
            <a:pPr marL="0" indent="0" algn="just">
              <a:lnSpc>
                <a:spcPct val="90000"/>
              </a:lnSpc>
              <a:buNone/>
            </a:pPr>
            <a:endParaRPr lang="en-GB" dirty="0">
              <a:latin typeface="Calibri" pitchFamily="34" charset="0"/>
            </a:endParaRPr>
          </a:p>
          <a:p>
            <a:pPr marL="514350" indent="-514350" algn="just">
              <a:lnSpc>
                <a:spcPct val="90000"/>
              </a:lnSpc>
              <a:buFontTx/>
              <a:buChar char="•"/>
            </a:pPr>
            <a:endParaRPr lang="en-GB" dirty="0">
              <a:latin typeface="Calibri" pitchFamily="34" charset="0"/>
            </a:endParaRPr>
          </a:p>
        </p:txBody>
      </p:sp>
      <p:sp>
        <p:nvSpPr>
          <p:cNvPr id="10" name="Rectangle 2">
            <a:extLst>
              <a:ext uri="{FF2B5EF4-FFF2-40B4-BE49-F238E27FC236}">
                <a16:creationId xmlns:a16="http://schemas.microsoft.com/office/drawing/2014/main" id="{762F7A96-BEC4-480A-B431-4ADF1F9E140E}"/>
              </a:ext>
            </a:extLst>
          </p:cNvPr>
          <p:cNvSpPr txBox="1">
            <a:spLocks noChangeArrowheads="1"/>
          </p:cNvSpPr>
          <p:nvPr/>
        </p:nvSpPr>
        <p:spPr>
          <a:xfrm>
            <a:off x="324000" y="72000"/>
            <a:ext cx="8280448"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Annual change in full-time/part-time employment</a:t>
            </a:r>
          </a:p>
        </p:txBody>
      </p:sp>
      <p:sp>
        <p:nvSpPr>
          <p:cNvPr id="2" name="Slide Number Placeholder 1">
            <a:extLst>
              <a:ext uri="{FF2B5EF4-FFF2-40B4-BE49-F238E27FC236}">
                <a16:creationId xmlns:a16="http://schemas.microsoft.com/office/drawing/2014/main" id="{5D750BA0-0F09-4A6C-9B64-360F5D7B127B}"/>
              </a:ext>
            </a:extLst>
          </p:cNvPr>
          <p:cNvSpPr>
            <a:spLocks noGrp="1"/>
          </p:cNvSpPr>
          <p:nvPr>
            <p:ph type="sldNum" sz="quarter" idx="4"/>
          </p:nvPr>
        </p:nvSpPr>
        <p:spPr/>
        <p:txBody>
          <a:bodyPr/>
          <a:lstStyle/>
          <a:p>
            <a:fld id="{517A7B32-69DB-4CF1-942C-111B3EAEDE95}" type="slidenum">
              <a:rPr lang="en-IE" smtClean="0"/>
              <a:pPr/>
              <a:t>21</a:t>
            </a:fld>
            <a:endParaRPr lang="en-IE" dirty="0"/>
          </a:p>
        </p:txBody>
      </p:sp>
      <p:graphicFrame>
        <p:nvGraphicFramePr>
          <p:cNvPr id="7" name="Chart 6">
            <a:extLst>
              <a:ext uri="{FF2B5EF4-FFF2-40B4-BE49-F238E27FC236}">
                <a16:creationId xmlns:a16="http://schemas.microsoft.com/office/drawing/2014/main" id="{EC76437D-5897-4C53-BCF5-FD7CAA6FB728}"/>
              </a:ext>
            </a:extLst>
          </p:cNvPr>
          <p:cNvGraphicFramePr>
            <a:graphicFrameLocks/>
          </p:cNvGraphicFramePr>
          <p:nvPr>
            <p:extLst>
              <p:ext uri="{D42A27DB-BD31-4B8C-83A1-F6EECF244321}">
                <p14:modId xmlns:p14="http://schemas.microsoft.com/office/powerpoint/2010/main" val="1748186679"/>
              </p:ext>
            </p:extLst>
          </p:nvPr>
        </p:nvGraphicFramePr>
        <p:xfrm>
          <a:off x="457200" y="2355726"/>
          <a:ext cx="8363273" cy="2668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7681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266700" y="915566"/>
            <a:ext cx="8567738" cy="3096344"/>
          </a:xfrm>
        </p:spPr>
        <p:txBody>
          <a:bodyPr>
            <a:normAutofit/>
          </a:bodyPr>
          <a:lstStyle/>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nSpc>
                <a:spcPct val="90000"/>
              </a:lnSpc>
              <a:buFontTx/>
              <a:buChar char="•"/>
            </a:pPr>
            <a:r>
              <a:rPr lang="en-GB" dirty="0">
                <a:solidFill>
                  <a:srgbClr val="000000"/>
                </a:solidFill>
                <a:latin typeface="Roboto Slab Bold"/>
              </a:rPr>
              <a:t>Part-time underemployment accounted for 25.8% of part-time employment in Q2 2021</a:t>
            </a:r>
          </a:p>
          <a:p>
            <a:pPr marL="0" indent="0">
              <a:lnSpc>
                <a:spcPct val="90000"/>
              </a:lnSpc>
              <a:buNone/>
            </a:pPr>
            <a:endParaRPr lang="en-GB" sz="2400" i="1" dirty="0">
              <a:latin typeface="Calibri" pitchFamily="34" charset="0"/>
            </a:endParaRPr>
          </a:p>
        </p:txBody>
      </p:sp>
      <p:sp>
        <p:nvSpPr>
          <p:cNvPr id="5" name="Rectangle 2"/>
          <p:cNvSpPr>
            <a:spLocks noGrp="1" noChangeArrowheads="1"/>
          </p:cNvSpPr>
          <p:nvPr>
            <p:ph type="title"/>
          </p:nvPr>
        </p:nvSpPr>
        <p:spPr>
          <a:xfrm>
            <a:off x="324000" y="72000"/>
            <a:ext cx="8352456" cy="857250"/>
          </a:xfrm>
        </p:spPr>
        <p:txBody>
          <a:bodyPr>
            <a:normAutofit/>
          </a:bodyPr>
          <a:lstStyle/>
          <a:p>
            <a:pPr algn="l"/>
            <a:r>
              <a:rPr lang="en-GB" sz="2800" b="1" dirty="0">
                <a:latin typeface="Calibri" pitchFamily="34" charset="0"/>
              </a:rPr>
              <a:t>Part-time underemployment</a:t>
            </a:r>
          </a:p>
        </p:txBody>
      </p:sp>
      <p:graphicFrame>
        <p:nvGraphicFramePr>
          <p:cNvPr id="2" name="Table 1"/>
          <p:cNvGraphicFramePr>
            <a:graphicFrameLocks noGrp="1"/>
          </p:cNvGraphicFramePr>
          <p:nvPr>
            <p:extLst>
              <p:ext uri="{D42A27DB-BD31-4B8C-83A1-F6EECF244321}">
                <p14:modId xmlns:p14="http://schemas.microsoft.com/office/powerpoint/2010/main" val="1940542796"/>
              </p:ext>
            </p:extLst>
          </p:nvPr>
        </p:nvGraphicFramePr>
        <p:xfrm>
          <a:off x="324001" y="1059582"/>
          <a:ext cx="8136432" cy="1411662"/>
        </p:xfrm>
        <a:graphic>
          <a:graphicData uri="http://schemas.openxmlformats.org/drawingml/2006/table">
            <a:tbl>
              <a:tblPr firstRow="1" bandRow="1">
                <a:tableStyleId>{5C22544A-7EE6-4342-B048-85BDC9FD1C3A}</a:tableStyleId>
              </a:tblPr>
              <a:tblGrid>
                <a:gridCol w="2712144">
                  <a:extLst>
                    <a:ext uri="{9D8B030D-6E8A-4147-A177-3AD203B41FA5}">
                      <a16:colId xmlns:a16="http://schemas.microsoft.com/office/drawing/2014/main" val="20000"/>
                    </a:ext>
                  </a:extLst>
                </a:gridCol>
                <a:gridCol w="2712144">
                  <a:extLst>
                    <a:ext uri="{9D8B030D-6E8A-4147-A177-3AD203B41FA5}">
                      <a16:colId xmlns:a16="http://schemas.microsoft.com/office/drawing/2014/main" val="20001"/>
                    </a:ext>
                  </a:extLst>
                </a:gridCol>
                <a:gridCol w="2712144">
                  <a:extLst>
                    <a:ext uri="{9D8B030D-6E8A-4147-A177-3AD203B41FA5}">
                      <a16:colId xmlns:a16="http://schemas.microsoft.com/office/drawing/2014/main" val="20002"/>
                    </a:ext>
                  </a:extLst>
                </a:gridCol>
              </a:tblGrid>
              <a:tr h="402642">
                <a:tc>
                  <a:txBody>
                    <a:bodyPr/>
                    <a:lstStyle/>
                    <a:p>
                      <a:r>
                        <a:rPr lang="en-IE" sz="2800" b="1" dirty="0">
                          <a:solidFill>
                            <a:srgbClr val="000000"/>
                          </a:solidFill>
                        </a:rPr>
                        <a:t>Indicator</a:t>
                      </a:r>
                    </a:p>
                  </a:txBody>
                  <a:tcPr/>
                </a:tc>
                <a:tc>
                  <a:txBody>
                    <a:bodyPr/>
                    <a:lstStyle/>
                    <a:p>
                      <a:r>
                        <a:rPr lang="en-IE" sz="2800" b="1" dirty="0">
                          <a:solidFill>
                            <a:srgbClr val="000000"/>
                          </a:solidFill>
                        </a:rPr>
                        <a:t>Q2</a:t>
                      </a:r>
                      <a:r>
                        <a:rPr lang="en-IE" sz="2800" b="1" baseline="0" dirty="0">
                          <a:solidFill>
                            <a:srgbClr val="000000"/>
                          </a:solidFill>
                        </a:rPr>
                        <a:t> 2021</a:t>
                      </a:r>
                      <a:endParaRPr lang="en-IE" sz="2800" b="1" dirty="0">
                        <a:solidFill>
                          <a:srgbClr val="000000"/>
                        </a:solidFill>
                      </a:endParaRPr>
                    </a:p>
                  </a:txBody>
                  <a:tcPr/>
                </a:tc>
                <a:tc>
                  <a:txBody>
                    <a:bodyPr/>
                    <a:lstStyle/>
                    <a:p>
                      <a:r>
                        <a:rPr lang="en-IE" sz="2800" b="1" dirty="0">
                          <a:solidFill>
                            <a:srgbClr val="000000"/>
                          </a:solidFill>
                        </a:rPr>
                        <a:t>Annual</a:t>
                      </a:r>
                      <a:r>
                        <a:rPr lang="en-IE" sz="2800" b="1" baseline="0" dirty="0">
                          <a:solidFill>
                            <a:srgbClr val="000000"/>
                          </a:solidFill>
                        </a:rPr>
                        <a:t> change</a:t>
                      </a:r>
                      <a:endParaRPr lang="en-IE" sz="2800" b="1" dirty="0">
                        <a:solidFill>
                          <a:srgbClr val="000000"/>
                        </a:solidFill>
                      </a:endParaRPr>
                    </a:p>
                  </a:txBody>
                  <a:tcPr/>
                </a:tc>
                <a:extLst>
                  <a:ext uri="{0D108BD9-81ED-4DB2-BD59-A6C34878D82A}">
                    <a16:rowId xmlns:a16="http://schemas.microsoft.com/office/drawing/2014/main" val="10000"/>
                  </a:ext>
                </a:extLst>
              </a:tr>
              <a:tr h="893502">
                <a:tc>
                  <a:txBody>
                    <a:bodyPr/>
                    <a:lstStyle/>
                    <a:p>
                      <a:r>
                        <a:rPr lang="en-IE" sz="2400" b="1" dirty="0">
                          <a:solidFill>
                            <a:srgbClr val="000000"/>
                          </a:solidFill>
                        </a:rPr>
                        <a:t>Part-time underemployment</a:t>
                      </a:r>
                    </a:p>
                  </a:txBody>
                  <a:tcPr/>
                </a:tc>
                <a:tc>
                  <a:txBody>
                    <a:bodyPr/>
                    <a:lstStyle/>
                    <a:p>
                      <a:r>
                        <a:rPr lang="en-IE" sz="2400" b="1" dirty="0">
                          <a:solidFill>
                            <a:srgbClr val="000000"/>
                          </a:solidFill>
                        </a:rPr>
                        <a:t>122,900</a:t>
                      </a:r>
                    </a:p>
                  </a:txBody>
                  <a:tcPr/>
                </a:tc>
                <a:tc>
                  <a:txBody>
                    <a:bodyPr/>
                    <a:lstStyle/>
                    <a:p>
                      <a:r>
                        <a:rPr lang="en-IE" sz="2400" b="1" dirty="0">
                          <a:solidFill>
                            <a:srgbClr val="000000"/>
                          </a:solidFill>
                        </a:rPr>
                        <a:t>  +27,900 (+29.3%)</a:t>
                      </a:r>
                    </a:p>
                  </a:txBody>
                  <a:tcPr/>
                </a:tc>
                <a:extLst>
                  <a:ext uri="{0D108BD9-81ED-4DB2-BD59-A6C34878D82A}">
                    <a16:rowId xmlns:a16="http://schemas.microsoft.com/office/drawing/2014/main" val="10001"/>
                  </a:ext>
                </a:extLst>
              </a:tr>
            </a:tbl>
          </a:graphicData>
        </a:graphic>
      </p:graphicFrame>
      <p:sp>
        <p:nvSpPr>
          <p:cNvPr id="6" name="Slide Number Placeholder 5">
            <a:extLst>
              <a:ext uri="{FF2B5EF4-FFF2-40B4-BE49-F238E27FC236}">
                <a16:creationId xmlns:a16="http://schemas.microsoft.com/office/drawing/2014/main" id="{BE786D23-DA3E-4BB5-BC89-EB14B44D9141}"/>
              </a:ext>
            </a:extLst>
          </p:cNvPr>
          <p:cNvSpPr>
            <a:spLocks noGrp="1"/>
          </p:cNvSpPr>
          <p:nvPr>
            <p:ph type="sldNum" sz="quarter" idx="4"/>
          </p:nvPr>
        </p:nvSpPr>
        <p:spPr/>
        <p:txBody>
          <a:bodyPr/>
          <a:lstStyle/>
          <a:p>
            <a:fld id="{517A7B32-69DB-4CF1-942C-111B3EAEDE95}" type="slidenum">
              <a:rPr lang="en-IE" smtClean="0"/>
              <a:t>22</a:t>
            </a:fld>
            <a:endParaRPr lang="en-IE" dirty="0"/>
          </a:p>
        </p:txBody>
      </p:sp>
    </p:spTree>
    <p:extLst>
      <p:ext uri="{BB962C8B-B14F-4D97-AF65-F5344CB8AC3E}">
        <p14:creationId xmlns:p14="http://schemas.microsoft.com/office/powerpoint/2010/main" val="60505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266700" y="915566"/>
            <a:ext cx="8567738" cy="3096344"/>
          </a:xfrm>
        </p:spPr>
        <p:txBody>
          <a:bodyPr>
            <a:normAutofit/>
          </a:bodyPr>
          <a:lstStyle/>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0" indent="0">
              <a:lnSpc>
                <a:spcPct val="90000"/>
              </a:lnSpc>
              <a:buNone/>
            </a:pPr>
            <a:endParaRPr lang="en-GB" sz="2400" i="1" dirty="0">
              <a:latin typeface="Calibri" pitchFamily="34" charset="0"/>
            </a:endParaRPr>
          </a:p>
        </p:txBody>
      </p:sp>
      <p:sp>
        <p:nvSpPr>
          <p:cNvPr id="5" name="Rectangle 2"/>
          <p:cNvSpPr>
            <a:spLocks noGrp="1" noChangeArrowheads="1"/>
          </p:cNvSpPr>
          <p:nvPr>
            <p:ph type="title"/>
          </p:nvPr>
        </p:nvSpPr>
        <p:spPr>
          <a:xfrm>
            <a:off x="324000" y="72000"/>
            <a:ext cx="8352456" cy="857250"/>
          </a:xfrm>
        </p:spPr>
        <p:txBody>
          <a:bodyPr>
            <a:normAutofit/>
          </a:bodyPr>
          <a:lstStyle/>
          <a:p>
            <a:pPr algn="l"/>
            <a:r>
              <a:rPr lang="en-GB" sz="2800" b="1" dirty="0">
                <a:latin typeface="Calibri" pitchFamily="34" charset="0"/>
              </a:rPr>
              <a:t>Employment status</a:t>
            </a:r>
          </a:p>
        </p:txBody>
      </p:sp>
      <p:graphicFrame>
        <p:nvGraphicFramePr>
          <p:cNvPr id="2" name="Table 1"/>
          <p:cNvGraphicFramePr>
            <a:graphicFrameLocks noGrp="1"/>
          </p:cNvGraphicFramePr>
          <p:nvPr>
            <p:extLst>
              <p:ext uri="{D42A27DB-BD31-4B8C-83A1-F6EECF244321}">
                <p14:modId xmlns:p14="http://schemas.microsoft.com/office/powerpoint/2010/main" val="3119390189"/>
              </p:ext>
            </p:extLst>
          </p:nvPr>
        </p:nvGraphicFramePr>
        <p:xfrm>
          <a:off x="611560" y="1131591"/>
          <a:ext cx="8075241" cy="2088231"/>
        </p:xfrm>
        <a:graphic>
          <a:graphicData uri="http://schemas.openxmlformats.org/drawingml/2006/table">
            <a:tbl>
              <a:tblPr firstRow="1" bandRow="1">
                <a:tableStyleId>{5C22544A-7EE6-4342-B048-85BDC9FD1C3A}</a:tableStyleId>
              </a:tblPr>
              <a:tblGrid>
                <a:gridCol w="2691747">
                  <a:extLst>
                    <a:ext uri="{9D8B030D-6E8A-4147-A177-3AD203B41FA5}">
                      <a16:colId xmlns:a16="http://schemas.microsoft.com/office/drawing/2014/main" val="20000"/>
                    </a:ext>
                  </a:extLst>
                </a:gridCol>
                <a:gridCol w="2691747">
                  <a:extLst>
                    <a:ext uri="{9D8B030D-6E8A-4147-A177-3AD203B41FA5}">
                      <a16:colId xmlns:a16="http://schemas.microsoft.com/office/drawing/2014/main" val="20001"/>
                    </a:ext>
                  </a:extLst>
                </a:gridCol>
                <a:gridCol w="2691747">
                  <a:extLst>
                    <a:ext uri="{9D8B030D-6E8A-4147-A177-3AD203B41FA5}">
                      <a16:colId xmlns:a16="http://schemas.microsoft.com/office/drawing/2014/main" val="20002"/>
                    </a:ext>
                  </a:extLst>
                </a:gridCol>
              </a:tblGrid>
              <a:tr h="617769">
                <a:tc>
                  <a:txBody>
                    <a:bodyPr/>
                    <a:lstStyle/>
                    <a:p>
                      <a:r>
                        <a:rPr lang="en-IE" sz="2200" b="1" dirty="0">
                          <a:solidFill>
                            <a:srgbClr val="000000"/>
                          </a:solidFill>
                        </a:rPr>
                        <a:t>Indicator</a:t>
                      </a:r>
                    </a:p>
                  </a:txBody>
                  <a:tcPr/>
                </a:tc>
                <a:tc>
                  <a:txBody>
                    <a:bodyPr/>
                    <a:lstStyle/>
                    <a:p>
                      <a:r>
                        <a:rPr lang="en-IE" sz="2200" b="1" dirty="0">
                          <a:solidFill>
                            <a:srgbClr val="000000"/>
                          </a:solidFill>
                        </a:rPr>
                        <a:t>Q2</a:t>
                      </a:r>
                      <a:r>
                        <a:rPr lang="en-IE" sz="2200" b="1" baseline="0" dirty="0">
                          <a:solidFill>
                            <a:srgbClr val="000000"/>
                          </a:solidFill>
                        </a:rPr>
                        <a:t> 2021</a:t>
                      </a:r>
                      <a:endParaRPr lang="en-IE" sz="2200" b="1" dirty="0">
                        <a:solidFill>
                          <a:srgbClr val="000000"/>
                        </a:solidFill>
                      </a:endParaRPr>
                    </a:p>
                  </a:txBody>
                  <a:tcPr/>
                </a:tc>
                <a:tc>
                  <a:txBody>
                    <a:bodyPr/>
                    <a:lstStyle/>
                    <a:p>
                      <a:r>
                        <a:rPr lang="en-IE" sz="2200" b="1" dirty="0">
                          <a:solidFill>
                            <a:srgbClr val="000000"/>
                          </a:solidFill>
                        </a:rPr>
                        <a:t>Annual</a:t>
                      </a:r>
                      <a:r>
                        <a:rPr lang="en-IE" sz="2200" b="1" baseline="0" dirty="0">
                          <a:solidFill>
                            <a:srgbClr val="000000"/>
                          </a:solidFill>
                        </a:rPr>
                        <a:t> change</a:t>
                      </a:r>
                      <a:endParaRPr lang="en-IE" sz="2200" b="1" dirty="0">
                        <a:solidFill>
                          <a:srgbClr val="000000"/>
                        </a:solidFill>
                      </a:endParaRPr>
                    </a:p>
                  </a:txBody>
                  <a:tcPr/>
                </a:tc>
                <a:extLst>
                  <a:ext uri="{0D108BD9-81ED-4DB2-BD59-A6C34878D82A}">
                    <a16:rowId xmlns:a16="http://schemas.microsoft.com/office/drawing/2014/main" val="10000"/>
                  </a:ext>
                </a:extLst>
              </a:tr>
              <a:tr h="617769">
                <a:tc>
                  <a:txBody>
                    <a:bodyPr/>
                    <a:lstStyle/>
                    <a:p>
                      <a:r>
                        <a:rPr lang="en-IE" sz="2200" b="1" dirty="0">
                          <a:solidFill>
                            <a:srgbClr val="000000"/>
                          </a:solidFill>
                        </a:rPr>
                        <a:t>Self employed</a:t>
                      </a:r>
                    </a:p>
                  </a:txBody>
                  <a:tcPr/>
                </a:tc>
                <a:tc>
                  <a:txBody>
                    <a:bodyPr/>
                    <a:lstStyle/>
                    <a:p>
                      <a:r>
                        <a:rPr lang="en-IE" sz="2200" b="1" dirty="0">
                          <a:solidFill>
                            <a:srgbClr val="000000"/>
                          </a:solidFill>
                        </a:rPr>
                        <a:t>306,600</a:t>
                      </a:r>
                    </a:p>
                  </a:txBody>
                  <a:tcPr/>
                </a:tc>
                <a:tc>
                  <a:txBody>
                    <a:bodyPr/>
                    <a:lstStyle/>
                    <a:p>
                      <a:r>
                        <a:rPr lang="en-IE" sz="2200" b="1" dirty="0">
                          <a:solidFill>
                            <a:srgbClr val="000000"/>
                          </a:solidFill>
                        </a:rPr>
                        <a:t> -1,700</a:t>
                      </a:r>
                      <a:r>
                        <a:rPr lang="en-IE" sz="2200" b="1" baseline="0" dirty="0">
                          <a:solidFill>
                            <a:srgbClr val="000000"/>
                          </a:solidFill>
                        </a:rPr>
                        <a:t> (-0.5%)</a:t>
                      </a:r>
                      <a:endParaRPr lang="en-IE" sz="2200" b="1" dirty="0">
                        <a:solidFill>
                          <a:srgbClr val="000000"/>
                        </a:solidFill>
                      </a:endParaRPr>
                    </a:p>
                  </a:txBody>
                  <a:tcPr/>
                </a:tc>
                <a:extLst>
                  <a:ext uri="{0D108BD9-81ED-4DB2-BD59-A6C34878D82A}">
                    <a16:rowId xmlns:a16="http://schemas.microsoft.com/office/drawing/2014/main" val="10001"/>
                  </a:ext>
                </a:extLst>
              </a:tr>
              <a:tr h="852693">
                <a:tc>
                  <a:txBody>
                    <a:bodyPr/>
                    <a:lstStyle/>
                    <a:p>
                      <a:r>
                        <a:rPr lang="en-IE" sz="2200" b="1" dirty="0">
                          <a:solidFill>
                            <a:srgbClr val="000000"/>
                          </a:solidFill>
                        </a:rPr>
                        <a:t>Employees</a:t>
                      </a:r>
                    </a:p>
                  </a:txBody>
                  <a:tcPr/>
                </a:tc>
                <a:tc>
                  <a:txBody>
                    <a:bodyPr/>
                    <a:lstStyle/>
                    <a:p>
                      <a:r>
                        <a:rPr lang="en-IE" sz="2200" b="1" dirty="0">
                          <a:solidFill>
                            <a:srgbClr val="000000"/>
                          </a:solidFill>
                        </a:rPr>
                        <a:t>2,020,900</a:t>
                      </a:r>
                    </a:p>
                  </a:txBody>
                  <a:tcPr/>
                </a:tc>
                <a:tc>
                  <a:txBody>
                    <a:bodyPr/>
                    <a:lstStyle/>
                    <a:p>
                      <a:r>
                        <a:rPr lang="en-IE" sz="2200" b="1" dirty="0">
                          <a:solidFill>
                            <a:srgbClr val="000000"/>
                          </a:solidFill>
                        </a:rPr>
                        <a:t> +206,500 (+11.4%)</a:t>
                      </a:r>
                    </a:p>
                  </a:txBody>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C8B7A073-5C9B-4778-831C-AD441AEE8D27}"/>
              </a:ext>
            </a:extLst>
          </p:cNvPr>
          <p:cNvSpPr>
            <a:spLocks noGrp="1"/>
          </p:cNvSpPr>
          <p:nvPr>
            <p:ph type="sldNum" sz="quarter" idx="4"/>
          </p:nvPr>
        </p:nvSpPr>
        <p:spPr/>
        <p:txBody>
          <a:bodyPr/>
          <a:lstStyle/>
          <a:p>
            <a:fld id="{517A7B32-69DB-4CF1-942C-111B3EAEDE95}" type="slidenum">
              <a:rPr lang="en-IE" smtClean="0"/>
              <a:t>23</a:t>
            </a:fld>
            <a:endParaRPr lang="en-IE" dirty="0"/>
          </a:p>
        </p:txBody>
      </p:sp>
    </p:spTree>
    <p:extLst>
      <p:ext uri="{BB962C8B-B14F-4D97-AF65-F5344CB8AC3E}">
        <p14:creationId xmlns:p14="http://schemas.microsoft.com/office/powerpoint/2010/main" val="356062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24</a:t>
            </a:fld>
            <a:endParaRPr lang="en-IE" dirty="0"/>
          </a:p>
        </p:txBody>
      </p:sp>
      <p:sp>
        <p:nvSpPr>
          <p:cNvPr id="7" name="Rectangle 3">
            <a:extLst>
              <a:ext uri="{FF2B5EF4-FFF2-40B4-BE49-F238E27FC236}">
                <a16:creationId xmlns:a16="http://schemas.microsoft.com/office/drawing/2014/main" id="{C183E464-BF46-4943-8DCD-74FE6302B97E}"/>
              </a:ext>
            </a:extLst>
          </p:cNvPr>
          <p:cNvSpPr txBox="1">
            <a:spLocks noChangeArrowheads="1"/>
          </p:cNvSpPr>
          <p:nvPr/>
        </p:nvSpPr>
        <p:spPr>
          <a:xfrm>
            <a:off x="266700" y="699542"/>
            <a:ext cx="8567738" cy="3552825"/>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2200" dirty="0">
                <a:solidFill>
                  <a:srgbClr val="000000"/>
                </a:solidFill>
                <a:latin typeface="Roboto Slab Bold"/>
              </a:rPr>
              <a:t>Seasonally adjusted employment was 2,352,500 in Q2 2021, up 4.6% from 2,249,900 in previous quarter</a:t>
            </a:r>
          </a:p>
          <a:p>
            <a:pPr marL="514350" indent="-514350" algn="just">
              <a:lnSpc>
                <a:spcPct val="90000"/>
              </a:lnSpc>
              <a:buFontTx/>
              <a:buChar char="•"/>
            </a:pPr>
            <a:endParaRPr lang="en-GB" sz="2200" dirty="0">
              <a:solidFill>
                <a:srgbClr val="000000"/>
              </a:solidFill>
              <a:latin typeface="Roboto Slab Bold"/>
            </a:endParaRPr>
          </a:p>
          <a:p>
            <a:pPr marL="514350" indent="-514350" algn="just">
              <a:lnSpc>
                <a:spcPct val="90000"/>
              </a:lnSpc>
              <a:buFontTx/>
              <a:buChar char="•"/>
            </a:pPr>
            <a:endParaRPr lang="en-GB" sz="2800" dirty="0">
              <a:latin typeface="Calibri" pitchFamily="34" charset="0"/>
            </a:endParaRPr>
          </a:p>
        </p:txBody>
      </p:sp>
      <p:sp>
        <p:nvSpPr>
          <p:cNvPr id="8" name="Rectangle 2">
            <a:extLst>
              <a:ext uri="{FF2B5EF4-FFF2-40B4-BE49-F238E27FC236}">
                <a16:creationId xmlns:a16="http://schemas.microsoft.com/office/drawing/2014/main" id="{EFD49349-CC83-44DE-82E2-EA8919B1461A}"/>
              </a:ext>
            </a:extLst>
          </p:cNvPr>
          <p:cNvSpPr txBox="1">
            <a:spLocks noChangeArrowheads="1"/>
          </p:cNvSpPr>
          <p:nvPr/>
        </p:nvSpPr>
        <p:spPr>
          <a:xfrm>
            <a:off x="179512" y="134402"/>
            <a:ext cx="7560840"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Employment – </a:t>
            </a:r>
            <a:r>
              <a:rPr lang="en-GB" sz="2800" u="sng" dirty="0">
                <a:latin typeface="Calibri" pitchFamily="34" charset="0"/>
              </a:rPr>
              <a:t>Seasonally adjusted</a:t>
            </a:r>
          </a:p>
        </p:txBody>
      </p:sp>
      <p:sp>
        <p:nvSpPr>
          <p:cNvPr id="2" name="Slide Number Placeholder 1">
            <a:extLst>
              <a:ext uri="{FF2B5EF4-FFF2-40B4-BE49-F238E27FC236}">
                <a16:creationId xmlns:a16="http://schemas.microsoft.com/office/drawing/2014/main" id="{5CF6D340-6BE7-49BD-97A4-429FDBC1A7D0}"/>
              </a:ext>
            </a:extLst>
          </p:cNvPr>
          <p:cNvSpPr>
            <a:spLocks noGrp="1"/>
          </p:cNvSpPr>
          <p:nvPr>
            <p:ph type="sldNum" sz="quarter" idx="4"/>
          </p:nvPr>
        </p:nvSpPr>
        <p:spPr/>
        <p:txBody>
          <a:bodyPr/>
          <a:lstStyle/>
          <a:p>
            <a:fld id="{517A7B32-69DB-4CF1-942C-111B3EAEDE95}" type="slidenum">
              <a:rPr lang="en-IE" smtClean="0"/>
              <a:pPr/>
              <a:t>24</a:t>
            </a:fld>
            <a:endParaRPr lang="en-IE" dirty="0"/>
          </a:p>
        </p:txBody>
      </p:sp>
      <p:graphicFrame>
        <p:nvGraphicFramePr>
          <p:cNvPr id="10" name="Chart 9">
            <a:extLst>
              <a:ext uri="{FF2B5EF4-FFF2-40B4-BE49-F238E27FC236}">
                <a16:creationId xmlns:a16="http://schemas.microsoft.com/office/drawing/2014/main" id="{6829E17C-9C60-49E5-A861-0D81A31DBD2D}"/>
              </a:ext>
            </a:extLst>
          </p:cNvPr>
          <p:cNvGraphicFramePr>
            <a:graphicFrameLocks/>
          </p:cNvGraphicFramePr>
          <p:nvPr>
            <p:extLst>
              <p:ext uri="{D42A27DB-BD31-4B8C-83A1-F6EECF244321}">
                <p14:modId xmlns:p14="http://schemas.microsoft.com/office/powerpoint/2010/main" val="2578652764"/>
              </p:ext>
            </p:extLst>
          </p:nvPr>
        </p:nvGraphicFramePr>
        <p:xfrm>
          <a:off x="611561" y="1419622"/>
          <a:ext cx="7488832" cy="2880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4:</a:t>
            </a:r>
            <a:br>
              <a:rPr lang="en-US" b="1" dirty="0"/>
            </a:br>
            <a:r>
              <a:rPr lang="en-US" b="1" dirty="0"/>
              <a:t>Unemployment</a:t>
            </a:r>
            <a:endParaRPr lang="en-US" dirty="0"/>
          </a:p>
        </p:txBody>
      </p:sp>
    </p:spTree>
    <p:extLst>
      <p:ext uri="{BB962C8B-B14F-4D97-AF65-F5344CB8AC3E}">
        <p14:creationId xmlns:p14="http://schemas.microsoft.com/office/powerpoint/2010/main" val="201294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26</a:t>
            </a:fld>
            <a:endParaRPr lang="en-IE" dirty="0"/>
          </a:p>
        </p:txBody>
      </p:sp>
      <p:sp>
        <p:nvSpPr>
          <p:cNvPr id="6" name="Rectangle 3">
            <a:extLst>
              <a:ext uri="{FF2B5EF4-FFF2-40B4-BE49-F238E27FC236}">
                <a16:creationId xmlns:a16="http://schemas.microsoft.com/office/drawing/2014/main" id="{8A1F4277-255B-4BE7-AFB0-A1C2759768AE}"/>
              </a:ext>
            </a:extLst>
          </p:cNvPr>
          <p:cNvSpPr txBox="1">
            <a:spLocks noChangeArrowheads="1"/>
          </p:cNvSpPr>
          <p:nvPr/>
        </p:nvSpPr>
        <p:spPr>
          <a:xfrm>
            <a:off x="179512" y="952501"/>
            <a:ext cx="8784976" cy="3059410"/>
          </a:xfrm>
          <a:prstGeom prst="rect">
            <a:avLst/>
          </a:prstGeom>
        </p:spPr>
        <p:txBody>
          <a:bodyPr>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2200" dirty="0">
                <a:solidFill>
                  <a:srgbClr val="000000"/>
                </a:solidFill>
                <a:latin typeface="Roboto Slab Bold"/>
              </a:rPr>
              <a:t>184,100 persons unemployed in Q2 2021</a:t>
            </a:r>
          </a:p>
          <a:p>
            <a:pPr marL="514350" indent="-514350" algn="just">
              <a:lnSpc>
                <a:spcPct val="90000"/>
              </a:lnSpc>
              <a:buFontTx/>
              <a:buChar char="•"/>
            </a:pPr>
            <a:r>
              <a:rPr lang="en-GB" sz="2200" dirty="0">
                <a:solidFill>
                  <a:srgbClr val="000000"/>
                </a:solidFill>
                <a:latin typeface="Roboto Slab Bold"/>
              </a:rPr>
              <a:t>Unemployment up +52.0% or +63,000 over the year</a:t>
            </a:r>
          </a:p>
          <a:p>
            <a:pPr marL="514350" indent="-514350" algn="just">
              <a:lnSpc>
                <a:spcPct val="90000"/>
              </a:lnSpc>
              <a:buFontTx/>
              <a:buChar char="•"/>
            </a:pPr>
            <a:r>
              <a:rPr lang="en-GB" sz="2200" dirty="0">
                <a:solidFill>
                  <a:srgbClr val="000000"/>
                </a:solidFill>
                <a:latin typeface="Roboto Slab Bold"/>
              </a:rPr>
              <a:t>Unemployment rate up from 5.4% to 7.3% over the year</a:t>
            </a:r>
          </a:p>
          <a:p>
            <a:pPr marL="0" indent="0" algn="just">
              <a:lnSpc>
                <a:spcPct val="90000"/>
              </a:lnSpc>
              <a:buFont typeface="Arial"/>
              <a:buNone/>
            </a:pPr>
            <a:endParaRPr lang="en-GB" sz="2200" dirty="0">
              <a:solidFill>
                <a:srgbClr val="000000"/>
              </a:solidFill>
              <a:latin typeface="Roboto Slab Bold"/>
            </a:endParaRPr>
          </a:p>
          <a:p>
            <a:pPr marL="514350" indent="-514350" algn="just">
              <a:lnSpc>
                <a:spcPct val="90000"/>
              </a:lnSpc>
              <a:buFontTx/>
              <a:buChar char="•"/>
            </a:pPr>
            <a:endParaRPr lang="en-GB" dirty="0">
              <a:latin typeface="Calibri" pitchFamily="34" charset="0"/>
            </a:endParaRPr>
          </a:p>
        </p:txBody>
      </p:sp>
      <p:sp>
        <p:nvSpPr>
          <p:cNvPr id="7" name="Rectangle 2">
            <a:extLst>
              <a:ext uri="{FF2B5EF4-FFF2-40B4-BE49-F238E27FC236}">
                <a16:creationId xmlns:a16="http://schemas.microsoft.com/office/drawing/2014/main" id="{64565082-BE9C-4CA3-AF83-04089880CD39}"/>
              </a:ext>
            </a:extLst>
          </p:cNvPr>
          <p:cNvSpPr txBox="1">
            <a:spLocks noChangeArrowheads="1"/>
          </p:cNvSpPr>
          <p:nvPr/>
        </p:nvSpPr>
        <p:spPr>
          <a:xfrm>
            <a:off x="324000" y="202332"/>
            <a:ext cx="4989512"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Unemployment - </a:t>
            </a:r>
            <a:r>
              <a:rPr lang="en-GB" sz="2800" u="sng" dirty="0">
                <a:latin typeface="Calibri" pitchFamily="34" charset="0"/>
              </a:rPr>
              <a:t>unadjusted</a:t>
            </a:r>
          </a:p>
        </p:txBody>
      </p:sp>
      <p:sp>
        <p:nvSpPr>
          <p:cNvPr id="2" name="Slide Number Placeholder 1">
            <a:extLst>
              <a:ext uri="{FF2B5EF4-FFF2-40B4-BE49-F238E27FC236}">
                <a16:creationId xmlns:a16="http://schemas.microsoft.com/office/drawing/2014/main" id="{26520855-8849-4F21-8D43-B50234E8652A}"/>
              </a:ext>
            </a:extLst>
          </p:cNvPr>
          <p:cNvSpPr>
            <a:spLocks noGrp="1"/>
          </p:cNvSpPr>
          <p:nvPr>
            <p:ph type="sldNum" sz="quarter" idx="4"/>
          </p:nvPr>
        </p:nvSpPr>
        <p:spPr/>
        <p:txBody>
          <a:bodyPr/>
          <a:lstStyle/>
          <a:p>
            <a:fld id="{517A7B32-69DB-4CF1-942C-111B3EAEDE95}" type="slidenum">
              <a:rPr lang="en-IE" smtClean="0"/>
              <a:pPr/>
              <a:t>26</a:t>
            </a:fld>
            <a:endParaRPr lang="en-IE" dirty="0"/>
          </a:p>
        </p:txBody>
      </p:sp>
      <p:graphicFrame>
        <p:nvGraphicFramePr>
          <p:cNvPr id="8" name="Chart 7">
            <a:extLst>
              <a:ext uri="{FF2B5EF4-FFF2-40B4-BE49-F238E27FC236}">
                <a16:creationId xmlns:a16="http://schemas.microsoft.com/office/drawing/2014/main" id="{8DB72325-848A-4AB9-9E83-E8A5EDD27CBA}"/>
              </a:ext>
            </a:extLst>
          </p:cNvPr>
          <p:cNvGraphicFramePr>
            <a:graphicFrameLocks/>
          </p:cNvGraphicFramePr>
          <p:nvPr>
            <p:extLst>
              <p:ext uri="{D42A27DB-BD31-4B8C-83A1-F6EECF244321}">
                <p14:modId xmlns:p14="http://schemas.microsoft.com/office/powerpoint/2010/main" val="1075967259"/>
              </p:ext>
            </p:extLst>
          </p:nvPr>
        </p:nvGraphicFramePr>
        <p:xfrm>
          <a:off x="601490" y="2067694"/>
          <a:ext cx="8290990"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40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395536" y="952501"/>
            <a:ext cx="8136904" cy="3059410"/>
          </a:xfrm>
        </p:spPr>
        <p:txBody>
          <a:bodyPr>
            <a:normAutofit/>
          </a:bodyPr>
          <a:lstStyle/>
          <a:p>
            <a:pPr marL="0" indent="0" algn="just">
              <a:lnSpc>
                <a:spcPct val="90000"/>
              </a:lnSpc>
              <a:buNone/>
            </a:pPr>
            <a:endParaRPr lang="en-GB" sz="2400"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Unemployment by gender</a:t>
            </a:r>
          </a:p>
        </p:txBody>
      </p:sp>
      <p:graphicFrame>
        <p:nvGraphicFramePr>
          <p:cNvPr id="2" name="Table 1"/>
          <p:cNvGraphicFramePr>
            <a:graphicFrameLocks noGrp="1"/>
          </p:cNvGraphicFramePr>
          <p:nvPr>
            <p:extLst>
              <p:ext uri="{D42A27DB-BD31-4B8C-83A1-F6EECF244321}">
                <p14:modId xmlns:p14="http://schemas.microsoft.com/office/powerpoint/2010/main" val="2459832296"/>
              </p:ext>
            </p:extLst>
          </p:nvPr>
        </p:nvGraphicFramePr>
        <p:xfrm>
          <a:off x="251520" y="790566"/>
          <a:ext cx="8568481" cy="241738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3239889">
                  <a:extLst>
                    <a:ext uri="{9D8B030D-6E8A-4147-A177-3AD203B41FA5}">
                      <a16:colId xmlns:a16="http://schemas.microsoft.com/office/drawing/2014/main" val="20003"/>
                    </a:ext>
                  </a:extLst>
                </a:gridCol>
              </a:tblGrid>
              <a:tr h="425786">
                <a:tc>
                  <a:txBody>
                    <a:bodyPr/>
                    <a:lstStyle/>
                    <a:p>
                      <a:r>
                        <a:rPr lang="en-IE" sz="2400" b="1" dirty="0">
                          <a:solidFill>
                            <a:srgbClr val="000000"/>
                          </a:solidFill>
                        </a:rPr>
                        <a:t>Gender</a:t>
                      </a:r>
                    </a:p>
                  </a:txBody>
                  <a:tcPr/>
                </a:tc>
                <a:tc>
                  <a:txBody>
                    <a:bodyPr/>
                    <a:lstStyle/>
                    <a:p>
                      <a:r>
                        <a:rPr lang="en-IE" sz="2400" b="1" dirty="0">
                          <a:solidFill>
                            <a:srgbClr val="000000"/>
                          </a:solidFill>
                        </a:rPr>
                        <a:t>Indicator</a:t>
                      </a:r>
                    </a:p>
                  </a:txBody>
                  <a:tcPr/>
                </a:tc>
                <a:tc>
                  <a:txBody>
                    <a:bodyPr/>
                    <a:lstStyle/>
                    <a:p>
                      <a:r>
                        <a:rPr lang="en-IE" sz="2400" b="1" dirty="0">
                          <a:solidFill>
                            <a:srgbClr val="000000"/>
                          </a:solidFill>
                        </a:rPr>
                        <a:t>Q2 2021</a:t>
                      </a:r>
                    </a:p>
                  </a:txBody>
                  <a:tcPr/>
                </a:tc>
                <a:tc>
                  <a:txBody>
                    <a:bodyPr/>
                    <a:lstStyle/>
                    <a:p>
                      <a:r>
                        <a:rPr lang="en-IE" sz="2400" b="1" dirty="0">
                          <a:solidFill>
                            <a:srgbClr val="000000"/>
                          </a:solidFill>
                        </a:rPr>
                        <a:t>Annual</a:t>
                      </a:r>
                      <a:r>
                        <a:rPr lang="en-IE" sz="2400" b="1" baseline="0" dirty="0">
                          <a:solidFill>
                            <a:srgbClr val="000000"/>
                          </a:solidFill>
                        </a:rPr>
                        <a:t> change</a:t>
                      </a:r>
                      <a:endParaRPr lang="en-IE" sz="2400" b="1" dirty="0">
                        <a:solidFill>
                          <a:srgbClr val="000000"/>
                        </a:solidFill>
                      </a:endParaRPr>
                    </a:p>
                  </a:txBody>
                  <a:tcPr/>
                </a:tc>
                <a:extLst>
                  <a:ext uri="{0D108BD9-81ED-4DB2-BD59-A6C34878D82A}">
                    <a16:rowId xmlns:a16="http://schemas.microsoft.com/office/drawing/2014/main" val="10000"/>
                  </a:ext>
                </a:extLst>
              </a:tr>
              <a:tr h="425786">
                <a:tc>
                  <a:txBody>
                    <a:bodyPr/>
                    <a:lstStyle/>
                    <a:p>
                      <a:r>
                        <a:rPr lang="en-IE" sz="2400" b="1" dirty="0">
                          <a:solidFill>
                            <a:srgbClr val="000000"/>
                          </a:solidFill>
                        </a:rPr>
                        <a:t>Males</a:t>
                      </a:r>
                    </a:p>
                  </a:txBody>
                  <a:tcPr/>
                </a:tc>
                <a:tc>
                  <a:txBody>
                    <a:bodyPr/>
                    <a:lstStyle/>
                    <a:p>
                      <a:r>
                        <a:rPr lang="en-IE" sz="2400" b="1" dirty="0">
                          <a:solidFill>
                            <a:srgbClr val="000000"/>
                          </a:solidFill>
                        </a:rPr>
                        <a:t>Unemployed</a:t>
                      </a:r>
                    </a:p>
                  </a:txBody>
                  <a:tcPr/>
                </a:tc>
                <a:tc>
                  <a:txBody>
                    <a:bodyPr/>
                    <a:lstStyle/>
                    <a:p>
                      <a:r>
                        <a:rPr lang="en-IE" sz="2400" b="1" dirty="0">
                          <a:solidFill>
                            <a:srgbClr val="000000"/>
                          </a:solidFill>
                        </a:rPr>
                        <a:t>99,500</a:t>
                      </a:r>
                    </a:p>
                  </a:txBody>
                  <a:tcPr/>
                </a:tc>
                <a:tc>
                  <a:txBody>
                    <a:bodyPr/>
                    <a:lstStyle/>
                    <a:p>
                      <a:r>
                        <a:rPr lang="en-IE" sz="2400" b="1" dirty="0">
                          <a:solidFill>
                            <a:srgbClr val="000000"/>
                          </a:solidFill>
                        </a:rPr>
                        <a:t>+33,500 (+50.9%)</a:t>
                      </a:r>
                    </a:p>
                  </a:txBody>
                  <a:tcPr/>
                </a:tc>
                <a:extLst>
                  <a:ext uri="{0D108BD9-81ED-4DB2-BD59-A6C34878D82A}">
                    <a16:rowId xmlns:a16="http://schemas.microsoft.com/office/drawing/2014/main" val="10001"/>
                  </a:ext>
                </a:extLst>
              </a:tr>
              <a:tr h="588588">
                <a:tc>
                  <a:txBody>
                    <a:bodyPr/>
                    <a:lstStyle/>
                    <a:p>
                      <a:endParaRPr lang="en-IE" sz="2400" b="1" dirty="0">
                        <a:solidFill>
                          <a:srgbClr val="000000"/>
                        </a:solidFill>
                      </a:endParaRPr>
                    </a:p>
                  </a:txBody>
                  <a:tcPr>
                    <a:lnB w="12700" cap="flat" cmpd="sng" algn="ctr">
                      <a:noFill/>
                      <a:prstDash val="solid"/>
                      <a:round/>
                      <a:headEnd type="none" w="med" len="med"/>
                      <a:tailEnd type="none" w="med" len="med"/>
                    </a:lnB>
                  </a:tcPr>
                </a:tc>
                <a:tc>
                  <a:txBody>
                    <a:bodyPr/>
                    <a:lstStyle/>
                    <a:p>
                      <a:r>
                        <a:rPr lang="en-IE" sz="2400" b="1" dirty="0">
                          <a:solidFill>
                            <a:srgbClr val="000000"/>
                          </a:solidFill>
                        </a:rPr>
                        <a:t>Rate</a:t>
                      </a:r>
                    </a:p>
                  </a:txBody>
                  <a:tcPr>
                    <a:lnB w="12700" cap="flat" cmpd="sng" algn="ctr">
                      <a:noFill/>
                      <a:prstDash val="solid"/>
                      <a:round/>
                      <a:headEnd type="none" w="med" len="med"/>
                      <a:tailEnd type="none" w="med" len="med"/>
                    </a:lnB>
                  </a:tcPr>
                </a:tc>
                <a:tc>
                  <a:txBody>
                    <a:bodyPr/>
                    <a:lstStyle/>
                    <a:p>
                      <a:r>
                        <a:rPr lang="en-IE" sz="2400" b="1" dirty="0">
                          <a:solidFill>
                            <a:srgbClr val="000000"/>
                          </a:solidFill>
                        </a:rPr>
                        <a:t>7.4%</a:t>
                      </a:r>
                    </a:p>
                  </a:txBody>
                  <a:tcPr>
                    <a:lnB w="12700" cap="flat" cmpd="sng" algn="ctr">
                      <a:noFill/>
                      <a:prstDash val="solid"/>
                      <a:round/>
                      <a:headEnd type="none" w="med" len="med"/>
                      <a:tailEnd type="none" w="med" len="med"/>
                    </a:lnB>
                  </a:tcPr>
                </a:tc>
                <a:tc>
                  <a:txBody>
                    <a:bodyPr/>
                    <a:lstStyle/>
                    <a:p>
                      <a:r>
                        <a:rPr lang="en-IE" sz="2400" b="1" baseline="0" dirty="0">
                          <a:solidFill>
                            <a:srgbClr val="000000"/>
                          </a:solidFill>
                        </a:rPr>
                        <a:t>+2.0 percentage points</a:t>
                      </a:r>
                      <a:endParaRPr lang="en-IE" sz="2400" b="1" dirty="0">
                        <a:solidFill>
                          <a:srgbClr val="000000"/>
                        </a:solidFill>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IE" sz="2400" b="1" dirty="0">
                          <a:solidFill>
                            <a:srgbClr val="000000"/>
                          </a:solidFill>
                        </a:rPr>
                        <a:t>Females</a:t>
                      </a:r>
                    </a:p>
                  </a:txBody>
                  <a:tcPr>
                    <a:lnT w="12700" cap="flat" cmpd="sng" algn="ctr">
                      <a:noFill/>
                      <a:prstDash val="solid"/>
                      <a:round/>
                      <a:headEnd type="none" w="med" len="med"/>
                      <a:tailEnd type="none" w="med" len="med"/>
                    </a:lnT>
                  </a:tcPr>
                </a:tc>
                <a:tc>
                  <a:txBody>
                    <a:bodyPr/>
                    <a:lstStyle/>
                    <a:p>
                      <a:r>
                        <a:rPr lang="en-IE" sz="2400" b="1" dirty="0">
                          <a:solidFill>
                            <a:srgbClr val="000000"/>
                          </a:solidFill>
                        </a:rPr>
                        <a:t>Unemployed</a:t>
                      </a:r>
                    </a:p>
                  </a:txBody>
                  <a:tcPr>
                    <a:lnT w="12700" cap="flat" cmpd="sng" algn="ctr">
                      <a:noFill/>
                      <a:prstDash val="solid"/>
                      <a:round/>
                      <a:headEnd type="none" w="med" len="med"/>
                      <a:tailEnd type="none" w="med" len="med"/>
                    </a:lnT>
                  </a:tcPr>
                </a:tc>
                <a:tc>
                  <a:txBody>
                    <a:bodyPr/>
                    <a:lstStyle/>
                    <a:p>
                      <a:r>
                        <a:rPr lang="en-IE" sz="2400" b="1" dirty="0">
                          <a:solidFill>
                            <a:srgbClr val="000000"/>
                          </a:solidFill>
                        </a:rPr>
                        <a:t>84,600</a:t>
                      </a:r>
                    </a:p>
                  </a:txBody>
                  <a:tcP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a:solidFill>
                            <a:srgbClr val="000000"/>
                          </a:solidFill>
                        </a:rPr>
                        <a:t>+29,500 (+53.5%)</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r h="425786">
                <a:tc>
                  <a:txBody>
                    <a:bodyPr/>
                    <a:lstStyle/>
                    <a:p>
                      <a:endParaRPr lang="en-IE" sz="2400" b="1" dirty="0">
                        <a:solidFill>
                          <a:srgbClr val="000000"/>
                        </a:solidFill>
                      </a:endParaRPr>
                    </a:p>
                  </a:txBody>
                  <a:tcPr/>
                </a:tc>
                <a:tc>
                  <a:txBody>
                    <a:bodyPr/>
                    <a:lstStyle/>
                    <a:p>
                      <a:r>
                        <a:rPr lang="en-IE" sz="2400" b="1" dirty="0">
                          <a:solidFill>
                            <a:srgbClr val="000000"/>
                          </a:solidFill>
                        </a:rPr>
                        <a:t>Rate</a:t>
                      </a:r>
                    </a:p>
                  </a:txBody>
                  <a:tcPr/>
                </a:tc>
                <a:tc>
                  <a:txBody>
                    <a:bodyPr/>
                    <a:lstStyle/>
                    <a:p>
                      <a:r>
                        <a:rPr lang="en-IE" sz="2400" b="1" dirty="0">
                          <a:solidFill>
                            <a:srgbClr val="000000"/>
                          </a:solidFill>
                        </a:rPr>
                        <a:t>7.2%</a:t>
                      </a:r>
                    </a:p>
                  </a:txBody>
                  <a:tcPr/>
                </a:tc>
                <a:tc>
                  <a:txBody>
                    <a:bodyPr/>
                    <a:lstStyle/>
                    <a:p>
                      <a:r>
                        <a:rPr lang="en-IE" sz="2400" b="1" dirty="0">
                          <a:solidFill>
                            <a:srgbClr val="000000"/>
                          </a:solidFill>
                        </a:rPr>
                        <a:t>+1.8  percentage points</a:t>
                      </a:r>
                    </a:p>
                  </a:txBody>
                  <a:tcPr/>
                </a:tc>
                <a:extLst>
                  <a:ext uri="{0D108BD9-81ED-4DB2-BD59-A6C34878D82A}">
                    <a16:rowId xmlns:a16="http://schemas.microsoft.com/office/drawing/2014/main" val="10004"/>
                  </a:ext>
                </a:extLst>
              </a:tr>
            </a:tbl>
          </a:graphicData>
        </a:graphic>
      </p:graphicFrame>
      <p:sp>
        <p:nvSpPr>
          <p:cNvPr id="6" name="Slide Number Placeholder 5">
            <a:extLst>
              <a:ext uri="{FF2B5EF4-FFF2-40B4-BE49-F238E27FC236}">
                <a16:creationId xmlns:a16="http://schemas.microsoft.com/office/drawing/2014/main" id="{53E266D3-2E94-4EE4-9A83-7A9743C02BBD}"/>
              </a:ext>
            </a:extLst>
          </p:cNvPr>
          <p:cNvSpPr>
            <a:spLocks noGrp="1"/>
          </p:cNvSpPr>
          <p:nvPr>
            <p:ph type="sldNum" sz="quarter" idx="4"/>
          </p:nvPr>
        </p:nvSpPr>
        <p:spPr/>
        <p:txBody>
          <a:bodyPr/>
          <a:lstStyle/>
          <a:p>
            <a:fld id="{517A7B32-69DB-4CF1-942C-111B3EAEDE95}" type="slidenum">
              <a:rPr lang="en-IE" smtClean="0"/>
              <a:t>27</a:t>
            </a:fld>
            <a:endParaRPr lang="en-IE" dirty="0"/>
          </a:p>
        </p:txBody>
      </p:sp>
    </p:spTree>
    <p:extLst>
      <p:ext uri="{BB962C8B-B14F-4D97-AF65-F5344CB8AC3E}">
        <p14:creationId xmlns:p14="http://schemas.microsoft.com/office/powerpoint/2010/main" val="272410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266700" y="923925"/>
            <a:ext cx="8567738" cy="3552825"/>
          </a:xfrm>
        </p:spPr>
        <p:txBody>
          <a:bodyPr/>
          <a:lstStyle/>
          <a:p>
            <a:pPr marL="514350" indent="-514350" algn="just">
              <a:lnSpc>
                <a:spcPct val="90000"/>
              </a:lnSpc>
              <a:buFontTx/>
              <a:buChar char="•"/>
            </a:pPr>
            <a:r>
              <a:rPr lang="en-GB" dirty="0">
                <a:solidFill>
                  <a:srgbClr val="000000"/>
                </a:solidFill>
                <a:latin typeface="Roboto Slab Bold"/>
              </a:rPr>
              <a:t>Long-term unemployment rate up from 1.1% to 2.0% over the year</a:t>
            </a:r>
          </a:p>
          <a:p>
            <a:pPr marL="514350" indent="-514350" algn="just">
              <a:lnSpc>
                <a:spcPct val="90000"/>
              </a:lnSpc>
              <a:buFontTx/>
              <a:buChar char="•"/>
            </a:pPr>
            <a:r>
              <a:rPr lang="en-GB" dirty="0">
                <a:solidFill>
                  <a:srgbClr val="000000"/>
                </a:solidFill>
                <a:latin typeface="Roboto Slab Bold"/>
              </a:rPr>
              <a:t>Total number of persons classified as long-term unemployed is now 49,500 – up 23,800 (+92.8%) from Q2 2020 </a:t>
            </a:r>
          </a:p>
          <a:p>
            <a:pPr marL="514350" indent="-514350" algn="just">
              <a:lnSpc>
                <a:spcPct val="90000"/>
              </a:lnSpc>
              <a:buFontTx/>
              <a:buChar char="•"/>
            </a:pPr>
            <a:r>
              <a:rPr lang="en-GB" dirty="0">
                <a:solidFill>
                  <a:srgbClr val="000000"/>
                </a:solidFill>
                <a:latin typeface="Roboto Slab Bold"/>
              </a:rPr>
              <a:t>Long-term unemployment as proportion of all unemployed now 26.9%</a:t>
            </a:r>
          </a:p>
        </p:txBody>
      </p:sp>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Unemployment - duration</a:t>
            </a:r>
          </a:p>
        </p:txBody>
      </p:sp>
      <p:sp>
        <p:nvSpPr>
          <p:cNvPr id="2" name="Slide Number Placeholder 1">
            <a:extLst>
              <a:ext uri="{FF2B5EF4-FFF2-40B4-BE49-F238E27FC236}">
                <a16:creationId xmlns:a16="http://schemas.microsoft.com/office/drawing/2014/main" id="{14976842-6011-456C-A68E-437F2EAE74B8}"/>
              </a:ext>
            </a:extLst>
          </p:cNvPr>
          <p:cNvSpPr>
            <a:spLocks noGrp="1"/>
          </p:cNvSpPr>
          <p:nvPr>
            <p:ph type="sldNum" sz="quarter" idx="4"/>
          </p:nvPr>
        </p:nvSpPr>
        <p:spPr/>
        <p:txBody>
          <a:bodyPr/>
          <a:lstStyle/>
          <a:p>
            <a:fld id="{517A7B32-69DB-4CF1-942C-111B3EAEDE95}" type="slidenum">
              <a:rPr lang="en-IE" smtClean="0"/>
              <a:t>28</a:t>
            </a:fld>
            <a:endParaRPr lang="en-IE" dirty="0"/>
          </a:p>
        </p:txBody>
      </p:sp>
    </p:spTree>
    <p:extLst>
      <p:ext uri="{BB962C8B-B14F-4D97-AF65-F5344CB8AC3E}">
        <p14:creationId xmlns:p14="http://schemas.microsoft.com/office/powerpoint/2010/main" val="356062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29</a:t>
            </a:fld>
            <a:endParaRPr lang="en-IE" dirty="0"/>
          </a:p>
        </p:txBody>
      </p:sp>
      <p:sp>
        <p:nvSpPr>
          <p:cNvPr id="7" name="Rectangle 2">
            <a:extLst>
              <a:ext uri="{FF2B5EF4-FFF2-40B4-BE49-F238E27FC236}">
                <a16:creationId xmlns:a16="http://schemas.microsoft.com/office/drawing/2014/main" id="{64565082-BE9C-4CA3-AF83-04089880CD39}"/>
              </a:ext>
            </a:extLst>
          </p:cNvPr>
          <p:cNvSpPr txBox="1">
            <a:spLocks noChangeArrowheads="1"/>
          </p:cNvSpPr>
          <p:nvPr/>
        </p:nvSpPr>
        <p:spPr>
          <a:xfrm>
            <a:off x="324000" y="202332"/>
            <a:ext cx="8362800"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Unemployment  - </a:t>
            </a:r>
            <a:r>
              <a:rPr lang="en-GB" sz="2800" u="sng" dirty="0">
                <a:latin typeface="Calibri" pitchFamily="34" charset="0"/>
              </a:rPr>
              <a:t>seasonally adjusted</a:t>
            </a:r>
          </a:p>
        </p:txBody>
      </p:sp>
      <p:sp>
        <p:nvSpPr>
          <p:cNvPr id="9" name="Rectangle 3">
            <a:extLst>
              <a:ext uri="{FF2B5EF4-FFF2-40B4-BE49-F238E27FC236}">
                <a16:creationId xmlns:a16="http://schemas.microsoft.com/office/drawing/2014/main" id="{23D15367-D4BE-4A8F-ABC9-3BCA961D6531}"/>
              </a:ext>
            </a:extLst>
          </p:cNvPr>
          <p:cNvSpPr txBox="1">
            <a:spLocks noChangeArrowheads="1"/>
          </p:cNvSpPr>
          <p:nvPr/>
        </p:nvSpPr>
        <p:spPr>
          <a:xfrm>
            <a:off x="107504" y="699542"/>
            <a:ext cx="9036496" cy="3888432"/>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dirty="0">
                <a:solidFill>
                  <a:srgbClr val="000000"/>
                </a:solidFill>
                <a:latin typeface="Roboto Slab Bold"/>
              </a:rPr>
              <a:t>Seasonally adjusted unemployment rate down from 7.3% to 7.1% over the quarter</a:t>
            </a:r>
          </a:p>
          <a:p>
            <a:pPr marL="514350" indent="-514350" algn="just">
              <a:lnSpc>
                <a:spcPct val="90000"/>
              </a:lnSpc>
              <a:buFontTx/>
              <a:buChar char="•"/>
            </a:pPr>
            <a:r>
              <a:rPr lang="en-GB" dirty="0">
                <a:solidFill>
                  <a:srgbClr val="000000"/>
                </a:solidFill>
                <a:latin typeface="Roboto Slab Bold"/>
              </a:rPr>
              <a:t>The seasonally adjusted number of persons unemployed is down slightly from 178,300 to 177,100</a:t>
            </a:r>
          </a:p>
          <a:p>
            <a:pPr marL="0" indent="0" algn="just">
              <a:lnSpc>
                <a:spcPct val="90000"/>
              </a:lnSpc>
              <a:buNone/>
            </a:pPr>
            <a:endParaRPr lang="en-GB" dirty="0">
              <a:latin typeface="Calibri" pitchFamily="34" charset="0"/>
            </a:endParaRPr>
          </a:p>
          <a:p>
            <a:pPr marL="514350" indent="-514350" algn="just">
              <a:lnSpc>
                <a:spcPct val="90000"/>
              </a:lnSpc>
              <a:buFontTx/>
              <a:buChar char="•"/>
            </a:pPr>
            <a:endParaRPr lang="en-GB" dirty="0">
              <a:latin typeface="Calibri" pitchFamily="34" charset="0"/>
            </a:endParaRPr>
          </a:p>
        </p:txBody>
      </p:sp>
      <p:sp>
        <p:nvSpPr>
          <p:cNvPr id="2" name="Slide Number Placeholder 1">
            <a:extLst>
              <a:ext uri="{FF2B5EF4-FFF2-40B4-BE49-F238E27FC236}">
                <a16:creationId xmlns:a16="http://schemas.microsoft.com/office/drawing/2014/main" id="{EA088290-2428-4867-A008-93DE6F338665}"/>
              </a:ext>
            </a:extLst>
          </p:cNvPr>
          <p:cNvSpPr>
            <a:spLocks noGrp="1"/>
          </p:cNvSpPr>
          <p:nvPr>
            <p:ph type="sldNum" sz="quarter" idx="4"/>
          </p:nvPr>
        </p:nvSpPr>
        <p:spPr/>
        <p:txBody>
          <a:bodyPr/>
          <a:lstStyle/>
          <a:p>
            <a:fld id="{517A7B32-69DB-4CF1-942C-111B3EAEDE95}" type="slidenum">
              <a:rPr lang="en-IE" smtClean="0"/>
              <a:pPr/>
              <a:t>29</a:t>
            </a:fld>
            <a:endParaRPr lang="en-IE" dirty="0"/>
          </a:p>
        </p:txBody>
      </p:sp>
      <p:graphicFrame>
        <p:nvGraphicFramePr>
          <p:cNvPr id="10" name="Chart 9">
            <a:extLst>
              <a:ext uri="{FF2B5EF4-FFF2-40B4-BE49-F238E27FC236}">
                <a16:creationId xmlns:a16="http://schemas.microsoft.com/office/drawing/2014/main" id="{DFA3A7FF-61C7-4091-911F-678F54BD7499}"/>
              </a:ext>
            </a:extLst>
          </p:cNvPr>
          <p:cNvGraphicFramePr>
            <a:graphicFrameLocks/>
          </p:cNvGraphicFramePr>
          <p:nvPr>
            <p:extLst>
              <p:ext uri="{D42A27DB-BD31-4B8C-83A1-F6EECF244321}">
                <p14:modId xmlns:p14="http://schemas.microsoft.com/office/powerpoint/2010/main" val="2124264589"/>
              </p:ext>
            </p:extLst>
          </p:nvPr>
        </p:nvGraphicFramePr>
        <p:xfrm>
          <a:off x="971600" y="2283718"/>
          <a:ext cx="7632848" cy="2304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488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a:xfrm>
            <a:off x="205680" y="205979"/>
            <a:ext cx="8686800" cy="857250"/>
          </a:xfrm>
        </p:spPr>
        <p:txBody>
          <a:bodyPr>
            <a:noAutofit/>
          </a:bodyPr>
          <a:lstStyle/>
          <a:p>
            <a:r>
              <a:rPr lang="en-IE" sz="2400" dirty="0"/>
              <a:t>Labour Market classification in the Labour Force Survey</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US" sz="2000" dirty="0">
                <a:solidFill>
                  <a:srgbClr val="000000"/>
                </a:solidFill>
                <a:latin typeface="Roboto Slab Bold"/>
              </a:rPr>
              <a:t>The official </a:t>
            </a:r>
            <a:r>
              <a:rPr lang="en-US" sz="2000" dirty="0" err="1">
                <a:solidFill>
                  <a:srgbClr val="000000"/>
                </a:solidFill>
                <a:latin typeface="Roboto Slab Bold"/>
              </a:rPr>
              <a:t>labour</a:t>
            </a:r>
            <a:r>
              <a:rPr lang="en-US" sz="2000" dirty="0">
                <a:solidFill>
                  <a:srgbClr val="000000"/>
                </a:solidFill>
                <a:latin typeface="Roboto Slab Bold"/>
              </a:rPr>
              <a:t> market classification of respondents to the </a:t>
            </a:r>
            <a:r>
              <a:rPr lang="en-US" sz="2000" dirty="0" err="1">
                <a:solidFill>
                  <a:srgbClr val="000000"/>
                </a:solidFill>
                <a:latin typeface="Roboto Slab Bold"/>
              </a:rPr>
              <a:t>Labour</a:t>
            </a:r>
            <a:r>
              <a:rPr lang="en-US" sz="2000" dirty="0">
                <a:solidFill>
                  <a:srgbClr val="000000"/>
                </a:solidFill>
                <a:latin typeface="Roboto Slab Bold"/>
              </a:rPr>
              <a:t> Force Survey (LFS) is based on the International </a:t>
            </a:r>
            <a:r>
              <a:rPr lang="en-US" sz="2000" dirty="0" err="1">
                <a:solidFill>
                  <a:srgbClr val="000000"/>
                </a:solidFill>
                <a:latin typeface="Roboto Slab Bold"/>
              </a:rPr>
              <a:t>Labour</a:t>
            </a:r>
            <a:r>
              <a:rPr lang="en-US" sz="2000" dirty="0">
                <a:solidFill>
                  <a:srgbClr val="000000"/>
                </a:solidFill>
                <a:latin typeface="Roboto Slab Bold"/>
              </a:rPr>
              <a:t> </a:t>
            </a:r>
            <a:r>
              <a:rPr lang="en-US" sz="2000" dirty="0" err="1">
                <a:solidFill>
                  <a:srgbClr val="000000"/>
                </a:solidFill>
                <a:latin typeface="Roboto Slab Bold"/>
              </a:rPr>
              <a:t>Organisation</a:t>
            </a:r>
            <a:r>
              <a:rPr lang="en-US" sz="2000" dirty="0">
                <a:solidFill>
                  <a:srgbClr val="000000"/>
                </a:solidFill>
                <a:latin typeface="Roboto Slab Bold"/>
              </a:rPr>
              <a:t> (ILO) criteria</a:t>
            </a:r>
          </a:p>
          <a:p>
            <a:r>
              <a:rPr lang="en-US" sz="2000" dirty="0">
                <a:solidFill>
                  <a:srgbClr val="000000"/>
                </a:solidFill>
                <a:latin typeface="Roboto Slab Bold"/>
              </a:rPr>
              <a:t>For your information, the key concepts and definitions are included in the annex at the end of this presentation</a:t>
            </a:r>
          </a:p>
          <a:p>
            <a:r>
              <a:rPr lang="en-US" sz="2000" dirty="0">
                <a:solidFill>
                  <a:srgbClr val="000000"/>
                </a:solidFill>
                <a:latin typeface="Roboto Slab Bold"/>
              </a:rPr>
              <a:t>LFS results for Q2 2021 like previous quarters are published according to this criteria</a:t>
            </a:r>
          </a:p>
          <a:p>
            <a:pPr lvl="1"/>
            <a:endParaRPr lang="en-IE" dirty="0"/>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a:t>
            </a:fld>
            <a:endParaRPr lang="en-IE" dirty="0"/>
          </a:p>
        </p:txBody>
      </p:sp>
    </p:spTree>
    <p:extLst>
      <p:ext uri="{BB962C8B-B14F-4D97-AF65-F5344CB8AC3E}">
        <p14:creationId xmlns:p14="http://schemas.microsoft.com/office/powerpoint/2010/main" val="350118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5:</a:t>
            </a:r>
            <a:br>
              <a:rPr lang="en-US" b="1" dirty="0"/>
            </a:br>
            <a:r>
              <a:rPr lang="en-US" dirty="0"/>
              <a:t>Labour Force</a:t>
            </a:r>
          </a:p>
        </p:txBody>
      </p:sp>
    </p:spTree>
    <p:extLst>
      <p:ext uri="{BB962C8B-B14F-4D97-AF65-F5344CB8AC3E}">
        <p14:creationId xmlns:p14="http://schemas.microsoft.com/office/powerpoint/2010/main" val="77687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266700" y="699542"/>
            <a:ext cx="8553300" cy="3805783"/>
          </a:xfrm>
        </p:spPr>
        <p:txBody>
          <a:bodyPr>
            <a:normAutofit/>
          </a:bodyPr>
          <a:lstStyle/>
          <a:p>
            <a:pPr marL="514350" indent="-514350" algn="just">
              <a:lnSpc>
                <a:spcPct val="90000"/>
              </a:lnSpc>
              <a:buFontTx/>
              <a:buChar char="•"/>
            </a:pPr>
            <a:r>
              <a:rPr lang="en-GB" sz="2000" b="1" u="sng" dirty="0">
                <a:solidFill>
                  <a:srgbClr val="000000"/>
                </a:solidFill>
                <a:latin typeface="Roboto Slab Bold"/>
              </a:rPr>
              <a:t>Unadjusted</a:t>
            </a:r>
          </a:p>
          <a:p>
            <a:pPr marL="914400" lvl="1" indent="-514350" algn="just">
              <a:lnSpc>
                <a:spcPct val="90000"/>
              </a:lnSpc>
              <a:buFontTx/>
              <a:buChar char="•"/>
            </a:pPr>
            <a:r>
              <a:rPr lang="en-GB" sz="2000" dirty="0">
                <a:solidFill>
                  <a:srgbClr val="000000"/>
                </a:solidFill>
                <a:latin typeface="Roboto Slab Bold"/>
              </a:rPr>
              <a:t>Increased by 274,000 (+12.1%) over the year to 2,533,200 in Q2 2021</a:t>
            </a:r>
          </a:p>
          <a:p>
            <a:pPr marL="914400" lvl="1" indent="-514350" algn="just">
              <a:lnSpc>
                <a:spcPct val="90000"/>
              </a:lnSpc>
              <a:buFontTx/>
              <a:buChar char="•"/>
            </a:pPr>
            <a:r>
              <a:rPr lang="en-GB" sz="2000" dirty="0">
                <a:solidFill>
                  <a:srgbClr val="000000"/>
                </a:solidFill>
                <a:latin typeface="Roboto Slab Bold"/>
              </a:rPr>
              <a:t>Participation increased over the year from 56.9% to 63.1%</a:t>
            </a:r>
          </a:p>
          <a:p>
            <a:pPr marL="914400" lvl="1" indent="-514350" algn="just">
              <a:lnSpc>
                <a:spcPct val="90000"/>
              </a:lnSpc>
              <a:buFontTx/>
              <a:buChar char="•"/>
            </a:pPr>
            <a:r>
              <a:rPr lang="en-GB" sz="2000" dirty="0">
                <a:solidFill>
                  <a:srgbClr val="000000"/>
                </a:solidFill>
                <a:latin typeface="Roboto Slab Bold"/>
              </a:rPr>
              <a:t>Demographic effect +16,100</a:t>
            </a:r>
          </a:p>
          <a:p>
            <a:pPr marL="914400" lvl="1" indent="-514350" algn="just">
              <a:lnSpc>
                <a:spcPct val="90000"/>
              </a:lnSpc>
              <a:buFontTx/>
              <a:buChar char="•"/>
            </a:pPr>
            <a:r>
              <a:rPr lang="en-GB" sz="2000" dirty="0">
                <a:solidFill>
                  <a:srgbClr val="000000"/>
                </a:solidFill>
                <a:latin typeface="Roboto Slab Bold"/>
              </a:rPr>
              <a:t>Participation effect  +257,900</a:t>
            </a:r>
          </a:p>
          <a:p>
            <a:pPr marL="514350" indent="-514350" algn="just">
              <a:lnSpc>
                <a:spcPct val="90000"/>
              </a:lnSpc>
              <a:buFontTx/>
              <a:buChar char="•"/>
            </a:pPr>
            <a:r>
              <a:rPr lang="en-GB" sz="2000" b="1" u="sng" dirty="0">
                <a:solidFill>
                  <a:srgbClr val="000000"/>
                </a:solidFill>
                <a:latin typeface="Roboto Slab Bold"/>
              </a:rPr>
              <a:t>Seasonally Adjusted</a:t>
            </a:r>
          </a:p>
          <a:p>
            <a:pPr marL="914400" lvl="1" indent="-514350" algn="just">
              <a:lnSpc>
                <a:spcPct val="90000"/>
              </a:lnSpc>
              <a:buFontTx/>
              <a:buChar char="•"/>
            </a:pPr>
            <a:r>
              <a:rPr lang="en-IE" sz="2000" dirty="0">
                <a:solidFill>
                  <a:srgbClr val="000000"/>
                </a:solidFill>
                <a:latin typeface="Roboto Slab Bold"/>
              </a:rPr>
              <a:t>Increase of 110,100 or 4.5% over the quarter to 2,531,000 in Q2 2021</a:t>
            </a:r>
          </a:p>
          <a:p>
            <a:pPr marL="914400" lvl="1" indent="-514350" algn="just">
              <a:lnSpc>
                <a:spcPct val="90000"/>
              </a:lnSpc>
              <a:buFontTx/>
              <a:buChar char="•"/>
            </a:pPr>
            <a:endParaRPr lang="en-GB" b="1" u="sng"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Labour Force</a:t>
            </a:r>
            <a:endParaRPr lang="en-GB" sz="2800" u="sng" dirty="0">
              <a:latin typeface="Calibri" pitchFamily="34"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3599250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8C2B6-486D-4F0C-AB38-22BC6CB859EA}"/>
              </a:ext>
            </a:extLst>
          </p:cNvPr>
          <p:cNvSpPr>
            <a:spLocks noGrp="1"/>
          </p:cNvSpPr>
          <p:nvPr>
            <p:ph type="ctrTitle"/>
          </p:nvPr>
        </p:nvSpPr>
        <p:spPr>
          <a:xfrm>
            <a:off x="179512" y="1597821"/>
            <a:ext cx="4392488" cy="3350193"/>
          </a:xfrm>
        </p:spPr>
        <p:txBody>
          <a:bodyPr/>
          <a:lstStyle/>
          <a:p>
            <a:r>
              <a:rPr lang="en-IE" b="1" dirty="0"/>
              <a:t>Section 6:</a:t>
            </a:r>
            <a:br>
              <a:rPr lang="en-IE" dirty="0"/>
            </a:br>
            <a:r>
              <a:rPr lang="en-IE" dirty="0"/>
              <a:t>Forthcoming releases and Summary of Q2 2021 LFS results</a:t>
            </a:r>
          </a:p>
        </p:txBody>
      </p:sp>
      <p:sp>
        <p:nvSpPr>
          <p:cNvPr id="4" name="Slide Number Placeholder 3">
            <a:extLst>
              <a:ext uri="{FF2B5EF4-FFF2-40B4-BE49-F238E27FC236}">
                <a16:creationId xmlns:a16="http://schemas.microsoft.com/office/drawing/2014/main" id="{D516ADB8-53A8-42DD-B052-ACAA78695F96}"/>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32</a:t>
            </a:fld>
            <a:endParaRPr lang="en-IE" dirty="0"/>
          </a:p>
        </p:txBody>
      </p:sp>
    </p:spTree>
    <p:extLst>
      <p:ext uri="{BB962C8B-B14F-4D97-AF65-F5344CB8AC3E}">
        <p14:creationId xmlns:p14="http://schemas.microsoft.com/office/powerpoint/2010/main" val="1727437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4641CD-116B-4365-AB75-70CA0794E48A}"/>
              </a:ext>
            </a:extLst>
          </p:cNvPr>
          <p:cNvSpPr>
            <a:spLocks noGrp="1"/>
          </p:cNvSpPr>
          <p:nvPr>
            <p:ph type="sldNum" sz="quarter" idx="4"/>
          </p:nvPr>
        </p:nvSpPr>
        <p:spPr/>
        <p:txBody>
          <a:bodyPr/>
          <a:lstStyle/>
          <a:p>
            <a:fld id="{517A7B32-69DB-4CF1-942C-111B3EAEDE95}" type="slidenum">
              <a:rPr lang="en-IE" smtClean="0"/>
              <a:t>33</a:t>
            </a:fld>
            <a:endParaRPr lang="en-IE" dirty="0"/>
          </a:p>
        </p:txBody>
      </p:sp>
      <p:sp>
        <p:nvSpPr>
          <p:cNvPr id="2" name="Title 1">
            <a:extLst>
              <a:ext uri="{FF2B5EF4-FFF2-40B4-BE49-F238E27FC236}">
                <a16:creationId xmlns:a16="http://schemas.microsoft.com/office/drawing/2014/main" id="{1AEA8039-4697-49EB-8C12-6CE1FC06AA40}"/>
              </a:ext>
            </a:extLst>
          </p:cNvPr>
          <p:cNvSpPr>
            <a:spLocks noGrp="1"/>
          </p:cNvSpPr>
          <p:nvPr>
            <p:ph type="title" idx="4294967295"/>
          </p:nvPr>
        </p:nvSpPr>
        <p:spPr>
          <a:xfrm>
            <a:off x="179512" y="-20538"/>
            <a:ext cx="8748712" cy="993775"/>
          </a:xfrm>
        </p:spPr>
        <p:txBody>
          <a:bodyPr>
            <a:normAutofit/>
          </a:bodyPr>
          <a:lstStyle/>
          <a:p>
            <a:r>
              <a:rPr lang="en-IE" dirty="0">
                <a:solidFill>
                  <a:srgbClr val="3EC7CE"/>
                </a:solidFill>
                <a:latin typeface="Calibri" panose="020F0502020204030204" pitchFamily="34" charset="0"/>
                <a:cs typeface="Calibri" panose="020F0502020204030204" pitchFamily="34" charset="0"/>
              </a:rPr>
              <a:t>Forthcoming releases </a:t>
            </a:r>
            <a:r>
              <a:rPr lang="en-IE" dirty="0">
                <a:solidFill>
                  <a:srgbClr val="3EC7CE"/>
                </a:solidFill>
              </a:rPr>
              <a:t>	</a:t>
            </a:r>
          </a:p>
        </p:txBody>
      </p:sp>
      <p:sp>
        <p:nvSpPr>
          <p:cNvPr id="3" name="Content Placeholder 2">
            <a:extLst>
              <a:ext uri="{FF2B5EF4-FFF2-40B4-BE49-F238E27FC236}">
                <a16:creationId xmlns:a16="http://schemas.microsoft.com/office/drawing/2014/main" id="{152DFBC8-61F6-4539-B75F-430F0939A8AA}"/>
              </a:ext>
            </a:extLst>
          </p:cNvPr>
          <p:cNvSpPr>
            <a:spLocks noGrp="1"/>
          </p:cNvSpPr>
          <p:nvPr>
            <p:ph idx="4294967295"/>
          </p:nvPr>
        </p:nvSpPr>
        <p:spPr>
          <a:xfrm>
            <a:off x="107504" y="843559"/>
            <a:ext cx="8938320" cy="3384376"/>
          </a:xfrm>
        </p:spPr>
        <p:txBody>
          <a:bodyPr>
            <a:normAutofit/>
          </a:bodyPr>
          <a:lstStyle/>
          <a:p>
            <a:r>
              <a:rPr lang="en-IE" sz="2600" dirty="0">
                <a:solidFill>
                  <a:srgbClr val="000000"/>
                </a:solidFill>
                <a:latin typeface="Roboto Slab Bold"/>
                <a:cs typeface="Calibri" panose="020F0502020204030204" pitchFamily="34" charset="0"/>
              </a:rPr>
              <a:t>Monthly Unemployment Estimates (September 2021) </a:t>
            </a:r>
            <a:r>
              <a:rPr lang="en-IE" sz="2200" dirty="0">
                <a:solidFill>
                  <a:srgbClr val="000000"/>
                </a:solidFill>
                <a:latin typeface="Roboto Slab Bold"/>
                <a:cs typeface="Calibri" panose="020F0502020204030204" pitchFamily="34" charset="0"/>
              </a:rPr>
              <a:t>–</a:t>
            </a:r>
            <a:r>
              <a:rPr lang="en-IE" sz="2600" dirty="0">
                <a:solidFill>
                  <a:srgbClr val="000000"/>
                </a:solidFill>
                <a:latin typeface="Roboto Slab Bold"/>
                <a:cs typeface="Calibri" panose="020F0502020204030204" pitchFamily="34" charset="0"/>
              </a:rPr>
              <a:t>  6 October 2021</a:t>
            </a:r>
          </a:p>
          <a:p>
            <a:r>
              <a:rPr lang="en-IE" sz="2600" dirty="0">
                <a:solidFill>
                  <a:srgbClr val="000000"/>
                </a:solidFill>
                <a:latin typeface="Roboto Slab Bold"/>
                <a:cs typeface="Calibri" panose="020F0502020204030204" pitchFamily="34" charset="0"/>
              </a:rPr>
              <a:t>Live Register (September 2021) – 8 October 2021</a:t>
            </a:r>
          </a:p>
          <a:p>
            <a:r>
              <a:rPr lang="en-IE" sz="2600" dirty="0">
                <a:solidFill>
                  <a:srgbClr val="000000"/>
                </a:solidFill>
                <a:latin typeface="Calibri" panose="020F0502020204030204" pitchFamily="34" charset="0"/>
                <a:cs typeface="Calibri" panose="020F0502020204030204" pitchFamily="34" charset="0"/>
              </a:rPr>
              <a:t>Earnings Analysis Using Administrative Data Sources or EAADS for 2019 </a:t>
            </a:r>
            <a:r>
              <a:rPr lang="en-IE" sz="2600">
                <a:solidFill>
                  <a:srgbClr val="000000"/>
                </a:solidFill>
                <a:latin typeface="Calibri" panose="020F0502020204030204" pitchFamily="34" charset="0"/>
                <a:cs typeface="Calibri" panose="020F0502020204030204" pitchFamily="34" charset="0"/>
              </a:rPr>
              <a:t>and 2020 </a:t>
            </a:r>
            <a:r>
              <a:rPr lang="en-IE" sz="2600" dirty="0">
                <a:solidFill>
                  <a:srgbClr val="000000"/>
                </a:solidFill>
                <a:latin typeface="Calibri" panose="020F0502020204030204" pitchFamily="34" charset="0"/>
                <a:cs typeface="Calibri" panose="020F0502020204030204" pitchFamily="34" charset="0"/>
              </a:rPr>
              <a:t>– To be confirmed</a:t>
            </a:r>
          </a:p>
          <a:p>
            <a:r>
              <a:rPr lang="en-IE" sz="2600" dirty="0">
                <a:solidFill>
                  <a:srgbClr val="000000"/>
                </a:solidFill>
                <a:latin typeface="Calibri" panose="020F0502020204030204" pitchFamily="34" charset="0"/>
                <a:cs typeface="Calibri" panose="020F0502020204030204" pitchFamily="34" charset="0"/>
              </a:rPr>
              <a:t>LFS Q3 2021 – To be confirmed</a:t>
            </a:r>
          </a:p>
          <a:p>
            <a:r>
              <a:rPr lang="en-IE" dirty="0">
                <a:solidFill>
                  <a:srgbClr val="000000"/>
                </a:solidFill>
              </a:rPr>
              <a:t>Earnings and Labour Costs for Q3 2021</a:t>
            </a:r>
            <a:r>
              <a:rPr lang="en-IE" sz="2600" dirty="0">
                <a:solidFill>
                  <a:srgbClr val="000000"/>
                </a:solidFill>
                <a:latin typeface="Calibri" panose="020F0502020204030204" pitchFamily="34" charset="0"/>
                <a:cs typeface="Calibri" panose="020F0502020204030204" pitchFamily="34" charset="0"/>
              </a:rPr>
              <a:t> – 1 December 2021</a:t>
            </a:r>
          </a:p>
        </p:txBody>
      </p:sp>
    </p:spTree>
    <p:extLst>
      <p:ext uri="{BB962C8B-B14F-4D97-AF65-F5344CB8AC3E}">
        <p14:creationId xmlns:p14="http://schemas.microsoft.com/office/powerpoint/2010/main" val="24239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337F-1D3B-454B-945D-EC1C3C2E3A7B}"/>
              </a:ext>
            </a:extLst>
          </p:cNvPr>
          <p:cNvSpPr>
            <a:spLocks noGrp="1"/>
          </p:cNvSpPr>
          <p:nvPr>
            <p:ph type="title"/>
          </p:nvPr>
        </p:nvSpPr>
        <p:spPr>
          <a:xfrm>
            <a:off x="467544" y="-20538"/>
            <a:ext cx="8219256" cy="857250"/>
          </a:xfrm>
        </p:spPr>
        <p:txBody>
          <a:bodyPr>
            <a:normAutofit/>
          </a:bodyPr>
          <a:lstStyle/>
          <a:p>
            <a:r>
              <a:rPr lang="en-IE" sz="2800" dirty="0">
                <a:latin typeface="Calibri" panose="020F0502020204030204" pitchFamily="34" charset="0"/>
                <a:cs typeface="Calibri" panose="020F0502020204030204" pitchFamily="34" charset="0"/>
              </a:rPr>
              <a:t>In summary….	</a:t>
            </a:r>
          </a:p>
        </p:txBody>
      </p:sp>
      <p:sp>
        <p:nvSpPr>
          <p:cNvPr id="3" name="Content Placeholder 2">
            <a:extLst>
              <a:ext uri="{FF2B5EF4-FFF2-40B4-BE49-F238E27FC236}">
                <a16:creationId xmlns:a16="http://schemas.microsoft.com/office/drawing/2014/main" id="{7A2D5FFC-2190-4633-9EAB-7725515A609D}"/>
              </a:ext>
            </a:extLst>
          </p:cNvPr>
          <p:cNvSpPr>
            <a:spLocks noGrp="1"/>
          </p:cNvSpPr>
          <p:nvPr>
            <p:ph idx="1"/>
          </p:nvPr>
        </p:nvSpPr>
        <p:spPr>
          <a:xfrm>
            <a:off x="0" y="627534"/>
            <a:ext cx="9036496" cy="3456384"/>
          </a:xfrm>
        </p:spPr>
        <p:txBody>
          <a:bodyPr>
            <a:noAutofit/>
          </a:bodyPr>
          <a:lstStyle/>
          <a:p>
            <a:pPr lvl="0"/>
            <a:r>
              <a:rPr lang="en-IE" sz="2200" dirty="0">
                <a:solidFill>
                  <a:srgbClr val="000000"/>
                </a:solidFill>
                <a:latin typeface="Roboto Slab Bold"/>
                <a:cs typeface="Calibri" panose="020F0502020204030204" pitchFamily="34" charset="0"/>
              </a:rPr>
              <a:t>Results for Q2 2021, like previous quarters, have been compiled according to ILO definitions and concepts</a:t>
            </a:r>
          </a:p>
          <a:p>
            <a:pPr lvl="0"/>
            <a:r>
              <a:rPr lang="en-IE" sz="2200" dirty="0">
                <a:solidFill>
                  <a:srgbClr val="000000"/>
                </a:solidFill>
                <a:latin typeface="Roboto Slab Bold"/>
                <a:cs typeface="Calibri" panose="020F0502020204030204" pitchFamily="34" charset="0"/>
              </a:rPr>
              <a:t>The effect of the easing of Public Health restrictions in Q2 2021 is apparent from the results. Over the year, employment increased by 211,000 while unemployment increased by 63,000 resulting in an increase of 274,000 in the overall labour force</a:t>
            </a:r>
          </a:p>
          <a:p>
            <a:pPr lvl="0"/>
            <a:r>
              <a:rPr lang="en-IE" sz="2200" dirty="0">
                <a:solidFill>
                  <a:srgbClr val="000000"/>
                </a:solidFill>
                <a:latin typeface="Roboto Slab Bold"/>
                <a:cs typeface="Calibri" panose="020F0502020204030204" pitchFamily="34" charset="0"/>
              </a:rPr>
              <a:t>In Q2 2021, seasonally adjusted employment was up 102,600 from Q1 2021 while unemployment was down marginally</a:t>
            </a:r>
          </a:p>
        </p:txBody>
      </p:sp>
      <p:sp>
        <p:nvSpPr>
          <p:cNvPr id="4" name="Slide Number Placeholder 3">
            <a:extLst>
              <a:ext uri="{FF2B5EF4-FFF2-40B4-BE49-F238E27FC236}">
                <a16:creationId xmlns:a16="http://schemas.microsoft.com/office/drawing/2014/main" id="{B804B5B8-068E-43E8-89F0-EFA4407B2CDC}"/>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3043408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337F-1D3B-454B-945D-EC1C3C2E3A7B}"/>
              </a:ext>
            </a:extLst>
          </p:cNvPr>
          <p:cNvSpPr>
            <a:spLocks noGrp="1"/>
          </p:cNvSpPr>
          <p:nvPr>
            <p:ph type="title"/>
          </p:nvPr>
        </p:nvSpPr>
        <p:spPr>
          <a:xfrm>
            <a:off x="467544" y="-20538"/>
            <a:ext cx="8219256" cy="857250"/>
          </a:xfrm>
        </p:spPr>
        <p:txBody>
          <a:bodyPr>
            <a:normAutofit/>
          </a:bodyPr>
          <a:lstStyle/>
          <a:p>
            <a:r>
              <a:rPr lang="en-IE" sz="2800" dirty="0">
                <a:latin typeface="Calibri" panose="020F0502020204030204" pitchFamily="34" charset="0"/>
                <a:cs typeface="Calibri" panose="020F0502020204030204" pitchFamily="34" charset="0"/>
              </a:rPr>
              <a:t>In summary….	</a:t>
            </a:r>
          </a:p>
        </p:txBody>
      </p:sp>
      <p:sp>
        <p:nvSpPr>
          <p:cNvPr id="3" name="Content Placeholder 2">
            <a:extLst>
              <a:ext uri="{FF2B5EF4-FFF2-40B4-BE49-F238E27FC236}">
                <a16:creationId xmlns:a16="http://schemas.microsoft.com/office/drawing/2014/main" id="{7A2D5FFC-2190-4633-9EAB-7725515A609D}"/>
              </a:ext>
            </a:extLst>
          </p:cNvPr>
          <p:cNvSpPr>
            <a:spLocks noGrp="1"/>
          </p:cNvSpPr>
          <p:nvPr>
            <p:ph idx="1"/>
          </p:nvPr>
        </p:nvSpPr>
        <p:spPr>
          <a:xfrm>
            <a:off x="251520" y="627534"/>
            <a:ext cx="8712968" cy="3456384"/>
          </a:xfrm>
        </p:spPr>
        <p:txBody>
          <a:bodyPr>
            <a:noAutofit/>
          </a:bodyPr>
          <a:lstStyle/>
          <a:p>
            <a:pPr lvl="0"/>
            <a:r>
              <a:rPr lang="en-IE" sz="2200" dirty="0">
                <a:solidFill>
                  <a:srgbClr val="000000"/>
                </a:solidFill>
                <a:latin typeface="Roboto Slab Bold"/>
                <a:cs typeface="Calibri" panose="020F0502020204030204" pitchFamily="34" charset="0"/>
              </a:rPr>
              <a:t>The average number of hours actually worked each week in Q2 2021 was 75.9</a:t>
            </a:r>
            <a:r>
              <a:rPr lang="en-IE" sz="2200" dirty="0">
                <a:solidFill>
                  <a:srgbClr val="FF0000"/>
                </a:solidFill>
                <a:latin typeface="Roboto Slab Bold"/>
                <a:cs typeface="Calibri" panose="020F0502020204030204" pitchFamily="34" charset="0"/>
              </a:rPr>
              <a:t> </a:t>
            </a:r>
            <a:r>
              <a:rPr lang="en-IE" sz="2200" dirty="0">
                <a:solidFill>
                  <a:srgbClr val="000000"/>
                </a:solidFill>
                <a:latin typeface="Roboto Slab Bold"/>
                <a:cs typeface="Calibri" panose="020F0502020204030204" pitchFamily="34" charset="0"/>
              </a:rPr>
              <a:t>million, up 24.4% or 14.9 million hours per week from a year earlier </a:t>
            </a:r>
          </a:p>
          <a:p>
            <a:pPr lvl="0"/>
            <a:r>
              <a:rPr lang="en-IE" sz="2200" dirty="0">
                <a:solidFill>
                  <a:srgbClr val="000000"/>
                </a:solidFill>
                <a:latin typeface="Roboto Slab Bold"/>
                <a:cs typeface="Calibri" panose="020F0502020204030204" pitchFamily="34" charset="0"/>
              </a:rPr>
              <a:t>The results show that for some sectors the hours worked were near Q2 2019 levels but for others, significant differences still remain</a:t>
            </a:r>
          </a:p>
          <a:p>
            <a:pPr lvl="0"/>
            <a:r>
              <a:rPr lang="en-IE" sz="2200" dirty="0">
                <a:solidFill>
                  <a:srgbClr val="000000"/>
                </a:solidFill>
                <a:latin typeface="Roboto Slab Bold"/>
                <a:cs typeface="Calibri" panose="020F0502020204030204" pitchFamily="34" charset="0"/>
              </a:rPr>
              <a:t>Absences from work during the reference week were just under 221,000 in Q2 2021 compared to a high of over 468,000 in Q2 2020</a:t>
            </a:r>
          </a:p>
        </p:txBody>
      </p:sp>
      <p:sp>
        <p:nvSpPr>
          <p:cNvPr id="4" name="Slide Number Placeholder 3">
            <a:extLst>
              <a:ext uri="{FF2B5EF4-FFF2-40B4-BE49-F238E27FC236}">
                <a16:creationId xmlns:a16="http://schemas.microsoft.com/office/drawing/2014/main" id="{B804B5B8-068E-43E8-89F0-EFA4407B2CDC}"/>
              </a:ext>
            </a:extLst>
          </p:cNvPr>
          <p:cNvSpPr>
            <a:spLocks noGrp="1"/>
          </p:cNvSpPr>
          <p:nvPr>
            <p:ph type="sldNum" sz="quarter" idx="4"/>
          </p:nvPr>
        </p:nvSpPr>
        <p:spPr/>
        <p:txBody>
          <a:bodyPr/>
          <a:lstStyle/>
          <a:p>
            <a:fld id="{517A7B32-69DB-4CF1-942C-111B3EAEDE95}" type="slidenum">
              <a:rPr lang="en-IE" smtClean="0"/>
              <a:t>35</a:t>
            </a:fld>
            <a:endParaRPr lang="en-IE" dirty="0"/>
          </a:p>
        </p:txBody>
      </p:sp>
    </p:spTree>
    <p:extLst>
      <p:ext uri="{BB962C8B-B14F-4D97-AF65-F5344CB8AC3E}">
        <p14:creationId xmlns:p14="http://schemas.microsoft.com/office/powerpoint/2010/main" val="501711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DEFE-0CAB-4DBD-BA99-B95E7A4023CD}"/>
              </a:ext>
            </a:extLst>
          </p:cNvPr>
          <p:cNvSpPr>
            <a:spLocks noGrp="1"/>
          </p:cNvSpPr>
          <p:nvPr>
            <p:ph type="title"/>
          </p:nvPr>
        </p:nvSpPr>
        <p:spPr/>
        <p:txBody>
          <a:bodyPr/>
          <a:lstStyle/>
          <a:p>
            <a:r>
              <a:rPr lang="en-IE" dirty="0"/>
              <a:t>	</a:t>
            </a:r>
          </a:p>
        </p:txBody>
      </p:sp>
      <p:sp>
        <p:nvSpPr>
          <p:cNvPr id="3" name="Content Placeholder 2">
            <a:extLst>
              <a:ext uri="{FF2B5EF4-FFF2-40B4-BE49-F238E27FC236}">
                <a16:creationId xmlns:a16="http://schemas.microsoft.com/office/drawing/2014/main" id="{DEAA5838-4DE1-46CE-875F-4F90F55F7446}"/>
              </a:ext>
            </a:extLst>
          </p:cNvPr>
          <p:cNvSpPr>
            <a:spLocks noGrp="1"/>
          </p:cNvSpPr>
          <p:nvPr>
            <p:ph idx="1"/>
          </p:nvPr>
        </p:nvSpPr>
        <p:spPr/>
        <p:txBody>
          <a:bodyPr/>
          <a:lstStyle/>
          <a:p>
            <a:endParaRPr lang="en-IE" dirty="0"/>
          </a:p>
          <a:p>
            <a:r>
              <a:rPr lang="en-IE" b="1" dirty="0">
                <a:solidFill>
                  <a:srgbClr val="000000"/>
                </a:solidFill>
              </a:rPr>
              <a:t>Any questions?</a:t>
            </a:r>
          </a:p>
        </p:txBody>
      </p:sp>
      <p:sp>
        <p:nvSpPr>
          <p:cNvPr id="4" name="Slide Number Placeholder 3">
            <a:extLst>
              <a:ext uri="{FF2B5EF4-FFF2-40B4-BE49-F238E27FC236}">
                <a16:creationId xmlns:a16="http://schemas.microsoft.com/office/drawing/2014/main" id="{D2BCCF95-1955-4E31-B4F7-BA930FB19BD0}"/>
              </a:ext>
            </a:extLst>
          </p:cNvPr>
          <p:cNvSpPr>
            <a:spLocks noGrp="1"/>
          </p:cNvSpPr>
          <p:nvPr>
            <p:ph type="sldNum" sz="quarter" idx="4"/>
          </p:nvPr>
        </p:nvSpPr>
        <p:spPr/>
        <p:txBody>
          <a:bodyPr/>
          <a:lstStyle/>
          <a:p>
            <a:fld id="{517A7B32-69DB-4CF1-942C-111B3EAEDE95}" type="slidenum">
              <a:rPr lang="en-IE" smtClean="0"/>
              <a:t>36</a:t>
            </a:fld>
            <a:endParaRPr lang="en-IE" dirty="0"/>
          </a:p>
        </p:txBody>
      </p:sp>
    </p:spTree>
    <p:extLst>
      <p:ext uri="{BB962C8B-B14F-4D97-AF65-F5344CB8AC3E}">
        <p14:creationId xmlns:p14="http://schemas.microsoft.com/office/powerpoint/2010/main" val="356865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60191"/>
            <a:ext cx="8229600" cy="2811759"/>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IE" sz="3200" b="1" dirty="0">
              <a:solidFill>
                <a:schemeClr val="tx1"/>
              </a:solidFill>
            </a:endParaRPr>
          </a:p>
          <a:p>
            <a:pPr marL="0" indent="0" algn="ctr">
              <a:buFont typeface="Arial"/>
              <a:buNone/>
            </a:pPr>
            <a:endParaRPr lang="en-IE" sz="3200" b="1" dirty="0">
              <a:solidFill>
                <a:schemeClr val="tx1"/>
              </a:solidFill>
            </a:endParaRPr>
          </a:p>
          <a:p>
            <a:pPr marL="0" indent="0" algn="ctr">
              <a:buFont typeface="Arial"/>
              <a:buNone/>
            </a:pPr>
            <a:r>
              <a:rPr lang="en-IE" sz="3200" b="1" dirty="0">
                <a:solidFill>
                  <a:schemeClr val="tx1"/>
                </a:solidFill>
              </a:rPr>
              <a:t>Thank You.</a:t>
            </a:r>
          </a:p>
          <a:p>
            <a:pPr marL="0" indent="0" algn="ctr">
              <a:buFont typeface="Arial"/>
              <a:buNone/>
            </a:pPr>
            <a:endParaRPr lang="en-IE" sz="3200" b="1" dirty="0">
              <a:solidFill>
                <a:schemeClr val="tx1"/>
              </a:solidFill>
            </a:endParaRPr>
          </a:p>
        </p:txBody>
      </p:sp>
    </p:spTree>
    <p:extLst>
      <p:ext uri="{BB962C8B-B14F-4D97-AF65-F5344CB8AC3E}">
        <p14:creationId xmlns:p14="http://schemas.microsoft.com/office/powerpoint/2010/main" val="37161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4032448" cy="3350193"/>
          </a:xfrm>
        </p:spPr>
        <p:txBody>
          <a:bodyPr/>
          <a:lstStyle/>
          <a:p>
            <a:r>
              <a:rPr lang="en-IE" b="1" dirty="0">
                <a:solidFill>
                  <a:srgbClr val="000000"/>
                </a:solidFill>
              </a:rPr>
              <a:t>Annex </a:t>
            </a:r>
            <a:br>
              <a:rPr lang="en-IE" dirty="0">
                <a:solidFill>
                  <a:srgbClr val="000000"/>
                </a:solidFill>
              </a:rPr>
            </a:br>
            <a:r>
              <a:rPr lang="en-IE" sz="2800" b="1" dirty="0">
                <a:solidFill>
                  <a:srgbClr val="000000"/>
                </a:solidFill>
              </a:rPr>
              <a:t>Impact of COVID-19 on LFS</a:t>
            </a:r>
            <a:br>
              <a:rPr lang="en-IE" sz="2800" b="1" dirty="0">
                <a:solidFill>
                  <a:srgbClr val="000000"/>
                </a:solidFill>
              </a:rPr>
            </a:br>
            <a:br>
              <a:rPr lang="en-IE" sz="2800" b="1" dirty="0">
                <a:solidFill>
                  <a:srgbClr val="000000"/>
                </a:solidFill>
              </a:rPr>
            </a:br>
            <a:r>
              <a:rPr lang="en-IE" sz="2800" b="1" dirty="0">
                <a:solidFill>
                  <a:srgbClr val="000000"/>
                </a:solidFill>
              </a:rPr>
              <a:t>ILO Definitions and concepts </a:t>
            </a:r>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38</a:t>
            </a:fld>
            <a:endParaRPr lang="en-IE" dirty="0"/>
          </a:p>
        </p:txBody>
      </p:sp>
    </p:spTree>
    <p:extLst>
      <p:ext uri="{BB962C8B-B14F-4D97-AF65-F5344CB8AC3E}">
        <p14:creationId xmlns:p14="http://schemas.microsoft.com/office/powerpoint/2010/main" val="790579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and the Labour Force Survey (LFS)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fontScale="85000" lnSpcReduction="10000"/>
          </a:bodyPr>
          <a:lstStyle/>
          <a:p>
            <a:r>
              <a:rPr lang="en-IE" sz="2200" dirty="0">
                <a:solidFill>
                  <a:srgbClr val="000000"/>
                </a:solidFill>
                <a:latin typeface="Roboto Slab Bold"/>
              </a:rPr>
              <a:t>The methodology in the Information Note published with the Q2 2020 LFS results in August 2020 still applies, please see link</a:t>
            </a:r>
            <a:r>
              <a:rPr lang="en-IE" sz="2200" dirty="0">
                <a:solidFill>
                  <a:srgbClr val="FF0000"/>
                </a:solidFill>
              </a:rPr>
              <a:t> </a:t>
            </a:r>
            <a:r>
              <a:rPr lang="en-IE" u="sng" dirty="0">
                <a:hlinkClick r:id="rId2"/>
              </a:rPr>
              <a:t>https://www.cso.ie/en/releasesandpublications/in/lfs/informationnote-implicationsofcovid-19onthelabourforcesurvey-quarter22020update/</a:t>
            </a:r>
            <a:r>
              <a:rPr lang="en-IE" dirty="0">
                <a:hlinkClick r:id="rId2"/>
              </a:rPr>
              <a:t> </a:t>
            </a:r>
            <a:endParaRPr lang="en-IE" sz="2200" dirty="0"/>
          </a:p>
          <a:p>
            <a:r>
              <a:rPr lang="en-IE" sz="2200" dirty="0">
                <a:solidFill>
                  <a:schemeClr val="tx2">
                    <a:lumMod val="10000"/>
                  </a:schemeClr>
                </a:solidFill>
              </a:rPr>
              <a:t>COVID-19 continues to have a very significant impact on the data collection for the LFS – LFS interviews for Q2 2021 were carried out by telephone.</a:t>
            </a:r>
          </a:p>
          <a:p>
            <a:r>
              <a:rPr lang="en-IE" sz="2200" dirty="0">
                <a:solidFill>
                  <a:srgbClr val="000000"/>
                </a:solidFill>
                <a:latin typeface="Roboto Slab Bold"/>
              </a:rPr>
              <a:t>The Q2 2021 LFS results today adhere to the standard International Labour Organisation (ILO) criteria for calculating labour market estimates</a:t>
            </a: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39</a:t>
            </a:fld>
            <a:endParaRPr lang="en-IE" dirty="0"/>
          </a:p>
        </p:txBody>
      </p:sp>
    </p:spTree>
    <p:extLst>
      <p:ext uri="{BB962C8B-B14F-4D97-AF65-F5344CB8AC3E}">
        <p14:creationId xmlns:p14="http://schemas.microsoft.com/office/powerpoint/2010/main" val="59734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dirty="0"/>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Bold"/>
              </a:rPr>
              <a:t>New European regulation came into force on 01 January 2021</a:t>
            </a:r>
          </a:p>
          <a:p>
            <a:r>
              <a:rPr lang="en-US" sz="1600" dirty="0">
                <a:solidFill>
                  <a:srgbClr val="000000"/>
                </a:solidFill>
                <a:latin typeface="Roboto Slab Bold"/>
              </a:rPr>
              <a:t>Implications for Irish </a:t>
            </a:r>
            <a:r>
              <a:rPr lang="en-US" sz="1600" dirty="0" err="1">
                <a:solidFill>
                  <a:srgbClr val="000000"/>
                </a:solidFill>
                <a:latin typeface="Roboto Slab Bold"/>
              </a:rPr>
              <a:t>Labour</a:t>
            </a:r>
            <a:r>
              <a:rPr lang="en-US" sz="1600" dirty="0">
                <a:solidFill>
                  <a:srgbClr val="000000"/>
                </a:solidFill>
                <a:latin typeface="Roboto Slab Bold"/>
              </a:rPr>
              <a:t> Market Statistics :</a:t>
            </a:r>
          </a:p>
          <a:p>
            <a:pPr marL="457200" lvl="1" indent="0">
              <a:buNone/>
            </a:pPr>
            <a:r>
              <a:rPr lang="en-IE" sz="1600" dirty="0">
                <a:latin typeface="Roboto Slab Bold"/>
                <a:hlinkClick r:id="rId2"/>
              </a:rPr>
              <a:t>https://www.cso.ie/en/releasesandpublications/in/lfs/implicationsoftheimplementationoftheintegrationofeuropeansocialstatisticsiessframeworkregulationonlabourmarketstatisticsinirelandin2021/</a:t>
            </a:r>
            <a:endParaRPr lang="en-IE" sz="1600" dirty="0">
              <a:latin typeface="Roboto Slab Bold"/>
            </a:endParaRPr>
          </a:p>
          <a:p>
            <a:pPr indent="-285750"/>
            <a:r>
              <a:rPr lang="en-US" sz="1600" dirty="0">
                <a:solidFill>
                  <a:srgbClr val="000000"/>
                </a:solidFill>
                <a:latin typeface="Roboto Slab Bold"/>
              </a:rPr>
              <a:t>Impact of the regulation on the LFS series:</a:t>
            </a:r>
          </a:p>
          <a:p>
            <a:pPr marL="457200" lvl="1" indent="0">
              <a:buNone/>
            </a:pPr>
            <a:r>
              <a:rPr lang="en-IE" sz="1600" dirty="0">
                <a:latin typeface="Roboto Slab Bold"/>
                <a:hlinkClick r:id="rId3"/>
              </a:rPr>
              <a:t>https://www.cso.ie/en/releasesandpublications/ep/p-lfs/labourforcesurveyquarter12021/technicalnote/</a:t>
            </a:r>
            <a:endParaRPr lang="en-US" sz="1600" dirty="0">
              <a:latin typeface="Roboto Slab Bold"/>
            </a:endParaRPr>
          </a:p>
          <a:p>
            <a:r>
              <a:rPr lang="en-US" sz="1600" dirty="0">
                <a:solidFill>
                  <a:srgbClr val="000000"/>
                </a:solidFill>
                <a:latin typeface="Roboto Slab Bold"/>
              </a:rPr>
              <a:t>The LFS questionnaires for Ireland up to Q3 2021 are available here</a:t>
            </a:r>
            <a:r>
              <a:rPr lang="en-US" sz="1600" b="1" dirty="0">
                <a:solidFill>
                  <a:srgbClr val="000000"/>
                </a:solidFill>
                <a:latin typeface="Roboto Slab Bold"/>
              </a:rPr>
              <a:t>: </a:t>
            </a:r>
            <a:r>
              <a:rPr lang="en-US" sz="1600" dirty="0">
                <a:latin typeface="Roboto Slab Bold"/>
                <a:hlinkClick r:id="rId4"/>
              </a:rPr>
              <a:t>https://www.cso.ie/en/methods/surveyforms/labourforcesurvey/</a:t>
            </a:r>
            <a:endParaRPr lang="en-IE" sz="1600" dirty="0">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a:t>
            </a:fld>
            <a:endParaRPr lang="en-IE" dirty="0"/>
          </a:p>
        </p:txBody>
      </p:sp>
    </p:spTree>
    <p:extLst>
      <p:ext uri="{BB962C8B-B14F-4D97-AF65-F5344CB8AC3E}">
        <p14:creationId xmlns:p14="http://schemas.microsoft.com/office/powerpoint/2010/main" val="251313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2800" b="1" dirty="0">
                <a:solidFill>
                  <a:srgbClr val="000000"/>
                </a:solidFill>
              </a:rPr>
              <a:t>Employment (15-89 years)</a:t>
            </a:r>
          </a:p>
          <a:p>
            <a:pPr lvl="1"/>
            <a:r>
              <a:rPr lang="en-US" sz="20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40</a:t>
            </a:fld>
            <a:endParaRPr lang="en-IE" dirty="0"/>
          </a:p>
        </p:txBody>
      </p:sp>
    </p:spTree>
    <p:extLst>
      <p:ext uri="{BB962C8B-B14F-4D97-AF65-F5344CB8AC3E}">
        <p14:creationId xmlns:p14="http://schemas.microsoft.com/office/powerpoint/2010/main" val="1139046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5E557-423C-4E91-82B0-3AF12B5ABD8B}"/>
              </a:ext>
            </a:extLst>
          </p:cNvPr>
          <p:cNvSpPr>
            <a:spLocks noGrp="1"/>
          </p:cNvSpPr>
          <p:nvPr>
            <p:ph type="title"/>
          </p:nvPr>
        </p:nvSpPr>
        <p:spPr/>
        <p:txBody>
          <a:bodyPr/>
          <a:lstStyle/>
          <a:p>
            <a:r>
              <a:rPr lang="en-IE" dirty="0"/>
              <a:t>Attachment to job </a:t>
            </a:r>
          </a:p>
        </p:txBody>
      </p:sp>
      <p:graphicFrame>
        <p:nvGraphicFramePr>
          <p:cNvPr id="10" name="Content Placeholder 9">
            <a:extLst>
              <a:ext uri="{FF2B5EF4-FFF2-40B4-BE49-F238E27FC236}">
                <a16:creationId xmlns:a16="http://schemas.microsoft.com/office/drawing/2014/main" id="{E7A52115-3CCC-4888-BCE2-3B7CE3B36F0B}"/>
              </a:ext>
            </a:extLst>
          </p:cNvPr>
          <p:cNvGraphicFramePr>
            <a:graphicFrameLocks noGrp="1"/>
          </p:cNvGraphicFramePr>
          <p:nvPr>
            <p:ph sz="half" idx="2"/>
            <p:extLst/>
          </p:nvPr>
        </p:nvGraphicFramePr>
        <p:xfrm>
          <a:off x="4499992" y="1419622"/>
          <a:ext cx="4186808" cy="2108882"/>
        </p:xfrm>
        <a:graphic>
          <a:graphicData uri="http://schemas.openxmlformats.org/drawingml/2006/table">
            <a:tbl>
              <a:tblPr/>
              <a:tblGrid>
                <a:gridCol w="1955999">
                  <a:extLst>
                    <a:ext uri="{9D8B030D-6E8A-4147-A177-3AD203B41FA5}">
                      <a16:colId xmlns:a16="http://schemas.microsoft.com/office/drawing/2014/main" val="336404754"/>
                    </a:ext>
                  </a:extLst>
                </a:gridCol>
                <a:gridCol w="2230809">
                  <a:extLst>
                    <a:ext uri="{9D8B030D-6E8A-4147-A177-3AD203B41FA5}">
                      <a16:colId xmlns:a16="http://schemas.microsoft.com/office/drawing/2014/main" val="3985849629"/>
                    </a:ext>
                  </a:extLst>
                </a:gridCol>
              </a:tblGrid>
              <a:tr h="170405">
                <a:tc gridSpan="2">
                  <a:txBody>
                    <a:bodyPr/>
                    <a:lstStyle/>
                    <a:p>
                      <a:pPr algn="l" fontAlgn="b"/>
                      <a:r>
                        <a:rPr lang="en-US" sz="1100" b="1" i="0" u="none" strike="noStrike" dirty="0">
                          <a:solidFill>
                            <a:srgbClr val="000000"/>
                          </a:solidFill>
                          <a:effectLst/>
                          <a:latin typeface="Calibri" panose="020F0502020204030204" pitchFamily="34" charset="0"/>
                        </a:rPr>
                        <a:t>Rules for attachment to job for absences from work </a:t>
                      </a:r>
                    </a:p>
                  </a:txBody>
                  <a:tcPr marL="0" marR="0" marT="0" marB="0" anchor="b">
                    <a:lnL>
                      <a:noFill/>
                    </a:lnL>
                    <a:lnR>
                      <a:noFill/>
                    </a:lnR>
                    <a:lnT>
                      <a:noFill/>
                    </a:lnT>
                    <a:lnB>
                      <a:noFill/>
                    </a:lnB>
                  </a:tcPr>
                </a:tc>
                <a:tc hMerge="1">
                  <a:txBody>
                    <a:bodyPr/>
                    <a:lstStyle/>
                    <a:p>
                      <a:endParaRPr lang="en-IE"/>
                    </a:p>
                  </a:txBody>
                  <a:tcPr/>
                </a:tc>
                <a:extLst>
                  <a:ext uri="{0D108BD9-81ED-4DB2-BD59-A6C34878D82A}">
                    <a16:rowId xmlns:a16="http://schemas.microsoft.com/office/drawing/2014/main" val="1781613441"/>
                  </a:ext>
                </a:extLst>
              </a:tr>
              <a:tr h="170405">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6310"/>
                  </a:ext>
                </a:extLst>
              </a:tr>
              <a:tr h="213007">
                <a:tc>
                  <a:txBody>
                    <a:bodyPr/>
                    <a:lstStyle/>
                    <a:p>
                      <a:pPr algn="ctr" fontAlgn="ctr"/>
                      <a:r>
                        <a:rPr lang="en-IE" sz="1100" b="1" i="0" u="none" strike="noStrike" dirty="0">
                          <a:solidFill>
                            <a:srgbClr val="000000"/>
                          </a:solidFill>
                          <a:effectLst/>
                          <a:latin typeface="Calibri" panose="020F0502020204030204" pitchFamily="34" charset="0"/>
                        </a:rPr>
                        <a:t>Pre-IESS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E" sz="1100" b="1" i="0" u="none" strike="noStrike" dirty="0">
                          <a:solidFill>
                            <a:srgbClr val="000000"/>
                          </a:solidFill>
                          <a:effectLst/>
                          <a:latin typeface="Calibri" panose="020F0502020204030204" pitchFamily="34" charset="0"/>
                        </a:rPr>
                        <a:t>Post-IESS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116622"/>
                  </a:ext>
                </a:extLst>
              </a:tr>
              <a:tr h="166263">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225146921"/>
                  </a:ext>
                </a:extLst>
              </a:tr>
              <a:tr h="170405">
                <a:tc>
                  <a:txBody>
                    <a:bodyPr/>
                    <a:lstStyle/>
                    <a:p>
                      <a:pPr algn="l" fontAlgn="b"/>
                      <a:r>
                        <a:rPr lang="en-US" sz="900" b="1" i="0" u="none" strike="noStrike">
                          <a:solidFill>
                            <a:srgbClr val="000000"/>
                          </a:solidFill>
                          <a:effectLst/>
                          <a:latin typeface="Calibri" panose="020F0502020204030204" pitchFamily="34" charset="0"/>
                        </a:rPr>
                        <a:t>Length of absence and share of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Length of absence and salary 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04531668"/>
                  </a:ext>
                </a:extLst>
              </a:tr>
              <a:tr h="170405">
                <a:tc>
                  <a:txBody>
                    <a:bodyPr/>
                    <a:lstStyle/>
                    <a:p>
                      <a:pPr algn="l" fontAlgn="b"/>
                      <a:r>
                        <a:rPr lang="en-US" sz="900" b="1" i="0" u="none" strike="noStrike" dirty="0">
                          <a:solidFill>
                            <a:srgbClr val="000000"/>
                          </a:solidFill>
                          <a:effectLst/>
                          <a:latin typeface="Calibri" panose="020F0502020204030204" pitchFamily="34" charset="0"/>
                        </a:rPr>
                        <a:t>of salary paid applied to temporary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for parental leave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14553605"/>
                  </a:ext>
                </a:extLst>
              </a:tr>
              <a:tr h="170405">
                <a:tc>
                  <a:txBody>
                    <a:bodyPr/>
                    <a:lstStyle/>
                    <a:p>
                      <a:pPr algn="l" fontAlgn="b"/>
                      <a:r>
                        <a:rPr lang="en-IE" sz="900" b="1" i="0" u="none" strike="noStrike" dirty="0">
                          <a:solidFill>
                            <a:srgbClr val="000000"/>
                          </a:solidFill>
                          <a:effectLst/>
                          <a:latin typeface="Calibri" panose="020F0502020204030204" pitchFamily="34" charset="0"/>
                        </a:rPr>
                        <a:t>layoffs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23656373"/>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Off-season - whether do any occasional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39844031"/>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work for employer or not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318613898"/>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492823635"/>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Layoffs/Other reason - length of absence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61224505"/>
                  </a:ext>
                </a:extLst>
              </a:tr>
              <a:tr h="195967">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7175240"/>
                  </a:ext>
                </a:extLst>
              </a:tr>
            </a:tbl>
          </a:graphicData>
        </a:graphic>
      </p:graphicFrame>
      <p:sp>
        <p:nvSpPr>
          <p:cNvPr id="4" name="Slide Number Placeholder 3">
            <a:extLst>
              <a:ext uri="{FF2B5EF4-FFF2-40B4-BE49-F238E27FC236}">
                <a16:creationId xmlns:a16="http://schemas.microsoft.com/office/drawing/2014/main" id="{9B0A34A1-C80A-4820-B6D5-3B456CE75039}"/>
              </a:ext>
            </a:extLst>
          </p:cNvPr>
          <p:cNvSpPr>
            <a:spLocks noGrp="1"/>
          </p:cNvSpPr>
          <p:nvPr>
            <p:ph type="sldNum" sz="quarter" idx="4"/>
          </p:nvPr>
        </p:nvSpPr>
        <p:spPr/>
        <p:txBody>
          <a:bodyPr/>
          <a:lstStyle/>
          <a:p>
            <a:fld id="{517A7B32-69DB-4CF1-942C-111B3EAEDE95}" type="slidenum">
              <a:rPr lang="en-IE" smtClean="0"/>
              <a:t>41</a:t>
            </a:fld>
            <a:endParaRPr lang="en-IE" dirty="0"/>
          </a:p>
        </p:txBody>
      </p:sp>
      <p:graphicFrame>
        <p:nvGraphicFramePr>
          <p:cNvPr id="13" name="Content Placeholder 12">
            <a:extLst>
              <a:ext uri="{FF2B5EF4-FFF2-40B4-BE49-F238E27FC236}">
                <a16:creationId xmlns:a16="http://schemas.microsoft.com/office/drawing/2014/main" id="{CF2ADE43-BDE0-4362-8607-C8996E211FB7}"/>
              </a:ext>
            </a:extLst>
          </p:cNvPr>
          <p:cNvGraphicFramePr>
            <a:graphicFrameLocks noGrp="1"/>
          </p:cNvGraphicFramePr>
          <p:nvPr>
            <p:ph sz="half" idx="1"/>
            <p:extLst/>
          </p:nvPr>
        </p:nvGraphicFramePr>
        <p:xfrm>
          <a:off x="539552" y="1203598"/>
          <a:ext cx="3528392" cy="2908489"/>
        </p:xfrm>
        <a:graphic>
          <a:graphicData uri="http://schemas.openxmlformats.org/drawingml/2006/table">
            <a:tbl>
              <a:tblPr/>
              <a:tblGrid>
                <a:gridCol w="1959078">
                  <a:extLst>
                    <a:ext uri="{9D8B030D-6E8A-4147-A177-3AD203B41FA5}">
                      <a16:colId xmlns:a16="http://schemas.microsoft.com/office/drawing/2014/main" val="1707314378"/>
                    </a:ext>
                  </a:extLst>
                </a:gridCol>
                <a:gridCol w="769272">
                  <a:extLst>
                    <a:ext uri="{9D8B030D-6E8A-4147-A177-3AD203B41FA5}">
                      <a16:colId xmlns:a16="http://schemas.microsoft.com/office/drawing/2014/main" val="2639214027"/>
                    </a:ext>
                  </a:extLst>
                </a:gridCol>
                <a:gridCol w="800042">
                  <a:extLst>
                    <a:ext uri="{9D8B030D-6E8A-4147-A177-3AD203B41FA5}">
                      <a16:colId xmlns:a16="http://schemas.microsoft.com/office/drawing/2014/main" val="602199852"/>
                    </a:ext>
                  </a:extLst>
                </a:gridCol>
              </a:tblGrid>
              <a:tr h="184598">
                <a:tc gridSpan="3">
                  <a:txBody>
                    <a:bodyPr/>
                    <a:lstStyle/>
                    <a:p>
                      <a:pPr algn="l" fontAlgn="b"/>
                      <a:r>
                        <a:rPr lang="en-US" sz="1400" b="1" i="0" u="none" strike="noStrike" dirty="0">
                          <a:solidFill>
                            <a:srgbClr val="000000"/>
                          </a:solidFill>
                          <a:effectLst/>
                          <a:latin typeface="Calibri" panose="020F0502020204030204" pitchFamily="34" charset="0"/>
                        </a:rPr>
                        <a:t>Testing for Job attachment pre and post IESS</a:t>
                      </a:r>
                    </a:p>
                  </a:txBody>
                  <a:tcPr marL="0" marR="0" marT="0" marB="0" anchor="b">
                    <a:lnL>
                      <a:noFill/>
                    </a:lnL>
                    <a:lnR>
                      <a:noFill/>
                    </a:lnR>
                    <a:lnT>
                      <a:noFill/>
                    </a:lnT>
                    <a:lnB>
                      <a:noFill/>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81738808"/>
                  </a:ext>
                </a:extLst>
              </a:tr>
              <a:tr h="230747">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9799"/>
                  </a:ext>
                </a:extLst>
              </a:tr>
              <a:tr h="193828">
                <a:tc>
                  <a:txBody>
                    <a:bodyPr/>
                    <a:lstStyle/>
                    <a:p>
                      <a:pPr algn="l" fontAlgn="b"/>
                      <a:r>
                        <a:rPr lang="en-I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rPr>
                        <a:t>Pre-IESS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200" b="1" i="0" u="none" strike="noStrike" dirty="0">
                          <a:solidFill>
                            <a:srgbClr val="000000"/>
                          </a:solidFill>
                          <a:effectLst/>
                          <a:latin typeface="Calibri" panose="020F0502020204030204" pitchFamily="34" charset="0"/>
                        </a:rPr>
                        <a:t>Post-IESS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8510323"/>
                  </a:ext>
                </a:extLst>
              </a:tr>
              <a:tr h="184598">
                <a:tc>
                  <a:txBody>
                    <a:bodyPr/>
                    <a:lstStyle/>
                    <a:p>
                      <a:pPr algn="l" fontAlgn="b"/>
                      <a:r>
                        <a:rPr lang="en-IE" sz="1100" b="1" i="0" u="none" strike="noStrike">
                          <a:solidFill>
                            <a:srgbClr val="000000"/>
                          </a:solidFill>
                          <a:effectLst/>
                          <a:latin typeface="Calibri" panose="020F0502020204030204" pitchFamily="34" charset="0"/>
                        </a:rPr>
                        <a:t>Holidays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7231726"/>
                  </a:ext>
                </a:extLst>
              </a:tr>
              <a:tr h="184598">
                <a:tc>
                  <a:txBody>
                    <a:bodyPr/>
                    <a:lstStyle/>
                    <a:p>
                      <a:pPr algn="l" fontAlgn="b"/>
                      <a:r>
                        <a:rPr lang="en-IE" sz="1100" b="1" i="0" u="none" strike="noStrike">
                          <a:solidFill>
                            <a:srgbClr val="000000"/>
                          </a:solidFill>
                          <a:effectLst/>
                          <a:latin typeface="Calibri" panose="020F0502020204030204" pitchFamily="34" charset="0"/>
                        </a:rPr>
                        <a:t>Working time arrrangements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7581887"/>
                  </a:ext>
                </a:extLst>
              </a:tr>
              <a:tr h="184598">
                <a:tc>
                  <a:txBody>
                    <a:bodyPr/>
                    <a:lstStyle/>
                    <a:p>
                      <a:pPr algn="l" fontAlgn="b"/>
                      <a:r>
                        <a:rPr lang="en-IE" sz="1100" b="1" i="0" u="none" strike="noStrike" dirty="0">
                          <a:solidFill>
                            <a:srgbClr val="000000"/>
                          </a:solidFill>
                          <a:effectLst/>
                          <a:latin typeface="Calibri" panose="020F0502020204030204" pitchFamily="34" charset="0"/>
                        </a:rPr>
                        <a:t>Illness/disability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4235339"/>
                  </a:ext>
                </a:extLst>
              </a:tr>
              <a:tr h="184598">
                <a:tc>
                  <a:txBody>
                    <a:bodyPr/>
                    <a:lstStyle/>
                    <a:p>
                      <a:pPr algn="l" fontAlgn="b"/>
                      <a:r>
                        <a:rPr lang="en-IE" sz="1100" b="1" i="0" u="none" strike="noStrike">
                          <a:solidFill>
                            <a:srgbClr val="FF0000"/>
                          </a:solidFill>
                          <a:effectLst/>
                          <a:latin typeface="Calibri" panose="020F0502020204030204" pitchFamily="34" charset="0"/>
                        </a:rPr>
                        <a:t>Maternity/Paternity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6928113"/>
                  </a:ext>
                </a:extLst>
              </a:tr>
              <a:tr h="184598">
                <a:tc>
                  <a:txBody>
                    <a:bodyPr/>
                    <a:lstStyle/>
                    <a:p>
                      <a:pPr algn="l" fontAlgn="b"/>
                      <a:r>
                        <a:rPr lang="en-IE" sz="1100" b="1" i="0" u="none" strike="noStrike">
                          <a:solidFill>
                            <a:srgbClr val="000000"/>
                          </a:solidFill>
                          <a:effectLst/>
                          <a:latin typeface="Calibri" panose="020F0502020204030204" pitchFamily="34" charset="0"/>
                        </a:rPr>
                        <a:t>Job related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380955"/>
                  </a:ext>
                </a:extLst>
              </a:tr>
              <a:tr h="184598">
                <a:tc>
                  <a:txBody>
                    <a:bodyPr/>
                    <a:lstStyle/>
                    <a:p>
                      <a:pPr algn="l" fontAlgn="b"/>
                      <a:r>
                        <a:rPr lang="en-IE" sz="1100" b="1" i="0" u="none" strike="noStrike">
                          <a:solidFill>
                            <a:srgbClr val="000000"/>
                          </a:solidFill>
                          <a:effectLst/>
                          <a:latin typeface="Calibri" panose="020F0502020204030204" pitchFamily="34" charset="0"/>
                        </a:rPr>
                        <a:t>Parental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85629006"/>
                  </a:ext>
                </a:extLst>
              </a:tr>
              <a:tr h="184598">
                <a:tc>
                  <a:txBody>
                    <a:bodyPr/>
                    <a:lstStyle/>
                    <a:p>
                      <a:pPr algn="l" fontAlgn="b"/>
                      <a:r>
                        <a:rPr lang="en-IE" sz="1100" b="1" i="0" u="none" strike="noStrike">
                          <a:solidFill>
                            <a:srgbClr val="FF0000"/>
                          </a:solidFill>
                          <a:effectLst/>
                          <a:latin typeface="Calibri" panose="020F0502020204030204" pitchFamily="34" charset="0"/>
                        </a:rPr>
                        <a:t>Off season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5117596"/>
                  </a:ext>
                </a:extLst>
              </a:tr>
              <a:tr h="212287">
                <a:tc>
                  <a:txBody>
                    <a:bodyPr/>
                    <a:lstStyle/>
                    <a:p>
                      <a:pPr algn="l" fontAlgn="b"/>
                      <a:r>
                        <a:rPr lang="en-IE" sz="1100" b="1" i="0" u="none" strike="noStrike">
                          <a:solidFill>
                            <a:srgbClr val="FF0000"/>
                          </a:solidFill>
                          <a:effectLst/>
                          <a:latin typeface="Calibri" panose="020F0502020204030204" pitchFamily="34" charset="0"/>
                        </a:rPr>
                        <a:t>Temporary layoff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r>
                        <a:rPr lang="en-IE" sz="1100" b="1" i="0" u="none" strike="noStrike" baseline="30000">
                          <a:solidFill>
                            <a:srgbClr val="FF0000"/>
                          </a:solidFill>
                          <a:effectLst/>
                          <a:latin typeface="Calibri" panose="020F0502020204030204" pitchFamily="34" charset="0"/>
                        </a:rPr>
                        <a:t>1</a:t>
                      </a:r>
                      <a:endParaRPr lang="en-IE" sz="1100" b="1" i="0" u="none" strike="noStrike">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54891457"/>
                  </a:ext>
                </a:extLst>
              </a:tr>
              <a:tr h="184598">
                <a:tc>
                  <a:txBody>
                    <a:bodyPr/>
                    <a:lstStyle/>
                    <a:p>
                      <a:pPr algn="l" fontAlgn="b"/>
                      <a:r>
                        <a:rPr lang="en-IE" sz="1100" b="1" i="0" u="none" strike="noStrike">
                          <a:solidFill>
                            <a:srgbClr val="FF0000"/>
                          </a:solidFill>
                          <a:effectLst/>
                          <a:latin typeface="Calibri" panose="020F0502020204030204" pitchFamily="34" charset="0"/>
                        </a:rPr>
                        <a:t>Other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18958624"/>
                  </a:ext>
                </a:extLst>
              </a:tr>
              <a:tr h="184598">
                <a:tc>
                  <a:txBody>
                    <a:bodyPr/>
                    <a:lstStyle/>
                    <a:p>
                      <a:pPr algn="l" fontAlgn="b"/>
                      <a:r>
                        <a:rPr lang="en-US" sz="1100" b="1" i="0" u="none" strike="noStrike">
                          <a:solidFill>
                            <a:srgbClr val="000000"/>
                          </a:solidFill>
                          <a:effectLst/>
                          <a:latin typeface="Calibri" panose="020F0502020204030204" pitchFamily="34" charset="0"/>
                        </a:rPr>
                        <a:t>Waiting to start a new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32382666"/>
                  </a:ext>
                </a:extLst>
              </a:tr>
              <a:tr h="184598">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835280"/>
                  </a:ext>
                </a:extLst>
              </a:tr>
              <a:tr h="212287">
                <a:tc>
                  <a:txBody>
                    <a:bodyPr/>
                    <a:lstStyle/>
                    <a:p>
                      <a:pPr algn="l" fontAlgn="b"/>
                      <a:r>
                        <a:rPr lang="en-US" sz="1000" b="1" i="0" u="none" strike="noStrike" baseline="30000" dirty="0">
                          <a:solidFill>
                            <a:srgbClr val="000000"/>
                          </a:solidFill>
                          <a:effectLst/>
                          <a:latin typeface="Calibri" panose="020F0502020204030204" pitchFamily="34" charset="0"/>
                        </a:rPr>
                        <a:t>1 </a:t>
                      </a:r>
                      <a:r>
                        <a:rPr lang="en-US" sz="1000" b="1" i="0" u="none" strike="noStrike" dirty="0">
                          <a:solidFill>
                            <a:srgbClr val="000000"/>
                          </a:solidFill>
                          <a:effectLst/>
                          <a:latin typeface="Calibri" panose="020F0502020204030204" pitchFamily="34" charset="0"/>
                        </a:rPr>
                        <a:t>Post-IESS include all layoffs</a:t>
                      </a:r>
                    </a:p>
                  </a:txBody>
                  <a:tcPr marL="0" marR="0" marT="0" marB="0" anchor="b">
                    <a:lnL>
                      <a:noFill/>
                    </a:lnL>
                    <a:lnR>
                      <a:noFill/>
                    </a:lnR>
                    <a:lnT>
                      <a:noFill/>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3871346"/>
                  </a:ext>
                </a:extLst>
              </a:tr>
            </a:tbl>
          </a:graphicData>
        </a:graphic>
      </p:graphicFrame>
    </p:spTree>
    <p:extLst>
      <p:ext uri="{BB962C8B-B14F-4D97-AF65-F5344CB8AC3E}">
        <p14:creationId xmlns:p14="http://schemas.microsoft.com/office/powerpoint/2010/main" val="242211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lnSpcReduction="10000"/>
          </a:bodyPr>
          <a:lstStyle/>
          <a:p>
            <a:r>
              <a:rPr lang="en-IE" sz="2800" b="1" dirty="0">
                <a:solidFill>
                  <a:srgbClr val="000000"/>
                </a:solidFill>
              </a:rPr>
              <a:t>Unemployment (15-74 years)</a:t>
            </a:r>
          </a:p>
          <a:p>
            <a:pPr lvl="1"/>
            <a:r>
              <a:rPr lang="en-US" sz="2000" dirty="0">
                <a:solidFill>
                  <a:srgbClr val="000000"/>
                </a:solidFill>
              </a:rPr>
              <a:t>Persons who in the week before the survey, were </a:t>
            </a:r>
          </a:p>
          <a:p>
            <a:pPr lvl="2"/>
            <a:r>
              <a:rPr lang="en-US" dirty="0">
                <a:solidFill>
                  <a:srgbClr val="000000"/>
                </a:solidFill>
              </a:rPr>
              <a:t>without work – i.e. did not meet criteria to be classified as employed under ILO</a:t>
            </a:r>
          </a:p>
          <a:p>
            <a:pPr lvl="2"/>
            <a:r>
              <a:rPr lang="en-US" dirty="0">
                <a:solidFill>
                  <a:srgbClr val="000000"/>
                </a:solidFill>
              </a:rPr>
              <a:t>available to start work within the next two weeks </a:t>
            </a:r>
          </a:p>
          <a:p>
            <a:pPr lvl="2"/>
            <a:r>
              <a:rPr lang="en-US"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42</a:t>
            </a:fld>
            <a:endParaRPr lang="en-IE" dirty="0"/>
          </a:p>
        </p:txBody>
      </p:sp>
    </p:spTree>
    <p:extLst>
      <p:ext uri="{BB962C8B-B14F-4D97-AF65-F5344CB8AC3E}">
        <p14:creationId xmlns:p14="http://schemas.microsoft.com/office/powerpoint/2010/main" val="2159706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dirty="0"/>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2800" b="1" dirty="0">
                <a:solidFill>
                  <a:srgbClr val="000000"/>
                </a:solidFill>
              </a:rPr>
              <a:t>Inactive (15+ years)</a:t>
            </a:r>
          </a:p>
          <a:p>
            <a:pPr lvl="1"/>
            <a:r>
              <a:rPr lang="en-IE"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43</a:t>
            </a:fld>
            <a:endParaRPr lang="en-IE" dirty="0"/>
          </a:p>
        </p:txBody>
      </p:sp>
    </p:spTree>
    <p:extLst>
      <p:ext uri="{BB962C8B-B14F-4D97-AF65-F5344CB8AC3E}">
        <p14:creationId xmlns:p14="http://schemas.microsoft.com/office/powerpoint/2010/main" val="298573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Adjusted Unemployment Estimates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457200" y="1200151"/>
            <a:ext cx="8229600" cy="2739751"/>
          </a:xfrm>
        </p:spPr>
        <p:txBody>
          <a:bodyPr>
            <a:normAutofit fontScale="92500" lnSpcReduction="10000"/>
          </a:bodyPr>
          <a:lstStyle/>
          <a:p>
            <a:r>
              <a:rPr lang="en-IE" sz="2000" dirty="0">
                <a:solidFill>
                  <a:srgbClr val="000000"/>
                </a:solidFill>
                <a:latin typeface="Roboto Slab Bold"/>
              </a:rPr>
              <a:t>COVID-19 Adjusted Estimates of Employment volumes for persons 15-89 years and corresponding Employment Rates for persons aged 15-64 are also included in the LFS today for the end of June 2021 to the end of August 2021</a:t>
            </a:r>
          </a:p>
          <a:p>
            <a:r>
              <a:rPr lang="en-IE" sz="2000" dirty="0">
                <a:solidFill>
                  <a:srgbClr val="000000"/>
                </a:solidFill>
                <a:latin typeface="Roboto Slab Bold"/>
              </a:rPr>
              <a:t>The latest COVID-19 Adjusted Estimates of Unemployment for March 2020 to August 2021 were published as part of the Monthly Unemployment Estimates release on 01 September 2021</a:t>
            </a:r>
          </a:p>
          <a:p>
            <a:r>
              <a:rPr lang="en-IE" sz="2000" dirty="0">
                <a:solidFill>
                  <a:srgbClr val="000000"/>
                </a:solidFill>
                <a:latin typeface="Roboto Slab Bold"/>
              </a:rPr>
              <a:t>See Annex at the end of presentation for further information on the impact of COVID-19 on the LFS</a:t>
            </a:r>
          </a:p>
          <a:p>
            <a:endParaRPr lang="en-IE" sz="2200" dirty="0">
              <a:solidFill>
                <a:srgbClr val="000000"/>
              </a:solidFill>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5</a:t>
            </a:fld>
            <a:endParaRPr lang="en-IE" dirty="0"/>
          </a:p>
        </p:txBody>
      </p:sp>
    </p:spTree>
    <p:extLst>
      <p:ext uri="{BB962C8B-B14F-4D97-AF65-F5344CB8AC3E}">
        <p14:creationId xmlns:p14="http://schemas.microsoft.com/office/powerpoint/2010/main" val="4231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2:</a:t>
            </a:r>
            <a:br>
              <a:rPr lang="en-US" b="1" dirty="0"/>
            </a:br>
            <a:r>
              <a:rPr lang="en-US" dirty="0"/>
              <a:t>Headline Statistics</a:t>
            </a:r>
          </a:p>
        </p:txBody>
      </p:sp>
    </p:spTree>
    <p:extLst>
      <p:ext uri="{BB962C8B-B14F-4D97-AF65-F5344CB8AC3E}">
        <p14:creationId xmlns:p14="http://schemas.microsoft.com/office/powerpoint/2010/main" val="244891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413792" y="316040"/>
            <a:ext cx="8244408" cy="857250"/>
          </a:xfrm>
        </p:spPr>
        <p:txBody>
          <a:bodyPr/>
          <a:lstStyle/>
          <a:p>
            <a:r>
              <a:rPr lang="en-IE" dirty="0"/>
              <a:t>LFS Q2 2021 headline estimates</a:t>
            </a:r>
          </a:p>
        </p:txBody>
      </p:sp>
      <p:graphicFrame>
        <p:nvGraphicFramePr>
          <p:cNvPr id="5" name="Content Placeholder 4">
            <a:extLst>
              <a:ext uri="{FF2B5EF4-FFF2-40B4-BE49-F238E27FC236}">
                <a16:creationId xmlns:a16="http://schemas.microsoft.com/office/drawing/2014/main" id="{EE55D847-50DA-4ADA-B507-DA186A64EC0D}"/>
              </a:ext>
            </a:extLst>
          </p:cNvPr>
          <p:cNvGraphicFramePr>
            <a:graphicFrameLocks noGrp="1"/>
          </p:cNvGraphicFramePr>
          <p:nvPr>
            <p:ph idx="4294967295"/>
            <p:extLst>
              <p:ext uri="{D42A27DB-BD31-4B8C-83A1-F6EECF244321}">
                <p14:modId xmlns:p14="http://schemas.microsoft.com/office/powerpoint/2010/main" val="2997227736"/>
              </p:ext>
            </p:extLst>
          </p:nvPr>
        </p:nvGraphicFramePr>
        <p:xfrm>
          <a:off x="251520" y="1203598"/>
          <a:ext cx="8496944" cy="2880319"/>
        </p:xfrm>
        <a:graphic>
          <a:graphicData uri="http://schemas.openxmlformats.org/drawingml/2006/table">
            <a:tbl>
              <a:tblPr>
                <a:tableStyleId>{5C22544A-7EE6-4342-B048-85BDC9FD1C3A}</a:tableStyleId>
              </a:tblPr>
              <a:tblGrid>
                <a:gridCol w="3446909">
                  <a:extLst>
                    <a:ext uri="{9D8B030D-6E8A-4147-A177-3AD203B41FA5}">
                      <a16:colId xmlns:a16="http://schemas.microsoft.com/office/drawing/2014/main" val="3651989155"/>
                    </a:ext>
                  </a:extLst>
                </a:gridCol>
                <a:gridCol w="2673771">
                  <a:extLst>
                    <a:ext uri="{9D8B030D-6E8A-4147-A177-3AD203B41FA5}">
                      <a16:colId xmlns:a16="http://schemas.microsoft.com/office/drawing/2014/main" val="1610416090"/>
                    </a:ext>
                  </a:extLst>
                </a:gridCol>
                <a:gridCol w="2376264">
                  <a:extLst>
                    <a:ext uri="{9D8B030D-6E8A-4147-A177-3AD203B41FA5}">
                      <a16:colId xmlns:a16="http://schemas.microsoft.com/office/drawing/2014/main" val="3430262582"/>
                    </a:ext>
                  </a:extLst>
                </a:gridCol>
              </a:tblGrid>
              <a:tr h="1433989">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June 2021</a:t>
                      </a:r>
                    </a:p>
                    <a:p>
                      <a:pPr algn="ctr" fontAlgn="b"/>
                      <a:r>
                        <a:rPr lang="en-US" sz="2200" b="1" u="none" strike="noStrike" dirty="0">
                          <a:solidFill>
                            <a:schemeClr val="tx2">
                              <a:lumMod val="10000"/>
                            </a:schemeClr>
                          </a:solidFill>
                          <a:effectLst/>
                        </a:rPr>
                        <a:t>(end of 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723165">
                <a:tc>
                  <a:txBody>
                    <a:bodyPr/>
                    <a:lstStyle/>
                    <a:p>
                      <a:pPr algn="l" fontAlgn="b"/>
                      <a:r>
                        <a:rPr lang="en-US" sz="2200" b="1" u="none" strike="noStrike" dirty="0">
                          <a:solidFill>
                            <a:schemeClr val="tx2">
                              <a:lumMod val="10000"/>
                            </a:schemeClr>
                          </a:solidFill>
                          <a:effectLst/>
                        </a:rPr>
                        <a:t>Employed persons aged 15-89 years </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2,349,100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2200" b="1" i="0" u="none" strike="noStrike" dirty="0">
                          <a:solidFill>
                            <a:schemeClr val="bg2">
                              <a:lumMod val="50000"/>
                            </a:schemeClr>
                          </a:solidFill>
                          <a:effectLst/>
                          <a:latin typeface="+mn-lt"/>
                        </a:rPr>
                        <a:t>2,120,778</a:t>
                      </a:r>
                      <a:endParaRPr lang="en-IE" sz="2200" b="1" i="0" u="none" strike="noStrike" dirty="0">
                        <a:solidFill>
                          <a:schemeClr val="bg2">
                            <a:lumMod val="50000"/>
                          </a:schemeClr>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50444543"/>
                  </a:ext>
                </a:extLst>
              </a:tr>
              <a:tr h="723165">
                <a:tc>
                  <a:txBody>
                    <a:bodyPr/>
                    <a:lstStyle/>
                    <a:p>
                      <a:pPr algn="l" fontAlgn="b"/>
                      <a:r>
                        <a:rPr lang="en-US" sz="2200" b="1" u="none" strike="noStrike" dirty="0">
                          <a:solidFill>
                            <a:schemeClr val="tx2">
                              <a:lumMod val="10000"/>
                            </a:schemeClr>
                          </a:solidFill>
                          <a:effectLst/>
                        </a:rPr>
                        <a:t>Employment rate for those aged 15-64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68.6%</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bg2">
                              <a:lumMod val="50000"/>
                            </a:schemeClr>
                          </a:solidFill>
                          <a:effectLst/>
                        </a:rPr>
                        <a:t>61.7%</a:t>
                      </a:r>
                      <a:endParaRPr lang="en-IE" sz="2200" b="1" i="0" u="none" strike="noStrike" dirty="0">
                        <a:solidFill>
                          <a:schemeClr val="bg2">
                            <a:lumMod val="5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01383259"/>
                  </a:ext>
                </a:extLst>
              </a:tr>
            </a:tbl>
          </a:graphicData>
        </a:graphic>
      </p:graphicFrame>
    </p:spTree>
    <p:extLst>
      <p:ext uri="{BB962C8B-B14F-4D97-AF65-F5344CB8AC3E}">
        <p14:creationId xmlns:p14="http://schemas.microsoft.com/office/powerpoint/2010/main" val="116687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413792" y="316040"/>
            <a:ext cx="8244408" cy="857250"/>
          </a:xfrm>
        </p:spPr>
        <p:txBody>
          <a:bodyPr/>
          <a:lstStyle/>
          <a:p>
            <a:r>
              <a:rPr lang="en-IE" dirty="0"/>
              <a:t>LFS Q2 2021 headline estimates</a:t>
            </a:r>
          </a:p>
        </p:txBody>
      </p:sp>
      <p:graphicFrame>
        <p:nvGraphicFramePr>
          <p:cNvPr id="6" name="Content Placeholder 4">
            <a:extLst>
              <a:ext uri="{FF2B5EF4-FFF2-40B4-BE49-F238E27FC236}">
                <a16:creationId xmlns:a16="http://schemas.microsoft.com/office/drawing/2014/main" id="{206DC5A2-9F4F-4EE7-8464-17E60177071E}"/>
              </a:ext>
            </a:extLst>
          </p:cNvPr>
          <p:cNvGraphicFramePr>
            <a:graphicFrameLocks/>
          </p:cNvGraphicFramePr>
          <p:nvPr>
            <p:extLst>
              <p:ext uri="{D42A27DB-BD31-4B8C-83A1-F6EECF244321}">
                <p14:modId xmlns:p14="http://schemas.microsoft.com/office/powerpoint/2010/main" val="2077358930"/>
              </p:ext>
            </p:extLst>
          </p:nvPr>
        </p:nvGraphicFramePr>
        <p:xfrm>
          <a:off x="251520" y="1201271"/>
          <a:ext cx="8496944" cy="2882647"/>
        </p:xfrm>
        <a:graphic>
          <a:graphicData uri="http://schemas.openxmlformats.org/drawingml/2006/table">
            <a:tbl>
              <a:tblPr>
                <a:tableStyleId>{5C22544A-7EE6-4342-B048-85BDC9FD1C3A}</a:tableStyleId>
              </a:tblPr>
              <a:tblGrid>
                <a:gridCol w="3446910">
                  <a:extLst>
                    <a:ext uri="{9D8B030D-6E8A-4147-A177-3AD203B41FA5}">
                      <a16:colId xmlns:a16="http://schemas.microsoft.com/office/drawing/2014/main" val="3651989155"/>
                    </a:ext>
                  </a:extLst>
                </a:gridCol>
                <a:gridCol w="2601762">
                  <a:extLst>
                    <a:ext uri="{9D8B030D-6E8A-4147-A177-3AD203B41FA5}">
                      <a16:colId xmlns:a16="http://schemas.microsoft.com/office/drawing/2014/main" val="1610416090"/>
                    </a:ext>
                  </a:extLst>
                </a:gridCol>
                <a:gridCol w="2448272">
                  <a:extLst>
                    <a:ext uri="{9D8B030D-6E8A-4147-A177-3AD203B41FA5}">
                      <a16:colId xmlns:a16="http://schemas.microsoft.com/office/drawing/2014/main" val="3430262582"/>
                    </a:ext>
                  </a:extLst>
                </a:gridCol>
              </a:tblGrid>
              <a:tr h="1374443">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June 2021 </a:t>
                      </a:r>
                    </a:p>
                    <a:p>
                      <a:pPr algn="ctr" fontAlgn="b"/>
                      <a:r>
                        <a:rPr lang="en-US" sz="2200" b="1" u="none" strike="noStrike" dirty="0">
                          <a:solidFill>
                            <a:schemeClr val="tx2">
                              <a:lumMod val="10000"/>
                            </a:schemeClr>
                          </a:solidFill>
                          <a:effectLst/>
                        </a:rPr>
                        <a:t>(end of 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754102">
                <a:tc>
                  <a:txBody>
                    <a:bodyPr/>
                    <a:lstStyle/>
                    <a:p>
                      <a:pPr algn="l" fontAlgn="b"/>
                      <a:r>
                        <a:rPr lang="en-US" sz="2200" b="1" u="none" strike="noStrike" dirty="0">
                          <a:solidFill>
                            <a:schemeClr val="tx2">
                              <a:lumMod val="10000"/>
                            </a:schemeClr>
                          </a:solidFill>
                          <a:effectLst/>
                        </a:rPr>
                        <a:t>Unemployed persons aged 15-74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184,100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2200" b="1" i="0" u="none" strike="noStrike" dirty="0">
                          <a:solidFill>
                            <a:schemeClr val="bg2">
                              <a:lumMod val="50000"/>
                            </a:schemeClr>
                          </a:solidFill>
                          <a:effectLst/>
                          <a:latin typeface="+mn-lt"/>
                        </a:rPr>
                        <a:t>413,687</a:t>
                      </a:r>
                      <a:endParaRPr lang="en-IE" sz="2200" b="1" i="0" u="none" strike="noStrike" dirty="0">
                        <a:solidFill>
                          <a:schemeClr val="bg2">
                            <a:lumMod val="50000"/>
                          </a:schemeClr>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78813266"/>
                  </a:ext>
                </a:extLst>
              </a:tr>
              <a:tr h="754102">
                <a:tc>
                  <a:txBody>
                    <a:bodyPr/>
                    <a:lstStyle/>
                    <a:p>
                      <a:pPr algn="l" fontAlgn="b"/>
                      <a:r>
                        <a:rPr lang="en-US" sz="2200" b="1" u="none" strike="noStrike" dirty="0">
                          <a:solidFill>
                            <a:schemeClr val="tx2">
                              <a:lumMod val="10000"/>
                            </a:schemeClr>
                          </a:solidFill>
                          <a:effectLst/>
                        </a:rPr>
                        <a:t>Unemployment rate for those aged 15-74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7.3%</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bg2">
                              <a:lumMod val="50000"/>
                            </a:schemeClr>
                          </a:solidFill>
                          <a:effectLst/>
                        </a:rPr>
                        <a:t>16.2%</a:t>
                      </a:r>
                      <a:endParaRPr lang="en-IE" sz="2200" b="1" i="0" u="none" strike="noStrike" dirty="0">
                        <a:solidFill>
                          <a:schemeClr val="bg2">
                            <a:lumMod val="5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15972929"/>
                  </a:ext>
                </a:extLst>
              </a:tr>
            </a:tbl>
          </a:graphicData>
        </a:graphic>
      </p:graphicFrame>
    </p:spTree>
    <p:extLst>
      <p:ext uri="{BB962C8B-B14F-4D97-AF65-F5344CB8AC3E}">
        <p14:creationId xmlns:p14="http://schemas.microsoft.com/office/powerpoint/2010/main" val="212721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413792" y="316040"/>
            <a:ext cx="8244408" cy="857250"/>
          </a:xfrm>
        </p:spPr>
        <p:txBody>
          <a:bodyPr/>
          <a:lstStyle/>
          <a:p>
            <a:r>
              <a:rPr lang="en-IE" dirty="0"/>
              <a:t>LFS Q2 2021 headline estimates</a:t>
            </a:r>
          </a:p>
        </p:txBody>
      </p:sp>
      <p:graphicFrame>
        <p:nvGraphicFramePr>
          <p:cNvPr id="7" name="Content Placeholder 4">
            <a:extLst>
              <a:ext uri="{FF2B5EF4-FFF2-40B4-BE49-F238E27FC236}">
                <a16:creationId xmlns:a16="http://schemas.microsoft.com/office/drawing/2014/main" id="{EECF27AD-DD76-4021-92BB-8B47BCDCA06E}"/>
              </a:ext>
            </a:extLst>
          </p:cNvPr>
          <p:cNvGraphicFramePr>
            <a:graphicFrameLocks/>
          </p:cNvGraphicFramePr>
          <p:nvPr>
            <p:extLst>
              <p:ext uri="{D42A27DB-BD31-4B8C-83A1-F6EECF244321}">
                <p14:modId xmlns:p14="http://schemas.microsoft.com/office/powerpoint/2010/main" val="3149595815"/>
              </p:ext>
            </p:extLst>
          </p:nvPr>
        </p:nvGraphicFramePr>
        <p:xfrm>
          <a:off x="251520" y="1203598"/>
          <a:ext cx="8640960" cy="3049905"/>
        </p:xfrm>
        <a:graphic>
          <a:graphicData uri="http://schemas.openxmlformats.org/drawingml/2006/table">
            <a:tbl>
              <a:tblPr>
                <a:tableStyleId>{5C22544A-7EE6-4342-B048-85BDC9FD1C3A}</a:tableStyleId>
              </a:tblPr>
              <a:tblGrid>
                <a:gridCol w="3475875">
                  <a:extLst>
                    <a:ext uri="{9D8B030D-6E8A-4147-A177-3AD203B41FA5}">
                      <a16:colId xmlns:a16="http://schemas.microsoft.com/office/drawing/2014/main" val="3651989155"/>
                    </a:ext>
                  </a:extLst>
                </a:gridCol>
                <a:gridCol w="2696239">
                  <a:extLst>
                    <a:ext uri="{9D8B030D-6E8A-4147-A177-3AD203B41FA5}">
                      <a16:colId xmlns:a16="http://schemas.microsoft.com/office/drawing/2014/main" val="1610416090"/>
                    </a:ext>
                  </a:extLst>
                </a:gridCol>
                <a:gridCol w="2468846">
                  <a:extLst>
                    <a:ext uri="{9D8B030D-6E8A-4147-A177-3AD203B41FA5}">
                      <a16:colId xmlns:a16="http://schemas.microsoft.com/office/drawing/2014/main" val="3430262582"/>
                    </a:ext>
                  </a:extLst>
                </a:gridCol>
              </a:tblGrid>
              <a:tr h="408045">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June 2021 </a:t>
                      </a:r>
                    </a:p>
                    <a:p>
                      <a:pPr algn="ctr" fontAlgn="b"/>
                      <a:r>
                        <a:rPr lang="en-US" sz="2200" b="1" u="none" strike="noStrike" dirty="0">
                          <a:solidFill>
                            <a:schemeClr val="tx2">
                              <a:lumMod val="10000"/>
                            </a:schemeClr>
                          </a:solidFill>
                          <a:effectLst/>
                        </a:rPr>
                        <a:t>(end of Q2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204023">
                <a:tc>
                  <a:txBody>
                    <a:bodyPr/>
                    <a:lstStyle/>
                    <a:p>
                      <a:pPr algn="l" fontAlgn="b"/>
                      <a:r>
                        <a:rPr lang="en-IE" sz="2200" b="1" u="none" strike="noStrike" dirty="0">
                          <a:solidFill>
                            <a:schemeClr val="tx2">
                              <a:lumMod val="10000"/>
                            </a:schemeClr>
                          </a:solidFill>
                          <a:effectLst/>
                        </a:rPr>
                        <a:t>In labour force (15-89 years)</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2,533,200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5828822"/>
                  </a:ext>
                </a:extLst>
              </a:tr>
              <a:tr h="204023">
                <a:tc>
                  <a:txBody>
                    <a:bodyPr/>
                    <a:lstStyle/>
                    <a:p>
                      <a:pPr algn="l" fontAlgn="b"/>
                      <a:r>
                        <a:rPr lang="en-IE" sz="2200" b="1" u="none" strike="noStrike" dirty="0">
                          <a:solidFill>
                            <a:schemeClr val="tx2">
                              <a:lumMod val="10000"/>
                            </a:schemeClr>
                          </a:solidFill>
                          <a:effectLst/>
                        </a:rPr>
                        <a:t>Participation rate</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63.1%</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6278893"/>
                  </a:ext>
                </a:extLst>
              </a:tr>
              <a:tr h="204023">
                <a:tc>
                  <a:txBody>
                    <a:bodyPr/>
                    <a:lstStyle/>
                    <a:p>
                      <a:pPr algn="l"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82485412"/>
                  </a:ext>
                </a:extLst>
              </a:tr>
              <a:tr h="204023">
                <a:tc>
                  <a:txBody>
                    <a:bodyPr/>
                    <a:lstStyle/>
                    <a:p>
                      <a:pPr algn="l" fontAlgn="b"/>
                      <a:r>
                        <a:rPr lang="en-IE" sz="2200" b="1" u="none" strike="noStrike" dirty="0">
                          <a:solidFill>
                            <a:schemeClr val="tx2">
                              <a:lumMod val="10000"/>
                            </a:schemeClr>
                          </a:solidFill>
                          <a:effectLst/>
                        </a:rPr>
                        <a:t>Not in labour force </a:t>
                      </a:r>
                      <a:r>
                        <a:rPr lang="en-IE" sz="2100" b="1" u="none" strike="noStrike" dirty="0">
                          <a:solidFill>
                            <a:schemeClr val="tx2">
                              <a:lumMod val="10000"/>
                            </a:schemeClr>
                          </a:solidFill>
                          <a:effectLst/>
                        </a:rPr>
                        <a:t>(15+ years)</a:t>
                      </a:r>
                      <a:endParaRPr lang="en-IE" sz="21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1,482,700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10089874"/>
                  </a:ext>
                </a:extLst>
              </a:tr>
            </a:tbl>
          </a:graphicData>
        </a:graphic>
      </p:graphicFrame>
    </p:spTree>
    <p:extLst>
      <p:ext uri="{BB962C8B-B14F-4D97-AF65-F5344CB8AC3E}">
        <p14:creationId xmlns:p14="http://schemas.microsoft.com/office/powerpoint/2010/main" val="441197296"/>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37196</TotalTime>
  <Words>2082</Words>
  <Application>Microsoft Office PowerPoint</Application>
  <PresentationFormat>On-screen Show (16:9)</PresentationFormat>
  <Paragraphs>522</Paragraphs>
  <Slides>43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Roboto Slab</vt:lpstr>
      <vt:lpstr>Roboto Slab Bold</vt:lpstr>
      <vt:lpstr>Roboto Slab Light</vt:lpstr>
      <vt:lpstr>CSO Standard Text 2</vt:lpstr>
      <vt:lpstr>Labour Force Survey Quarter 2 2021 Results 24 September 2021</vt:lpstr>
      <vt:lpstr>Section 1:   Introduction</vt:lpstr>
      <vt:lpstr>Labour Market classification in the Labour Force Survey</vt:lpstr>
      <vt:lpstr>Integration of European Social Statistics (IESS) Regulation</vt:lpstr>
      <vt:lpstr>COVID-19 Adjusted Unemployment Estimates</vt:lpstr>
      <vt:lpstr>Section 2: Headline Statistics</vt:lpstr>
      <vt:lpstr>LFS Q2 2021 headline estimates</vt:lpstr>
      <vt:lpstr>LFS Q2 2021 headline estimates</vt:lpstr>
      <vt:lpstr>LFS Q2 2021 headline estimates</vt:lpstr>
      <vt:lpstr>Comparison of key labour market indicators – Q2 of 2019-2021 </vt:lpstr>
      <vt:lpstr>ILO Status: Persons away from work in Q2 2021</vt:lpstr>
      <vt:lpstr>ILO Status of PUP/EWSS Recipients – Q2 2021</vt:lpstr>
      <vt:lpstr>Section 3: Employment</vt:lpstr>
      <vt:lpstr>Employment and hours worked</vt:lpstr>
      <vt:lpstr>PowerPoint Presentation</vt:lpstr>
      <vt:lpstr>PowerPoint Presentation</vt:lpstr>
      <vt:lpstr>PowerPoint Presentation</vt:lpstr>
      <vt:lpstr>PowerPoint Presentation</vt:lpstr>
      <vt:lpstr>PowerPoint Presentation</vt:lpstr>
      <vt:lpstr>Unadjusted Employment by gender</vt:lpstr>
      <vt:lpstr>PowerPoint Presentation</vt:lpstr>
      <vt:lpstr>Part-time underemployment</vt:lpstr>
      <vt:lpstr>Employment status</vt:lpstr>
      <vt:lpstr>PowerPoint Presentation</vt:lpstr>
      <vt:lpstr>Section 4: Unemployment</vt:lpstr>
      <vt:lpstr>PowerPoint Presentation</vt:lpstr>
      <vt:lpstr>Unemployment by gender</vt:lpstr>
      <vt:lpstr>Unemployment - duration</vt:lpstr>
      <vt:lpstr>PowerPoint Presentation</vt:lpstr>
      <vt:lpstr>Section 5: Labour Force</vt:lpstr>
      <vt:lpstr>Labour Force</vt:lpstr>
      <vt:lpstr>Section 6: Forthcoming releases and Summary of Q2 2021 LFS results</vt:lpstr>
      <vt:lpstr>Forthcoming releases  </vt:lpstr>
      <vt:lpstr>In summary…. </vt:lpstr>
      <vt:lpstr>In summary…. </vt:lpstr>
      <vt:lpstr> </vt:lpstr>
      <vt:lpstr>PowerPoint Presentation</vt:lpstr>
      <vt:lpstr>Annex  Impact of COVID-19 on LFS  ILO Definitions and concepts </vt:lpstr>
      <vt:lpstr>COVID-19 and the Labour Force Survey (LFS)</vt:lpstr>
      <vt:lpstr>ILO classification in the LFS</vt:lpstr>
      <vt:lpstr>Attachment to job </vt:lpstr>
      <vt:lpstr>ILO classification in the LFS</vt:lpstr>
      <vt:lpstr>ILO classification and LFS </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James Dalton</cp:lastModifiedBy>
  <cp:revision>1236</cp:revision>
  <cp:lastPrinted>2021-09-21T13:58:19Z</cp:lastPrinted>
  <dcterms:created xsi:type="dcterms:W3CDTF">2017-12-13T09:54:14Z</dcterms:created>
  <dcterms:modified xsi:type="dcterms:W3CDTF">2021-09-23T15:58:04Z</dcterms:modified>
</cp:coreProperties>
</file>