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7"/>
  </p:notesMasterIdLst>
  <p:handoutMasterIdLst>
    <p:handoutMasterId r:id="rId38"/>
  </p:handoutMasterIdLst>
  <p:sldIdLst>
    <p:sldId id="256" r:id="rId3"/>
    <p:sldId id="607" r:id="rId4"/>
    <p:sldId id="531" r:id="rId5"/>
    <p:sldId id="300" r:id="rId6"/>
    <p:sldId id="597" r:id="rId7"/>
    <p:sldId id="601" r:id="rId8"/>
    <p:sldId id="602" r:id="rId9"/>
    <p:sldId id="561" r:id="rId10"/>
    <p:sldId id="572" r:id="rId11"/>
    <p:sldId id="573" r:id="rId12"/>
    <p:sldId id="604" r:id="rId13"/>
    <p:sldId id="587" r:id="rId14"/>
    <p:sldId id="612" r:id="rId15"/>
    <p:sldId id="301" r:id="rId16"/>
    <p:sldId id="543" r:id="rId17"/>
    <p:sldId id="564" r:id="rId18"/>
    <p:sldId id="605" r:id="rId19"/>
    <p:sldId id="302" r:id="rId20"/>
    <p:sldId id="547" r:id="rId21"/>
    <p:sldId id="598" r:id="rId22"/>
    <p:sldId id="599" r:id="rId23"/>
    <p:sldId id="600" r:id="rId24"/>
    <p:sldId id="566" r:id="rId25"/>
    <p:sldId id="556" r:id="rId26"/>
    <p:sldId id="608" r:id="rId27"/>
    <p:sldId id="565" r:id="rId28"/>
    <p:sldId id="513" r:id="rId29"/>
    <p:sldId id="501" r:id="rId30"/>
    <p:sldId id="512" r:id="rId31"/>
    <p:sldId id="459" r:id="rId32"/>
    <p:sldId id="462" r:id="rId33"/>
    <p:sldId id="500" r:id="rId34"/>
    <p:sldId id="499" r:id="rId35"/>
    <p:sldId id="606" r:id="rId36"/>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828BA1-2D15-4581-9F75-6E10D5626921}">
          <p14:sldIdLst>
            <p14:sldId id="256"/>
            <p14:sldId id="607"/>
            <p14:sldId id="531"/>
            <p14:sldId id="300"/>
            <p14:sldId id="597"/>
            <p14:sldId id="601"/>
            <p14:sldId id="602"/>
            <p14:sldId id="561"/>
            <p14:sldId id="572"/>
            <p14:sldId id="573"/>
            <p14:sldId id="604"/>
            <p14:sldId id="587"/>
            <p14:sldId id="612"/>
            <p14:sldId id="301"/>
            <p14:sldId id="543"/>
            <p14:sldId id="564"/>
            <p14:sldId id="605"/>
            <p14:sldId id="302"/>
            <p14:sldId id="547"/>
            <p14:sldId id="598"/>
            <p14:sldId id="599"/>
            <p14:sldId id="600"/>
            <p14:sldId id="566"/>
            <p14:sldId id="556"/>
            <p14:sldId id="608"/>
            <p14:sldId id="565"/>
            <p14:sldId id="513"/>
            <p14:sldId id="501"/>
            <p14:sldId id="512"/>
            <p14:sldId id="459"/>
            <p14:sldId id="462"/>
            <p14:sldId id="500"/>
            <p14:sldId id="499"/>
            <p14:sldId id="6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Davis" initials="TD" lastIdx="11" clrIdx="0">
    <p:extLst>
      <p:ext uri="{19B8F6BF-5375-455C-9EA6-DF929625EA0E}">
        <p15:presenceInfo xmlns:p15="http://schemas.microsoft.com/office/powerpoint/2012/main" userId="S::tara.davis@cso.ie::3a679252-3e27-4641-9950-78e7c0b46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7A3B5"/>
    <a:srgbClr val="3EC7CE"/>
    <a:srgbClr val="E9F4F4"/>
    <a:srgbClr val="4BC1BB"/>
    <a:srgbClr val="52A6BA"/>
    <a:srgbClr val="63A9A1"/>
    <a:srgbClr val="40A7CC"/>
    <a:srgbClr val="49B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87244" autoAdjust="0"/>
  </p:normalViewPr>
  <p:slideViewPr>
    <p:cSldViewPr>
      <p:cViewPr varScale="1">
        <p:scale>
          <a:sx n="131" d="100"/>
          <a:sy n="131" d="100"/>
        </p:scale>
        <p:origin x="1296"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'10yr trend'!$A$2</c:f>
              <c:strCache>
                <c:ptCount val="1"/>
                <c:pt idx="0">
                  <c:v>In employment</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'10yr trend'!$B$1:$G$1</c:f>
              <c:strCache>
                <c:ptCount val="6"/>
                <c:pt idx="0">
                  <c:v>Q2 2012</c:v>
                </c:pt>
                <c:pt idx="1">
                  <c:v>Q2 2014</c:v>
                </c:pt>
                <c:pt idx="2">
                  <c:v>Q2 2016</c:v>
                </c:pt>
                <c:pt idx="3">
                  <c:v>Q2 2018</c:v>
                </c:pt>
                <c:pt idx="4">
                  <c:v>Q2 2020</c:v>
                </c:pt>
                <c:pt idx="5">
                  <c:v>Q2 2022</c:v>
                </c:pt>
              </c:strCache>
            </c:strRef>
          </c:cat>
          <c:val>
            <c:numRef>
              <c:f>'10yr trend'!$B$2:$G$2</c:f>
              <c:numCache>
                <c:formatCode>#,##0.0</c:formatCode>
                <c:ptCount val="6"/>
                <c:pt idx="0">
                  <c:v>1876.8280600000001</c:v>
                </c:pt>
                <c:pt idx="1">
                  <c:v>1968.9198600000002</c:v>
                </c:pt>
                <c:pt idx="2">
                  <c:v>2124.43147</c:v>
                </c:pt>
                <c:pt idx="3">
                  <c:v>2249.6520099999998</c:v>
                </c:pt>
                <c:pt idx="4">
                  <c:v>2138.1151299999997</c:v>
                </c:pt>
                <c:pt idx="5">
                  <c:v>2554.5989</c:v>
                </c:pt>
              </c:numCache>
            </c:numRef>
          </c:val>
          <c:extLst>
            <c:ext xmlns:c16="http://schemas.microsoft.com/office/drawing/2014/chart" uri="{C3380CC4-5D6E-409C-BE32-E72D297353CC}">
              <c16:uniqueId val="{00000000-80DF-4AF7-99BD-2AB28AEFCFF2}"/>
            </c:ext>
          </c:extLst>
        </c:ser>
        <c:ser>
          <c:idx val="1"/>
          <c:order val="1"/>
          <c:tx>
            <c:strRef>
              <c:f>'10yr trend'!$A$3</c:f>
              <c:strCache>
                <c:ptCount val="1"/>
                <c:pt idx="0">
                  <c:v>Unemployed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'10yr trend'!$B$1:$G$1</c:f>
              <c:strCache>
                <c:ptCount val="6"/>
                <c:pt idx="0">
                  <c:v>Q2 2012</c:v>
                </c:pt>
                <c:pt idx="1">
                  <c:v>Q2 2014</c:v>
                </c:pt>
                <c:pt idx="2">
                  <c:v>Q2 2016</c:v>
                </c:pt>
                <c:pt idx="3">
                  <c:v>Q2 2018</c:v>
                </c:pt>
                <c:pt idx="4">
                  <c:v>Q2 2020</c:v>
                </c:pt>
                <c:pt idx="5">
                  <c:v>Q2 2022</c:v>
                </c:pt>
              </c:strCache>
            </c:strRef>
          </c:cat>
          <c:val>
            <c:numRef>
              <c:f>'10yr trend'!$B$3:$G$3</c:f>
              <c:numCache>
                <c:formatCode>#,##0.0</c:formatCode>
                <c:ptCount val="6"/>
                <c:pt idx="0">
                  <c:v>352.16465999999997</c:v>
                </c:pt>
                <c:pt idx="1">
                  <c:v>279.38416999999998</c:v>
                </c:pt>
                <c:pt idx="2">
                  <c:v>211.27682000000001</c:v>
                </c:pt>
                <c:pt idx="3">
                  <c:v>145.0335</c:v>
                </c:pt>
                <c:pt idx="4">
                  <c:v>121.07755999999999</c:v>
                </c:pt>
                <c:pt idx="5">
                  <c:v>119.891012</c:v>
                </c:pt>
              </c:numCache>
            </c:numRef>
          </c:val>
          <c:extLst>
            <c:ext xmlns:c16="http://schemas.microsoft.com/office/drawing/2014/chart" uri="{C3380CC4-5D6E-409C-BE32-E72D297353CC}">
              <c16:uniqueId val="{00000001-80DF-4AF7-99BD-2AB28AEFCFF2}"/>
            </c:ext>
          </c:extLst>
        </c:ser>
        <c:ser>
          <c:idx val="2"/>
          <c:order val="2"/>
          <c:tx>
            <c:strRef>
              <c:f>'10yr trend'!$A$4</c:f>
              <c:strCache>
                <c:ptCount val="1"/>
                <c:pt idx="0">
                  <c:v>Not in labour force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'10yr trend'!$B$1:$G$1</c:f>
              <c:strCache>
                <c:ptCount val="6"/>
                <c:pt idx="0">
                  <c:v>Q2 2012</c:v>
                </c:pt>
                <c:pt idx="1">
                  <c:v>Q2 2014</c:v>
                </c:pt>
                <c:pt idx="2">
                  <c:v>Q2 2016</c:v>
                </c:pt>
                <c:pt idx="3">
                  <c:v>Q2 2018</c:v>
                </c:pt>
                <c:pt idx="4">
                  <c:v>Q2 2020</c:v>
                </c:pt>
                <c:pt idx="5">
                  <c:v>Q2 2022</c:v>
                </c:pt>
              </c:strCache>
            </c:strRef>
          </c:cat>
          <c:val>
            <c:numRef>
              <c:f>'10yr trend'!$B$4:$G$4</c:f>
              <c:numCache>
                <c:formatCode>#,##0.0</c:formatCode>
                <c:ptCount val="6"/>
                <c:pt idx="0">
                  <c:v>1376.6847700000001</c:v>
                </c:pt>
                <c:pt idx="1">
                  <c:v>1399.6197299999999</c:v>
                </c:pt>
                <c:pt idx="2">
                  <c:v>1398.4045800000001</c:v>
                </c:pt>
                <c:pt idx="3">
                  <c:v>1453.59449</c:v>
                </c:pt>
                <c:pt idx="4">
                  <c:v>1714.57007</c:v>
                </c:pt>
                <c:pt idx="5">
                  <c:v>1424.7850900000001</c:v>
                </c:pt>
              </c:numCache>
            </c:numRef>
          </c:val>
          <c:extLst>
            <c:ext xmlns:c16="http://schemas.microsoft.com/office/drawing/2014/chart" uri="{C3380CC4-5D6E-409C-BE32-E72D297353CC}">
              <c16:uniqueId val="{00000002-80DF-4AF7-99BD-2AB28AEFCFF2}"/>
            </c:ext>
          </c:extLst>
        </c:ser>
        <c:dLbls>
          <c:showLegendKey val="0"/>
          <c:showVal val="0"/>
          <c:showCatName val="0"/>
          <c:showSerName val="0"/>
          <c:showPercent val="0"/>
          <c:showBubbleSize val="0"/>
        </c:dLbls>
        <c:gapWidth val="219"/>
        <c:overlap val="100"/>
        <c:axId val="769752816"/>
        <c:axId val="769749208"/>
      </c:barChart>
      <c:catAx>
        <c:axId val="76975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49208"/>
        <c:crosses val="autoZero"/>
        <c:auto val="1"/>
        <c:lblAlgn val="ctr"/>
        <c:lblOffset val="100"/>
        <c:noMultiLvlLbl val="0"/>
      </c:catAx>
      <c:valAx>
        <c:axId val="769749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5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Homework!$A$2</c:f>
              <c:strCache>
                <c:ptCount val="1"/>
                <c:pt idx="0">
                  <c:v>Person mainly works at home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Homework!$B$1:$E$1</c:f>
              <c:strCache>
                <c:ptCount val="4"/>
                <c:pt idx="0">
                  <c:v>Q2 2019</c:v>
                </c:pt>
                <c:pt idx="1">
                  <c:v>Q2 2020</c:v>
                </c:pt>
                <c:pt idx="2">
                  <c:v>Q2 2021</c:v>
                </c:pt>
                <c:pt idx="3">
                  <c:v>Q2 2022</c:v>
                </c:pt>
              </c:strCache>
            </c:strRef>
          </c:cat>
          <c:val>
            <c:numRef>
              <c:f>Homework!$B$2:$E$2</c:f>
              <c:numCache>
                <c:formatCode>0.0%</c:formatCode>
                <c:ptCount val="4"/>
                <c:pt idx="0">
                  <c:v>7.4993467467990585E-2</c:v>
                </c:pt>
                <c:pt idx="1">
                  <c:v>0.2211205687026471</c:v>
                </c:pt>
                <c:pt idx="2">
                  <c:v>0.3248903835511473</c:v>
                </c:pt>
                <c:pt idx="3">
                  <c:v>0.24633993580208252</c:v>
                </c:pt>
              </c:numCache>
            </c:numRef>
          </c:val>
          <c:extLst>
            <c:ext xmlns:c16="http://schemas.microsoft.com/office/drawing/2014/chart" uri="{C3380CC4-5D6E-409C-BE32-E72D297353CC}">
              <c16:uniqueId val="{00000000-5A5C-4A8D-B3DA-2C78443F1064}"/>
            </c:ext>
          </c:extLst>
        </c:ser>
        <c:ser>
          <c:idx val="1"/>
          <c:order val="1"/>
          <c:tx>
            <c:strRef>
              <c:f>Homework!$A$3</c:f>
              <c:strCache>
                <c:ptCount val="1"/>
                <c:pt idx="0">
                  <c:v>Person sometimes works at home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Homework!$B$1:$E$1</c:f>
              <c:strCache>
                <c:ptCount val="4"/>
                <c:pt idx="0">
                  <c:v>Q2 2019</c:v>
                </c:pt>
                <c:pt idx="1">
                  <c:v>Q2 2020</c:v>
                </c:pt>
                <c:pt idx="2">
                  <c:v>Q2 2021</c:v>
                </c:pt>
                <c:pt idx="3">
                  <c:v>Q2 2022</c:v>
                </c:pt>
              </c:strCache>
            </c:strRef>
          </c:cat>
          <c:val>
            <c:numRef>
              <c:f>Homework!$B$3:$E$3</c:f>
              <c:numCache>
                <c:formatCode>0.0%</c:formatCode>
                <c:ptCount val="4"/>
                <c:pt idx="0">
                  <c:v>0.1266440205557007</c:v>
                </c:pt>
                <c:pt idx="1">
                  <c:v>0.11818351884762886</c:v>
                </c:pt>
                <c:pt idx="2">
                  <c:v>7.4837171682772138E-2</c:v>
                </c:pt>
                <c:pt idx="3">
                  <c:v>0.10694433570813434</c:v>
                </c:pt>
              </c:numCache>
            </c:numRef>
          </c:val>
          <c:extLst>
            <c:ext xmlns:c16="http://schemas.microsoft.com/office/drawing/2014/chart" uri="{C3380CC4-5D6E-409C-BE32-E72D297353CC}">
              <c16:uniqueId val="{00000001-5A5C-4A8D-B3DA-2C78443F1064}"/>
            </c:ext>
          </c:extLst>
        </c:ser>
        <c:dLbls>
          <c:showLegendKey val="0"/>
          <c:showVal val="0"/>
          <c:showCatName val="0"/>
          <c:showSerName val="0"/>
          <c:showPercent val="0"/>
          <c:showBubbleSize val="0"/>
        </c:dLbls>
        <c:gapWidth val="150"/>
        <c:overlap val="100"/>
        <c:axId val="926658048"/>
        <c:axId val="926654768"/>
      </c:barChart>
      <c:catAx>
        <c:axId val="92665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26654768"/>
        <c:crosses val="autoZero"/>
        <c:auto val="1"/>
        <c:lblAlgn val="ctr"/>
        <c:lblOffset val="100"/>
        <c:noMultiLvlLbl val="0"/>
      </c:catAx>
      <c:valAx>
        <c:axId val="926654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26658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Unemp!$B$1</c:f>
              <c:strCache>
                <c:ptCount val="1"/>
                <c:pt idx="0">
                  <c:v>Q2 2021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Unemp!$A$2:$A$4</c:f>
              <c:strCache>
                <c:ptCount val="3"/>
                <c:pt idx="0">
                  <c:v>Males</c:v>
                </c:pt>
                <c:pt idx="1">
                  <c:v>Females</c:v>
                </c:pt>
                <c:pt idx="2">
                  <c:v>All persons</c:v>
                </c:pt>
              </c:strCache>
            </c:strRef>
          </c:cat>
          <c:val>
            <c:numRef>
              <c:f>Unemp!$B$2:$B$4</c:f>
              <c:numCache>
                <c:formatCode>#,##0.0</c:formatCode>
                <c:ptCount val="3"/>
                <c:pt idx="0">
                  <c:v>99.475520000000003</c:v>
                </c:pt>
                <c:pt idx="1">
                  <c:v>84.621710000000007</c:v>
                </c:pt>
                <c:pt idx="2">
                  <c:v>184.09723000000002</c:v>
                </c:pt>
              </c:numCache>
            </c:numRef>
          </c:val>
          <c:extLst>
            <c:ext xmlns:c16="http://schemas.microsoft.com/office/drawing/2014/chart" uri="{C3380CC4-5D6E-409C-BE32-E72D297353CC}">
              <c16:uniqueId val="{00000000-8EFE-4703-B65A-FD9D19377467}"/>
            </c:ext>
          </c:extLst>
        </c:ser>
        <c:ser>
          <c:idx val="1"/>
          <c:order val="1"/>
          <c:tx>
            <c:strRef>
              <c:f>Unemp!$C$1</c:f>
              <c:strCache>
                <c:ptCount val="1"/>
                <c:pt idx="0">
                  <c:v>Q2 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Unemp!$A$2:$A$4</c:f>
              <c:strCache>
                <c:ptCount val="3"/>
                <c:pt idx="0">
                  <c:v>Males</c:v>
                </c:pt>
                <c:pt idx="1">
                  <c:v>Females</c:v>
                </c:pt>
                <c:pt idx="2">
                  <c:v>All persons</c:v>
                </c:pt>
              </c:strCache>
            </c:strRef>
          </c:cat>
          <c:val>
            <c:numRef>
              <c:f>Unemp!$C$2:$C$4</c:f>
              <c:numCache>
                <c:formatCode>#,##0.0</c:formatCode>
                <c:ptCount val="3"/>
                <c:pt idx="0">
                  <c:v>63.154933</c:v>
                </c:pt>
                <c:pt idx="1">
                  <c:v>56.736078999999997</c:v>
                </c:pt>
                <c:pt idx="2">
                  <c:v>119.891012</c:v>
                </c:pt>
              </c:numCache>
            </c:numRef>
          </c:val>
          <c:extLst>
            <c:ext xmlns:c16="http://schemas.microsoft.com/office/drawing/2014/chart" uri="{C3380CC4-5D6E-409C-BE32-E72D297353CC}">
              <c16:uniqueId val="{00000001-8EFE-4703-B65A-FD9D19377467}"/>
            </c:ext>
          </c:extLst>
        </c:ser>
        <c:dLbls>
          <c:showLegendKey val="0"/>
          <c:showVal val="0"/>
          <c:showCatName val="0"/>
          <c:showSerName val="0"/>
          <c:showPercent val="0"/>
          <c:showBubbleSize val="0"/>
        </c:dLbls>
        <c:gapWidth val="219"/>
        <c:overlap val="-27"/>
        <c:axId val="922498744"/>
        <c:axId val="922499400"/>
      </c:barChart>
      <c:catAx>
        <c:axId val="92249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22499400"/>
        <c:crosses val="autoZero"/>
        <c:auto val="1"/>
        <c:lblAlgn val="ctr"/>
        <c:lblOffset val="100"/>
        <c:noMultiLvlLbl val="0"/>
      </c:catAx>
      <c:valAx>
        <c:axId val="922499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22498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'Dur Unemp'!$A$2</c:f>
              <c:strCache>
                <c:ptCount val="1"/>
                <c:pt idx="0">
                  <c:v>Less than 1 year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'Dur Unemp'!$B$1:$C$1</c:f>
              <c:strCache>
                <c:ptCount val="2"/>
                <c:pt idx="0">
                  <c:v>Q2 2021</c:v>
                </c:pt>
                <c:pt idx="1">
                  <c:v>Q2 2022</c:v>
                </c:pt>
              </c:strCache>
            </c:strRef>
          </c:cat>
          <c:val>
            <c:numRef>
              <c:f>'Dur Unemp'!$B$2:$C$2</c:f>
              <c:numCache>
                <c:formatCode>#,##0.0</c:formatCode>
                <c:ptCount val="2"/>
                <c:pt idx="0">
                  <c:v>125.246</c:v>
                </c:pt>
                <c:pt idx="1">
                  <c:v>82.793999999999997</c:v>
                </c:pt>
              </c:numCache>
            </c:numRef>
          </c:val>
          <c:extLst>
            <c:ext xmlns:c16="http://schemas.microsoft.com/office/drawing/2014/chart" uri="{C3380CC4-5D6E-409C-BE32-E72D297353CC}">
              <c16:uniqueId val="{00000000-3610-468F-8306-873E8CC94C46}"/>
            </c:ext>
          </c:extLst>
        </c:ser>
        <c:ser>
          <c:idx val="1"/>
          <c:order val="1"/>
          <c:tx>
            <c:strRef>
              <c:f>'Dur Unemp'!$A$3</c:f>
              <c:strCache>
                <c:ptCount val="1"/>
                <c:pt idx="0">
                  <c:v>1 year and over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'Dur Unemp'!$B$1:$C$1</c:f>
              <c:strCache>
                <c:ptCount val="2"/>
                <c:pt idx="0">
                  <c:v>Q2 2021</c:v>
                </c:pt>
                <c:pt idx="1">
                  <c:v>Q2 2022</c:v>
                </c:pt>
              </c:strCache>
            </c:strRef>
          </c:cat>
          <c:val>
            <c:numRef>
              <c:f>'Dur Unemp'!$B$3:$C$3</c:f>
              <c:numCache>
                <c:formatCode>#,##0.0</c:formatCode>
                <c:ptCount val="2"/>
                <c:pt idx="0">
                  <c:v>49.505000000000003</c:v>
                </c:pt>
                <c:pt idx="1">
                  <c:v>31.774000000000001</c:v>
                </c:pt>
              </c:numCache>
            </c:numRef>
          </c:val>
          <c:extLst>
            <c:ext xmlns:c16="http://schemas.microsoft.com/office/drawing/2014/chart" uri="{C3380CC4-5D6E-409C-BE32-E72D297353CC}">
              <c16:uniqueId val="{00000001-3610-468F-8306-873E8CC94C46}"/>
            </c:ext>
          </c:extLst>
        </c:ser>
        <c:ser>
          <c:idx val="2"/>
          <c:order val="2"/>
          <c:tx>
            <c:strRef>
              <c:f>'Dur Unemp'!$A$4</c:f>
              <c:strCache>
                <c:ptCount val="1"/>
                <c:pt idx="0">
                  <c:v>Not stated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'Dur Unemp'!$B$1:$C$1</c:f>
              <c:strCache>
                <c:ptCount val="2"/>
                <c:pt idx="0">
                  <c:v>Q2 2021</c:v>
                </c:pt>
                <c:pt idx="1">
                  <c:v>Q2 2022</c:v>
                </c:pt>
              </c:strCache>
            </c:strRef>
          </c:cat>
          <c:val>
            <c:numRef>
              <c:f>'Dur Unemp'!$B$4:$C$4</c:f>
              <c:numCache>
                <c:formatCode>#,##0.0</c:formatCode>
                <c:ptCount val="2"/>
                <c:pt idx="0">
                  <c:v>9.3469999999999995</c:v>
                </c:pt>
                <c:pt idx="1">
                  <c:v>5.3230000000000004</c:v>
                </c:pt>
              </c:numCache>
            </c:numRef>
          </c:val>
          <c:extLst>
            <c:ext xmlns:c16="http://schemas.microsoft.com/office/drawing/2014/chart" uri="{C3380CC4-5D6E-409C-BE32-E72D297353CC}">
              <c16:uniqueId val="{00000002-3610-468F-8306-873E8CC94C46}"/>
            </c:ext>
          </c:extLst>
        </c:ser>
        <c:dLbls>
          <c:showLegendKey val="0"/>
          <c:showVal val="0"/>
          <c:showCatName val="0"/>
          <c:showSerName val="0"/>
          <c:showPercent val="0"/>
          <c:showBubbleSize val="0"/>
        </c:dLbls>
        <c:gapWidth val="150"/>
        <c:overlap val="100"/>
        <c:axId val="769750520"/>
        <c:axId val="769755112"/>
      </c:barChart>
      <c:catAx>
        <c:axId val="769750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55112"/>
        <c:crosses val="autoZero"/>
        <c:auto val="1"/>
        <c:lblAlgn val="ctr"/>
        <c:lblOffset val="100"/>
        <c:noMultiLvlLbl val="0"/>
      </c:catAx>
      <c:valAx>
        <c:axId val="769755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50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 Unemp'!$A$2</c:f>
              <c:strCache>
                <c:ptCount val="1"/>
                <c:pt idx="0">
                  <c:v>Males</c:v>
                </c:pt>
              </c:strCache>
            </c:strRef>
          </c:tx>
          <c:spPr>
            <a:ln w="28575" cap="rnd">
              <a:solidFill>
                <a:schemeClr val="accent1"/>
              </a:solidFill>
              <a:round/>
            </a:ln>
            <a:effectLst/>
          </c:spPr>
          <c:marker>
            <c:symbol val="none"/>
          </c:marker>
          <c:dLbls>
            <c:dLbl>
              <c:idx val="0"/>
              <c:layout>
                <c:manualLayout>
                  <c:x val="-1.1111111111111117E-2"/>
                  <c:y val="-3.9197530864197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C5-45A9-A1E9-E96587AECA0E}"/>
                </c:ext>
              </c:extLst>
            </c:dLbl>
            <c:dLbl>
              <c:idx val="10"/>
              <c:layout>
                <c:manualLayout>
                  <c:x val="-1.3888888888888888E-2"/>
                  <c:y val="5.4876543209876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C5-45A9-A1E9-E96587AECA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 Unemp'!$B$1:$S$1</c:f>
              <c:strCache>
                <c:ptCount val="18"/>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pt idx="16">
                  <c:v>Q1 22</c:v>
                </c:pt>
                <c:pt idx="17">
                  <c:v>Q2 22</c:v>
                </c:pt>
              </c:strCache>
            </c:strRef>
          </c:cat>
          <c:val>
            <c:numRef>
              <c:f>'SA Unemp'!$B$2:$S$2</c:f>
              <c:numCache>
                <c:formatCode>General</c:formatCode>
                <c:ptCount val="18"/>
                <c:pt idx="0">
                  <c:v>6</c:v>
                </c:pt>
                <c:pt idx="1">
                  <c:v>6.1</c:v>
                </c:pt>
                <c:pt idx="2">
                  <c:v>5.7</c:v>
                </c:pt>
                <c:pt idx="3">
                  <c:v>5.6</c:v>
                </c:pt>
                <c:pt idx="4">
                  <c:v>5.2</c:v>
                </c:pt>
                <c:pt idx="5">
                  <c:v>5.4</c:v>
                </c:pt>
                <c:pt idx="6">
                  <c:v>5.3</c:v>
                </c:pt>
                <c:pt idx="7">
                  <c:v>4.9000000000000004</c:v>
                </c:pt>
                <c:pt idx="8">
                  <c:v>4.9000000000000004</c:v>
                </c:pt>
                <c:pt idx="9">
                  <c:v>5.3</c:v>
                </c:pt>
                <c:pt idx="10">
                  <c:v>6.8</c:v>
                </c:pt>
                <c:pt idx="11">
                  <c:v>6.3</c:v>
                </c:pt>
                <c:pt idx="12">
                  <c:v>7.1</c:v>
                </c:pt>
                <c:pt idx="13">
                  <c:v>7.3</c:v>
                </c:pt>
                <c:pt idx="14">
                  <c:v>5.6</c:v>
                </c:pt>
                <c:pt idx="15">
                  <c:v>5.2</c:v>
                </c:pt>
                <c:pt idx="16">
                  <c:v>4.8</c:v>
                </c:pt>
                <c:pt idx="17">
                  <c:v>4.4000000000000004</c:v>
                </c:pt>
              </c:numCache>
            </c:numRef>
          </c:val>
          <c:smooth val="0"/>
          <c:extLst>
            <c:ext xmlns:c16="http://schemas.microsoft.com/office/drawing/2014/chart" uri="{C3380CC4-5D6E-409C-BE32-E72D297353CC}">
              <c16:uniqueId val="{00000000-89C5-45A9-A1E9-E96587AECA0E}"/>
            </c:ext>
          </c:extLst>
        </c:ser>
        <c:ser>
          <c:idx val="1"/>
          <c:order val="1"/>
          <c:tx>
            <c:strRef>
              <c:f>'SA Unemp'!$A$3</c:f>
              <c:strCache>
                <c:ptCount val="1"/>
                <c:pt idx="0">
                  <c:v>Females</c:v>
                </c:pt>
              </c:strCache>
            </c:strRef>
          </c:tx>
          <c:spPr>
            <a:ln w="28575" cap="rnd">
              <a:solidFill>
                <a:schemeClr val="accent2"/>
              </a:solidFill>
              <a:round/>
            </a:ln>
            <a:effectLst/>
          </c:spPr>
          <c:marker>
            <c:symbol val="none"/>
          </c:marker>
          <c:dLbls>
            <c:dLbl>
              <c:idx val="0"/>
              <c:layout>
                <c:manualLayout>
                  <c:x val="-9.7222222222222345E-3"/>
                  <c:y val="4.7037037037037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C5-45A9-A1E9-E96587AECA0E}"/>
                </c:ext>
              </c:extLst>
            </c:dLbl>
            <c:dLbl>
              <c:idx val="10"/>
              <c:layout>
                <c:manualLayout>
                  <c:x val="-1.3888888888888888E-2"/>
                  <c:y val="-3.9197530864197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C5-45A9-A1E9-E96587AECA0E}"/>
                </c:ext>
              </c:extLst>
            </c:dLbl>
            <c:dLbl>
              <c:idx val="17"/>
              <c:layout>
                <c:manualLayout>
                  <c:x val="-1.6666666666666871E-2"/>
                  <c:y val="3.1358024691358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C5-45A9-A1E9-E96587AECA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 Unemp'!$B$1:$S$1</c:f>
              <c:strCache>
                <c:ptCount val="18"/>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pt idx="16">
                  <c:v>Q1 22</c:v>
                </c:pt>
                <c:pt idx="17">
                  <c:v>Q2 22</c:v>
                </c:pt>
              </c:strCache>
            </c:strRef>
          </c:cat>
          <c:val>
            <c:numRef>
              <c:f>'SA Unemp'!$B$3:$S$3</c:f>
              <c:numCache>
                <c:formatCode>General</c:formatCode>
                <c:ptCount val="18"/>
                <c:pt idx="0">
                  <c:v>5.8</c:v>
                </c:pt>
                <c:pt idx="1">
                  <c:v>5.6</c:v>
                </c:pt>
                <c:pt idx="2">
                  <c:v>5.7</c:v>
                </c:pt>
                <c:pt idx="3">
                  <c:v>5.7</c:v>
                </c:pt>
                <c:pt idx="4">
                  <c:v>4.5999999999999996</c:v>
                </c:pt>
                <c:pt idx="5">
                  <c:v>5</c:v>
                </c:pt>
                <c:pt idx="6">
                  <c:v>4.5999999999999996</c:v>
                </c:pt>
                <c:pt idx="7">
                  <c:v>4.5999999999999996</c:v>
                </c:pt>
                <c:pt idx="8">
                  <c:v>4.8</c:v>
                </c:pt>
                <c:pt idx="9">
                  <c:v>5.0999999999999996</c:v>
                </c:pt>
                <c:pt idx="10">
                  <c:v>7.4</c:v>
                </c:pt>
                <c:pt idx="11">
                  <c:v>6.1</c:v>
                </c:pt>
                <c:pt idx="12">
                  <c:v>7.4</c:v>
                </c:pt>
                <c:pt idx="13">
                  <c:v>6.9</c:v>
                </c:pt>
                <c:pt idx="14">
                  <c:v>5.4</c:v>
                </c:pt>
                <c:pt idx="15">
                  <c:v>5.0999999999999996</c:v>
                </c:pt>
                <c:pt idx="16">
                  <c:v>4.9000000000000004</c:v>
                </c:pt>
                <c:pt idx="17">
                  <c:v>4.3</c:v>
                </c:pt>
              </c:numCache>
            </c:numRef>
          </c:val>
          <c:smooth val="0"/>
          <c:extLst>
            <c:ext xmlns:c16="http://schemas.microsoft.com/office/drawing/2014/chart" uri="{C3380CC4-5D6E-409C-BE32-E72D297353CC}">
              <c16:uniqueId val="{00000001-89C5-45A9-A1E9-E96587AECA0E}"/>
            </c:ext>
          </c:extLst>
        </c:ser>
        <c:ser>
          <c:idx val="2"/>
          <c:order val="2"/>
          <c:tx>
            <c:strRef>
              <c:f>'SA Unemp'!$A$4</c:f>
              <c:strCache>
                <c:ptCount val="1"/>
                <c:pt idx="0">
                  <c:v>All persons</c:v>
                </c:pt>
              </c:strCache>
            </c:strRef>
          </c:tx>
          <c:spPr>
            <a:ln w="28575" cap="rnd">
              <a:solidFill>
                <a:schemeClr val="accent3"/>
              </a:solidFill>
              <a:round/>
            </a:ln>
            <a:effectLst/>
          </c:spPr>
          <c:marker>
            <c:symbol val="none"/>
          </c:marker>
          <c:dLbls>
            <c:dLbl>
              <c:idx val="0"/>
              <c:layout>
                <c:manualLayout>
                  <c:x val="-2.7777777777777776E-2"/>
                  <c:y val="-7.8395061728395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C5-45A9-A1E9-E96587AECA0E}"/>
                </c:ext>
              </c:extLst>
            </c:dLbl>
            <c:dLbl>
              <c:idx val="8"/>
              <c:layout>
                <c:manualLayout>
                  <c:x val="-2.5000000000000102E-2"/>
                  <c:y val="5.4876543209876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0D-4F0E-A802-9FE0F4AB7204}"/>
                </c:ext>
              </c:extLst>
            </c:dLbl>
            <c:dLbl>
              <c:idx val="10"/>
              <c:layout>
                <c:manualLayout>
                  <c:x val="8.33333333333333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C5-45A9-A1E9-E96587AECA0E}"/>
                </c:ext>
              </c:extLst>
            </c:dLbl>
            <c:dLbl>
              <c:idx val="17"/>
              <c:layout>
                <c:manualLayout>
                  <c:x val="-1.3888888888888889E-3"/>
                  <c:y val="3.91975308641975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C5-45A9-A1E9-E96587AECA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 Unemp'!$B$1:$S$1</c:f>
              <c:strCache>
                <c:ptCount val="18"/>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pt idx="16">
                  <c:v>Q1 22</c:v>
                </c:pt>
                <c:pt idx="17">
                  <c:v>Q2 22</c:v>
                </c:pt>
              </c:strCache>
            </c:strRef>
          </c:cat>
          <c:val>
            <c:numRef>
              <c:f>'SA Unemp'!$B$4:$S$4</c:f>
              <c:numCache>
                <c:formatCode>General</c:formatCode>
                <c:ptCount val="18"/>
                <c:pt idx="0">
                  <c:v>5.9</c:v>
                </c:pt>
                <c:pt idx="1">
                  <c:v>5.9</c:v>
                </c:pt>
                <c:pt idx="2">
                  <c:v>5.7</c:v>
                </c:pt>
                <c:pt idx="3">
                  <c:v>5.7</c:v>
                </c:pt>
                <c:pt idx="4">
                  <c:v>5</c:v>
                </c:pt>
                <c:pt idx="5">
                  <c:v>5.2</c:v>
                </c:pt>
                <c:pt idx="6">
                  <c:v>5</c:v>
                </c:pt>
                <c:pt idx="7">
                  <c:v>4.8</c:v>
                </c:pt>
                <c:pt idx="8">
                  <c:v>4.8</c:v>
                </c:pt>
                <c:pt idx="9">
                  <c:v>5.2</c:v>
                </c:pt>
                <c:pt idx="10">
                  <c:v>7.1</c:v>
                </c:pt>
                <c:pt idx="11">
                  <c:v>6.2</c:v>
                </c:pt>
                <c:pt idx="12">
                  <c:v>7.3</c:v>
                </c:pt>
                <c:pt idx="13">
                  <c:v>7.1</c:v>
                </c:pt>
                <c:pt idx="14">
                  <c:v>5.5</c:v>
                </c:pt>
                <c:pt idx="15">
                  <c:v>5.2</c:v>
                </c:pt>
                <c:pt idx="16">
                  <c:v>4.9000000000000004</c:v>
                </c:pt>
                <c:pt idx="17">
                  <c:v>4.4000000000000004</c:v>
                </c:pt>
              </c:numCache>
            </c:numRef>
          </c:val>
          <c:smooth val="0"/>
          <c:extLst>
            <c:ext xmlns:c16="http://schemas.microsoft.com/office/drawing/2014/chart" uri="{C3380CC4-5D6E-409C-BE32-E72D297353CC}">
              <c16:uniqueId val="{00000002-89C5-45A9-A1E9-E96587AECA0E}"/>
            </c:ext>
          </c:extLst>
        </c:ser>
        <c:dLbls>
          <c:showLegendKey val="0"/>
          <c:showVal val="0"/>
          <c:showCatName val="0"/>
          <c:showSerName val="0"/>
          <c:showPercent val="0"/>
          <c:showBubbleSize val="0"/>
        </c:dLbls>
        <c:smooth val="0"/>
        <c:axId val="769759048"/>
        <c:axId val="769762984"/>
      </c:lineChart>
      <c:catAx>
        <c:axId val="76975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62984"/>
        <c:crosses val="autoZero"/>
        <c:auto val="1"/>
        <c:lblAlgn val="ctr"/>
        <c:lblOffset val="100"/>
        <c:noMultiLvlLbl val="0"/>
      </c:catAx>
      <c:valAx>
        <c:axId val="769762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59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 by sex'!$B$1</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 by sex'!$A$2:$A$4</c:f>
              <c:strCache>
                <c:ptCount val="3"/>
                <c:pt idx="0">
                  <c:v>Males</c:v>
                </c:pt>
                <c:pt idx="1">
                  <c:v>Females</c:v>
                </c:pt>
                <c:pt idx="2">
                  <c:v>All persons</c:v>
                </c:pt>
              </c:strCache>
            </c:strRef>
          </c:cat>
          <c:val>
            <c:numRef>
              <c:f>'PR by sex'!$B$2:$B$4</c:f>
              <c:numCache>
                <c:formatCode>#,##0.0</c:formatCode>
                <c:ptCount val="3"/>
                <c:pt idx="0">
                  <c:v>69.099999999999994</c:v>
                </c:pt>
                <c:pt idx="1">
                  <c:v>57.3</c:v>
                </c:pt>
                <c:pt idx="2">
                  <c:v>63.1</c:v>
                </c:pt>
              </c:numCache>
            </c:numRef>
          </c:val>
          <c:extLst>
            <c:ext xmlns:c16="http://schemas.microsoft.com/office/drawing/2014/chart" uri="{C3380CC4-5D6E-409C-BE32-E72D297353CC}">
              <c16:uniqueId val="{00000000-28FB-4A39-A76B-1667BD54F6B5}"/>
            </c:ext>
          </c:extLst>
        </c:ser>
        <c:ser>
          <c:idx val="1"/>
          <c:order val="1"/>
          <c:tx>
            <c:strRef>
              <c:f>'PR by sex'!$C$1</c:f>
              <c:strCache>
                <c:ptCount val="1"/>
                <c:pt idx="0">
                  <c:v>Q2 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 by sex'!$A$2:$A$4</c:f>
              <c:strCache>
                <c:ptCount val="3"/>
                <c:pt idx="0">
                  <c:v>Males</c:v>
                </c:pt>
                <c:pt idx="1">
                  <c:v>Females</c:v>
                </c:pt>
                <c:pt idx="2">
                  <c:v>All persons</c:v>
                </c:pt>
              </c:strCache>
            </c:strRef>
          </c:cat>
          <c:val>
            <c:numRef>
              <c:f>'PR by sex'!$C$2:$C$4</c:f>
              <c:numCache>
                <c:formatCode>#,##0.0</c:formatCode>
                <c:ptCount val="3"/>
                <c:pt idx="0">
                  <c:v>71</c:v>
                </c:pt>
                <c:pt idx="1">
                  <c:v>59.8</c:v>
                </c:pt>
                <c:pt idx="2">
                  <c:v>65.2</c:v>
                </c:pt>
              </c:numCache>
            </c:numRef>
          </c:val>
          <c:extLst>
            <c:ext xmlns:c16="http://schemas.microsoft.com/office/drawing/2014/chart" uri="{C3380CC4-5D6E-409C-BE32-E72D297353CC}">
              <c16:uniqueId val="{00000001-28FB-4A39-A76B-1667BD54F6B5}"/>
            </c:ext>
          </c:extLst>
        </c:ser>
        <c:dLbls>
          <c:showLegendKey val="0"/>
          <c:showVal val="0"/>
          <c:showCatName val="0"/>
          <c:showSerName val="0"/>
          <c:showPercent val="0"/>
          <c:showBubbleSize val="0"/>
        </c:dLbls>
        <c:gapWidth val="219"/>
        <c:overlap val="-27"/>
        <c:axId val="922529904"/>
        <c:axId val="922530888"/>
      </c:barChart>
      <c:catAx>
        <c:axId val="92252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22530888"/>
        <c:crosses val="autoZero"/>
        <c:auto val="1"/>
        <c:lblAlgn val="ctr"/>
        <c:lblOffset val="100"/>
        <c:noMultiLvlLbl val="0"/>
      </c:catAx>
      <c:valAx>
        <c:axId val="922530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22529904"/>
        <c:crosses val="autoZero"/>
        <c:crossBetween val="between"/>
      </c:valAx>
      <c:spPr>
        <a:noFill/>
        <a:ln>
          <a:noFill/>
        </a:ln>
        <a:effectLst/>
      </c:spPr>
    </c:plotArea>
    <c:legend>
      <c:legendPos val="b"/>
      <c:layout>
        <c:manualLayout>
          <c:xMode val="edge"/>
          <c:yMode val="edge"/>
          <c:x val="0.4320389326334208"/>
          <c:y val="0.91033518518518519"/>
          <c:w val="0.13592202537182851"/>
          <c:h val="6.614629629629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 by age'!$B$1</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 by age'!$A$2:$A$8</c:f>
              <c:strCache>
                <c:ptCount val="7"/>
                <c:pt idx="0">
                  <c:v>15-24</c:v>
                </c:pt>
                <c:pt idx="1">
                  <c:v>25-34</c:v>
                </c:pt>
                <c:pt idx="2">
                  <c:v>35-44</c:v>
                </c:pt>
                <c:pt idx="3">
                  <c:v>45-54</c:v>
                </c:pt>
                <c:pt idx="4">
                  <c:v>55-59</c:v>
                </c:pt>
                <c:pt idx="5">
                  <c:v>60-64</c:v>
                </c:pt>
                <c:pt idx="6">
                  <c:v>65-74</c:v>
                </c:pt>
              </c:strCache>
            </c:strRef>
          </c:cat>
          <c:val>
            <c:numRef>
              <c:f>'PR by age'!$B$2:$B$8</c:f>
              <c:numCache>
                <c:formatCode>#,##0.0</c:formatCode>
                <c:ptCount val="7"/>
                <c:pt idx="0">
                  <c:v>49.776769999999999</c:v>
                </c:pt>
                <c:pt idx="1">
                  <c:v>84.593549999999993</c:v>
                </c:pt>
                <c:pt idx="2">
                  <c:v>84.967699999999994</c:v>
                </c:pt>
                <c:pt idx="3">
                  <c:v>82.489369999999994</c:v>
                </c:pt>
                <c:pt idx="4">
                  <c:v>74.436949999999996</c:v>
                </c:pt>
                <c:pt idx="5">
                  <c:v>55.232010000000002</c:v>
                </c:pt>
                <c:pt idx="6">
                  <c:v>21.516559999999998</c:v>
                </c:pt>
              </c:numCache>
            </c:numRef>
          </c:val>
          <c:extLst>
            <c:ext xmlns:c16="http://schemas.microsoft.com/office/drawing/2014/chart" uri="{C3380CC4-5D6E-409C-BE32-E72D297353CC}">
              <c16:uniqueId val="{00000000-B009-4245-B406-DC6508B5C874}"/>
            </c:ext>
          </c:extLst>
        </c:ser>
        <c:ser>
          <c:idx val="1"/>
          <c:order val="1"/>
          <c:tx>
            <c:strRef>
              <c:f>'PR by age'!$C$1</c:f>
              <c:strCache>
                <c:ptCount val="1"/>
                <c:pt idx="0">
                  <c:v>Q2 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 by age'!$A$2:$A$8</c:f>
              <c:strCache>
                <c:ptCount val="7"/>
                <c:pt idx="0">
                  <c:v>15-24</c:v>
                </c:pt>
                <c:pt idx="1">
                  <c:v>25-34</c:v>
                </c:pt>
                <c:pt idx="2">
                  <c:v>35-44</c:v>
                </c:pt>
                <c:pt idx="3">
                  <c:v>45-54</c:v>
                </c:pt>
                <c:pt idx="4">
                  <c:v>55-59</c:v>
                </c:pt>
                <c:pt idx="5">
                  <c:v>60-64</c:v>
                </c:pt>
                <c:pt idx="6">
                  <c:v>65-74</c:v>
                </c:pt>
              </c:strCache>
            </c:strRef>
          </c:cat>
          <c:val>
            <c:numRef>
              <c:f>'PR by age'!$C$2:$C$8</c:f>
              <c:numCache>
                <c:formatCode>#,##0.0</c:formatCode>
                <c:ptCount val="7"/>
                <c:pt idx="0">
                  <c:v>55.136159999999997</c:v>
                </c:pt>
                <c:pt idx="1">
                  <c:v>87.244560000000007</c:v>
                </c:pt>
                <c:pt idx="2">
                  <c:v>87.323229999999995</c:v>
                </c:pt>
                <c:pt idx="3">
                  <c:v>84.048789999999997</c:v>
                </c:pt>
                <c:pt idx="4">
                  <c:v>77.398099999999999</c:v>
                </c:pt>
                <c:pt idx="5">
                  <c:v>58.451169999999998</c:v>
                </c:pt>
                <c:pt idx="6">
                  <c:v>21.112729999999999</c:v>
                </c:pt>
              </c:numCache>
            </c:numRef>
          </c:val>
          <c:extLst>
            <c:ext xmlns:c16="http://schemas.microsoft.com/office/drawing/2014/chart" uri="{C3380CC4-5D6E-409C-BE32-E72D297353CC}">
              <c16:uniqueId val="{00000001-B009-4245-B406-DC6508B5C874}"/>
            </c:ext>
          </c:extLst>
        </c:ser>
        <c:dLbls>
          <c:showLegendKey val="0"/>
          <c:showVal val="0"/>
          <c:showCatName val="0"/>
          <c:showSerName val="0"/>
          <c:showPercent val="0"/>
          <c:showBubbleSize val="0"/>
        </c:dLbls>
        <c:gapWidth val="219"/>
        <c:overlap val="-27"/>
        <c:axId val="769655728"/>
        <c:axId val="769654744"/>
      </c:barChart>
      <c:catAx>
        <c:axId val="76965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654744"/>
        <c:crosses val="autoZero"/>
        <c:auto val="1"/>
        <c:lblAlgn val="ctr"/>
        <c:lblOffset val="100"/>
        <c:noMultiLvlLbl val="0"/>
      </c:catAx>
      <c:valAx>
        <c:axId val="769654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65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 by NUTS3'!$B$1</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 by NUTS3'!$A$2:$A$9</c:f>
              <c:strCache>
                <c:ptCount val="8"/>
                <c:pt idx="0">
                  <c:v>Border</c:v>
                </c:pt>
                <c:pt idx="1">
                  <c:v>West</c:v>
                </c:pt>
                <c:pt idx="2">
                  <c:v>Mid-West</c:v>
                </c:pt>
                <c:pt idx="3">
                  <c:v>South-East</c:v>
                </c:pt>
                <c:pt idx="4">
                  <c:v>South-West</c:v>
                </c:pt>
                <c:pt idx="5">
                  <c:v>Dublin</c:v>
                </c:pt>
                <c:pt idx="6">
                  <c:v>Mid-East</c:v>
                </c:pt>
                <c:pt idx="7">
                  <c:v>Midland</c:v>
                </c:pt>
              </c:strCache>
            </c:strRef>
          </c:cat>
          <c:val>
            <c:numRef>
              <c:f>'PR by NUTS3'!$B$2:$B$9</c:f>
              <c:numCache>
                <c:formatCode>@</c:formatCode>
                <c:ptCount val="8"/>
                <c:pt idx="0">
                  <c:v>59.7</c:v>
                </c:pt>
                <c:pt idx="1">
                  <c:v>63.2</c:v>
                </c:pt>
                <c:pt idx="2">
                  <c:v>61.8</c:v>
                </c:pt>
                <c:pt idx="3">
                  <c:v>59.9</c:v>
                </c:pt>
                <c:pt idx="4">
                  <c:v>62.3</c:v>
                </c:pt>
                <c:pt idx="5">
                  <c:v>66.400000000000006</c:v>
                </c:pt>
                <c:pt idx="6">
                  <c:v>62.2</c:v>
                </c:pt>
                <c:pt idx="7">
                  <c:v>62.4</c:v>
                </c:pt>
              </c:numCache>
            </c:numRef>
          </c:val>
          <c:extLst>
            <c:ext xmlns:c16="http://schemas.microsoft.com/office/drawing/2014/chart" uri="{C3380CC4-5D6E-409C-BE32-E72D297353CC}">
              <c16:uniqueId val="{00000000-A027-4DAD-B416-6BAE538BC0BA}"/>
            </c:ext>
          </c:extLst>
        </c:ser>
        <c:ser>
          <c:idx val="1"/>
          <c:order val="1"/>
          <c:tx>
            <c:strRef>
              <c:f>'PR by NUTS3'!$C$1</c:f>
              <c:strCache>
                <c:ptCount val="1"/>
                <c:pt idx="0">
                  <c:v>Q2 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 by NUTS3'!$A$2:$A$9</c:f>
              <c:strCache>
                <c:ptCount val="8"/>
                <c:pt idx="0">
                  <c:v>Border</c:v>
                </c:pt>
                <c:pt idx="1">
                  <c:v>West</c:v>
                </c:pt>
                <c:pt idx="2">
                  <c:v>Mid-West</c:v>
                </c:pt>
                <c:pt idx="3">
                  <c:v>South-East</c:v>
                </c:pt>
                <c:pt idx="4">
                  <c:v>South-West</c:v>
                </c:pt>
                <c:pt idx="5">
                  <c:v>Dublin</c:v>
                </c:pt>
                <c:pt idx="6">
                  <c:v>Mid-East</c:v>
                </c:pt>
                <c:pt idx="7">
                  <c:v>Midland</c:v>
                </c:pt>
              </c:strCache>
            </c:strRef>
          </c:cat>
          <c:val>
            <c:numRef>
              <c:f>'PR by NUTS3'!$C$2:$C$9</c:f>
              <c:numCache>
                <c:formatCode>@</c:formatCode>
                <c:ptCount val="8"/>
                <c:pt idx="0">
                  <c:v>61.6</c:v>
                </c:pt>
                <c:pt idx="1">
                  <c:v>63.7</c:v>
                </c:pt>
                <c:pt idx="2">
                  <c:v>63.8</c:v>
                </c:pt>
                <c:pt idx="3">
                  <c:v>61.2</c:v>
                </c:pt>
                <c:pt idx="4">
                  <c:v>65.2</c:v>
                </c:pt>
                <c:pt idx="5">
                  <c:v>68.400000000000006</c:v>
                </c:pt>
                <c:pt idx="6">
                  <c:v>65.599999999999994</c:v>
                </c:pt>
                <c:pt idx="7">
                  <c:v>65</c:v>
                </c:pt>
              </c:numCache>
            </c:numRef>
          </c:val>
          <c:extLst>
            <c:ext xmlns:c16="http://schemas.microsoft.com/office/drawing/2014/chart" uri="{C3380CC4-5D6E-409C-BE32-E72D297353CC}">
              <c16:uniqueId val="{00000001-A027-4DAD-B416-6BAE538BC0BA}"/>
            </c:ext>
          </c:extLst>
        </c:ser>
        <c:dLbls>
          <c:showLegendKey val="0"/>
          <c:showVal val="0"/>
          <c:showCatName val="0"/>
          <c:showSerName val="0"/>
          <c:showPercent val="0"/>
          <c:showBubbleSize val="0"/>
        </c:dLbls>
        <c:gapWidth val="219"/>
        <c:overlap val="-27"/>
        <c:axId val="769682952"/>
        <c:axId val="769683280"/>
      </c:barChart>
      <c:catAx>
        <c:axId val="76968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683280"/>
        <c:crosses val="autoZero"/>
        <c:auto val="1"/>
        <c:lblAlgn val="ctr"/>
        <c:lblOffset val="100"/>
        <c:noMultiLvlLbl val="0"/>
      </c:catAx>
      <c:valAx>
        <c:axId val="769683280"/>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682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 SA'!$A$2</c:f>
              <c:strCache>
                <c:ptCount val="1"/>
                <c:pt idx="0">
                  <c:v>Males</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D5-4F1F-B252-4DAC9FB2DB4F}"/>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8D5-4F1F-B252-4DAC9FB2DB4F}"/>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8D5-4F1F-B252-4DAC9FB2DB4F}"/>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D5-4F1F-B252-4DAC9FB2DB4F}"/>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D5-4F1F-B252-4DAC9FB2DB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 SA'!$B$1:$S$1</c:f>
              <c:strCache>
                <c:ptCount val="18"/>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pt idx="16">
                  <c:v>Q1 22</c:v>
                </c:pt>
                <c:pt idx="17">
                  <c:v>Q2 22</c:v>
                </c:pt>
              </c:strCache>
            </c:strRef>
          </c:cat>
          <c:val>
            <c:numRef>
              <c:f>'PR SA'!$B$2:$S$2</c:f>
              <c:numCache>
                <c:formatCode>#,##0.0</c:formatCode>
                <c:ptCount val="18"/>
                <c:pt idx="0">
                  <c:v>68.7</c:v>
                </c:pt>
                <c:pt idx="1">
                  <c:v>68.5</c:v>
                </c:pt>
                <c:pt idx="2">
                  <c:v>68.3</c:v>
                </c:pt>
                <c:pt idx="3">
                  <c:v>68.2</c:v>
                </c:pt>
                <c:pt idx="4">
                  <c:v>68.599999999999994</c:v>
                </c:pt>
                <c:pt idx="5">
                  <c:v>68.5</c:v>
                </c:pt>
                <c:pt idx="6">
                  <c:v>68.5</c:v>
                </c:pt>
                <c:pt idx="7">
                  <c:v>68.900000000000006</c:v>
                </c:pt>
                <c:pt idx="8">
                  <c:v>69.099999999999994</c:v>
                </c:pt>
                <c:pt idx="9">
                  <c:v>63.8</c:v>
                </c:pt>
                <c:pt idx="10">
                  <c:v>66.7</c:v>
                </c:pt>
                <c:pt idx="11">
                  <c:v>66.8</c:v>
                </c:pt>
                <c:pt idx="12">
                  <c:v>66.400000000000006</c:v>
                </c:pt>
                <c:pt idx="13">
                  <c:v>69.3</c:v>
                </c:pt>
                <c:pt idx="14">
                  <c:v>69.8</c:v>
                </c:pt>
                <c:pt idx="15">
                  <c:v>70.2</c:v>
                </c:pt>
                <c:pt idx="16">
                  <c:v>70.8</c:v>
                </c:pt>
                <c:pt idx="17">
                  <c:v>71.2</c:v>
                </c:pt>
              </c:numCache>
            </c:numRef>
          </c:val>
          <c:smooth val="0"/>
          <c:extLst>
            <c:ext xmlns:c16="http://schemas.microsoft.com/office/drawing/2014/chart" uri="{C3380CC4-5D6E-409C-BE32-E72D297353CC}">
              <c16:uniqueId val="{00000000-28D5-4F1F-B252-4DAC9FB2DB4F}"/>
            </c:ext>
          </c:extLst>
        </c:ser>
        <c:ser>
          <c:idx val="1"/>
          <c:order val="1"/>
          <c:tx>
            <c:strRef>
              <c:f>'PR SA'!$A$3</c:f>
              <c:strCache>
                <c:ptCount val="1"/>
                <c:pt idx="0">
                  <c:v>Females</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D5-4F1F-B252-4DAC9FB2DB4F}"/>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8D5-4F1F-B252-4DAC9FB2DB4F}"/>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8D5-4F1F-B252-4DAC9FB2DB4F}"/>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8D5-4F1F-B252-4DAC9FB2DB4F}"/>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D5-4F1F-B252-4DAC9FB2DB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 SA'!$B$1:$S$1</c:f>
              <c:strCache>
                <c:ptCount val="18"/>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pt idx="16">
                  <c:v>Q1 22</c:v>
                </c:pt>
                <c:pt idx="17">
                  <c:v>Q2 22</c:v>
                </c:pt>
              </c:strCache>
            </c:strRef>
          </c:cat>
          <c:val>
            <c:numRef>
              <c:f>'PR SA'!$B$3:$S$3</c:f>
              <c:numCache>
                <c:formatCode>#,##0.0</c:formatCode>
                <c:ptCount val="18"/>
                <c:pt idx="0">
                  <c:v>55.4</c:v>
                </c:pt>
                <c:pt idx="1">
                  <c:v>56</c:v>
                </c:pt>
                <c:pt idx="2">
                  <c:v>56.1</c:v>
                </c:pt>
                <c:pt idx="3">
                  <c:v>56</c:v>
                </c:pt>
                <c:pt idx="4">
                  <c:v>56.4</c:v>
                </c:pt>
                <c:pt idx="5">
                  <c:v>55.8</c:v>
                </c:pt>
                <c:pt idx="6">
                  <c:v>55.9</c:v>
                </c:pt>
                <c:pt idx="7">
                  <c:v>56.4</c:v>
                </c:pt>
                <c:pt idx="8">
                  <c:v>56.4</c:v>
                </c:pt>
                <c:pt idx="9">
                  <c:v>50.3</c:v>
                </c:pt>
                <c:pt idx="10">
                  <c:v>54.6</c:v>
                </c:pt>
                <c:pt idx="11">
                  <c:v>54.4</c:v>
                </c:pt>
                <c:pt idx="12">
                  <c:v>54.5</c:v>
                </c:pt>
                <c:pt idx="13">
                  <c:v>57.3</c:v>
                </c:pt>
                <c:pt idx="14">
                  <c:v>59.6</c:v>
                </c:pt>
                <c:pt idx="15">
                  <c:v>59.9</c:v>
                </c:pt>
                <c:pt idx="16">
                  <c:v>59.8</c:v>
                </c:pt>
                <c:pt idx="17">
                  <c:v>59.8</c:v>
                </c:pt>
              </c:numCache>
            </c:numRef>
          </c:val>
          <c:smooth val="0"/>
          <c:extLst>
            <c:ext xmlns:c16="http://schemas.microsoft.com/office/drawing/2014/chart" uri="{C3380CC4-5D6E-409C-BE32-E72D297353CC}">
              <c16:uniqueId val="{00000001-28D5-4F1F-B252-4DAC9FB2DB4F}"/>
            </c:ext>
          </c:extLst>
        </c:ser>
        <c:ser>
          <c:idx val="2"/>
          <c:order val="2"/>
          <c:tx>
            <c:strRef>
              <c:f>'PR SA'!$A$4</c:f>
              <c:strCache>
                <c:ptCount val="1"/>
                <c:pt idx="0">
                  <c:v>All persons</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D5-4F1F-B252-4DAC9FB2DB4F}"/>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8D5-4F1F-B252-4DAC9FB2DB4F}"/>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8D5-4F1F-B252-4DAC9FB2DB4F}"/>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D5-4F1F-B252-4DAC9FB2DB4F}"/>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D5-4F1F-B252-4DAC9FB2DB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 SA'!$B$1:$S$1</c:f>
              <c:strCache>
                <c:ptCount val="18"/>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pt idx="16">
                  <c:v>Q1 22</c:v>
                </c:pt>
                <c:pt idx="17">
                  <c:v>Q2 22</c:v>
                </c:pt>
              </c:strCache>
            </c:strRef>
          </c:cat>
          <c:val>
            <c:numRef>
              <c:f>'PR SA'!$B$4:$S$4</c:f>
              <c:numCache>
                <c:formatCode>#,##0.0</c:formatCode>
                <c:ptCount val="18"/>
                <c:pt idx="0">
                  <c:v>61.9</c:v>
                </c:pt>
                <c:pt idx="1">
                  <c:v>62.2</c:v>
                </c:pt>
                <c:pt idx="2">
                  <c:v>62.1</c:v>
                </c:pt>
                <c:pt idx="3">
                  <c:v>62</c:v>
                </c:pt>
                <c:pt idx="4">
                  <c:v>62.4</c:v>
                </c:pt>
                <c:pt idx="5">
                  <c:v>62</c:v>
                </c:pt>
                <c:pt idx="6">
                  <c:v>62.1</c:v>
                </c:pt>
                <c:pt idx="7">
                  <c:v>62.5</c:v>
                </c:pt>
                <c:pt idx="8">
                  <c:v>62.6</c:v>
                </c:pt>
                <c:pt idx="9">
                  <c:v>56.9</c:v>
                </c:pt>
                <c:pt idx="10">
                  <c:v>60.7</c:v>
                </c:pt>
                <c:pt idx="11">
                  <c:v>60.5</c:v>
                </c:pt>
                <c:pt idx="12">
                  <c:v>60.3</c:v>
                </c:pt>
                <c:pt idx="13">
                  <c:v>63.1</c:v>
                </c:pt>
                <c:pt idx="14">
                  <c:v>64.7</c:v>
                </c:pt>
                <c:pt idx="15">
                  <c:v>65</c:v>
                </c:pt>
                <c:pt idx="16">
                  <c:v>65.2</c:v>
                </c:pt>
                <c:pt idx="17">
                  <c:v>65.3</c:v>
                </c:pt>
              </c:numCache>
            </c:numRef>
          </c:val>
          <c:smooth val="0"/>
          <c:extLst>
            <c:ext xmlns:c16="http://schemas.microsoft.com/office/drawing/2014/chart" uri="{C3380CC4-5D6E-409C-BE32-E72D297353CC}">
              <c16:uniqueId val="{00000002-28D5-4F1F-B252-4DAC9FB2DB4F}"/>
            </c:ext>
          </c:extLst>
        </c:ser>
        <c:dLbls>
          <c:showLegendKey val="0"/>
          <c:showVal val="0"/>
          <c:showCatName val="0"/>
          <c:showSerName val="0"/>
          <c:showPercent val="0"/>
          <c:showBubbleSize val="0"/>
        </c:dLbls>
        <c:smooth val="0"/>
        <c:axId val="769776104"/>
        <c:axId val="769773480"/>
      </c:lineChart>
      <c:catAx>
        <c:axId val="76977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73480"/>
        <c:crosses val="autoZero"/>
        <c:auto val="1"/>
        <c:lblAlgn val="ctr"/>
        <c:lblOffset val="100"/>
        <c:noMultiLvlLbl val="0"/>
      </c:catAx>
      <c:valAx>
        <c:axId val="769773480"/>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76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'Age+sex'!$B$1</c:f>
              <c:strCache>
                <c:ptCount val="1"/>
                <c:pt idx="0">
                  <c:v>Q2 2021</c:v>
                </c:pt>
              </c:strCache>
            </c:strRef>
          </c:tx>
          <c:spPr>
            <a:solidFill>
              <a:schemeClr val="accent3"/>
            </a:solidFill>
            <a:ln>
              <a:no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'Age+sex'!$A$2:$A$4</c:f>
              <c:strCache>
                <c:ptCount val="3"/>
                <c:pt idx="0">
                  <c:v>Males</c:v>
                </c:pt>
                <c:pt idx="1">
                  <c:v>Females</c:v>
                </c:pt>
                <c:pt idx="2">
                  <c:v>All persons</c:v>
                </c:pt>
              </c:strCache>
            </c:strRef>
          </c:cat>
          <c:val>
            <c:numRef>
              <c:f>'Age+sex'!$B$2:$B$4</c:f>
              <c:numCache>
                <c:formatCode>#,##0.0</c:formatCode>
                <c:ptCount val="3"/>
                <c:pt idx="0">
                  <c:v>73.400000000000006</c:v>
                </c:pt>
                <c:pt idx="1">
                  <c:v>63.9</c:v>
                </c:pt>
                <c:pt idx="2">
                  <c:v>68.599999999999994</c:v>
                </c:pt>
              </c:numCache>
            </c:numRef>
          </c:val>
          <c:extLst>
            <c:ext xmlns:c16="http://schemas.microsoft.com/office/drawing/2014/chart" uri="{C3380CC4-5D6E-409C-BE32-E72D297353CC}">
              <c16:uniqueId val="{00000000-C62F-4B3B-8AFE-983051C5E37C}"/>
            </c:ext>
          </c:extLst>
        </c:ser>
        <c:ser>
          <c:idx val="1"/>
          <c:order val="1"/>
          <c:tx>
            <c:strRef>
              <c:f>'Age+sex'!$C$1</c:f>
              <c:strCache>
                <c:ptCount val="1"/>
                <c:pt idx="0">
                  <c:v>Q2 2022</c:v>
                </c:pt>
              </c:strCache>
            </c:strRef>
          </c:tx>
          <c:spPr>
            <a:solidFill>
              <a:schemeClr val="accent4"/>
            </a:solidFill>
            <a:ln>
              <a:no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'Age+sex'!$A$2:$A$4</c:f>
              <c:strCache>
                <c:ptCount val="3"/>
                <c:pt idx="0">
                  <c:v>Males</c:v>
                </c:pt>
                <c:pt idx="1">
                  <c:v>Females</c:v>
                </c:pt>
                <c:pt idx="2">
                  <c:v>All persons</c:v>
                </c:pt>
              </c:strCache>
            </c:strRef>
          </c:cat>
          <c:val>
            <c:numRef>
              <c:f>'Age+sex'!$C$2:$C$4</c:f>
              <c:numCache>
                <c:formatCode>#,##0.0</c:formatCode>
                <c:ptCount val="3"/>
                <c:pt idx="0">
                  <c:v>78.400000000000006</c:v>
                </c:pt>
                <c:pt idx="1">
                  <c:v>68.8</c:v>
                </c:pt>
                <c:pt idx="2">
                  <c:v>73.5</c:v>
                </c:pt>
              </c:numCache>
            </c:numRef>
          </c:val>
          <c:extLst>
            <c:ext xmlns:c16="http://schemas.microsoft.com/office/drawing/2014/chart" uri="{C3380CC4-5D6E-409C-BE32-E72D297353CC}">
              <c16:uniqueId val="{00000001-C62F-4B3B-8AFE-983051C5E37C}"/>
            </c:ext>
          </c:extLst>
        </c:ser>
        <c:dLbls>
          <c:showLegendKey val="0"/>
          <c:showVal val="0"/>
          <c:showCatName val="0"/>
          <c:showSerName val="0"/>
          <c:showPercent val="0"/>
          <c:showBubbleSize val="0"/>
        </c:dLbls>
        <c:gapWidth val="219"/>
        <c:overlap val="-27"/>
        <c:axId val="858851128"/>
        <c:axId val="858849816"/>
      </c:barChart>
      <c:catAx>
        <c:axId val="858851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58849816"/>
        <c:crosses val="autoZero"/>
        <c:auto val="1"/>
        <c:lblAlgn val="ctr"/>
        <c:lblOffset val="100"/>
        <c:noMultiLvlLbl val="0"/>
      </c:catAx>
      <c:valAx>
        <c:axId val="858849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58851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'Age+sex'!$B$6</c:f>
              <c:strCache>
                <c:ptCount val="1"/>
                <c:pt idx="0">
                  <c:v>Q2 2021</c:v>
                </c:pt>
              </c:strCache>
            </c:strRef>
          </c:tx>
          <c:spPr>
            <a:solidFill>
              <a:schemeClr val="accent3"/>
            </a:solidFill>
            <a:ln>
              <a:no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'Age+sex'!$A$7:$A$12</c:f>
              <c:strCache>
                <c:ptCount val="6"/>
                <c:pt idx="0">
                  <c:v>15-24</c:v>
                </c:pt>
                <c:pt idx="1">
                  <c:v>25-34</c:v>
                </c:pt>
                <c:pt idx="2">
                  <c:v>35-44</c:v>
                </c:pt>
                <c:pt idx="3">
                  <c:v>45-54</c:v>
                </c:pt>
                <c:pt idx="4">
                  <c:v>55-59</c:v>
                </c:pt>
                <c:pt idx="5">
                  <c:v>60-64</c:v>
                </c:pt>
              </c:strCache>
            </c:strRef>
          </c:cat>
          <c:val>
            <c:numRef>
              <c:f>'Age+sex'!$B$7:$B$12</c:f>
              <c:numCache>
                <c:formatCode>#,##0.0</c:formatCode>
                <c:ptCount val="6"/>
                <c:pt idx="0">
                  <c:v>39.299999999999997</c:v>
                </c:pt>
                <c:pt idx="1">
                  <c:v>79.3</c:v>
                </c:pt>
                <c:pt idx="2">
                  <c:v>81.5</c:v>
                </c:pt>
                <c:pt idx="3">
                  <c:v>78</c:v>
                </c:pt>
                <c:pt idx="4">
                  <c:v>69.400000000000006</c:v>
                </c:pt>
                <c:pt idx="5">
                  <c:v>51.9</c:v>
                </c:pt>
              </c:numCache>
            </c:numRef>
          </c:val>
          <c:extLst>
            <c:ext xmlns:c16="http://schemas.microsoft.com/office/drawing/2014/chart" uri="{C3380CC4-5D6E-409C-BE32-E72D297353CC}">
              <c16:uniqueId val="{00000000-1996-490C-A472-7F92B7F8F849}"/>
            </c:ext>
          </c:extLst>
        </c:ser>
        <c:ser>
          <c:idx val="1"/>
          <c:order val="1"/>
          <c:tx>
            <c:strRef>
              <c:f>'Age+sex'!$C$6</c:f>
              <c:strCache>
                <c:ptCount val="1"/>
                <c:pt idx="0">
                  <c:v>Q2 2022</c:v>
                </c:pt>
              </c:strCache>
            </c:strRef>
          </c:tx>
          <c:spPr>
            <a:solidFill>
              <a:schemeClr val="accent4"/>
            </a:solidFill>
            <a:ln>
              <a:no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'Age+sex'!$A$7:$A$12</c:f>
              <c:strCache>
                <c:ptCount val="6"/>
                <c:pt idx="0">
                  <c:v>15-24</c:v>
                </c:pt>
                <c:pt idx="1">
                  <c:v>25-34</c:v>
                </c:pt>
                <c:pt idx="2">
                  <c:v>35-44</c:v>
                </c:pt>
                <c:pt idx="3">
                  <c:v>45-54</c:v>
                </c:pt>
                <c:pt idx="4">
                  <c:v>55-59</c:v>
                </c:pt>
                <c:pt idx="5">
                  <c:v>60-64</c:v>
                </c:pt>
              </c:strCache>
            </c:strRef>
          </c:cat>
          <c:val>
            <c:numRef>
              <c:f>'Age+sex'!$C$7:$C$12</c:f>
              <c:numCache>
                <c:formatCode>#,##0.0</c:formatCode>
                <c:ptCount val="6"/>
                <c:pt idx="0">
                  <c:v>48.8</c:v>
                </c:pt>
                <c:pt idx="1">
                  <c:v>83.2</c:v>
                </c:pt>
                <c:pt idx="2">
                  <c:v>84.3</c:v>
                </c:pt>
                <c:pt idx="3">
                  <c:v>81.7</c:v>
                </c:pt>
                <c:pt idx="4">
                  <c:v>75.400000000000006</c:v>
                </c:pt>
                <c:pt idx="5">
                  <c:v>56.3</c:v>
                </c:pt>
              </c:numCache>
            </c:numRef>
          </c:val>
          <c:extLst>
            <c:ext xmlns:c16="http://schemas.microsoft.com/office/drawing/2014/chart" uri="{C3380CC4-5D6E-409C-BE32-E72D297353CC}">
              <c16:uniqueId val="{00000001-1996-490C-A472-7F92B7F8F849}"/>
            </c:ext>
          </c:extLst>
        </c:ser>
        <c:dLbls>
          <c:showLegendKey val="0"/>
          <c:showVal val="0"/>
          <c:showCatName val="0"/>
          <c:showSerName val="0"/>
          <c:showPercent val="0"/>
          <c:showBubbleSize val="0"/>
        </c:dLbls>
        <c:gapWidth val="219"/>
        <c:overlap val="-27"/>
        <c:axId val="865631600"/>
        <c:axId val="865631928"/>
      </c:barChart>
      <c:catAx>
        <c:axId val="86563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65631928"/>
        <c:crosses val="autoZero"/>
        <c:auto val="1"/>
        <c:lblAlgn val="ctr"/>
        <c:lblOffset val="100"/>
        <c:noMultiLvlLbl val="0"/>
      </c:catAx>
      <c:valAx>
        <c:axId val="865631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6563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FTPT!$C$1</c:f>
              <c:strCache>
                <c:ptCount val="1"/>
                <c:pt idx="0">
                  <c:v>Q2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FTPT!$A$2:$B$5</c:f>
              <c:multiLvlStrCache>
                <c:ptCount val="4"/>
                <c:lvl>
                  <c:pt idx="0">
                    <c:v>Full time</c:v>
                  </c:pt>
                  <c:pt idx="1">
                    <c:v>Part time</c:v>
                  </c:pt>
                  <c:pt idx="2">
                    <c:v>Full time</c:v>
                  </c:pt>
                  <c:pt idx="3">
                    <c:v>Part time</c:v>
                  </c:pt>
                </c:lvl>
                <c:lvl>
                  <c:pt idx="0">
                    <c:v>Males</c:v>
                  </c:pt>
                  <c:pt idx="2">
                    <c:v>Females</c:v>
                  </c:pt>
                </c:lvl>
              </c:multiLvlStrCache>
            </c:multiLvlStrRef>
          </c:cat>
          <c:val>
            <c:numRef>
              <c:f>FTPT!$C$2:$C$5</c:f>
              <c:numCache>
                <c:formatCode>#,##0.0</c:formatCode>
                <c:ptCount val="4"/>
                <c:pt idx="0">
                  <c:v>1108.1358400000001</c:v>
                </c:pt>
                <c:pt idx="1">
                  <c:v>155.10130999999998</c:v>
                </c:pt>
                <c:pt idx="2">
                  <c:v>764.44647999999995</c:v>
                </c:pt>
                <c:pt idx="3">
                  <c:v>321.43326999999999</c:v>
                </c:pt>
              </c:numCache>
            </c:numRef>
          </c:val>
          <c:extLst>
            <c:ext xmlns:c16="http://schemas.microsoft.com/office/drawing/2014/chart" uri="{C3380CC4-5D6E-409C-BE32-E72D297353CC}">
              <c16:uniqueId val="{00000000-B2DF-45CC-9DB6-12100BEE288C}"/>
            </c:ext>
          </c:extLst>
        </c:ser>
        <c:ser>
          <c:idx val="1"/>
          <c:order val="1"/>
          <c:tx>
            <c:strRef>
              <c:f>FTPT!$D$1</c:f>
              <c:strCache>
                <c:ptCount val="1"/>
                <c:pt idx="0">
                  <c:v>Q2 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FTPT!$A$2:$B$5</c:f>
              <c:multiLvlStrCache>
                <c:ptCount val="4"/>
                <c:lvl>
                  <c:pt idx="0">
                    <c:v>Full time</c:v>
                  </c:pt>
                  <c:pt idx="1">
                    <c:v>Part time</c:v>
                  </c:pt>
                  <c:pt idx="2">
                    <c:v>Full time</c:v>
                  </c:pt>
                  <c:pt idx="3">
                    <c:v>Part time</c:v>
                  </c:pt>
                </c:lvl>
                <c:lvl>
                  <c:pt idx="0">
                    <c:v>Males</c:v>
                  </c:pt>
                  <c:pt idx="2">
                    <c:v>Females</c:v>
                  </c:pt>
                </c:lvl>
              </c:multiLvlStrCache>
            </c:multiLvlStrRef>
          </c:cat>
          <c:val>
            <c:numRef>
              <c:f>FTPT!$D$2:$D$5</c:f>
              <c:numCache>
                <c:formatCode>#,##0.0</c:formatCode>
                <c:ptCount val="4"/>
                <c:pt idx="0">
                  <c:v>1190.4053999999999</c:v>
                </c:pt>
                <c:pt idx="1">
                  <c:v>169.79744099999999</c:v>
                </c:pt>
                <c:pt idx="2">
                  <c:v>820.13002399999993</c:v>
                </c:pt>
                <c:pt idx="3">
                  <c:v>374.266032</c:v>
                </c:pt>
              </c:numCache>
            </c:numRef>
          </c:val>
          <c:extLst>
            <c:ext xmlns:c16="http://schemas.microsoft.com/office/drawing/2014/chart" uri="{C3380CC4-5D6E-409C-BE32-E72D297353CC}">
              <c16:uniqueId val="{00000001-B2DF-45CC-9DB6-12100BEE288C}"/>
            </c:ext>
          </c:extLst>
        </c:ser>
        <c:dLbls>
          <c:showLegendKey val="0"/>
          <c:showVal val="0"/>
          <c:showCatName val="0"/>
          <c:showSerName val="0"/>
          <c:showPercent val="0"/>
          <c:showBubbleSize val="0"/>
        </c:dLbls>
        <c:gapWidth val="219"/>
        <c:overlap val="-27"/>
        <c:axId val="871359696"/>
        <c:axId val="871361992"/>
      </c:barChart>
      <c:catAx>
        <c:axId val="87135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71361992"/>
        <c:crosses val="autoZero"/>
        <c:auto val="1"/>
        <c:lblAlgn val="ctr"/>
        <c:lblOffset val="100"/>
        <c:noMultiLvlLbl val="0"/>
      </c:catAx>
      <c:valAx>
        <c:axId val="871361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7135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NACE!$C$1</c:f>
              <c:strCache>
                <c:ptCount val="1"/>
                <c:pt idx="0">
                  <c:v>Q2 2021</c:v>
                </c:pt>
              </c:strCache>
            </c:strRef>
          </c:tx>
          <c:spPr>
            <a:solidFill>
              <a:schemeClr val="accent1"/>
            </a:solidFill>
            <a:ln>
              <a:noFill/>
            </a:ln>
            <a:effectLst/>
          </c:spPr>
          <c:invertIfNegative val="0"/>
          <c:cat>
            <c:strRef>
              <c:f>NACE!$A$2:$A$15</c:f>
              <c:strCache>
                <c:ptCount val="14"/>
                <c:pt idx="0">
                  <c:v>A — Agriculture, Forestry &amp; Fishing </c:v>
                </c:pt>
                <c:pt idx="1">
                  <c:v>B-E — Industry</c:v>
                </c:pt>
                <c:pt idx="2">
                  <c:v>F — Construction</c:v>
                </c:pt>
                <c:pt idx="3">
                  <c:v>G - Wholesale &amp; Retail Trade…</c:v>
                </c:pt>
                <c:pt idx="4">
                  <c:v>H - Transportation &amp; Storage</c:v>
                </c:pt>
                <c:pt idx="5">
                  <c:v>I - Accommodation &amp; Food Service Activities</c:v>
                </c:pt>
                <c:pt idx="6">
                  <c:v>J - Information &amp; Communication</c:v>
                </c:pt>
                <c:pt idx="7">
                  <c:v>K-L - Financial, insurance &amp; Real Estate Activities</c:v>
                </c:pt>
                <c:pt idx="8">
                  <c:v>M Professional, Scientific &amp; Technical Activities</c:v>
                </c:pt>
                <c:pt idx="9">
                  <c:v>N Administrative &amp; Support Service Activities</c:v>
                </c:pt>
                <c:pt idx="10">
                  <c:v>O Public Administration &amp; Defence…</c:v>
                </c:pt>
                <c:pt idx="11">
                  <c:v>P Education</c:v>
                </c:pt>
                <c:pt idx="12">
                  <c:v>Q Human Health &amp; Social Work Activities</c:v>
                </c:pt>
                <c:pt idx="13">
                  <c:v>R-U Other Services Activities</c:v>
                </c:pt>
              </c:strCache>
            </c:strRef>
          </c:cat>
          <c:val>
            <c:numRef>
              <c:f>NACE!$C$2:$C$15</c:f>
              <c:numCache>
                <c:formatCode>General</c:formatCode>
                <c:ptCount val="14"/>
                <c:pt idx="0">
                  <c:v>107.9</c:v>
                </c:pt>
                <c:pt idx="1">
                  <c:v>311.5</c:v>
                </c:pt>
                <c:pt idx="2">
                  <c:v>127.3</c:v>
                </c:pt>
                <c:pt idx="3">
                  <c:v>302.7</c:v>
                </c:pt>
                <c:pt idx="4">
                  <c:v>100.4</c:v>
                </c:pt>
                <c:pt idx="5">
                  <c:v>120.9</c:v>
                </c:pt>
                <c:pt idx="6">
                  <c:v>141</c:v>
                </c:pt>
                <c:pt idx="7">
                  <c:v>131.6</c:v>
                </c:pt>
                <c:pt idx="8">
                  <c:v>158.30000000000001</c:v>
                </c:pt>
                <c:pt idx="9">
                  <c:v>97.4</c:v>
                </c:pt>
                <c:pt idx="10">
                  <c:v>128.80000000000001</c:v>
                </c:pt>
                <c:pt idx="11">
                  <c:v>212.6</c:v>
                </c:pt>
                <c:pt idx="12">
                  <c:v>305.7</c:v>
                </c:pt>
                <c:pt idx="13">
                  <c:v>97.8</c:v>
                </c:pt>
              </c:numCache>
            </c:numRef>
          </c:val>
          <c:extLst>
            <c:ext xmlns:c16="http://schemas.microsoft.com/office/drawing/2014/chart" uri="{C3380CC4-5D6E-409C-BE32-E72D297353CC}">
              <c16:uniqueId val="{00000000-F49F-478C-8642-D1FEC094457E}"/>
            </c:ext>
          </c:extLst>
        </c:ser>
        <c:ser>
          <c:idx val="1"/>
          <c:order val="1"/>
          <c:tx>
            <c:strRef>
              <c:f>NACE!$D$1</c:f>
              <c:strCache>
                <c:ptCount val="1"/>
                <c:pt idx="0">
                  <c:v>Q2 2022</c:v>
                </c:pt>
              </c:strCache>
            </c:strRef>
          </c:tx>
          <c:spPr>
            <a:solidFill>
              <a:schemeClr val="accent4"/>
            </a:solidFill>
            <a:ln>
              <a:noFill/>
            </a:ln>
            <a:effectLst/>
          </c:spPr>
          <c:invertIfNegative val="0"/>
          <c:cat>
            <c:strRef>
              <c:f>NACE!$A$2:$A$15</c:f>
              <c:strCache>
                <c:ptCount val="14"/>
                <c:pt idx="0">
                  <c:v>A — Agriculture, Forestry &amp; Fishing </c:v>
                </c:pt>
                <c:pt idx="1">
                  <c:v>B-E — Industry</c:v>
                </c:pt>
                <c:pt idx="2">
                  <c:v>F — Construction</c:v>
                </c:pt>
                <c:pt idx="3">
                  <c:v>G - Wholesale &amp; Retail Trade…</c:v>
                </c:pt>
                <c:pt idx="4">
                  <c:v>H - Transportation &amp; Storage</c:v>
                </c:pt>
                <c:pt idx="5">
                  <c:v>I - Accommodation &amp; Food Service Activities</c:v>
                </c:pt>
                <c:pt idx="6">
                  <c:v>J - Information &amp; Communication</c:v>
                </c:pt>
                <c:pt idx="7">
                  <c:v>K-L - Financial, insurance &amp; Real Estate Activities</c:v>
                </c:pt>
                <c:pt idx="8">
                  <c:v>M Professional, Scientific &amp; Technical Activities</c:v>
                </c:pt>
                <c:pt idx="9">
                  <c:v>N Administrative &amp; Support Service Activities</c:v>
                </c:pt>
                <c:pt idx="10">
                  <c:v>O Public Administration &amp; Defence…</c:v>
                </c:pt>
                <c:pt idx="11">
                  <c:v>P Education</c:v>
                </c:pt>
                <c:pt idx="12">
                  <c:v>Q Human Health &amp; Social Work Activities</c:v>
                </c:pt>
                <c:pt idx="13">
                  <c:v>R-U Other Services Activities</c:v>
                </c:pt>
              </c:strCache>
            </c:strRef>
          </c:cat>
          <c:val>
            <c:numRef>
              <c:f>NACE!$D$2:$D$15</c:f>
              <c:numCache>
                <c:formatCode>General</c:formatCode>
                <c:ptCount val="14"/>
                <c:pt idx="0">
                  <c:v>105.8</c:v>
                </c:pt>
                <c:pt idx="1">
                  <c:v>321.10000000000002</c:v>
                </c:pt>
                <c:pt idx="2">
                  <c:v>167.3</c:v>
                </c:pt>
                <c:pt idx="3">
                  <c:v>321.2</c:v>
                </c:pt>
                <c:pt idx="4">
                  <c:v>110.9</c:v>
                </c:pt>
                <c:pt idx="5">
                  <c:v>168.2</c:v>
                </c:pt>
                <c:pt idx="6">
                  <c:v>164.9</c:v>
                </c:pt>
                <c:pt idx="7">
                  <c:v>130.9</c:v>
                </c:pt>
                <c:pt idx="8">
                  <c:v>166.7</c:v>
                </c:pt>
                <c:pt idx="9">
                  <c:v>105.9</c:v>
                </c:pt>
                <c:pt idx="10">
                  <c:v>127.2</c:v>
                </c:pt>
                <c:pt idx="11">
                  <c:v>215.5</c:v>
                </c:pt>
                <c:pt idx="12">
                  <c:v>331.1</c:v>
                </c:pt>
                <c:pt idx="13">
                  <c:v>108.6</c:v>
                </c:pt>
              </c:numCache>
            </c:numRef>
          </c:val>
          <c:extLst>
            <c:ext xmlns:c16="http://schemas.microsoft.com/office/drawing/2014/chart" uri="{C3380CC4-5D6E-409C-BE32-E72D297353CC}">
              <c16:uniqueId val="{00000001-F49F-478C-8642-D1FEC094457E}"/>
            </c:ext>
          </c:extLst>
        </c:ser>
        <c:dLbls>
          <c:showLegendKey val="0"/>
          <c:showVal val="0"/>
          <c:showCatName val="0"/>
          <c:showSerName val="0"/>
          <c:showPercent val="0"/>
          <c:showBubbleSize val="0"/>
        </c:dLbls>
        <c:gapWidth val="182"/>
        <c:axId val="858850800"/>
        <c:axId val="858848176"/>
      </c:barChart>
      <c:catAx>
        <c:axId val="858850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58848176"/>
        <c:crosses val="autoZero"/>
        <c:auto val="1"/>
        <c:lblAlgn val="ctr"/>
        <c:lblOffset val="100"/>
        <c:noMultiLvlLbl val="0"/>
      </c:catAx>
      <c:valAx>
        <c:axId val="858848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58850800"/>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NACE!$C$20</c:f>
              <c:strCache>
                <c:ptCount val="1"/>
                <c:pt idx="0">
                  <c:v>Q2 2021</c:v>
                </c:pt>
              </c:strCache>
            </c:strRef>
          </c:tx>
          <c:spPr>
            <a:solidFill>
              <a:schemeClr val="accent1"/>
            </a:solidFill>
            <a:ln>
              <a:noFill/>
            </a:ln>
            <a:effectLst/>
          </c:spPr>
          <c:invertIfNegative val="0"/>
          <c:cat>
            <c:strRef>
              <c:f>NACE!$A$21:$A$34</c:f>
              <c:strCache>
                <c:ptCount val="14"/>
                <c:pt idx="0">
                  <c:v>A — Agriculture, Forestry &amp; Fishing </c:v>
                </c:pt>
                <c:pt idx="1">
                  <c:v>B-E — Industry</c:v>
                </c:pt>
                <c:pt idx="2">
                  <c:v>F — Construction</c:v>
                </c:pt>
                <c:pt idx="3">
                  <c:v>G - Wholesale &amp; Retail Trade…</c:v>
                </c:pt>
                <c:pt idx="4">
                  <c:v>H - Transportation &amp; Storage</c:v>
                </c:pt>
                <c:pt idx="5">
                  <c:v>I - Accommodation &amp; Food Service Activities</c:v>
                </c:pt>
                <c:pt idx="6">
                  <c:v>J - Information &amp; Communication</c:v>
                </c:pt>
                <c:pt idx="7">
                  <c:v>K-L - Financial, insurance &amp; Real Estate Activities</c:v>
                </c:pt>
                <c:pt idx="8">
                  <c:v>M Professional, Scientific &amp; Technical Activities</c:v>
                </c:pt>
                <c:pt idx="9">
                  <c:v>N Administrative &amp; Support Service Activities</c:v>
                </c:pt>
                <c:pt idx="10">
                  <c:v>O Public Administration &amp; Defence…</c:v>
                </c:pt>
                <c:pt idx="11">
                  <c:v>P Education</c:v>
                </c:pt>
                <c:pt idx="12">
                  <c:v>Q Human Health &amp; Social Work Activities</c:v>
                </c:pt>
                <c:pt idx="13">
                  <c:v>R-U Other Services Activities</c:v>
                </c:pt>
              </c:strCache>
            </c:strRef>
          </c:cat>
          <c:val>
            <c:numRef>
              <c:f>NACE!$C$21:$C$34</c:f>
              <c:numCache>
                <c:formatCode>0.0%</c:formatCode>
                <c:ptCount val="14"/>
                <c:pt idx="0">
                  <c:v>2.7803521779425393E-2</c:v>
                </c:pt>
                <c:pt idx="1">
                  <c:v>5.2969502407704656E-2</c:v>
                </c:pt>
                <c:pt idx="2">
                  <c:v>9.3479968578161821E-2</c:v>
                </c:pt>
                <c:pt idx="3">
                  <c:v>8.9197224975222991E-2</c:v>
                </c:pt>
                <c:pt idx="4">
                  <c:v>0.12649402390438247</c:v>
                </c:pt>
                <c:pt idx="5">
                  <c:v>0.21505376344086022</c:v>
                </c:pt>
                <c:pt idx="6">
                  <c:v>4.5390070921985819E-2</c:v>
                </c:pt>
                <c:pt idx="7">
                  <c:v>5.7750759878419454E-2</c:v>
                </c:pt>
                <c:pt idx="8">
                  <c:v>6.0644346178142759E-2</c:v>
                </c:pt>
                <c:pt idx="9">
                  <c:v>9.9589322381930176E-2</c:v>
                </c:pt>
                <c:pt idx="10">
                  <c:v>6.6770186335403714E-2</c:v>
                </c:pt>
                <c:pt idx="11">
                  <c:v>0.14769520225776106</c:v>
                </c:pt>
                <c:pt idx="12">
                  <c:v>0.10009813542688911</c:v>
                </c:pt>
                <c:pt idx="13">
                  <c:v>0.19734151329243355</c:v>
                </c:pt>
              </c:numCache>
            </c:numRef>
          </c:val>
          <c:extLst>
            <c:ext xmlns:c16="http://schemas.microsoft.com/office/drawing/2014/chart" uri="{C3380CC4-5D6E-409C-BE32-E72D297353CC}">
              <c16:uniqueId val="{00000000-AAAE-4032-9E1D-0493EA5C9CD6}"/>
            </c:ext>
          </c:extLst>
        </c:ser>
        <c:ser>
          <c:idx val="1"/>
          <c:order val="1"/>
          <c:tx>
            <c:strRef>
              <c:f>NACE!$D$20</c:f>
              <c:strCache>
                <c:ptCount val="1"/>
                <c:pt idx="0">
                  <c:v>Q2 2022</c:v>
                </c:pt>
              </c:strCache>
            </c:strRef>
          </c:tx>
          <c:spPr>
            <a:solidFill>
              <a:schemeClr val="accent4"/>
            </a:solidFill>
            <a:ln>
              <a:noFill/>
            </a:ln>
            <a:effectLst/>
          </c:spPr>
          <c:invertIfNegative val="0"/>
          <c:cat>
            <c:strRef>
              <c:f>NACE!$A$21:$A$34</c:f>
              <c:strCache>
                <c:ptCount val="14"/>
                <c:pt idx="0">
                  <c:v>A — Agriculture, Forestry &amp; Fishing </c:v>
                </c:pt>
                <c:pt idx="1">
                  <c:v>B-E — Industry</c:v>
                </c:pt>
                <c:pt idx="2">
                  <c:v>F — Construction</c:v>
                </c:pt>
                <c:pt idx="3">
                  <c:v>G - Wholesale &amp; Retail Trade…</c:v>
                </c:pt>
                <c:pt idx="4">
                  <c:v>H - Transportation &amp; Storage</c:v>
                </c:pt>
                <c:pt idx="5">
                  <c:v>I - Accommodation &amp; Food Service Activities</c:v>
                </c:pt>
                <c:pt idx="6">
                  <c:v>J - Information &amp; Communication</c:v>
                </c:pt>
                <c:pt idx="7">
                  <c:v>K-L - Financial, insurance &amp; Real Estate Activities</c:v>
                </c:pt>
                <c:pt idx="8">
                  <c:v>M Professional, Scientific &amp; Technical Activities</c:v>
                </c:pt>
                <c:pt idx="9">
                  <c:v>N Administrative &amp; Support Service Activities</c:v>
                </c:pt>
                <c:pt idx="10">
                  <c:v>O Public Administration &amp; Defence…</c:v>
                </c:pt>
                <c:pt idx="11">
                  <c:v>P Education</c:v>
                </c:pt>
                <c:pt idx="12">
                  <c:v>Q Human Health &amp; Social Work Activities</c:v>
                </c:pt>
                <c:pt idx="13">
                  <c:v>R-U Other Services Activities</c:v>
                </c:pt>
              </c:strCache>
            </c:strRef>
          </c:cat>
          <c:val>
            <c:numRef>
              <c:f>NACE!$D$21:$D$34</c:f>
              <c:numCache>
                <c:formatCode>0.0%</c:formatCode>
                <c:ptCount val="14"/>
                <c:pt idx="0">
                  <c:v>1.9848771266540645E-2</c:v>
                </c:pt>
                <c:pt idx="1">
                  <c:v>6.0105886016817191E-2</c:v>
                </c:pt>
                <c:pt idx="2">
                  <c:v>4.722056186491333E-2</c:v>
                </c:pt>
                <c:pt idx="3">
                  <c:v>5.6662515566625153E-2</c:v>
                </c:pt>
                <c:pt idx="4">
                  <c:v>6.4021641118124431E-2</c:v>
                </c:pt>
                <c:pt idx="5">
                  <c:v>6.8965517241379309E-2</c:v>
                </c:pt>
                <c:pt idx="6">
                  <c:v>4.4875682231655549E-2</c:v>
                </c:pt>
                <c:pt idx="7">
                  <c:v>8.1741787624140555E-2</c:v>
                </c:pt>
                <c:pt idx="8">
                  <c:v>7.1385722855428921E-2</c:v>
                </c:pt>
                <c:pt idx="9">
                  <c:v>4.3437204910292723E-2</c:v>
                </c:pt>
                <c:pt idx="10">
                  <c:v>7.6257861635220123E-2</c:v>
                </c:pt>
                <c:pt idx="11">
                  <c:v>0.16426914153132249</c:v>
                </c:pt>
                <c:pt idx="12">
                  <c:v>9.9969797644216249E-2</c:v>
                </c:pt>
                <c:pt idx="13">
                  <c:v>7.3664825046040522E-2</c:v>
                </c:pt>
              </c:numCache>
            </c:numRef>
          </c:val>
          <c:extLst>
            <c:ext xmlns:c16="http://schemas.microsoft.com/office/drawing/2014/chart" uri="{C3380CC4-5D6E-409C-BE32-E72D297353CC}">
              <c16:uniqueId val="{00000001-AAAE-4032-9E1D-0493EA5C9CD6}"/>
            </c:ext>
          </c:extLst>
        </c:ser>
        <c:dLbls>
          <c:showLegendKey val="0"/>
          <c:showVal val="0"/>
          <c:showCatName val="0"/>
          <c:showSerName val="0"/>
          <c:showPercent val="0"/>
          <c:showBubbleSize val="0"/>
        </c:dLbls>
        <c:gapWidth val="182"/>
        <c:axId val="769704600"/>
        <c:axId val="769708864"/>
      </c:barChart>
      <c:catAx>
        <c:axId val="769704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08864"/>
        <c:crosses val="autoZero"/>
        <c:auto val="1"/>
        <c:lblAlgn val="ctr"/>
        <c:lblOffset val="100"/>
        <c:noMultiLvlLbl val="0"/>
      </c:catAx>
      <c:valAx>
        <c:axId val="76970886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04600"/>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NACE!$C$20</c:f>
              <c:strCache>
                <c:ptCount val="1"/>
                <c:pt idx="0">
                  <c:v>Q2 2021</c:v>
                </c:pt>
              </c:strCache>
            </c:strRef>
          </c:tx>
          <c:spPr>
            <a:solidFill>
              <a:schemeClr val="accent1"/>
            </a:solidFill>
            <a:ln>
              <a:noFill/>
            </a:ln>
            <a:effectLst/>
          </c:spPr>
          <c:invertIfNegative val="0"/>
          <c:cat>
            <c:strRef>
              <c:f>NACE!$A$38:$A$51</c:f>
              <c:strCache>
                <c:ptCount val="14"/>
                <c:pt idx="0">
                  <c:v>A — Agriculture, Forestry &amp; Fishing </c:v>
                </c:pt>
                <c:pt idx="1">
                  <c:v>B-E — Industry</c:v>
                </c:pt>
                <c:pt idx="2">
                  <c:v>F — Construction</c:v>
                </c:pt>
                <c:pt idx="3">
                  <c:v>G - Wholesale &amp; Retail Trade…</c:v>
                </c:pt>
                <c:pt idx="4">
                  <c:v>H - Transportation &amp; Storage</c:v>
                </c:pt>
                <c:pt idx="5">
                  <c:v>I - Accommodation &amp; Food Service Activities</c:v>
                </c:pt>
                <c:pt idx="6">
                  <c:v>J - Information &amp; Communication</c:v>
                </c:pt>
                <c:pt idx="7">
                  <c:v>K-L - Financial, insurance &amp; Real Estate Activities</c:v>
                </c:pt>
                <c:pt idx="8">
                  <c:v>M Professional, Scientific &amp; Technical Activities</c:v>
                </c:pt>
                <c:pt idx="9">
                  <c:v>N Administrative &amp; Support Service Activities</c:v>
                </c:pt>
                <c:pt idx="10">
                  <c:v>O Public Administration &amp; Defence…</c:v>
                </c:pt>
                <c:pt idx="11">
                  <c:v>P Education</c:v>
                </c:pt>
                <c:pt idx="12">
                  <c:v>Q Human Health &amp; Social Work Activities</c:v>
                </c:pt>
                <c:pt idx="13">
                  <c:v>R-U Other Services Activities</c:v>
                </c:pt>
              </c:strCache>
            </c:strRef>
          </c:cat>
          <c:val>
            <c:numRef>
              <c:f>NACE!$C$38:$C$51</c:f>
              <c:numCache>
                <c:formatCode>General</c:formatCode>
                <c:ptCount val="14"/>
                <c:pt idx="0">
                  <c:v>5</c:v>
                </c:pt>
                <c:pt idx="1">
                  <c:v>11.4</c:v>
                </c:pt>
                <c:pt idx="2">
                  <c:v>4.5</c:v>
                </c:pt>
                <c:pt idx="3">
                  <c:v>9.1</c:v>
                </c:pt>
                <c:pt idx="4">
                  <c:v>3.1</c:v>
                </c:pt>
                <c:pt idx="5">
                  <c:v>2.9</c:v>
                </c:pt>
                <c:pt idx="6">
                  <c:v>5.0999999999999996</c:v>
                </c:pt>
                <c:pt idx="7">
                  <c:v>4.7</c:v>
                </c:pt>
                <c:pt idx="8">
                  <c:v>5.5</c:v>
                </c:pt>
                <c:pt idx="9">
                  <c:v>3</c:v>
                </c:pt>
                <c:pt idx="10">
                  <c:v>4.5</c:v>
                </c:pt>
                <c:pt idx="11">
                  <c:v>5.4</c:v>
                </c:pt>
                <c:pt idx="12">
                  <c:v>9.1999999999999993</c:v>
                </c:pt>
                <c:pt idx="13">
                  <c:v>2.4</c:v>
                </c:pt>
              </c:numCache>
            </c:numRef>
          </c:val>
          <c:extLst>
            <c:ext xmlns:c16="http://schemas.microsoft.com/office/drawing/2014/chart" uri="{C3380CC4-5D6E-409C-BE32-E72D297353CC}">
              <c16:uniqueId val="{00000000-47E2-4095-BC76-C93E723FBB5E}"/>
            </c:ext>
          </c:extLst>
        </c:ser>
        <c:ser>
          <c:idx val="1"/>
          <c:order val="1"/>
          <c:tx>
            <c:strRef>
              <c:f>NACE!$D$20</c:f>
              <c:strCache>
                <c:ptCount val="1"/>
                <c:pt idx="0">
                  <c:v>Q2 2022</c:v>
                </c:pt>
              </c:strCache>
            </c:strRef>
          </c:tx>
          <c:spPr>
            <a:solidFill>
              <a:schemeClr val="accent4"/>
            </a:solidFill>
            <a:ln>
              <a:noFill/>
            </a:ln>
            <a:effectLst/>
          </c:spPr>
          <c:invertIfNegative val="0"/>
          <c:cat>
            <c:strRef>
              <c:f>NACE!$A$38:$A$51</c:f>
              <c:strCache>
                <c:ptCount val="14"/>
                <c:pt idx="0">
                  <c:v>A — Agriculture, Forestry &amp; Fishing </c:v>
                </c:pt>
                <c:pt idx="1">
                  <c:v>B-E — Industry</c:v>
                </c:pt>
                <c:pt idx="2">
                  <c:v>F — Construction</c:v>
                </c:pt>
                <c:pt idx="3">
                  <c:v>G - Wholesale &amp; Retail Trade…</c:v>
                </c:pt>
                <c:pt idx="4">
                  <c:v>H - Transportation &amp; Storage</c:v>
                </c:pt>
                <c:pt idx="5">
                  <c:v>I - Accommodation &amp; Food Service Activities</c:v>
                </c:pt>
                <c:pt idx="6">
                  <c:v>J - Information &amp; Communication</c:v>
                </c:pt>
                <c:pt idx="7">
                  <c:v>K-L - Financial, insurance &amp; Real Estate Activities</c:v>
                </c:pt>
                <c:pt idx="8">
                  <c:v>M Professional, Scientific &amp; Technical Activities</c:v>
                </c:pt>
                <c:pt idx="9">
                  <c:v>N Administrative &amp; Support Service Activities</c:v>
                </c:pt>
                <c:pt idx="10">
                  <c:v>O Public Administration &amp; Defence…</c:v>
                </c:pt>
                <c:pt idx="11">
                  <c:v>P Education</c:v>
                </c:pt>
                <c:pt idx="12">
                  <c:v>Q Human Health &amp; Social Work Activities</c:v>
                </c:pt>
                <c:pt idx="13">
                  <c:v>R-U Other Services Activities</c:v>
                </c:pt>
              </c:strCache>
            </c:strRef>
          </c:cat>
          <c:val>
            <c:numRef>
              <c:f>NACE!$D$38:$D$51</c:f>
              <c:numCache>
                <c:formatCode>General</c:formatCode>
                <c:ptCount val="14"/>
                <c:pt idx="0">
                  <c:v>4.8</c:v>
                </c:pt>
                <c:pt idx="1">
                  <c:v>11.6</c:v>
                </c:pt>
                <c:pt idx="2">
                  <c:v>6.3</c:v>
                </c:pt>
                <c:pt idx="3">
                  <c:v>9.9</c:v>
                </c:pt>
                <c:pt idx="4">
                  <c:v>3.9</c:v>
                </c:pt>
                <c:pt idx="5">
                  <c:v>4.8</c:v>
                </c:pt>
                <c:pt idx="6">
                  <c:v>5.9</c:v>
                </c:pt>
                <c:pt idx="7">
                  <c:v>4.4000000000000004</c:v>
                </c:pt>
                <c:pt idx="8">
                  <c:v>5.7</c:v>
                </c:pt>
                <c:pt idx="9">
                  <c:v>3.3</c:v>
                </c:pt>
                <c:pt idx="10">
                  <c:v>4.2</c:v>
                </c:pt>
                <c:pt idx="11">
                  <c:v>5.3</c:v>
                </c:pt>
                <c:pt idx="12">
                  <c:v>9.6999999999999993</c:v>
                </c:pt>
                <c:pt idx="13">
                  <c:v>3</c:v>
                </c:pt>
              </c:numCache>
            </c:numRef>
          </c:val>
          <c:extLst>
            <c:ext xmlns:c16="http://schemas.microsoft.com/office/drawing/2014/chart" uri="{C3380CC4-5D6E-409C-BE32-E72D297353CC}">
              <c16:uniqueId val="{00000001-47E2-4095-BC76-C93E723FBB5E}"/>
            </c:ext>
          </c:extLst>
        </c:ser>
        <c:dLbls>
          <c:showLegendKey val="0"/>
          <c:showVal val="0"/>
          <c:showCatName val="0"/>
          <c:showSerName val="0"/>
          <c:showPercent val="0"/>
          <c:showBubbleSize val="0"/>
        </c:dLbls>
        <c:gapWidth val="182"/>
        <c:axId val="769704600"/>
        <c:axId val="769708864"/>
      </c:barChart>
      <c:catAx>
        <c:axId val="769704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08864"/>
        <c:crosses val="autoZero"/>
        <c:auto val="1"/>
        <c:lblAlgn val="ctr"/>
        <c:lblOffset val="100"/>
        <c:noMultiLvlLbl val="0"/>
      </c:catAx>
      <c:valAx>
        <c:axId val="769708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04600"/>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'SE vs Emp'!$A$2</c:f>
              <c:strCache>
                <c:ptCount val="1"/>
                <c:pt idx="0">
                  <c:v>Self employed (with paid employees)</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 vs Emp'!$B$1:$C$1</c:f>
              <c:strCache>
                <c:ptCount val="2"/>
                <c:pt idx="0">
                  <c:v>Q2 2021</c:v>
                </c:pt>
                <c:pt idx="1">
                  <c:v>Q2 2022</c:v>
                </c:pt>
              </c:strCache>
            </c:strRef>
          </c:cat>
          <c:val>
            <c:numRef>
              <c:f>'SE vs Emp'!$B$2:$C$2</c:f>
              <c:numCache>
                <c:formatCode>#,##0.0</c:formatCode>
                <c:ptCount val="2"/>
                <c:pt idx="0">
                  <c:v>83.402000000000001</c:v>
                </c:pt>
                <c:pt idx="1">
                  <c:v>99.652000000000001</c:v>
                </c:pt>
              </c:numCache>
            </c:numRef>
          </c:val>
          <c:extLst>
            <c:ext xmlns:c16="http://schemas.microsoft.com/office/drawing/2014/chart" uri="{C3380CC4-5D6E-409C-BE32-E72D297353CC}">
              <c16:uniqueId val="{00000000-2FFB-4972-93ED-CDA2A733F0B2}"/>
            </c:ext>
          </c:extLst>
        </c:ser>
        <c:ser>
          <c:idx val="1"/>
          <c:order val="1"/>
          <c:tx>
            <c:strRef>
              <c:f>'SE vs Emp'!$A$3</c:f>
              <c:strCache>
                <c:ptCount val="1"/>
                <c:pt idx="0">
                  <c:v>Self employed (with no paid employees)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 vs Emp'!$B$1:$C$1</c:f>
              <c:strCache>
                <c:ptCount val="2"/>
                <c:pt idx="0">
                  <c:v>Q2 2021</c:v>
                </c:pt>
                <c:pt idx="1">
                  <c:v>Q2 2022</c:v>
                </c:pt>
              </c:strCache>
            </c:strRef>
          </c:cat>
          <c:val>
            <c:numRef>
              <c:f>'SE vs Emp'!$B$3:$C$3</c:f>
              <c:numCache>
                <c:formatCode>#,##0.0</c:formatCode>
                <c:ptCount val="2"/>
                <c:pt idx="0">
                  <c:v>223.16300000000001</c:v>
                </c:pt>
                <c:pt idx="1">
                  <c:v>241.31100000000001</c:v>
                </c:pt>
              </c:numCache>
            </c:numRef>
          </c:val>
          <c:extLst>
            <c:ext xmlns:c16="http://schemas.microsoft.com/office/drawing/2014/chart" uri="{C3380CC4-5D6E-409C-BE32-E72D297353CC}">
              <c16:uniqueId val="{00000001-2FFB-4972-93ED-CDA2A733F0B2}"/>
            </c:ext>
          </c:extLst>
        </c:ser>
        <c:ser>
          <c:idx val="2"/>
          <c:order val="2"/>
          <c:tx>
            <c:strRef>
              <c:f>'SE vs Emp'!$A$4</c:f>
              <c:strCache>
                <c:ptCount val="1"/>
                <c:pt idx="0">
                  <c:v>Employee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 vs Emp'!$B$1:$C$1</c:f>
              <c:strCache>
                <c:ptCount val="2"/>
                <c:pt idx="0">
                  <c:v>Q2 2021</c:v>
                </c:pt>
                <c:pt idx="1">
                  <c:v>Q2 2022</c:v>
                </c:pt>
              </c:strCache>
            </c:strRef>
          </c:cat>
          <c:val>
            <c:numRef>
              <c:f>'SE vs Emp'!$B$4:$C$4</c:f>
              <c:numCache>
                <c:formatCode>#,##0.0</c:formatCode>
                <c:ptCount val="2"/>
                <c:pt idx="0">
                  <c:v>2020.8679999999999</c:v>
                </c:pt>
                <c:pt idx="1">
                  <c:v>2192.027</c:v>
                </c:pt>
              </c:numCache>
            </c:numRef>
          </c:val>
          <c:extLst>
            <c:ext xmlns:c16="http://schemas.microsoft.com/office/drawing/2014/chart" uri="{C3380CC4-5D6E-409C-BE32-E72D297353CC}">
              <c16:uniqueId val="{00000002-2FFB-4972-93ED-CDA2A733F0B2}"/>
            </c:ext>
          </c:extLst>
        </c:ser>
        <c:ser>
          <c:idx val="3"/>
          <c:order val="3"/>
          <c:tx>
            <c:strRef>
              <c:f>'SE vs Emp'!$A$5</c:f>
              <c:strCache>
                <c:ptCount val="1"/>
                <c:pt idx="0">
                  <c:v>Assisting relative</c:v>
                </c:pt>
              </c:strCache>
            </c:strRef>
          </c:tx>
          <c:spPr>
            <a:solidFill>
              <a:schemeClr val="accent2"/>
            </a:solidFill>
            <a:ln>
              <a:noFill/>
            </a:ln>
            <a:effectLst/>
          </c:spPr>
          <c:invertIfNegative val="0"/>
          <c:dLbls>
            <c:dLbl>
              <c:idx val="0"/>
              <c:layout>
                <c:manualLayout>
                  <c:x val="1.5277777777777777E-2"/>
                  <c:y val="-7.8395061728395062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FB-4972-93ED-CDA2A733F0B2}"/>
                </c:ext>
              </c:extLst>
            </c:dLbl>
            <c:dLbl>
              <c:idx val="1"/>
              <c:layout>
                <c:manualLayout>
                  <c:x val="1.527777777777777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FB-4972-93ED-CDA2A733F0B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 vs Emp'!$B$1:$C$1</c:f>
              <c:strCache>
                <c:ptCount val="2"/>
                <c:pt idx="0">
                  <c:v>Q2 2021</c:v>
                </c:pt>
                <c:pt idx="1">
                  <c:v>Q2 2022</c:v>
                </c:pt>
              </c:strCache>
            </c:strRef>
          </c:cat>
          <c:val>
            <c:numRef>
              <c:f>'SE vs Emp'!$B$5:$C$5</c:f>
              <c:numCache>
                <c:formatCode>#,##0.0</c:formatCode>
                <c:ptCount val="2"/>
                <c:pt idx="0">
                  <c:v>21.684999999999999</c:v>
                </c:pt>
                <c:pt idx="1">
                  <c:v>21.609000000000002</c:v>
                </c:pt>
              </c:numCache>
            </c:numRef>
          </c:val>
          <c:extLst>
            <c:ext xmlns:c16="http://schemas.microsoft.com/office/drawing/2014/chart" uri="{C3380CC4-5D6E-409C-BE32-E72D297353CC}">
              <c16:uniqueId val="{00000003-2FFB-4972-93ED-CDA2A733F0B2}"/>
            </c:ext>
          </c:extLst>
        </c:ser>
        <c:dLbls>
          <c:showLegendKey val="0"/>
          <c:showVal val="0"/>
          <c:showCatName val="0"/>
          <c:showSerName val="0"/>
          <c:showPercent val="0"/>
          <c:showBubbleSize val="0"/>
        </c:dLbls>
        <c:gapWidth val="150"/>
        <c:overlap val="100"/>
        <c:axId val="769721656"/>
        <c:axId val="769719032"/>
      </c:barChart>
      <c:catAx>
        <c:axId val="769721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19032"/>
        <c:crosses val="autoZero"/>
        <c:auto val="1"/>
        <c:lblAlgn val="ctr"/>
        <c:lblOffset val="100"/>
        <c:noMultiLvlLbl val="0"/>
      </c:catAx>
      <c:valAx>
        <c:axId val="769719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9721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SAdj!$A$2</c:f>
              <c:strCache>
                <c:ptCount val="1"/>
                <c:pt idx="0">
                  <c:v>Males</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3-6E2C-41A9-9030-5BEB3BF8661C}"/>
                </c:ext>
              </c:extLst>
            </c:dLbl>
            <c:dLbl>
              <c:idx val="2"/>
              <c:delete val="1"/>
              <c:extLst>
                <c:ext xmlns:c15="http://schemas.microsoft.com/office/drawing/2012/chart" uri="{CE6537A1-D6FC-4f65-9D91-7224C49458BB}"/>
                <c:ext xmlns:c16="http://schemas.microsoft.com/office/drawing/2014/chart" uri="{C3380CC4-5D6E-409C-BE32-E72D297353CC}">
                  <c16:uniqueId val="{00000004-6E2C-41A9-9030-5BEB3BF8661C}"/>
                </c:ext>
              </c:extLst>
            </c:dLbl>
            <c:dLbl>
              <c:idx val="3"/>
              <c:delete val="1"/>
              <c:extLst>
                <c:ext xmlns:c15="http://schemas.microsoft.com/office/drawing/2012/chart" uri="{CE6537A1-D6FC-4f65-9D91-7224C49458BB}"/>
                <c:ext xmlns:c16="http://schemas.microsoft.com/office/drawing/2014/chart" uri="{C3380CC4-5D6E-409C-BE32-E72D297353CC}">
                  <c16:uniqueId val="{00000005-6E2C-41A9-9030-5BEB3BF8661C}"/>
                </c:ext>
              </c:extLst>
            </c:dLbl>
            <c:dLbl>
              <c:idx val="4"/>
              <c:delete val="1"/>
              <c:extLst>
                <c:ext xmlns:c15="http://schemas.microsoft.com/office/drawing/2012/chart" uri="{CE6537A1-D6FC-4f65-9D91-7224C49458BB}"/>
                <c:ext xmlns:c16="http://schemas.microsoft.com/office/drawing/2014/chart" uri="{C3380CC4-5D6E-409C-BE32-E72D297353CC}">
                  <c16:uniqueId val="{00000006-6E2C-41A9-9030-5BEB3BF8661C}"/>
                </c:ext>
              </c:extLst>
            </c:dLbl>
            <c:dLbl>
              <c:idx val="5"/>
              <c:delete val="1"/>
              <c:extLst>
                <c:ext xmlns:c15="http://schemas.microsoft.com/office/drawing/2012/chart" uri="{CE6537A1-D6FC-4f65-9D91-7224C49458BB}"/>
                <c:ext xmlns:c16="http://schemas.microsoft.com/office/drawing/2014/chart" uri="{C3380CC4-5D6E-409C-BE32-E72D297353CC}">
                  <c16:uniqueId val="{00000007-6E2C-41A9-9030-5BEB3BF8661C}"/>
                </c:ext>
              </c:extLst>
            </c:dLbl>
            <c:dLbl>
              <c:idx val="6"/>
              <c:delete val="1"/>
              <c:extLst>
                <c:ext xmlns:c15="http://schemas.microsoft.com/office/drawing/2012/chart" uri="{CE6537A1-D6FC-4f65-9D91-7224C49458BB}"/>
                <c:ext xmlns:c16="http://schemas.microsoft.com/office/drawing/2014/chart" uri="{C3380CC4-5D6E-409C-BE32-E72D297353CC}">
                  <c16:uniqueId val="{00000008-6E2C-41A9-9030-5BEB3BF8661C}"/>
                </c:ext>
              </c:extLst>
            </c:dLbl>
            <c:dLbl>
              <c:idx val="7"/>
              <c:delete val="1"/>
              <c:extLst>
                <c:ext xmlns:c15="http://schemas.microsoft.com/office/drawing/2012/chart" uri="{CE6537A1-D6FC-4f65-9D91-7224C49458BB}"/>
                <c:ext xmlns:c16="http://schemas.microsoft.com/office/drawing/2014/chart" uri="{C3380CC4-5D6E-409C-BE32-E72D297353CC}">
                  <c16:uniqueId val="{00000009-6E2C-41A9-9030-5BEB3BF8661C}"/>
                </c:ext>
              </c:extLst>
            </c:dLbl>
            <c:dLbl>
              <c:idx val="10"/>
              <c:delete val="1"/>
              <c:extLst>
                <c:ext xmlns:c15="http://schemas.microsoft.com/office/drawing/2012/chart" uri="{CE6537A1-D6FC-4f65-9D91-7224C49458BB}"/>
                <c:ext xmlns:c16="http://schemas.microsoft.com/office/drawing/2014/chart" uri="{C3380CC4-5D6E-409C-BE32-E72D297353CC}">
                  <c16:uniqueId val="{0000000A-6E2C-41A9-9030-5BEB3BF8661C}"/>
                </c:ext>
              </c:extLst>
            </c:dLbl>
            <c:dLbl>
              <c:idx val="11"/>
              <c:delete val="1"/>
              <c:extLst>
                <c:ext xmlns:c15="http://schemas.microsoft.com/office/drawing/2012/chart" uri="{CE6537A1-D6FC-4f65-9D91-7224C49458BB}"/>
                <c:ext xmlns:c16="http://schemas.microsoft.com/office/drawing/2014/chart" uri="{C3380CC4-5D6E-409C-BE32-E72D297353CC}">
                  <c16:uniqueId val="{0000000B-6E2C-41A9-9030-5BEB3BF8661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SAdj!$B$1:$S$1</c:f>
              <c:strCache>
                <c:ptCount val="18"/>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pt idx="16">
                  <c:v>Q1 22</c:v>
                </c:pt>
                <c:pt idx="17">
                  <c:v>Q2 22</c:v>
                </c:pt>
              </c:strCache>
            </c:strRef>
          </c:cat>
          <c:val>
            <c:numRef>
              <c:f>SAdj!$B$2:$S$2</c:f>
              <c:numCache>
                <c:formatCode>General</c:formatCode>
                <c:ptCount val="18"/>
                <c:pt idx="0">
                  <c:v>1213.9000000000001</c:v>
                </c:pt>
                <c:pt idx="1">
                  <c:v>1217</c:v>
                </c:pt>
                <c:pt idx="2">
                  <c:v>1220.9000000000001</c:v>
                </c:pt>
                <c:pt idx="3">
                  <c:v>1226.7</c:v>
                </c:pt>
                <c:pt idx="4">
                  <c:v>1245.8</c:v>
                </c:pt>
                <c:pt idx="5">
                  <c:v>1243.9000000000001</c:v>
                </c:pt>
                <c:pt idx="6">
                  <c:v>1249.4000000000001</c:v>
                </c:pt>
                <c:pt idx="7">
                  <c:v>1270</c:v>
                </c:pt>
                <c:pt idx="8">
                  <c:v>1278.5999999999999</c:v>
                </c:pt>
                <c:pt idx="9">
                  <c:v>1176.8</c:v>
                </c:pt>
                <c:pt idx="10">
                  <c:v>1216.8</c:v>
                </c:pt>
                <c:pt idx="11">
                  <c:v>1230.2</c:v>
                </c:pt>
                <c:pt idx="12">
                  <c:v>1211.8</c:v>
                </c:pt>
                <c:pt idx="13">
                  <c:v>1264.2</c:v>
                </c:pt>
                <c:pt idx="14">
                  <c:v>1305.3</c:v>
                </c:pt>
                <c:pt idx="15">
                  <c:v>1326.2</c:v>
                </c:pt>
                <c:pt idx="16">
                  <c:v>1344.4</c:v>
                </c:pt>
                <c:pt idx="17">
                  <c:v>1360.5</c:v>
                </c:pt>
              </c:numCache>
            </c:numRef>
          </c:val>
          <c:smooth val="0"/>
          <c:extLst>
            <c:ext xmlns:c16="http://schemas.microsoft.com/office/drawing/2014/chart" uri="{C3380CC4-5D6E-409C-BE32-E72D297353CC}">
              <c16:uniqueId val="{00000000-6E2C-41A9-9030-5BEB3BF8661C}"/>
            </c:ext>
          </c:extLst>
        </c:ser>
        <c:ser>
          <c:idx val="1"/>
          <c:order val="1"/>
          <c:tx>
            <c:strRef>
              <c:f>SAdj!$A$3</c:f>
              <c:strCache>
                <c:ptCount val="1"/>
                <c:pt idx="0">
                  <c:v>Females</c:v>
                </c:pt>
              </c:strCache>
            </c:strRef>
          </c:tx>
          <c:spPr>
            <a:ln w="28575" cap="rnd">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4-6E2C-41A9-9030-5BEB3BF8661C}"/>
                </c:ext>
              </c:extLst>
            </c:dLbl>
            <c:dLbl>
              <c:idx val="2"/>
              <c:delete val="1"/>
              <c:extLst>
                <c:ext xmlns:c15="http://schemas.microsoft.com/office/drawing/2012/chart" uri="{CE6537A1-D6FC-4f65-9D91-7224C49458BB}"/>
                <c:ext xmlns:c16="http://schemas.microsoft.com/office/drawing/2014/chart" uri="{C3380CC4-5D6E-409C-BE32-E72D297353CC}">
                  <c16:uniqueId val="{00000013-6E2C-41A9-9030-5BEB3BF8661C}"/>
                </c:ext>
              </c:extLst>
            </c:dLbl>
            <c:dLbl>
              <c:idx val="3"/>
              <c:delete val="1"/>
              <c:extLst>
                <c:ext xmlns:c15="http://schemas.microsoft.com/office/drawing/2012/chart" uri="{CE6537A1-D6FC-4f65-9D91-7224C49458BB}"/>
                <c:ext xmlns:c16="http://schemas.microsoft.com/office/drawing/2014/chart" uri="{C3380CC4-5D6E-409C-BE32-E72D297353CC}">
                  <c16:uniqueId val="{00000012-6E2C-41A9-9030-5BEB3BF8661C}"/>
                </c:ext>
              </c:extLst>
            </c:dLbl>
            <c:dLbl>
              <c:idx val="4"/>
              <c:delete val="1"/>
              <c:extLst>
                <c:ext xmlns:c15="http://schemas.microsoft.com/office/drawing/2012/chart" uri="{CE6537A1-D6FC-4f65-9D91-7224C49458BB}"/>
                <c:ext xmlns:c16="http://schemas.microsoft.com/office/drawing/2014/chart" uri="{C3380CC4-5D6E-409C-BE32-E72D297353CC}">
                  <c16:uniqueId val="{00000011-6E2C-41A9-9030-5BEB3BF8661C}"/>
                </c:ext>
              </c:extLst>
            </c:dLbl>
            <c:dLbl>
              <c:idx val="5"/>
              <c:delete val="1"/>
              <c:extLst>
                <c:ext xmlns:c15="http://schemas.microsoft.com/office/drawing/2012/chart" uri="{CE6537A1-D6FC-4f65-9D91-7224C49458BB}"/>
                <c:ext xmlns:c16="http://schemas.microsoft.com/office/drawing/2014/chart" uri="{C3380CC4-5D6E-409C-BE32-E72D297353CC}">
                  <c16:uniqueId val="{00000010-6E2C-41A9-9030-5BEB3BF8661C}"/>
                </c:ext>
              </c:extLst>
            </c:dLbl>
            <c:dLbl>
              <c:idx val="6"/>
              <c:delete val="1"/>
              <c:extLst>
                <c:ext xmlns:c15="http://schemas.microsoft.com/office/drawing/2012/chart" uri="{CE6537A1-D6FC-4f65-9D91-7224C49458BB}"/>
                <c:ext xmlns:c16="http://schemas.microsoft.com/office/drawing/2014/chart" uri="{C3380CC4-5D6E-409C-BE32-E72D297353CC}">
                  <c16:uniqueId val="{0000000F-6E2C-41A9-9030-5BEB3BF8661C}"/>
                </c:ext>
              </c:extLst>
            </c:dLbl>
            <c:dLbl>
              <c:idx val="7"/>
              <c:delete val="1"/>
              <c:extLst>
                <c:ext xmlns:c15="http://schemas.microsoft.com/office/drawing/2012/chart" uri="{CE6537A1-D6FC-4f65-9D91-7224C49458BB}"/>
                <c:ext xmlns:c16="http://schemas.microsoft.com/office/drawing/2014/chart" uri="{C3380CC4-5D6E-409C-BE32-E72D297353CC}">
                  <c16:uniqueId val="{0000000E-6E2C-41A9-9030-5BEB3BF8661C}"/>
                </c:ext>
              </c:extLst>
            </c:dLbl>
            <c:dLbl>
              <c:idx val="10"/>
              <c:delete val="1"/>
              <c:extLst>
                <c:ext xmlns:c15="http://schemas.microsoft.com/office/drawing/2012/chart" uri="{CE6537A1-D6FC-4f65-9D91-7224C49458BB}"/>
                <c:ext xmlns:c16="http://schemas.microsoft.com/office/drawing/2014/chart" uri="{C3380CC4-5D6E-409C-BE32-E72D297353CC}">
                  <c16:uniqueId val="{0000000D-6E2C-41A9-9030-5BEB3BF8661C}"/>
                </c:ext>
              </c:extLst>
            </c:dLbl>
            <c:dLbl>
              <c:idx val="11"/>
              <c:delete val="1"/>
              <c:extLst>
                <c:ext xmlns:c15="http://schemas.microsoft.com/office/drawing/2012/chart" uri="{CE6537A1-D6FC-4f65-9D91-7224C49458BB}"/>
                <c:ext xmlns:c16="http://schemas.microsoft.com/office/drawing/2014/chart" uri="{C3380CC4-5D6E-409C-BE32-E72D297353CC}">
                  <c16:uniqueId val="{0000000C-6E2C-41A9-9030-5BEB3BF8661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SAdj!$B$1:$S$1</c:f>
              <c:strCache>
                <c:ptCount val="18"/>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pt idx="16">
                  <c:v>Q1 22</c:v>
                </c:pt>
                <c:pt idx="17">
                  <c:v>Q2 22</c:v>
                </c:pt>
              </c:strCache>
            </c:strRef>
          </c:cat>
          <c:val>
            <c:numRef>
              <c:f>SAdj!$B$3:$S$3</c:f>
              <c:numCache>
                <c:formatCode>General</c:formatCode>
                <c:ptCount val="18"/>
                <c:pt idx="0">
                  <c:v>1019.8</c:v>
                </c:pt>
                <c:pt idx="1">
                  <c:v>1033.3</c:v>
                </c:pt>
                <c:pt idx="2">
                  <c:v>1038.2</c:v>
                </c:pt>
                <c:pt idx="3">
                  <c:v>1039.7</c:v>
                </c:pt>
                <c:pt idx="4">
                  <c:v>1072</c:v>
                </c:pt>
                <c:pt idx="5">
                  <c:v>1053</c:v>
                </c:pt>
                <c:pt idx="6">
                  <c:v>1064.4000000000001</c:v>
                </c:pt>
                <c:pt idx="7">
                  <c:v>1076.0999999999999</c:v>
                </c:pt>
                <c:pt idx="8">
                  <c:v>1089</c:v>
                </c:pt>
                <c:pt idx="9">
                  <c:v>961.9</c:v>
                </c:pt>
                <c:pt idx="10">
                  <c:v>1024</c:v>
                </c:pt>
                <c:pt idx="11">
                  <c:v>1034.9000000000001</c:v>
                </c:pt>
                <c:pt idx="12">
                  <c:v>1039.4000000000001</c:v>
                </c:pt>
                <c:pt idx="13">
                  <c:v>1085.5999999999999</c:v>
                </c:pt>
                <c:pt idx="14">
                  <c:v>1155.5999999999999</c:v>
                </c:pt>
                <c:pt idx="15">
                  <c:v>1167.5</c:v>
                </c:pt>
                <c:pt idx="16">
                  <c:v>1184</c:v>
                </c:pt>
                <c:pt idx="17">
                  <c:v>1194.5999999999999</c:v>
                </c:pt>
              </c:numCache>
            </c:numRef>
          </c:val>
          <c:smooth val="0"/>
          <c:extLst>
            <c:ext xmlns:c16="http://schemas.microsoft.com/office/drawing/2014/chart" uri="{C3380CC4-5D6E-409C-BE32-E72D297353CC}">
              <c16:uniqueId val="{00000001-6E2C-41A9-9030-5BEB3BF8661C}"/>
            </c:ext>
          </c:extLst>
        </c:ser>
        <c:dLbls>
          <c:showLegendKey val="0"/>
          <c:showVal val="0"/>
          <c:showCatName val="0"/>
          <c:showSerName val="0"/>
          <c:showPercent val="0"/>
          <c:showBubbleSize val="0"/>
        </c:dLbls>
        <c:smooth val="0"/>
        <c:axId val="858796352"/>
        <c:axId val="858798648"/>
      </c:lineChart>
      <c:catAx>
        <c:axId val="85879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58798648"/>
        <c:crosses val="autoZero"/>
        <c:auto val="1"/>
        <c:lblAlgn val="ctr"/>
        <c:lblOffset val="100"/>
        <c:noMultiLvlLbl val="0"/>
      </c:catAx>
      <c:valAx>
        <c:axId val="858798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58796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6346" cy="496174"/>
          </a:xfrm>
          <a:prstGeom prst="rect">
            <a:avLst/>
          </a:prstGeom>
        </p:spPr>
        <p:txBody>
          <a:bodyPr vert="horz" lIns="91285" tIns="45643" rIns="91285" bIns="45643"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4" y="1"/>
            <a:ext cx="2946345" cy="496174"/>
          </a:xfrm>
          <a:prstGeom prst="rect">
            <a:avLst/>
          </a:prstGeom>
        </p:spPr>
        <p:txBody>
          <a:bodyPr vert="horz" lIns="91285" tIns="45643" rIns="91285" bIns="45643" rtlCol="0"/>
          <a:lstStyle>
            <a:lvl1pPr algn="r">
              <a:defRPr sz="1200"/>
            </a:lvl1pPr>
          </a:lstStyle>
          <a:p>
            <a:fld id="{FAB6C422-590E-9E48-81E4-DE38BE76C08D}" type="datetimeFigureOut">
              <a:rPr lang="en-GB" smtClean="0">
                <a:latin typeface="Roboto Slab Light"/>
              </a:rPr>
              <a:pPr/>
              <a:t>24/08/2022</a:t>
            </a:fld>
            <a:endParaRPr lang="en-GB" dirty="0">
              <a:latin typeface="Roboto Slab Light"/>
            </a:endParaRPr>
          </a:p>
        </p:txBody>
      </p:sp>
      <p:sp>
        <p:nvSpPr>
          <p:cNvPr id="4" name="Footer Placeholder 3"/>
          <p:cNvSpPr>
            <a:spLocks noGrp="1"/>
          </p:cNvSpPr>
          <p:nvPr>
            <p:ph type="ftr" sz="quarter" idx="2"/>
          </p:nvPr>
        </p:nvSpPr>
        <p:spPr>
          <a:xfrm>
            <a:off x="3" y="9428881"/>
            <a:ext cx="2946346" cy="496174"/>
          </a:xfrm>
          <a:prstGeom prst="rect">
            <a:avLst/>
          </a:prstGeom>
        </p:spPr>
        <p:txBody>
          <a:bodyPr vert="horz" lIns="91285" tIns="45643" rIns="91285" bIns="45643"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4" y="9428881"/>
            <a:ext cx="2946345" cy="496174"/>
          </a:xfrm>
          <a:prstGeom prst="rect">
            <a:avLst/>
          </a:prstGeom>
        </p:spPr>
        <p:txBody>
          <a:bodyPr vert="horz" lIns="91285" tIns="45643" rIns="91285" bIns="45643"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285" tIns="45643" rIns="91285" bIns="45643"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4" y="1"/>
            <a:ext cx="2945659" cy="496332"/>
          </a:xfrm>
          <a:prstGeom prst="rect">
            <a:avLst/>
          </a:prstGeom>
        </p:spPr>
        <p:txBody>
          <a:bodyPr vert="horz" lIns="91285" tIns="45643" rIns="91285" bIns="45643" rtlCol="0"/>
          <a:lstStyle>
            <a:lvl1pPr algn="r">
              <a:defRPr sz="1200">
                <a:latin typeface="Roboto Slab Light"/>
              </a:defRPr>
            </a:lvl1pPr>
          </a:lstStyle>
          <a:p>
            <a:fld id="{5EB32EF4-9F0D-4B18-BFD1-268924FFDE11}" type="datetimeFigureOut">
              <a:rPr lang="en-IE" smtClean="0"/>
              <a:pPr/>
              <a:t>24/08/2022</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85" tIns="45643" rIns="91285" bIns="45643" rtlCol="0" anchor="ctr"/>
          <a:lstStyle/>
          <a:p>
            <a:endParaRPr lang="en-IE"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285" tIns="45643" rIns="91285" bIns="456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2" y="9428586"/>
            <a:ext cx="2945659" cy="496332"/>
          </a:xfrm>
          <a:prstGeom prst="rect">
            <a:avLst/>
          </a:prstGeom>
        </p:spPr>
        <p:txBody>
          <a:bodyPr vert="horz" lIns="91285" tIns="45643" rIns="91285" bIns="45643"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4" y="9428586"/>
            <a:ext cx="2945659" cy="496332"/>
          </a:xfrm>
          <a:prstGeom prst="rect">
            <a:avLst/>
          </a:prstGeom>
        </p:spPr>
        <p:txBody>
          <a:bodyPr vert="horz" lIns="91285" tIns="45643" rIns="91285" bIns="45643"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a:t>
            </a:fld>
            <a:endParaRPr lang="en-IE" dirty="0"/>
          </a:p>
        </p:txBody>
      </p:sp>
    </p:spTree>
    <p:extLst>
      <p:ext uri="{BB962C8B-B14F-4D97-AF65-F5344CB8AC3E}">
        <p14:creationId xmlns:p14="http://schemas.microsoft.com/office/powerpoint/2010/main" val="307286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11</a:t>
            </a:fld>
            <a:endParaRPr lang="en-IE" dirty="0"/>
          </a:p>
        </p:txBody>
      </p:sp>
    </p:spTree>
    <p:extLst>
      <p:ext uri="{BB962C8B-B14F-4D97-AF65-F5344CB8AC3E}">
        <p14:creationId xmlns:p14="http://schemas.microsoft.com/office/powerpoint/2010/main" val="353187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12</a:t>
            </a:fld>
            <a:endParaRPr lang="en-IE" dirty="0"/>
          </a:p>
        </p:txBody>
      </p:sp>
    </p:spTree>
    <p:extLst>
      <p:ext uri="{BB962C8B-B14F-4D97-AF65-F5344CB8AC3E}">
        <p14:creationId xmlns:p14="http://schemas.microsoft.com/office/powerpoint/2010/main" val="30940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13</a:t>
            </a:fld>
            <a:endParaRPr lang="en-IE" dirty="0"/>
          </a:p>
        </p:txBody>
      </p:sp>
    </p:spTree>
    <p:extLst>
      <p:ext uri="{BB962C8B-B14F-4D97-AF65-F5344CB8AC3E}">
        <p14:creationId xmlns:p14="http://schemas.microsoft.com/office/powerpoint/2010/main" val="199937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16</a:t>
            </a:fld>
            <a:endParaRPr lang="en-IE" dirty="0"/>
          </a:p>
        </p:txBody>
      </p:sp>
    </p:spTree>
    <p:extLst>
      <p:ext uri="{BB962C8B-B14F-4D97-AF65-F5344CB8AC3E}">
        <p14:creationId xmlns:p14="http://schemas.microsoft.com/office/powerpoint/2010/main" val="421345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18</a:t>
            </a:fld>
            <a:endParaRPr lang="en-IE" dirty="0"/>
          </a:p>
        </p:txBody>
      </p:sp>
    </p:spTree>
    <p:extLst>
      <p:ext uri="{BB962C8B-B14F-4D97-AF65-F5344CB8AC3E}">
        <p14:creationId xmlns:p14="http://schemas.microsoft.com/office/powerpoint/2010/main" val="20811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19</a:t>
            </a:fld>
            <a:endParaRPr lang="en-IE" dirty="0"/>
          </a:p>
        </p:txBody>
      </p:sp>
    </p:spTree>
    <p:extLst>
      <p:ext uri="{BB962C8B-B14F-4D97-AF65-F5344CB8AC3E}">
        <p14:creationId xmlns:p14="http://schemas.microsoft.com/office/powerpoint/2010/main" val="469325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20</a:t>
            </a:fld>
            <a:endParaRPr lang="en-IE" dirty="0"/>
          </a:p>
        </p:txBody>
      </p:sp>
    </p:spTree>
    <p:extLst>
      <p:ext uri="{BB962C8B-B14F-4D97-AF65-F5344CB8AC3E}">
        <p14:creationId xmlns:p14="http://schemas.microsoft.com/office/powerpoint/2010/main" val="408833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21</a:t>
            </a:fld>
            <a:endParaRPr lang="en-IE" dirty="0"/>
          </a:p>
        </p:txBody>
      </p:sp>
    </p:spTree>
    <p:extLst>
      <p:ext uri="{BB962C8B-B14F-4D97-AF65-F5344CB8AC3E}">
        <p14:creationId xmlns:p14="http://schemas.microsoft.com/office/powerpoint/2010/main" val="4225270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22</a:t>
            </a:fld>
            <a:endParaRPr lang="en-IE" dirty="0"/>
          </a:p>
        </p:txBody>
      </p:sp>
    </p:spTree>
    <p:extLst>
      <p:ext uri="{BB962C8B-B14F-4D97-AF65-F5344CB8AC3E}">
        <p14:creationId xmlns:p14="http://schemas.microsoft.com/office/powerpoint/2010/main" val="1966035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23</a:t>
            </a:fld>
            <a:endParaRPr lang="en-IE" dirty="0"/>
          </a:p>
        </p:txBody>
      </p:sp>
    </p:spTree>
    <p:extLst>
      <p:ext uri="{BB962C8B-B14F-4D97-AF65-F5344CB8AC3E}">
        <p14:creationId xmlns:p14="http://schemas.microsoft.com/office/powerpoint/2010/main" val="265806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u="sng"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a:t>
            </a:fld>
            <a:endParaRPr lang="en-IE" dirty="0"/>
          </a:p>
        </p:txBody>
      </p:sp>
    </p:spTree>
    <p:extLst>
      <p:ext uri="{BB962C8B-B14F-4D97-AF65-F5344CB8AC3E}">
        <p14:creationId xmlns:p14="http://schemas.microsoft.com/office/powerpoint/2010/main" val="636181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u="sng"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25</a:t>
            </a:fld>
            <a:endParaRPr lang="en-IE" dirty="0"/>
          </a:p>
        </p:txBody>
      </p:sp>
    </p:spTree>
    <p:extLst>
      <p:ext uri="{BB962C8B-B14F-4D97-AF65-F5344CB8AC3E}">
        <p14:creationId xmlns:p14="http://schemas.microsoft.com/office/powerpoint/2010/main" val="6587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184636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5</a:t>
            </a:fld>
            <a:endParaRPr lang="en-IE" dirty="0"/>
          </a:p>
        </p:txBody>
      </p:sp>
    </p:spTree>
    <p:extLst>
      <p:ext uri="{BB962C8B-B14F-4D97-AF65-F5344CB8AC3E}">
        <p14:creationId xmlns:p14="http://schemas.microsoft.com/office/powerpoint/2010/main" val="62600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6</a:t>
            </a:fld>
            <a:endParaRPr lang="en-IE" dirty="0"/>
          </a:p>
        </p:txBody>
      </p:sp>
    </p:spTree>
    <p:extLst>
      <p:ext uri="{BB962C8B-B14F-4D97-AF65-F5344CB8AC3E}">
        <p14:creationId xmlns:p14="http://schemas.microsoft.com/office/powerpoint/2010/main" val="331876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7</a:t>
            </a:fld>
            <a:endParaRPr lang="en-IE" dirty="0"/>
          </a:p>
        </p:txBody>
      </p:sp>
    </p:spTree>
    <p:extLst>
      <p:ext uri="{BB962C8B-B14F-4D97-AF65-F5344CB8AC3E}">
        <p14:creationId xmlns:p14="http://schemas.microsoft.com/office/powerpoint/2010/main" val="379512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8</a:t>
            </a:fld>
            <a:endParaRPr lang="en-IE" dirty="0"/>
          </a:p>
        </p:txBody>
      </p:sp>
    </p:spTree>
    <p:extLst>
      <p:ext uri="{BB962C8B-B14F-4D97-AF65-F5344CB8AC3E}">
        <p14:creationId xmlns:p14="http://schemas.microsoft.com/office/powerpoint/2010/main" val="225156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9</a:t>
            </a:fld>
            <a:endParaRPr lang="en-IE" dirty="0"/>
          </a:p>
        </p:txBody>
      </p:sp>
    </p:spTree>
    <p:extLst>
      <p:ext uri="{BB962C8B-B14F-4D97-AF65-F5344CB8AC3E}">
        <p14:creationId xmlns:p14="http://schemas.microsoft.com/office/powerpoint/2010/main" val="101156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10</a:t>
            </a:fld>
            <a:endParaRPr lang="en-IE" dirty="0"/>
          </a:p>
        </p:txBody>
      </p:sp>
    </p:spTree>
    <p:extLst>
      <p:ext uri="{BB962C8B-B14F-4D97-AF65-F5344CB8AC3E}">
        <p14:creationId xmlns:p14="http://schemas.microsoft.com/office/powerpoint/2010/main" val="1601555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Slab Light"/>
                <a:cs typeface="Roboto Slab Light"/>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Slab Bold"/>
                <a:cs typeface="Roboto Slab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2991589B-38C6-42D8-989E-4CA3D4861FF0}"/>
              </a:ext>
            </a:extLst>
          </p:cNvPr>
          <p:cNvSpPr>
            <a:spLocks noGrp="1"/>
          </p:cNvSpPr>
          <p:nvPr>
            <p:ph type="body" sz="quarter" idx="10" hasCustomPrompt="1"/>
          </p:nvPr>
        </p:nvSpPr>
        <p:spPr>
          <a:xfrm>
            <a:off x="237908" y="1605595"/>
            <a:ext cx="3810000" cy="2393156"/>
          </a:xfrm>
        </p:spPr>
        <p:txBody>
          <a:bodyPr lIns="0" tIns="0" rIns="0" bIns="0"/>
          <a:lstStyle>
            <a:lvl1pPr>
              <a:defRPr>
                <a:solidFill>
                  <a:schemeClr val="tx2"/>
                </a:solidFill>
              </a:defRPr>
            </a:lvl1pPr>
          </a:lstStyle>
          <a:p>
            <a:pPr lvl="0"/>
            <a:r>
              <a:rPr lang="en-IE" dirty="0"/>
              <a:t>Title</a:t>
            </a:r>
          </a:p>
        </p:txBody>
      </p:sp>
      <p:sp>
        <p:nvSpPr>
          <p:cNvPr id="7" name="Name">
            <a:extLst>
              <a:ext uri="{FF2B5EF4-FFF2-40B4-BE49-F238E27FC236}">
                <a16:creationId xmlns:a16="http://schemas.microsoft.com/office/drawing/2014/main" id="{4E41D856-8491-40B2-ADD6-CA9A746082B1}"/>
              </a:ext>
            </a:extLst>
          </p:cNvPr>
          <p:cNvSpPr>
            <a:spLocks noGrp="1"/>
          </p:cNvSpPr>
          <p:nvPr>
            <p:ph type="body" sz="quarter" idx="11" hasCustomPrompt="1"/>
          </p:nvPr>
        </p:nvSpPr>
        <p:spPr>
          <a:xfrm>
            <a:off x="245269" y="4073129"/>
            <a:ext cx="3806429" cy="525065"/>
          </a:xfrm>
        </p:spPr>
        <p:txBody>
          <a:bodyPr lIns="0" tIns="0" rIns="0" bIns="0"/>
          <a:lstStyle>
            <a:lvl1pPr>
              <a:defRPr>
                <a:solidFill>
                  <a:schemeClr val="tx2"/>
                </a:solidFill>
              </a:defRPr>
            </a:lvl1pPr>
          </a:lstStyle>
          <a:p>
            <a:pPr lvl="0"/>
            <a:r>
              <a:rPr lang="en-IE" dirty="0"/>
              <a:t>Name</a:t>
            </a:r>
          </a:p>
        </p:txBody>
      </p:sp>
      <p:sp>
        <p:nvSpPr>
          <p:cNvPr id="9" name="Date">
            <a:extLst>
              <a:ext uri="{FF2B5EF4-FFF2-40B4-BE49-F238E27FC236}">
                <a16:creationId xmlns:a16="http://schemas.microsoft.com/office/drawing/2014/main" id="{E52B8E10-E7E7-4651-877F-71C8118E6023}"/>
              </a:ext>
            </a:extLst>
          </p:cNvPr>
          <p:cNvSpPr>
            <a:spLocks noGrp="1"/>
          </p:cNvSpPr>
          <p:nvPr>
            <p:ph type="body" sz="quarter" idx="12" hasCustomPrompt="1"/>
          </p:nvPr>
        </p:nvSpPr>
        <p:spPr>
          <a:xfrm>
            <a:off x="238125" y="4674394"/>
            <a:ext cx="3810000" cy="371475"/>
          </a:xfrm>
        </p:spPr>
        <p:txBody>
          <a:bodyPr lIns="0" tIns="0" rIns="0" bIns="0"/>
          <a:lstStyle>
            <a:lvl1pPr>
              <a:defRPr>
                <a:solidFill>
                  <a:schemeClr val="tx2"/>
                </a:solidFill>
              </a:defRPr>
            </a:lvl1pPr>
          </a:lstStyle>
          <a:p>
            <a:pPr lvl="0"/>
            <a:r>
              <a:rPr lang="en-IE" dirty="0"/>
              <a:t>Date</a:t>
            </a:r>
          </a:p>
        </p:txBody>
      </p:sp>
    </p:spTree>
    <p:extLst>
      <p:ext uri="{BB962C8B-B14F-4D97-AF65-F5344CB8AC3E}">
        <p14:creationId xmlns:p14="http://schemas.microsoft.com/office/powerpoint/2010/main" val="43526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Introduction">
            <a:extLst>
              <a:ext uri="{FF2B5EF4-FFF2-40B4-BE49-F238E27FC236}">
                <a16:creationId xmlns:a16="http://schemas.microsoft.com/office/drawing/2014/main" id="{FDF3294A-1F59-427A-80AD-BBCE866F129A}"/>
              </a:ext>
            </a:extLst>
          </p:cNvPr>
          <p:cNvSpPr>
            <a:spLocks noGrp="1"/>
          </p:cNvSpPr>
          <p:nvPr>
            <p:ph type="body" sz="quarter" idx="10" hasCustomPrompt="1"/>
          </p:nvPr>
        </p:nvSpPr>
        <p:spPr>
          <a:xfrm>
            <a:off x="427435" y="202407"/>
            <a:ext cx="8264128" cy="805299"/>
          </a:xfrm>
        </p:spPr>
        <p:txBody>
          <a:bodyPr lIns="0" tIns="0" rIns="0" bIns="0">
            <a:normAutofit/>
          </a:bodyPr>
          <a:lstStyle>
            <a:lvl1pPr algn="ctr">
              <a:defRPr sz="4050"/>
            </a:lvl1pPr>
          </a:lstStyle>
          <a:p>
            <a:pPr lvl="0"/>
            <a:r>
              <a:rPr lang="en-IE" dirty="0"/>
              <a:t>Introduction</a:t>
            </a:r>
          </a:p>
        </p:txBody>
      </p:sp>
      <p:sp>
        <p:nvSpPr>
          <p:cNvPr id="8" name="Intro points">
            <a:extLst>
              <a:ext uri="{FF2B5EF4-FFF2-40B4-BE49-F238E27FC236}">
                <a16:creationId xmlns:a16="http://schemas.microsoft.com/office/drawing/2014/main" id="{51DA4D61-1F5A-4465-9922-B370D41808A6}"/>
              </a:ext>
            </a:extLst>
          </p:cNvPr>
          <p:cNvSpPr>
            <a:spLocks noGrp="1"/>
          </p:cNvSpPr>
          <p:nvPr>
            <p:ph type="body" sz="quarter" idx="11" hasCustomPrompt="1"/>
          </p:nvPr>
        </p:nvSpPr>
        <p:spPr>
          <a:xfrm>
            <a:off x="427435" y="1196579"/>
            <a:ext cx="8264128" cy="2701528"/>
          </a:xfrm>
        </p:spPr>
        <p:txBody>
          <a:bodyPr lIns="0" tIns="0" rIns="0" bIns="0"/>
          <a:lstStyle>
            <a:lvl1pPr marL="342900" indent="-342900">
              <a:buFont typeface="Arial" panose="020B0604020202020204" pitchFamily="34" charset="0"/>
              <a:buChar char="•"/>
              <a:defRPr sz="1800"/>
            </a:lvl1pPr>
          </a:lstStyle>
          <a:p>
            <a:pPr lvl="0"/>
            <a:r>
              <a:rPr lang="en-IE" dirty="0"/>
              <a:t>Bullet point 1</a:t>
            </a:r>
          </a:p>
          <a:p>
            <a:pPr lvl="0"/>
            <a:r>
              <a:rPr lang="en-IE" dirty="0"/>
              <a:t>Bullet point 2</a:t>
            </a:r>
          </a:p>
          <a:p>
            <a:pPr lvl="0"/>
            <a:r>
              <a:rPr lang="en-IE" dirty="0"/>
              <a:t>Bullet point 3</a:t>
            </a:r>
          </a:p>
          <a:p>
            <a:pPr lvl="0"/>
            <a:endParaRPr lang="en-IE" dirty="0"/>
          </a:p>
        </p:txBody>
      </p:sp>
    </p:spTree>
    <p:extLst>
      <p:ext uri="{BB962C8B-B14F-4D97-AF65-F5344CB8AC3E}">
        <p14:creationId xmlns:p14="http://schemas.microsoft.com/office/powerpoint/2010/main" val="6311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Graph Slide">
    <p:spTree>
      <p:nvGrpSpPr>
        <p:cNvPr id="1" name=""/>
        <p:cNvGrpSpPr/>
        <p:nvPr/>
      </p:nvGrpSpPr>
      <p:grpSpPr>
        <a:xfrm>
          <a:off x="0" y="0"/>
          <a:ext cx="0" cy="0"/>
          <a:chOff x="0" y="0"/>
          <a:chExt cx="0" cy="0"/>
        </a:xfrm>
      </p:grpSpPr>
      <p:sp>
        <p:nvSpPr>
          <p:cNvPr id="3" name="Comparison Graph title">
            <a:extLst>
              <a:ext uri="{FF2B5EF4-FFF2-40B4-BE49-F238E27FC236}">
                <a16:creationId xmlns:a16="http://schemas.microsoft.com/office/drawing/2014/main" id="{BD89D54C-3170-4DE8-9349-F849F7639777}"/>
              </a:ext>
            </a:extLst>
          </p:cNvPr>
          <p:cNvSpPr>
            <a:spLocks noGrp="1"/>
          </p:cNvSpPr>
          <p:nvPr>
            <p:ph type="body" sz="quarter" idx="10" hasCustomPrompt="1"/>
          </p:nvPr>
        </p:nvSpPr>
        <p:spPr>
          <a:xfrm>
            <a:off x="250031" y="189310"/>
            <a:ext cx="8543925" cy="621182"/>
          </a:xfrm>
        </p:spPr>
        <p:txBody>
          <a:bodyPr lIns="0" tIns="0" rIns="0" bIns="0"/>
          <a:lstStyle>
            <a:lvl1pPr>
              <a:defRPr/>
            </a:lvl1pPr>
          </a:lstStyle>
          <a:p>
            <a:pPr lvl="0"/>
            <a:r>
              <a:rPr lang="en-IE" dirty="0"/>
              <a:t>Title</a:t>
            </a:r>
          </a:p>
        </p:txBody>
      </p:sp>
      <p:sp>
        <p:nvSpPr>
          <p:cNvPr id="5" name="Comparison Graph">
            <a:extLst>
              <a:ext uri="{FF2B5EF4-FFF2-40B4-BE49-F238E27FC236}">
                <a16:creationId xmlns:a16="http://schemas.microsoft.com/office/drawing/2014/main" id="{DA1FC933-BD04-4A2E-899D-0A997BF643FE}"/>
              </a:ext>
            </a:extLst>
          </p:cNvPr>
          <p:cNvSpPr>
            <a:spLocks noGrp="1"/>
          </p:cNvSpPr>
          <p:nvPr>
            <p:ph type="body" sz="quarter" idx="11" hasCustomPrompt="1"/>
          </p:nvPr>
        </p:nvSpPr>
        <p:spPr>
          <a:xfrm>
            <a:off x="254794" y="1028036"/>
            <a:ext cx="8543925" cy="3028424"/>
          </a:xfrm>
        </p:spPr>
        <p:txBody>
          <a:bodyPr lIns="0" tIns="0" rIns="0" bIns="0"/>
          <a:lstStyle>
            <a:lvl1pPr>
              <a:defRPr/>
            </a:lvl1pPr>
          </a:lstStyle>
          <a:p>
            <a:pPr lvl="0"/>
            <a:r>
              <a:rPr lang="en-US" dirty="0"/>
              <a:t>Comparison Graph</a:t>
            </a:r>
          </a:p>
          <a:p>
            <a:pPr lvl="0"/>
            <a:endParaRPr lang="en-IE" dirty="0"/>
          </a:p>
        </p:txBody>
      </p:sp>
    </p:spTree>
    <p:extLst>
      <p:ext uri="{BB962C8B-B14F-4D97-AF65-F5344CB8AC3E}">
        <p14:creationId xmlns:p14="http://schemas.microsoft.com/office/powerpoint/2010/main" val="38032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Next Steps points">
            <a:extLst>
              <a:ext uri="{FF2B5EF4-FFF2-40B4-BE49-F238E27FC236}">
                <a16:creationId xmlns:a16="http://schemas.microsoft.com/office/drawing/2014/main" id="{51DA4D61-1F5A-4465-9922-B370D41808A6}"/>
              </a:ext>
            </a:extLst>
          </p:cNvPr>
          <p:cNvSpPr>
            <a:spLocks noGrp="1"/>
          </p:cNvSpPr>
          <p:nvPr>
            <p:ph type="body" sz="quarter" idx="11" hasCustomPrompt="1"/>
          </p:nvPr>
        </p:nvSpPr>
        <p:spPr>
          <a:xfrm>
            <a:off x="427435" y="1196579"/>
            <a:ext cx="8264128" cy="2701528"/>
          </a:xfrm>
        </p:spPr>
        <p:txBody>
          <a:bodyPr lIns="0" tIns="0" rIns="0" bIns="0"/>
          <a:lstStyle>
            <a:lvl1pPr marL="342900" indent="-342900">
              <a:buFont typeface="Arial" panose="020B0604020202020204" pitchFamily="34" charset="0"/>
              <a:buChar char="•"/>
              <a:defRPr sz="2100"/>
            </a:lvl1pPr>
          </a:lstStyle>
          <a:p>
            <a:pPr lvl="0"/>
            <a:r>
              <a:rPr lang="en-IE" dirty="0"/>
              <a:t>Bullet point 1</a:t>
            </a:r>
          </a:p>
          <a:p>
            <a:pPr lvl="0"/>
            <a:r>
              <a:rPr lang="en-IE" dirty="0"/>
              <a:t>Bullet point 2</a:t>
            </a:r>
          </a:p>
          <a:p>
            <a:pPr lvl="0"/>
            <a:r>
              <a:rPr lang="en-IE" dirty="0"/>
              <a:t>Bullet point 3</a:t>
            </a:r>
          </a:p>
          <a:p>
            <a:pPr lvl="0"/>
            <a:endParaRPr lang="en-IE" dirty="0"/>
          </a:p>
        </p:txBody>
      </p:sp>
      <p:sp>
        <p:nvSpPr>
          <p:cNvPr id="6" name="Next Steps Title">
            <a:extLst>
              <a:ext uri="{FF2B5EF4-FFF2-40B4-BE49-F238E27FC236}">
                <a16:creationId xmlns:a16="http://schemas.microsoft.com/office/drawing/2014/main" id="{FDF3294A-1F59-427A-80AD-BBCE866F129A}"/>
              </a:ext>
            </a:extLst>
          </p:cNvPr>
          <p:cNvSpPr>
            <a:spLocks noGrp="1"/>
          </p:cNvSpPr>
          <p:nvPr>
            <p:ph type="body" sz="quarter" idx="10" hasCustomPrompt="1"/>
          </p:nvPr>
        </p:nvSpPr>
        <p:spPr>
          <a:xfrm>
            <a:off x="427435" y="202407"/>
            <a:ext cx="8264128" cy="805299"/>
          </a:xfrm>
        </p:spPr>
        <p:txBody>
          <a:bodyPr lIns="0" tIns="0" rIns="0" bIns="0">
            <a:normAutofit/>
          </a:bodyPr>
          <a:lstStyle>
            <a:lvl1pPr algn="ctr">
              <a:defRPr sz="4050"/>
            </a:lvl1pPr>
          </a:lstStyle>
          <a:p>
            <a:pPr lvl="0"/>
            <a:r>
              <a:rPr lang="en-IE" dirty="0"/>
              <a:t>Next Steps</a:t>
            </a:r>
          </a:p>
        </p:txBody>
      </p:sp>
    </p:spTree>
    <p:extLst>
      <p:ext uri="{BB962C8B-B14F-4D97-AF65-F5344CB8AC3E}">
        <p14:creationId xmlns:p14="http://schemas.microsoft.com/office/powerpoint/2010/main" val="106649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03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3">
            <a:extLst>
              <a:ext uri="{FF2B5EF4-FFF2-40B4-BE49-F238E27FC236}">
                <a16:creationId xmlns:a16="http://schemas.microsoft.com/office/drawing/2014/main" id="{68CA9C13-5EBE-4D2F-86C4-EF6A873766FA}"/>
              </a:ext>
            </a:extLst>
          </p:cNvPr>
          <p:cNvSpPr>
            <a:spLocks noGrp="1"/>
          </p:cNvSpPr>
          <p:nvPr>
            <p:ph type="sldNum" sz="quarter" idx="10"/>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2"/>
            <a:ext cx="8229600" cy="2811759"/>
          </a:xfrm>
          <a:prstGeom prst="rect">
            <a:avLst/>
          </a:prstGeom>
        </p:spPr>
        <p:txBody>
          <a:bodyPr vert="horz" lIns="91440" tIns="45720" rIns="91440" bIns="45720" rtlCol="0">
            <a:normAutofit/>
          </a:body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en-IE" dirty="0"/>
          </a:p>
        </p:txBody>
      </p:sp>
      <p:sp>
        <p:nvSpPr>
          <p:cNvPr id="5" name="Slide Number Placeholder 4"/>
          <p:cNvSpPr>
            <a:spLocks noGrp="1"/>
          </p:cNvSpPr>
          <p:nvPr>
            <p:ph type="sldNum" sz="quarter" idx="4"/>
          </p:nvPr>
        </p:nvSpPr>
        <p:spPr>
          <a:xfrm>
            <a:off x="7596336" y="4767264"/>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2656701786"/>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Lst>
  <p:hf hdr="0" dt="0"/>
  <p:txStyles>
    <p:titleStyle>
      <a:lvl1pPr algn="l" defTabSz="914378"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p:titleStyle>
    <p:bodyStyle>
      <a:lvl1pPr marL="0" indent="0" algn="l" defTabSz="914378" rtl="0" eaLnBrk="1" latinLnBrk="0" hangingPunct="1">
        <a:spcBef>
          <a:spcPts val="1000"/>
        </a:spcBef>
        <a:buClr>
          <a:schemeClr val="accent2"/>
        </a:buClr>
        <a:buSzPct val="100000"/>
        <a:buFont typeface="Arial"/>
        <a:buNone/>
        <a:defRPr lang="en-US" sz="2400" kern="1200" dirty="0">
          <a:solidFill>
            <a:schemeClr val="bg1"/>
          </a:solidFill>
          <a:latin typeface="Cambria" panose="02040503050406030204" pitchFamily="18" charset="0"/>
          <a:ea typeface="+mj-ea"/>
          <a:cs typeface="+mj-cs"/>
        </a:defRPr>
      </a:lvl1pPr>
      <a:lvl2pPr marL="457189" indent="0" algn="l" defTabSz="914378" rtl="0" eaLnBrk="1" latinLnBrk="0" hangingPunct="1">
        <a:spcBef>
          <a:spcPts val="1000"/>
        </a:spcBef>
        <a:buClr>
          <a:schemeClr val="accent2"/>
        </a:buClr>
        <a:buSzPct val="100000"/>
        <a:buFont typeface="Arial"/>
        <a:buNone/>
        <a:defRPr sz="2400" kern="1200">
          <a:solidFill>
            <a:schemeClr val="bg1"/>
          </a:solidFill>
          <a:latin typeface="Cambria" panose="02040503050406030204" pitchFamily="18" charset="0"/>
          <a:ea typeface="+mn-ea"/>
          <a:cs typeface="+mn-cs"/>
        </a:defRPr>
      </a:lvl2pPr>
      <a:lvl3pPr marL="914378" indent="0" algn="l" defTabSz="914378" rtl="0" eaLnBrk="1" latinLnBrk="0" hangingPunct="1">
        <a:spcBef>
          <a:spcPts val="1000"/>
        </a:spcBef>
        <a:buClr>
          <a:schemeClr val="accent2"/>
        </a:buClr>
        <a:buSzPct val="100000"/>
        <a:buFont typeface="Arial"/>
        <a:buNone/>
        <a:defRPr sz="2000" kern="1200">
          <a:solidFill>
            <a:schemeClr val="bg1"/>
          </a:solidFill>
          <a:latin typeface="Cambria" panose="02040503050406030204" pitchFamily="18" charset="0"/>
          <a:ea typeface="+mn-ea"/>
          <a:cs typeface="+mn-cs"/>
        </a:defRPr>
      </a:lvl3pPr>
      <a:lvl4pPr marL="1371566" indent="0" algn="l" defTabSz="914378" rtl="0" eaLnBrk="1" latinLnBrk="0" hangingPunct="1">
        <a:spcBef>
          <a:spcPts val="1000"/>
        </a:spcBef>
        <a:buClr>
          <a:schemeClr val="accent2"/>
        </a:buClr>
        <a:buSzPct val="100000"/>
        <a:buFont typeface="Arial"/>
        <a:buNone/>
        <a:defRPr sz="1600" kern="1200">
          <a:solidFill>
            <a:schemeClr val="bg1"/>
          </a:solidFill>
          <a:latin typeface="Cambria" panose="02040503050406030204" pitchFamily="18" charset="0"/>
          <a:ea typeface="+mn-ea"/>
          <a:cs typeface="+mn-cs"/>
        </a:defRPr>
      </a:lvl4pPr>
      <a:lvl5pPr marL="1828754" indent="0" algn="l" defTabSz="914378" rtl="0" eaLnBrk="1" latinLnBrk="0" hangingPunct="1">
        <a:spcBef>
          <a:spcPts val="1000"/>
        </a:spcBef>
        <a:buClr>
          <a:schemeClr val="accent2"/>
        </a:buClr>
        <a:buSzPct val="100000"/>
        <a:buFont typeface="Arial"/>
        <a:buNone/>
        <a:defRPr sz="1200" kern="1200">
          <a:solidFill>
            <a:schemeClr val="bg1"/>
          </a:solidFill>
          <a:latin typeface="Cambria" panose="02040503050406030204" pitchFamily="18"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cso.ie/en/releasesandpublications/ep/p-lfs/labourforcesurveyquarter12021/technicalnote/" TargetMode="External"/><Relationship Id="rId2" Type="http://schemas.openxmlformats.org/officeDocument/2006/relationships/hyperlink" Target="https://www.cso.ie/en/releasesandpublications/in/lfs/implicationsoftheimplementationoftheintegrationofeuropeansocialstatisticsiessframeworkregulationonlabourmarketstatisticsinirelandin2021/" TargetMode="External"/><Relationship Id="rId1" Type="http://schemas.openxmlformats.org/officeDocument/2006/relationships/slideLayout" Target="../slideLayouts/slideLayout5.xml"/><Relationship Id="rId4" Type="http://schemas.openxmlformats.org/officeDocument/2006/relationships/hyperlink" Target="https://www.cso.ie/en/methods/surveyforms/labourforcesurvey/"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cso.ie/en/releasesandpublications/in/lfs/informationnote-implicationsofcovid-19onthelabourforcesurvey-quarter22020update/"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s://www.cso.ie/en/statistics/population/arrivalsfromukraineinireland/"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5040560" cy="2126057"/>
          </a:xfrm>
        </p:spPr>
        <p:txBody>
          <a:bodyPr>
            <a:noAutofit/>
          </a:bodyPr>
          <a:lstStyle/>
          <a:p>
            <a:r>
              <a:rPr lang="en-IE" sz="2800" dirty="0">
                <a:latin typeface="Roboto Slab"/>
              </a:rPr>
              <a:t>Labour Force Survey</a:t>
            </a:r>
            <a:br>
              <a:rPr lang="en-IE" sz="2800" dirty="0">
                <a:latin typeface="Roboto Slab"/>
              </a:rPr>
            </a:br>
            <a:r>
              <a:rPr lang="en-IE" sz="2800" dirty="0">
                <a:latin typeface="Roboto Slab"/>
              </a:rPr>
              <a:t>Quarter 2 2022 Results</a:t>
            </a:r>
            <a:br>
              <a:rPr lang="en-IE" sz="2800" dirty="0">
                <a:latin typeface="Roboto Slab"/>
              </a:rPr>
            </a:br>
            <a:r>
              <a:rPr lang="en-IE" sz="2800" dirty="0">
                <a:latin typeface="Roboto Slab"/>
              </a:rPr>
              <a:t>25 August 2022</a:t>
            </a:r>
            <a:endParaRPr lang="en-US" sz="2800" dirty="0">
              <a:latin typeface="Roboto Slab"/>
            </a:endParaRP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600" b="0" dirty="0">
                <a:latin typeface="Roboto Slab"/>
              </a:rPr>
              <a:t>Total actual hours worked (millions) per week</a:t>
            </a:r>
            <a:r>
              <a:rPr lang="en-IE" sz="1600" b="0" baseline="0" dirty="0">
                <a:latin typeface="Roboto Slab"/>
              </a:rPr>
              <a:t>, by NACE sector, Q2 2021 and Q2 2022</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10</a:t>
            </a:fld>
            <a:endParaRPr lang="en-IE" dirty="0"/>
          </a:p>
        </p:txBody>
      </p:sp>
      <p:sp>
        <p:nvSpPr>
          <p:cNvPr id="6" name="TextBox 1">
            <a:extLst>
              <a:ext uri="{FF2B5EF4-FFF2-40B4-BE49-F238E27FC236}">
                <a16:creationId xmlns:a16="http://schemas.microsoft.com/office/drawing/2014/main" id="{EFE3E2AF-76F8-45C4-8D9D-1378F26FCBDA}"/>
              </a:ext>
            </a:extLst>
          </p:cNvPr>
          <p:cNvSpPr txBox="1"/>
          <p:nvPr/>
        </p:nvSpPr>
        <p:spPr>
          <a:xfrm>
            <a:off x="8028384" y="3903899"/>
            <a:ext cx="86409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(hours) millions</a:t>
            </a:r>
          </a:p>
        </p:txBody>
      </p:sp>
      <p:graphicFrame>
        <p:nvGraphicFramePr>
          <p:cNvPr id="8" name="Chart 7">
            <a:extLst>
              <a:ext uri="{FF2B5EF4-FFF2-40B4-BE49-F238E27FC236}">
                <a16:creationId xmlns:a16="http://schemas.microsoft.com/office/drawing/2014/main" id="{BA36773B-DC10-4D13-8750-B2ABF30500B8}"/>
              </a:ext>
            </a:extLst>
          </p:cNvPr>
          <p:cNvGraphicFramePr>
            <a:graphicFrameLocks/>
          </p:cNvGraphicFramePr>
          <p:nvPr>
            <p:extLst>
              <p:ext uri="{D42A27DB-BD31-4B8C-83A1-F6EECF244321}">
                <p14:modId xmlns:p14="http://schemas.microsoft.com/office/powerpoint/2010/main" val="3856115294"/>
              </p:ext>
            </p:extLst>
          </p:nvPr>
        </p:nvGraphicFramePr>
        <p:xfrm>
          <a:off x="0" y="95175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55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800" b="0" dirty="0">
                <a:latin typeface="Roboto Slab"/>
              </a:rPr>
              <a:t>Employment status</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11</a:t>
            </a:fld>
            <a:endParaRPr lang="en-IE" dirty="0"/>
          </a:p>
        </p:txBody>
      </p:sp>
      <p:graphicFrame>
        <p:nvGraphicFramePr>
          <p:cNvPr id="5" name="Chart 4">
            <a:extLst>
              <a:ext uri="{FF2B5EF4-FFF2-40B4-BE49-F238E27FC236}">
                <a16:creationId xmlns:a16="http://schemas.microsoft.com/office/drawing/2014/main" id="{6FDD5F74-E04E-4128-9383-E783D42021BC}"/>
              </a:ext>
            </a:extLst>
          </p:cNvPr>
          <p:cNvGraphicFramePr>
            <a:graphicFrameLocks/>
          </p:cNvGraphicFramePr>
          <p:nvPr>
            <p:extLst>
              <p:ext uri="{D42A27DB-BD31-4B8C-83A1-F6EECF244321}">
                <p14:modId xmlns:p14="http://schemas.microsoft.com/office/powerpoint/2010/main" val="3808092706"/>
              </p:ext>
            </p:extLst>
          </p:nvPr>
        </p:nvGraphicFramePr>
        <p:xfrm>
          <a:off x="0" y="950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9574C8B9-22BF-468D-9085-E38F80AB5F81}"/>
              </a:ext>
            </a:extLst>
          </p:cNvPr>
          <p:cNvSpPr txBox="1"/>
          <p:nvPr/>
        </p:nvSpPr>
        <p:spPr>
          <a:xfrm>
            <a:off x="8747544" y="3867894"/>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‘000</a:t>
            </a:r>
          </a:p>
          <a:p>
            <a:endParaRPr lang="en-IE" sz="800" dirty="0">
              <a:solidFill>
                <a:schemeClr val="accent4"/>
              </a:solidFill>
            </a:endParaRPr>
          </a:p>
        </p:txBody>
      </p:sp>
    </p:spTree>
    <p:extLst>
      <p:ext uri="{BB962C8B-B14F-4D97-AF65-F5344CB8AC3E}">
        <p14:creationId xmlns:p14="http://schemas.microsoft.com/office/powerpoint/2010/main" val="225856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CCA0BC7-22CA-4AAC-9978-5A635DF7D15D}"/>
              </a:ext>
            </a:extLst>
          </p:cNvPr>
          <p:cNvGraphicFramePr>
            <a:graphicFrameLocks/>
          </p:cNvGraphicFramePr>
          <p:nvPr>
            <p:extLst>
              <p:ext uri="{D42A27DB-BD31-4B8C-83A1-F6EECF244321}">
                <p14:modId xmlns:p14="http://schemas.microsoft.com/office/powerpoint/2010/main" val="2472001706"/>
              </p:ext>
            </p:extLst>
          </p:nvPr>
        </p:nvGraphicFramePr>
        <p:xfrm>
          <a:off x="5930" y="987574"/>
          <a:ext cx="9144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a:normAutofit/>
          </a:bodyPr>
          <a:lstStyle/>
          <a:p>
            <a:r>
              <a:rPr lang="en-IE" sz="1600" b="0" dirty="0">
                <a:latin typeface="Roboto Slab"/>
              </a:rPr>
              <a:t>In employment (seasonally adjusted), number of persons </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12</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0" y="3975726"/>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‘000</a:t>
            </a:r>
          </a:p>
        </p:txBody>
      </p:sp>
    </p:spTree>
    <p:extLst>
      <p:ext uri="{BB962C8B-B14F-4D97-AF65-F5344CB8AC3E}">
        <p14:creationId xmlns:p14="http://schemas.microsoft.com/office/powerpoint/2010/main" val="60090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57984FB-C667-40D7-9548-053D65C5C7C1}"/>
              </a:ext>
            </a:extLst>
          </p:cNvPr>
          <p:cNvGraphicFramePr>
            <a:graphicFrameLocks/>
          </p:cNvGraphicFramePr>
          <p:nvPr/>
        </p:nvGraphicFramePr>
        <p:xfrm>
          <a:off x="1386" y="951751"/>
          <a:ext cx="9144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800" b="0" dirty="0">
                <a:latin typeface="Roboto Slab"/>
              </a:rPr>
              <a:t>% of employed working at home</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13</a:t>
            </a:fld>
            <a:endParaRPr lang="en-IE" dirty="0"/>
          </a:p>
        </p:txBody>
      </p:sp>
    </p:spTree>
    <p:extLst>
      <p:ext uri="{BB962C8B-B14F-4D97-AF65-F5344CB8AC3E}">
        <p14:creationId xmlns:p14="http://schemas.microsoft.com/office/powerpoint/2010/main" val="147367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97821"/>
            <a:ext cx="7272808" cy="3350193"/>
          </a:xfrm>
        </p:spPr>
        <p:txBody>
          <a:bodyPr>
            <a:normAutofit fontScale="90000"/>
          </a:bodyPr>
          <a:lstStyle/>
          <a:p>
            <a:r>
              <a:rPr lang="en-US" sz="3100" dirty="0"/>
              <a:t>Section 3:</a:t>
            </a:r>
            <a:br>
              <a:rPr lang="en-US" sz="3100" dirty="0"/>
            </a:br>
            <a:r>
              <a:rPr lang="en-US" sz="3100" dirty="0">
                <a:latin typeface="Roboto Slab"/>
              </a:rPr>
              <a:t>Unemployment</a:t>
            </a:r>
            <a:br>
              <a:rPr lang="en-US" sz="4000" dirty="0">
                <a:latin typeface="Roboto Slab"/>
              </a:rPr>
            </a:br>
            <a:br>
              <a:rPr lang="en-US" sz="4000" dirty="0">
                <a:latin typeface="Roboto Slab"/>
              </a:rPr>
            </a:br>
            <a:r>
              <a:rPr lang="en-US" sz="2000" dirty="0">
                <a:latin typeface="Roboto Slab"/>
              </a:rPr>
              <a:t>Q2 2022:</a:t>
            </a:r>
            <a:br>
              <a:rPr lang="en-US" sz="2000" dirty="0">
                <a:latin typeface="Roboto Slab"/>
              </a:rPr>
            </a:br>
            <a:r>
              <a:rPr lang="en-US" sz="2000" dirty="0">
                <a:latin typeface="Roboto Slab"/>
              </a:rPr>
              <a:t>Persons unemployed: 119,900			(-64,200 YoY)</a:t>
            </a:r>
            <a:br>
              <a:rPr lang="en-US" sz="2000" dirty="0">
                <a:latin typeface="Roboto Slab"/>
              </a:rPr>
            </a:br>
            <a:r>
              <a:rPr lang="en-US" sz="2000" dirty="0">
                <a:latin typeface="Roboto Slab"/>
              </a:rPr>
              <a:t>Unemployment rate: 4.5%				(-2.8 p.p. YoY)</a:t>
            </a:r>
            <a:br>
              <a:rPr lang="en-US" sz="2000" dirty="0">
                <a:latin typeface="Roboto Slab"/>
              </a:rPr>
            </a:br>
            <a:br>
              <a:rPr lang="en-US" sz="2000" dirty="0">
                <a:latin typeface="Roboto Slab"/>
              </a:rPr>
            </a:br>
            <a:r>
              <a:rPr lang="en-US" sz="2000" dirty="0">
                <a:latin typeface="Roboto Slab"/>
              </a:rPr>
              <a:t>Seasonally adjusted: 116,400 			(-12,100 </a:t>
            </a:r>
            <a:r>
              <a:rPr lang="en-US" sz="2000" dirty="0" err="1">
                <a:latin typeface="Roboto Slab"/>
              </a:rPr>
              <a:t>QoQ</a:t>
            </a:r>
            <a:r>
              <a:rPr lang="en-US" sz="2000" dirty="0">
                <a:latin typeface="Roboto Slab"/>
              </a:rPr>
              <a:t>)</a:t>
            </a:r>
            <a:br>
              <a:rPr lang="en-US" sz="2000" dirty="0">
                <a:latin typeface="Roboto Slab"/>
              </a:rPr>
            </a:br>
            <a:r>
              <a:rPr lang="en-US" sz="2000" dirty="0">
                <a:latin typeface="Roboto Slab"/>
              </a:rPr>
              <a:t>Seasonally adjusted unemployment rate: 4.4%	(-0.5 p.p. </a:t>
            </a:r>
            <a:r>
              <a:rPr lang="en-US" sz="2000" dirty="0" err="1">
                <a:latin typeface="Roboto Slab"/>
              </a:rPr>
              <a:t>QoQ</a:t>
            </a:r>
            <a:r>
              <a:rPr lang="en-US" sz="2000" dirty="0">
                <a:latin typeface="Roboto Slab"/>
              </a:rPr>
              <a:t>)</a:t>
            </a:r>
            <a:br>
              <a:rPr lang="en-US" sz="2000" strike="sngStrike" dirty="0"/>
            </a:br>
            <a:br>
              <a:rPr lang="en-US" sz="2000" strike="sngStrike" dirty="0"/>
            </a:br>
            <a:endParaRPr lang="en-US" sz="2000" strike="sngStrike" dirty="0"/>
          </a:p>
        </p:txBody>
      </p:sp>
    </p:spTree>
    <p:extLst>
      <p:ext uri="{BB962C8B-B14F-4D97-AF65-F5344CB8AC3E}">
        <p14:creationId xmlns:p14="http://schemas.microsoft.com/office/powerpoint/2010/main" val="201294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800" b="0" dirty="0">
                <a:latin typeface="Roboto Slab"/>
              </a:rPr>
              <a:t>Unemployed persons</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15</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10570" y="3924599"/>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‘000</a:t>
            </a:r>
          </a:p>
        </p:txBody>
      </p:sp>
      <p:graphicFrame>
        <p:nvGraphicFramePr>
          <p:cNvPr id="7" name="Chart 6">
            <a:extLst>
              <a:ext uri="{FF2B5EF4-FFF2-40B4-BE49-F238E27FC236}">
                <a16:creationId xmlns:a16="http://schemas.microsoft.com/office/drawing/2014/main" id="{5D0317CF-ADAF-469A-94B9-D8BC9621EC26}"/>
              </a:ext>
            </a:extLst>
          </p:cNvPr>
          <p:cNvGraphicFramePr>
            <a:graphicFrameLocks/>
          </p:cNvGraphicFramePr>
          <p:nvPr>
            <p:extLst>
              <p:ext uri="{D42A27DB-BD31-4B8C-83A1-F6EECF244321}">
                <p14:modId xmlns:p14="http://schemas.microsoft.com/office/powerpoint/2010/main" val="1033775452"/>
              </p:ext>
            </p:extLst>
          </p:nvPr>
        </p:nvGraphicFramePr>
        <p:xfrm>
          <a:off x="0" y="950400"/>
          <a:ext cx="9144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280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3"/>
          </a:xfrm>
        </p:spPr>
        <p:txBody>
          <a:bodyPr>
            <a:normAutofit/>
          </a:bodyPr>
          <a:lstStyle/>
          <a:p>
            <a:r>
              <a:rPr lang="en-IE" sz="1800" b="0" dirty="0">
                <a:latin typeface="Roboto Slab"/>
              </a:rPr>
              <a:t>Unemployed by duration of unemployment</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16</a:t>
            </a:fld>
            <a:endParaRPr lang="en-IE" dirty="0"/>
          </a:p>
        </p:txBody>
      </p:sp>
      <p:sp>
        <p:nvSpPr>
          <p:cNvPr id="10" name="TextBox 1">
            <a:extLst>
              <a:ext uri="{FF2B5EF4-FFF2-40B4-BE49-F238E27FC236}">
                <a16:creationId xmlns:a16="http://schemas.microsoft.com/office/drawing/2014/main" id="{64CC3668-86AD-47E0-B770-163A331D0817}"/>
              </a:ext>
            </a:extLst>
          </p:cNvPr>
          <p:cNvSpPr txBox="1"/>
          <p:nvPr/>
        </p:nvSpPr>
        <p:spPr>
          <a:xfrm>
            <a:off x="71500"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6" name="Chart 5">
            <a:extLst>
              <a:ext uri="{FF2B5EF4-FFF2-40B4-BE49-F238E27FC236}">
                <a16:creationId xmlns:a16="http://schemas.microsoft.com/office/drawing/2014/main" id="{DDC9EE8A-44B2-4418-A50F-3D04759BFE09}"/>
              </a:ext>
            </a:extLst>
          </p:cNvPr>
          <p:cNvGraphicFramePr>
            <a:graphicFrameLocks/>
          </p:cNvGraphicFramePr>
          <p:nvPr>
            <p:extLst>
              <p:ext uri="{D42A27DB-BD31-4B8C-83A1-F6EECF244321}">
                <p14:modId xmlns:p14="http://schemas.microsoft.com/office/powerpoint/2010/main" val="603394340"/>
              </p:ext>
            </p:extLst>
          </p:nvPr>
        </p:nvGraphicFramePr>
        <p:xfrm>
          <a:off x="0" y="950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73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800" b="0" dirty="0">
                <a:latin typeface="Roboto Slab"/>
              </a:rPr>
              <a:t>Unemployment rate (seasonally adjusted)</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17</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10570" y="3924599"/>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7" name="Chart 6">
            <a:extLst>
              <a:ext uri="{FF2B5EF4-FFF2-40B4-BE49-F238E27FC236}">
                <a16:creationId xmlns:a16="http://schemas.microsoft.com/office/drawing/2014/main" id="{9CA44FB7-BF7B-4F93-8428-FA6998954C36}"/>
              </a:ext>
            </a:extLst>
          </p:cNvPr>
          <p:cNvGraphicFramePr>
            <a:graphicFrameLocks/>
          </p:cNvGraphicFramePr>
          <p:nvPr>
            <p:extLst>
              <p:ext uri="{D42A27DB-BD31-4B8C-83A1-F6EECF244321}">
                <p14:modId xmlns:p14="http://schemas.microsoft.com/office/powerpoint/2010/main" val="564392171"/>
              </p:ext>
            </p:extLst>
          </p:nvPr>
        </p:nvGraphicFramePr>
        <p:xfrm>
          <a:off x="0" y="950400"/>
          <a:ext cx="9144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666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6696744" cy="3494209"/>
          </a:xfrm>
        </p:spPr>
        <p:txBody>
          <a:bodyPr anchor="t">
            <a:normAutofit fontScale="90000"/>
          </a:bodyPr>
          <a:lstStyle/>
          <a:p>
            <a:r>
              <a:rPr lang="en-US" sz="2800" dirty="0">
                <a:latin typeface="Roboto Slab"/>
              </a:rPr>
              <a:t>Section 4:</a:t>
            </a:r>
            <a:br>
              <a:rPr lang="en-US" sz="2800" dirty="0">
                <a:latin typeface="Roboto Slab"/>
              </a:rPr>
            </a:br>
            <a:r>
              <a:rPr lang="en-US" sz="2800" dirty="0">
                <a:latin typeface="Roboto Slab"/>
              </a:rPr>
              <a:t>Labour Force</a:t>
            </a:r>
            <a:br>
              <a:rPr lang="en-US" sz="2800" dirty="0">
                <a:latin typeface="Roboto Slab"/>
              </a:rPr>
            </a:br>
            <a:br>
              <a:rPr lang="en-US" sz="2800" dirty="0">
                <a:latin typeface="Roboto Slab"/>
              </a:rPr>
            </a:br>
            <a:r>
              <a:rPr lang="en-US" sz="2000" dirty="0">
                <a:latin typeface="Roboto Slab"/>
              </a:rPr>
              <a:t>Q2 2022:</a:t>
            </a:r>
            <a:br>
              <a:rPr lang="en-US" sz="2000" dirty="0">
                <a:latin typeface="Roboto Slab"/>
              </a:rPr>
            </a:br>
            <a:r>
              <a:rPr lang="en-US" sz="2000" dirty="0">
                <a:latin typeface="Roboto Slab"/>
              </a:rPr>
              <a:t>In labour force: 2,674,500			(+5.6% YoY)</a:t>
            </a:r>
            <a:br>
              <a:rPr lang="en-US" sz="2000" dirty="0">
                <a:latin typeface="Roboto Slab"/>
              </a:rPr>
            </a:br>
            <a:r>
              <a:rPr lang="en-US" sz="2000" dirty="0">
                <a:latin typeface="Roboto Slab"/>
              </a:rPr>
              <a:t>Participation rate: 65.2%			(+2.1 p.p. YoY)</a:t>
            </a:r>
            <a:br>
              <a:rPr lang="en-US" sz="2000" dirty="0">
                <a:latin typeface="Roboto Slab"/>
              </a:rPr>
            </a:br>
            <a:br>
              <a:rPr lang="en-US" sz="2000" dirty="0">
                <a:latin typeface="Roboto Slab"/>
              </a:rPr>
            </a:br>
            <a:r>
              <a:rPr lang="en-US" sz="2000" dirty="0">
                <a:latin typeface="Roboto Slab"/>
              </a:rPr>
              <a:t>Seasonally adjusted participation </a:t>
            </a:r>
            <a:br>
              <a:rPr lang="en-US" sz="2000" dirty="0">
                <a:latin typeface="Roboto Slab"/>
              </a:rPr>
            </a:br>
            <a:r>
              <a:rPr lang="en-US" sz="2000" dirty="0">
                <a:latin typeface="Roboto Slab"/>
              </a:rPr>
              <a:t>rate: 65.3%				(+0.1 p.p. </a:t>
            </a:r>
            <a:r>
              <a:rPr lang="en-US" sz="2000" dirty="0" err="1">
                <a:latin typeface="Roboto Slab"/>
              </a:rPr>
              <a:t>QoQ</a:t>
            </a:r>
            <a:r>
              <a:rPr lang="en-US" sz="2000" dirty="0">
                <a:latin typeface="Roboto Slab"/>
              </a:rPr>
              <a:t>)</a:t>
            </a:r>
            <a:br>
              <a:rPr lang="en-US" sz="2000" dirty="0">
                <a:latin typeface="Roboto Slab"/>
              </a:rPr>
            </a:br>
            <a:br>
              <a:rPr lang="en-US" sz="2000" dirty="0">
                <a:latin typeface="Roboto Slab"/>
              </a:rPr>
            </a:br>
            <a:r>
              <a:rPr lang="en-US" sz="2000" dirty="0">
                <a:latin typeface="Roboto Slab"/>
              </a:rPr>
              <a:t>Outside the labour force: 1,424,800		(-3.9% YoY)</a:t>
            </a:r>
          </a:p>
        </p:txBody>
      </p:sp>
    </p:spTree>
    <p:extLst>
      <p:ext uri="{BB962C8B-B14F-4D97-AF65-F5344CB8AC3E}">
        <p14:creationId xmlns:p14="http://schemas.microsoft.com/office/powerpoint/2010/main" val="77687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4000" y="72000"/>
            <a:ext cx="4989512" cy="857250"/>
          </a:xfrm>
        </p:spPr>
        <p:txBody>
          <a:bodyPr>
            <a:normAutofit/>
          </a:bodyPr>
          <a:lstStyle/>
          <a:p>
            <a:pPr algn="l"/>
            <a:r>
              <a:rPr lang="en-GB" sz="2000" b="1" dirty="0">
                <a:latin typeface="Roboto Slab"/>
              </a:rPr>
              <a:t>Labour Force</a:t>
            </a:r>
            <a:endParaRPr lang="en-GB" sz="2000" u="sng" dirty="0">
              <a:latin typeface="Roboto Slab"/>
            </a:endParaRPr>
          </a:p>
        </p:txBody>
      </p:sp>
      <p:sp>
        <p:nvSpPr>
          <p:cNvPr id="3" name="Rectangle 3"/>
          <p:cNvSpPr>
            <a:spLocks noGrp="1" noChangeArrowheads="1"/>
          </p:cNvSpPr>
          <p:nvPr>
            <p:ph idx="1"/>
          </p:nvPr>
        </p:nvSpPr>
        <p:spPr>
          <a:xfrm>
            <a:off x="266700" y="843558"/>
            <a:ext cx="8553300" cy="3661767"/>
          </a:xfrm>
        </p:spPr>
        <p:txBody>
          <a:bodyPr>
            <a:normAutofit/>
          </a:bodyPr>
          <a:lstStyle/>
          <a:p>
            <a:pPr marL="514350" indent="-514350" algn="just">
              <a:lnSpc>
                <a:spcPct val="90000"/>
              </a:lnSpc>
              <a:buFontTx/>
              <a:buChar char="•"/>
            </a:pPr>
            <a:r>
              <a:rPr lang="en-GB" sz="1800" b="1" u="sng" dirty="0">
                <a:solidFill>
                  <a:srgbClr val="000000"/>
                </a:solidFill>
                <a:latin typeface="Roboto Slab"/>
              </a:rPr>
              <a:t>Unadjusted</a:t>
            </a:r>
          </a:p>
          <a:p>
            <a:pPr marL="914400" lvl="1" indent="-514350" algn="just">
              <a:lnSpc>
                <a:spcPct val="90000"/>
              </a:lnSpc>
              <a:buFontTx/>
              <a:buChar char="•"/>
            </a:pPr>
            <a:r>
              <a:rPr lang="en-GB" sz="1800" dirty="0">
                <a:solidFill>
                  <a:srgbClr val="000000"/>
                </a:solidFill>
                <a:latin typeface="Roboto Slab"/>
              </a:rPr>
              <a:t>Increased by 141,300 (+5.6%) over the year to 2,674,500 in Q2 2022</a:t>
            </a:r>
          </a:p>
          <a:p>
            <a:pPr marL="914400" lvl="1" indent="-514350" algn="just">
              <a:lnSpc>
                <a:spcPct val="90000"/>
              </a:lnSpc>
              <a:buFontTx/>
              <a:buChar char="•"/>
            </a:pPr>
            <a:r>
              <a:rPr lang="en-GB" sz="1800" dirty="0">
                <a:solidFill>
                  <a:srgbClr val="000000"/>
                </a:solidFill>
                <a:latin typeface="Roboto Slab"/>
              </a:rPr>
              <a:t>Participation rate increased over the year from 63.1% to 65.2%</a:t>
            </a:r>
          </a:p>
          <a:p>
            <a:pPr marL="914400" lvl="1" indent="-514350" algn="just">
              <a:lnSpc>
                <a:spcPct val="90000"/>
              </a:lnSpc>
              <a:buFontTx/>
              <a:buChar char="•"/>
            </a:pPr>
            <a:r>
              <a:rPr lang="en-GB" sz="1800" dirty="0">
                <a:solidFill>
                  <a:srgbClr val="000000"/>
                </a:solidFill>
                <a:latin typeface="Roboto Slab"/>
              </a:rPr>
              <a:t>Demographic effect +45,600</a:t>
            </a:r>
          </a:p>
          <a:p>
            <a:pPr marL="914400" lvl="1" indent="-514350" algn="just">
              <a:lnSpc>
                <a:spcPct val="90000"/>
              </a:lnSpc>
              <a:buFontTx/>
              <a:buChar char="•"/>
            </a:pPr>
            <a:r>
              <a:rPr lang="en-GB" sz="1800" dirty="0">
                <a:solidFill>
                  <a:srgbClr val="000000"/>
                </a:solidFill>
                <a:latin typeface="Roboto Slab"/>
              </a:rPr>
              <a:t>Participation effect  +95,700</a:t>
            </a:r>
          </a:p>
          <a:p>
            <a:pPr marL="914400" lvl="1" indent="-514350" algn="just">
              <a:lnSpc>
                <a:spcPct val="90000"/>
              </a:lnSpc>
              <a:buFontTx/>
              <a:buChar char="•"/>
            </a:pPr>
            <a:endParaRPr lang="en-GB" sz="1800" dirty="0">
              <a:solidFill>
                <a:srgbClr val="000000"/>
              </a:solidFill>
              <a:latin typeface="Roboto Slab"/>
            </a:endParaRPr>
          </a:p>
          <a:p>
            <a:pPr marL="514350" indent="-514350" algn="just">
              <a:lnSpc>
                <a:spcPct val="90000"/>
              </a:lnSpc>
              <a:buFontTx/>
              <a:buChar char="•"/>
            </a:pPr>
            <a:r>
              <a:rPr lang="en-GB" sz="1800" b="1" u="sng" dirty="0">
                <a:solidFill>
                  <a:srgbClr val="000000"/>
                </a:solidFill>
                <a:latin typeface="Roboto Slab"/>
              </a:rPr>
              <a:t>Seasonally Adjusted</a:t>
            </a:r>
          </a:p>
          <a:p>
            <a:pPr marL="914400" lvl="1" indent="-514350" algn="just">
              <a:lnSpc>
                <a:spcPct val="90000"/>
              </a:lnSpc>
              <a:buFontTx/>
              <a:buChar char="•"/>
            </a:pPr>
            <a:r>
              <a:rPr lang="en-IE" sz="1800" dirty="0">
                <a:solidFill>
                  <a:srgbClr val="000000"/>
                </a:solidFill>
                <a:latin typeface="Roboto Slab"/>
              </a:rPr>
              <a:t>Increase of 19,700 or 0.7% over the quarter to 2,672,600 in Q2 2022</a:t>
            </a:r>
          </a:p>
          <a:p>
            <a:pPr marL="914400" lvl="1" indent="-514350" algn="just">
              <a:lnSpc>
                <a:spcPct val="90000"/>
              </a:lnSpc>
              <a:buFontTx/>
              <a:buChar char="•"/>
            </a:pPr>
            <a:endParaRPr lang="en-GB" b="1" u="sng" dirty="0">
              <a:latin typeface="Calibri" pitchFamily="34" charset="0"/>
            </a:endParaRPr>
          </a:p>
          <a:p>
            <a:pPr marL="514350" indent="-514350" algn="just">
              <a:lnSpc>
                <a:spcPct val="90000"/>
              </a:lnSpc>
              <a:buFontTx/>
              <a:buChar char="•"/>
            </a:pPr>
            <a:endParaRPr lang="en-GB" sz="2400" dirty="0">
              <a:latin typeface="Calibri" pitchFamily="34" charset="0"/>
            </a:endParaRPr>
          </a:p>
        </p:txBody>
      </p:sp>
      <p:sp>
        <p:nvSpPr>
          <p:cNvPr id="2" name="Slide Number Placeholder 1">
            <a:extLst>
              <a:ext uri="{FF2B5EF4-FFF2-40B4-BE49-F238E27FC236}">
                <a16:creationId xmlns:a16="http://schemas.microsoft.com/office/drawing/2014/main" id="{01901CB0-CFAE-4386-9E0B-063E66B455A1}"/>
              </a:ext>
            </a:extLst>
          </p:cNvPr>
          <p:cNvSpPr>
            <a:spLocks noGrp="1"/>
          </p:cNvSpPr>
          <p:nvPr>
            <p:ph type="sldNum" sz="quarter" idx="4"/>
          </p:nvPr>
        </p:nvSpPr>
        <p:spPr/>
        <p:txBody>
          <a:bodyPr/>
          <a:lstStyle/>
          <a:p>
            <a:fld id="{517A7B32-69DB-4CF1-942C-111B3EAEDE95}" type="slidenum">
              <a:rPr lang="en-IE" smtClean="0"/>
              <a:t>19</a:t>
            </a:fld>
            <a:endParaRPr lang="en-IE" dirty="0"/>
          </a:p>
        </p:txBody>
      </p:sp>
    </p:spTree>
    <p:extLst>
      <p:ext uri="{BB962C8B-B14F-4D97-AF65-F5344CB8AC3E}">
        <p14:creationId xmlns:p14="http://schemas.microsoft.com/office/powerpoint/2010/main" val="371628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79"/>
            <a:ext cx="8219256" cy="709587"/>
          </a:xfrm>
        </p:spPr>
        <p:txBody>
          <a:bodyPr>
            <a:normAutofit/>
          </a:bodyPr>
          <a:lstStyle/>
          <a:p>
            <a:r>
              <a:rPr lang="en-IE" sz="2400" dirty="0"/>
              <a:t>Infographic</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a:t>
            </a:fld>
            <a:endParaRPr lang="en-IE" dirty="0"/>
          </a:p>
        </p:txBody>
      </p:sp>
      <p:sp>
        <p:nvSpPr>
          <p:cNvPr id="6" name="TextBox 1">
            <a:extLst>
              <a:ext uri="{FF2B5EF4-FFF2-40B4-BE49-F238E27FC236}">
                <a16:creationId xmlns:a16="http://schemas.microsoft.com/office/drawing/2014/main" id="{9F58F130-7371-4097-89CF-E014411DB199}"/>
              </a:ext>
            </a:extLst>
          </p:cNvPr>
          <p:cNvSpPr txBox="1"/>
          <p:nvPr/>
        </p:nvSpPr>
        <p:spPr>
          <a:xfrm>
            <a:off x="323528"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5" name="Picture 4">
            <a:extLst>
              <a:ext uri="{FF2B5EF4-FFF2-40B4-BE49-F238E27FC236}">
                <a16:creationId xmlns:a16="http://schemas.microsoft.com/office/drawing/2014/main" id="{BEB8C85C-3D86-4EB6-99A9-8A9A1D3A9D15}"/>
              </a:ext>
            </a:extLst>
          </p:cNvPr>
          <p:cNvPicPr>
            <a:picLocks noChangeAspect="1"/>
          </p:cNvPicPr>
          <p:nvPr/>
        </p:nvPicPr>
        <p:blipFill>
          <a:blip r:embed="rId3"/>
          <a:stretch>
            <a:fillRect/>
          </a:stretch>
        </p:blipFill>
        <p:spPr>
          <a:xfrm>
            <a:off x="0" y="106108"/>
            <a:ext cx="9144000" cy="5057930"/>
          </a:xfrm>
          <a:prstGeom prst="rect">
            <a:avLst/>
          </a:prstGeom>
        </p:spPr>
      </p:pic>
    </p:spTree>
    <p:extLst>
      <p:ext uri="{BB962C8B-B14F-4D97-AF65-F5344CB8AC3E}">
        <p14:creationId xmlns:p14="http://schemas.microsoft.com/office/powerpoint/2010/main" val="1982923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Participation rate by sex</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20</a:t>
            </a:fld>
            <a:endParaRPr lang="en-IE" dirty="0"/>
          </a:p>
        </p:txBody>
      </p:sp>
      <p:sp>
        <p:nvSpPr>
          <p:cNvPr id="6" name="TextBox 1">
            <a:extLst>
              <a:ext uri="{FF2B5EF4-FFF2-40B4-BE49-F238E27FC236}">
                <a16:creationId xmlns:a16="http://schemas.microsoft.com/office/drawing/2014/main" id="{41FD8F1B-66F1-4445-976B-5065695B6745}"/>
              </a:ext>
            </a:extLst>
          </p:cNvPr>
          <p:cNvSpPr txBox="1"/>
          <p:nvPr/>
        </p:nvSpPr>
        <p:spPr>
          <a:xfrm>
            <a:off x="7150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7" name="Chart 6">
            <a:extLst>
              <a:ext uri="{FF2B5EF4-FFF2-40B4-BE49-F238E27FC236}">
                <a16:creationId xmlns:a16="http://schemas.microsoft.com/office/drawing/2014/main" id="{B98540FA-EA82-4530-981D-E0EED6918F3F}"/>
              </a:ext>
            </a:extLst>
          </p:cNvPr>
          <p:cNvGraphicFramePr>
            <a:graphicFrameLocks/>
          </p:cNvGraphicFramePr>
          <p:nvPr>
            <p:extLst>
              <p:ext uri="{D42A27DB-BD31-4B8C-83A1-F6EECF244321}">
                <p14:modId xmlns:p14="http://schemas.microsoft.com/office/powerpoint/2010/main" val="2428966899"/>
              </p:ext>
            </p:extLst>
          </p:nvPr>
        </p:nvGraphicFramePr>
        <p:xfrm>
          <a:off x="0" y="950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7427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Participation rate by age</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21</a:t>
            </a:fld>
            <a:endParaRPr lang="en-IE" dirty="0"/>
          </a:p>
        </p:txBody>
      </p:sp>
      <p:sp>
        <p:nvSpPr>
          <p:cNvPr id="6" name="TextBox 1">
            <a:extLst>
              <a:ext uri="{FF2B5EF4-FFF2-40B4-BE49-F238E27FC236}">
                <a16:creationId xmlns:a16="http://schemas.microsoft.com/office/drawing/2014/main" id="{41FD8F1B-66F1-4445-976B-5065695B6745}"/>
              </a:ext>
            </a:extLst>
          </p:cNvPr>
          <p:cNvSpPr txBox="1"/>
          <p:nvPr/>
        </p:nvSpPr>
        <p:spPr>
          <a:xfrm>
            <a:off x="7150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8" name="Chart 7">
            <a:extLst>
              <a:ext uri="{FF2B5EF4-FFF2-40B4-BE49-F238E27FC236}">
                <a16:creationId xmlns:a16="http://schemas.microsoft.com/office/drawing/2014/main" id="{1A35B59E-3ECC-4823-AF06-4824FE114685}"/>
              </a:ext>
            </a:extLst>
          </p:cNvPr>
          <p:cNvGraphicFramePr>
            <a:graphicFrameLocks/>
          </p:cNvGraphicFramePr>
          <p:nvPr>
            <p:extLst>
              <p:ext uri="{D42A27DB-BD31-4B8C-83A1-F6EECF244321}">
                <p14:modId xmlns:p14="http://schemas.microsoft.com/office/powerpoint/2010/main" val="597309759"/>
              </p:ext>
            </p:extLst>
          </p:nvPr>
        </p:nvGraphicFramePr>
        <p:xfrm>
          <a:off x="0" y="950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9403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Participation rate by NUTS3 region</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22</a:t>
            </a:fld>
            <a:endParaRPr lang="en-IE" dirty="0"/>
          </a:p>
        </p:txBody>
      </p:sp>
      <p:sp>
        <p:nvSpPr>
          <p:cNvPr id="6" name="TextBox 1">
            <a:extLst>
              <a:ext uri="{FF2B5EF4-FFF2-40B4-BE49-F238E27FC236}">
                <a16:creationId xmlns:a16="http://schemas.microsoft.com/office/drawing/2014/main" id="{41FD8F1B-66F1-4445-976B-5065695B6745}"/>
              </a:ext>
            </a:extLst>
          </p:cNvPr>
          <p:cNvSpPr txBox="1"/>
          <p:nvPr/>
        </p:nvSpPr>
        <p:spPr>
          <a:xfrm>
            <a:off x="7150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8" name="Chart 7">
            <a:extLst>
              <a:ext uri="{FF2B5EF4-FFF2-40B4-BE49-F238E27FC236}">
                <a16:creationId xmlns:a16="http://schemas.microsoft.com/office/drawing/2014/main" id="{0D739326-B5E0-4C83-9943-2529D26751F2}"/>
              </a:ext>
            </a:extLst>
          </p:cNvPr>
          <p:cNvGraphicFramePr>
            <a:graphicFrameLocks/>
          </p:cNvGraphicFramePr>
          <p:nvPr>
            <p:extLst>
              <p:ext uri="{D42A27DB-BD31-4B8C-83A1-F6EECF244321}">
                <p14:modId xmlns:p14="http://schemas.microsoft.com/office/powerpoint/2010/main" val="1675418571"/>
              </p:ext>
            </p:extLst>
          </p:nvPr>
        </p:nvGraphicFramePr>
        <p:xfrm>
          <a:off x="0" y="950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8591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800" b="0" dirty="0">
                <a:latin typeface="Roboto Slab"/>
              </a:rPr>
              <a:t>Participation rate (seasonally adjusted)</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23</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179512" y="3943350"/>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6" name="Chart 5">
            <a:extLst>
              <a:ext uri="{FF2B5EF4-FFF2-40B4-BE49-F238E27FC236}">
                <a16:creationId xmlns:a16="http://schemas.microsoft.com/office/drawing/2014/main" id="{E8306F11-416F-43BB-A244-BCBB3701A11D}"/>
              </a:ext>
            </a:extLst>
          </p:cNvPr>
          <p:cNvGraphicFramePr>
            <a:graphicFrameLocks/>
          </p:cNvGraphicFramePr>
          <p:nvPr>
            <p:extLst>
              <p:ext uri="{D42A27DB-BD31-4B8C-83A1-F6EECF244321}">
                <p14:modId xmlns:p14="http://schemas.microsoft.com/office/powerpoint/2010/main" val="2116310958"/>
              </p:ext>
            </p:extLst>
          </p:nvPr>
        </p:nvGraphicFramePr>
        <p:xfrm>
          <a:off x="0" y="950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5728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latin typeface="Roboto Slab"/>
              </a:rPr>
              <a:t>Section 5:</a:t>
            </a:r>
            <a:br>
              <a:rPr lang="en-US" sz="2800" dirty="0">
                <a:latin typeface="Roboto Slab"/>
              </a:rPr>
            </a:br>
            <a:r>
              <a:rPr lang="en-US" sz="2800" dirty="0">
                <a:latin typeface="Roboto Slab"/>
              </a:rPr>
              <a:t>Summary</a:t>
            </a:r>
          </a:p>
        </p:txBody>
      </p:sp>
    </p:spTree>
    <p:extLst>
      <p:ext uri="{BB962C8B-B14F-4D97-AF65-F5344CB8AC3E}">
        <p14:creationId xmlns:p14="http://schemas.microsoft.com/office/powerpoint/2010/main" val="179898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79"/>
            <a:ext cx="8219256" cy="709587"/>
          </a:xfrm>
        </p:spPr>
        <p:txBody>
          <a:bodyPr>
            <a:normAutofit/>
          </a:bodyPr>
          <a:lstStyle/>
          <a:p>
            <a:r>
              <a:rPr lang="en-IE" sz="2400" dirty="0"/>
              <a:t>Infographic</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25</a:t>
            </a:fld>
            <a:endParaRPr lang="en-IE" dirty="0"/>
          </a:p>
        </p:txBody>
      </p:sp>
      <p:sp>
        <p:nvSpPr>
          <p:cNvPr id="6" name="TextBox 1">
            <a:extLst>
              <a:ext uri="{FF2B5EF4-FFF2-40B4-BE49-F238E27FC236}">
                <a16:creationId xmlns:a16="http://schemas.microsoft.com/office/drawing/2014/main" id="{9F58F130-7371-4097-89CF-E014411DB199}"/>
              </a:ext>
            </a:extLst>
          </p:cNvPr>
          <p:cNvSpPr txBox="1"/>
          <p:nvPr/>
        </p:nvSpPr>
        <p:spPr>
          <a:xfrm>
            <a:off x="323528"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5" name="Picture 4">
            <a:extLst>
              <a:ext uri="{FF2B5EF4-FFF2-40B4-BE49-F238E27FC236}">
                <a16:creationId xmlns:a16="http://schemas.microsoft.com/office/drawing/2014/main" id="{BEB8C85C-3D86-4EB6-99A9-8A9A1D3A9D15}"/>
              </a:ext>
            </a:extLst>
          </p:cNvPr>
          <p:cNvPicPr>
            <a:picLocks noChangeAspect="1"/>
          </p:cNvPicPr>
          <p:nvPr/>
        </p:nvPicPr>
        <p:blipFill>
          <a:blip r:embed="rId3"/>
          <a:stretch>
            <a:fillRect/>
          </a:stretch>
        </p:blipFill>
        <p:spPr>
          <a:xfrm>
            <a:off x="0" y="106108"/>
            <a:ext cx="9144000" cy="5057930"/>
          </a:xfrm>
          <a:prstGeom prst="rect">
            <a:avLst/>
          </a:prstGeom>
        </p:spPr>
      </p:pic>
    </p:spTree>
    <p:extLst>
      <p:ext uri="{BB962C8B-B14F-4D97-AF65-F5344CB8AC3E}">
        <p14:creationId xmlns:p14="http://schemas.microsoft.com/office/powerpoint/2010/main" val="3190609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560191"/>
            <a:ext cx="8229600" cy="2811759"/>
          </a:xfrm>
          <a:prstGeom prst="rect">
            <a:avLst/>
          </a:prstGeom>
        </p:spPr>
        <p:txBody>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a:buNone/>
            </a:pPr>
            <a:endParaRPr lang="en-IE" sz="3200" b="1" dirty="0">
              <a:solidFill>
                <a:schemeClr val="tx1"/>
              </a:solidFill>
            </a:endParaRPr>
          </a:p>
          <a:p>
            <a:pPr marL="0" indent="0" algn="ctr">
              <a:buFont typeface="Arial"/>
              <a:buNone/>
            </a:pPr>
            <a:endParaRPr lang="en-IE" sz="3200" b="1" dirty="0">
              <a:solidFill>
                <a:schemeClr val="tx1"/>
              </a:solidFill>
            </a:endParaRPr>
          </a:p>
          <a:p>
            <a:pPr marL="0" indent="0" algn="ctr">
              <a:buFont typeface="Arial"/>
              <a:buNone/>
            </a:pPr>
            <a:r>
              <a:rPr lang="en-IE" sz="3200" b="1" dirty="0">
                <a:solidFill>
                  <a:schemeClr val="tx1"/>
                </a:solidFill>
              </a:rPr>
              <a:t>Thank You</a:t>
            </a:r>
          </a:p>
          <a:p>
            <a:pPr marL="0" indent="0" algn="ctr">
              <a:buFont typeface="Arial"/>
              <a:buNone/>
            </a:pPr>
            <a:endParaRPr lang="en-IE" sz="3200" b="1" dirty="0">
              <a:solidFill>
                <a:schemeClr val="tx1"/>
              </a:solidFill>
            </a:endParaRPr>
          </a:p>
        </p:txBody>
      </p:sp>
    </p:spTree>
    <p:extLst>
      <p:ext uri="{BB962C8B-B14F-4D97-AF65-F5344CB8AC3E}">
        <p14:creationId xmlns:p14="http://schemas.microsoft.com/office/powerpoint/2010/main" val="923879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B1C58-E9E3-48FA-9D5A-A07FAE4F5EA0}"/>
              </a:ext>
            </a:extLst>
          </p:cNvPr>
          <p:cNvSpPr>
            <a:spLocks noGrp="1"/>
          </p:cNvSpPr>
          <p:nvPr>
            <p:ph type="ctrTitle"/>
          </p:nvPr>
        </p:nvSpPr>
        <p:spPr>
          <a:xfrm>
            <a:off x="251520" y="1597821"/>
            <a:ext cx="5040560" cy="3350193"/>
          </a:xfrm>
        </p:spPr>
        <p:txBody>
          <a:bodyPr>
            <a:normAutofit fontScale="90000"/>
          </a:bodyPr>
          <a:lstStyle/>
          <a:p>
            <a:r>
              <a:rPr lang="en-IE" b="1" dirty="0">
                <a:solidFill>
                  <a:schemeClr val="accent4"/>
                </a:solidFill>
              </a:rPr>
              <a:t>Annex:</a:t>
            </a:r>
            <a:br>
              <a:rPr lang="en-IE" dirty="0">
                <a:solidFill>
                  <a:srgbClr val="000000"/>
                </a:solidFill>
              </a:rPr>
            </a:br>
            <a:br>
              <a:rPr lang="en-IE" dirty="0">
                <a:solidFill>
                  <a:srgbClr val="000000"/>
                </a:solidFill>
              </a:rPr>
            </a:br>
            <a:r>
              <a:rPr lang="en-IE" sz="2000" b="1" dirty="0"/>
              <a:t>ILO Definitions and concepts </a:t>
            </a:r>
            <a:br>
              <a:rPr lang="en-IE" sz="2000" b="1" dirty="0"/>
            </a:br>
            <a:br>
              <a:rPr lang="en-IE" sz="2000" b="1" dirty="0"/>
            </a:br>
            <a:r>
              <a:rPr lang="en-IE" sz="2000" b="1" dirty="0"/>
              <a:t>IESS Regulation</a:t>
            </a:r>
            <a:br>
              <a:rPr lang="en-IE" sz="2000" b="1" dirty="0"/>
            </a:br>
            <a:br>
              <a:rPr lang="en-IE" sz="2000" b="1" dirty="0"/>
            </a:br>
            <a:r>
              <a:rPr lang="en-IE" sz="2000" b="1" dirty="0"/>
              <a:t>Impact of COVID-19 on LFS</a:t>
            </a:r>
            <a:br>
              <a:rPr lang="en-IE" sz="2000" b="1" dirty="0"/>
            </a:br>
            <a:br>
              <a:rPr lang="en-IE" sz="2000" b="1" dirty="0"/>
            </a:br>
            <a:r>
              <a:rPr lang="en-US" sz="2000" b="1" dirty="0"/>
              <a:t>Arrivals from Ukraine in Ireland</a:t>
            </a:r>
            <a:br>
              <a:rPr lang="en-IE" sz="2800" b="1" dirty="0"/>
            </a:br>
            <a:endParaRPr lang="en-IE" sz="2800" b="1" dirty="0"/>
          </a:p>
        </p:txBody>
      </p:sp>
      <p:sp>
        <p:nvSpPr>
          <p:cNvPr id="4" name="Slide Number Placeholder 3">
            <a:extLst>
              <a:ext uri="{FF2B5EF4-FFF2-40B4-BE49-F238E27FC236}">
                <a16:creationId xmlns:a16="http://schemas.microsoft.com/office/drawing/2014/main" id="{D34E6B56-FD9B-41E3-ABBE-0818F360664E}"/>
              </a:ext>
            </a:extLst>
          </p:cNvPr>
          <p:cNvSpPr>
            <a:spLocks noGrp="1"/>
          </p:cNvSpPr>
          <p:nvPr>
            <p:ph type="sldNum" sz="quarter" idx="4294967295"/>
          </p:nvPr>
        </p:nvSpPr>
        <p:spPr>
          <a:xfrm>
            <a:off x="7086600" y="4800600"/>
            <a:ext cx="2057400" cy="274638"/>
          </a:xfrm>
        </p:spPr>
        <p:txBody>
          <a:bodyPr/>
          <a:lstStyle/>
          <a:p>
            <a:fld id="{517A7B32-69DB-4CF1-942C-111B3EAEDE95}" type="slidenum">
              <a:rPr lang="en-IE" smtClean="0"/>
              <a:t>27</a:t>
            </a:fld>
            <a:endParaRPr lang="en-IE" dirty="0"/>
          </a:p>
        </p:txBody>
      </p:sp>
    </p:spTree>
    <p:extLst>
      <p:ext uri="{BB962C8B-B14F-4D97-AF65-F5344CB8AC3E}">
        <p14:creationId xmlns:p14="http://schemas.microsoft.com/office/powerpoint/2010/main" val="3836657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E40-BCF8-4056-A40B-BCEC6F1C7951}"/>
              </a:ext>
            </a:extLst>
          </p:cNvPr>
          <p:cNvSpPr>
            <a:spLocks noGrp="1"/>
          </p:cNvSpPr>
          <p:nvPr>
            <p:ph type="title"/>
          </p:nvPr>
        </p:nvSpPr>
        <p:spPr/>
        <p:txBody>
          <a:bodyPr/>
          <a:lstStyle/>
          <a:p>
            <a:r>
              <a:rPr lang="en-IE" dirty="0"/>
              <a:t>ILO classification in the LFS</a:t>
            </a:r>
          </a:p>
        </p:txBody>
      </p:sp>
      <p:sp>
        <p:nvSpPr>
          <p:cNvPr id="3" name="Content Placeholder 2">
            <a:extLst>
              <a:ext uri="{FF2B5EF4-FFF2-40B4-BE49-F238E27FC236}">
                <a16:creationId xmlns:a16="http://schemas.microsoft.com/office/drawing/2014/main" id="{5B5A13CD-B397-40BA-BEB0-216D3D9E63D1}"/>
              </a:ext>
            </a:extLst>
          </p:cNvPr>
          <p:cNvSpPr>
            <a:spLocks noGrp="1"/>
          </p:cNvSpPr>
          <p:nvPr>
            <p:ph idx="1"/>
          </p:nvPr>
        </p:nvSpPr>
        <p:spPr/>
        <p:txBody>
          <a:bodyPr/>
          <a:lstStyle/>
          <a:p>
            <a:r>
              <a:rPr lang="en-IE" sz="2800" b="1" dirty="0">
                <a:solidFill>
                  <a:srgbClr val="000000"/>
                </a:solidFill>
              </a:rPr>
              <a:t>Employment (15-89 years)</a:t>
            </a:r>
          </a:p>
          <a:p>
            <a:pPr lvl="1"/>
            <a:r>
              <a:rPr lang="en-US" sz="2000" dirty="0">
                <a:solidFill>
                  <a:srgbClr val="000000"/>
                </a:solidFill>
              </a:rPr>
              <a:t>Persons who worked in the week before the survey for one hour or more for payment or profit, including work on the family farm or business and all persons who were away from work during the reference week but had a job to which they could return to</a:t>
            </a:r>
          </a:p>
        </p:txBody>
      </p:sp>
      <p:sp>
        <p:nvSpPr>
          <p:cNvPr id="4" name="Slide Number Placeholder 3">
            <a:extLst>
              <a:ext uri="{FF2B5EF4-FFF2-40B4-BE49-F238E27FC236}">
                <a16:creationId xmlns:a16="http://schemas.microsoft.com/office/drawing/2014/main" id="{A31D787F-8B99-4F6D-8760-B93FB843DC4C}"/>
              </a:ext>
            </a:extLst>
          </p:cNvPr>
          <p:cNvSpPr>
            <a:spLocks noGrp="1"/>
          </p:cNvSpPr>
          <p:nvPr>
            <p:ph type="sldNum" sz="quarter" idx="4"/>
          </p:nvPr>
        </p:nvSpPr>
        <p:spPr/>
        <p:txBody>
          <a:bodyPr/>
          <a:lstStyle/>
          <a:p>
            <a:fld id="{517A7B32-69DB-4CF1-942C-111B3EAEDE95}" type="slidenum">
              <a:rPr lang="en-IE" smtClean="0"/>
              <a:t>28</a:t>
            </a:fld>
            <a:endParaRPr lang="en-IE" dirty="0"/>
          </a:p>
        </p:txBody>
      </p:sp>
    </p:spTree>
    <p:extLst>
      <p:ext uri="{BB962C8B-B14F-4D97-AF65-F5344CB8AC3E}">
        <p14:creationId xmlns:p14="http://schemas.microsoft.com/office/powerpoint/2010/main" val="1391384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5E557-423C-4E91-82B0-3AF12B5ABD8B}"/>
              </a:ext>
            </a:extLst>
          </p:cNvPr>
          <p:cNvSpPr>
            <a:spLocks noGrp="1"/>
          </p:cNvSpPr>
          <p:nvPr>
            <p:ph type="title"/>
          </p:nvPr>
        </p:nvSpPr>
        <p:spPr/>
        <p:txBody>
          <a:bodyPr/>
          <a:lstStyle/>
          <a:p>
            <a:r>
              <a:rPr lang="en-IE" dirty="0"/>
              <a:t>Attachment to job </a:t>
            </a:r>
          </a:p>
        </p:txBody>
      </p:sp>
      <p:graphicFrame>
        <p:nvGraphicFramePr>
          <p:cNvPr id="13" name="Content Placeholder 12">
            <a:extLst>
              <a:ext uri="{FF2B5EF4-FFF2-40B4-BE49-F238E27FC236}">
                <a16:creationId xmlns:a16="http://schemas.microsoft.com/office/drawing/2014/main" id="{CF2ADE43-BDE0-4362-8607-C8996E211FB7}"/>
              </a:ext>
            </a:extLst>
          </p:cNvPr>
          <p:cNvGraphicFramePr>
            <a:graphicFrameLocks noGrp="1"/>
          </p:cNvGraphicFramePr>
          <p:nvPr>
            <p:ph sz="half" idx="1"/>
          </p:nvPr>
        </p:nvGraphicFramePr>
        <p:xfrm>
          <a:off x="539552" y="1203598"/>
          <a:ext cx="3528392" cy="2908489"/>
        </p:xfrm>
        <a:graphic>
          <a:graphicData uri="http://schemas.openxmlformats.org/drawingml/2006/table">
            <a:tbl>
              <a:tblPr/>
              <a:tblGrid>
                <a:gridCol w="1959078">
                  <a:extLst>
                    <a:ext uri="{9D8B030D-6E8A-4147-A177-3AD203B41FA5}">
                      <a16:colId xmlns:a16="http://schemas.microsoft.com/office/drawing/2014/main" val="1707314378"/>
                    </a:ext>
                  </a:extLst>
                </a:gridCol>
                <a:gridCol w="769272">
                  <a:extLst>
                    <a:ext uri="{9D8B030D-6E8A-4147-A177-3AD203B41FA5}">
                      <a16:colId xmlns:a16="http://schemas.microsoft.com/office/drawing/2014/main" val="2639214027"/>
                    </a:ext>
                  </a:extLst>
                </a:gridCol>
                <a:gridCol w="800042">
                  <a:extLst>
                    <a:ext uri="{9D8B030D-6E8A-4147-A177-3AD203B41FA5}">
                      <a16:colId xmlns:a16="http://schemas.microsoft.com/office/drawing/2014/main" val="602199852"/>
                    </a:ext>
                  </a:extLst>
                </a:gridCol>
              </a:tblGrid>
              <a:tr h="184598">
                <a:tc gridSpan="3">
                  <a:txBody>
                    <a:bodyPr/>
                    <a:lstStyle/>
                    <a:p>
                      <a:pPr algn="l" fontAlgn="b"/>
                      <a:r>
                        <a:rPr lang="en-US" sz="1400" b="1" i="0" u="none" strike="noStrike" dirty="0">
                          <a:solidFill>
                            <a:srgbClr val="000000"/>
                          </a:solidFill>
                          <a:effectLst/>
                          <a:latin typeface="Calibri" panose="020F0502020204030204" pitchFamily="34" charset="0"/>
                        </a:rPr>
                        <a:t>Testing for Job attachment pre and post IESS</a:t>
                      </a:r>
                    </a:p>
                  </a:txBody>
                  <a:tcPr marL="0" marR="0" marT="0" marB="0" anchor="b">
                    <a:lnL>
                      <a:noFill/>
                    </a:lnL>
                    <a:lnR>
                      <a:noFill/>
                    </a:lnR>
                    <a:lnT>
                      <a:noFill/>
                    </a:lnT>
                    <a:lnB>
                      <a:noFill/>
                    </a:lnB>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81738808"/>
                  </a:ext>
                </a:extLst>
              </a:tr>
              <a:tr h="230747">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109799"/>
                  </a:ext>
                </a:extLst>
              </a:tr>
              <a:tr h="193828">
                <a:tc>
                  <a:txBody>
                    <a:bodyPr/>
                    <a:lstStyle/>
                    <a:p>
                      <a:pPr algn="l" fontAlgn="b"/>
                      <a:r>
                        <a:rPr lang="en-IE"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rPr>
                        <a:t>Pre-IESS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200" b="1" i="0" u="none" strike="noStrike" dirty="0">
                          <a:solidFill>
                            <a:srgbClr val="000000"/>
                          </a:solidFill>
                          <a:effectLst/>
                          <a:latin typeface="Calibri" panose="020F0502020204030204" pitchFamily="34" charset="0"/>
                        </a:rPr>
                        <a:t>Post-IESS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88510323"/>
                  </a:ext>
                </a:extLst>
              </a:tr>
              <a:tr h="184598">
                <a:tc>
                  <a:txBody>
                    <a:bodyPr/>
                    <a:lstStyle/>
                    <a:p>
                      <a:pPr algn="l" fontAlgn="b"/>
                      <a:r>
                        <a:rPr lang="en-IE" sz="1100" b="1" i="0" u="none" strike="noStrike">
                          <a:solidFill>
                            <a:srgbClr val="000000"/>
                          </a:solidFill>
                          <a:effectLst/>
                          <a:latin typeface="Calibri" panose="020F0502020204030204" pitchFamily="34" charset="0"/>
                        </a:rPr>
                        <a:t>Holidays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767231726"/>
                  </a:ext>
                </a:extLst>
              </a:tr>
              <a:tr h="184598">
                <a:tc>
                  <a:txBody>
                    <a:bodyPr/>
                    <a:lstStyle/>
                    <a:p>
                      <a:pPr algn="l" fontAlgn="b"/>
                      <a:r>
                        <a:rPr lang="en-IE" sz="1100" b="1" i="0" u="none" strike="noStrike">
                          <a:solidFill>
                            <a:srgbClr val="000000"/>
                          </a:solidFill>
                          <a:effectLst/>
                          <a:latin typeface="Calibri" panose="020F0502020204030204" pitchFamily="34" charset="0"/>
                        </a:rPr>
                        <a:t>Working time arrrangements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07581887"/>
                  </a:ext>
                </a:extLst>
              </a:tr>
              <a:tr h="184598">
                <a:tc>
                  <a:txBody>
                    <a:bodyPr/>
                    <a:lstStyle/>
                    <a:p>
                      <a:pPr algn="l" fontAlgn="b"/>
                      <a:r>
                        <a:rPr lang="en-IE" sz="1100" b="1" i="0" u="none" strike="noStrike" dirty="0">
                          <a:solidFill>
                            <a:srgbClr val="000000"/>
                          </a:solidFill>
                          <a:effectLst/>
                          <a:latin typeface="Calibri" panose="020F0502020204030204" pitchFamily="34" charset="0"/>
                        </a:rPr>
                        <a:t>Illness/disability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44235339"/>
                  </a:ext>
                </a:extLst>
              </a:tr>
              <a:tr h="184598">
                <a:tc>
                  <a:txBody>
                    <a:bodyPr/>
                    <a:lstStyle/>
                    <a:p>
                      <a:pPr algn="l" fontAlgn="b"/>
                      <a:r>
                        <a:rPr lang="en-IE" sz="1100" b="1" i="0" u="none" strike="noStrike">
                          <a:solidFill>
                            <a:srgbClr val="FF0000"/>
                          </a:solidFill>
                          <a:effectLst/>
                          <a:latin typeface="Calibri" panose="020F0502020204030204" pitchFamily="34" charset="0"/>
                        </a:rPr>
                        <a:t>Maternity/Paternity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86928113"/>
                  </a:ext>
                </a:extLst>
              </a:tr>
              <a:tr h="184598">
                <a:tc>
                  <a:txBody>
                    <a:bodyPr/>
                    <a:lstStyle/>
                    <a:p>
                      <a:pPr algn="l" fontAlgn="b"/>
                      <a:r>
                        <a:rPr lang="en-IE" sz="1100" b="1" i="0" u="none" strike="noStrike">
                          <a:solidFill>
                            <a:srgbClr val="000000"/>
                          </a:solidFill>
                          <a:effectLst/>
                          <a:latin typeface="Calibri" panose="020F0502020204030204" pitchFamily="34" charset="0"/>
                        </a:rPr>
                        <a:t>Job related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dirty="0">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6380955"/>
                  </a:ext>
                </a:extLst>
              </a:tr>
              <a:tr h="184598">
                <a:tc>
                  <a:txBody>
                    <a:bodyPr/>
                    <a:lstStyle/>
                    <a:p>
                      <a:pPr algn="l" fontAlgn="b"/>
                      <a:r>
                        <a:rPr lang="en-IE" sz="1100" b="1" i="0" u="none" strike="noStrike">
                          <a:solidFill>
                            <a:srgbClr val="000000"/>
                          </a:solidFill>
                          <a:effectLst/>
                          <a:latin typeface="Calibri" panose="020F0502020204030204" pitchFamily="34" charset="0"/>
                        </a:rPr>
                        <a:t>Parental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85629006"/>
                  </a:ext>
                </a:extLst>
              </a:tr>
              <a:tr h="184598">
                <a:tc>
                  <a:txBody>
                    <a:bodyPr/>
                    <a:lstStyle/>
                    <a:p>
                      <a:pPr algn="l" fontAlgn="b"/>
                      <a:r>
                        <a:rPr lang="en-IE" sz="1100" b="1" i="0" u="none" strike="noStrike">
                          <a:solidFill>
                            <a:srgbClr val="FF0000"/>
                          </a:solidFill>
                          <a:effectLst/>
                          <a:latin typeface="Calibri" panose="020F0502020204030204" pitchFamily="34" charset="0"/>
                        </a:rPr>
                        <a:t>Off season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25117596"/>
                  </a:ext>
                </a:extLst>
              </a:tr>
              <a:tr h="212287">
                <a:tc>
                  <a:txBody>
                    <a:bodyPr/>
                    <a:lstStyle/>
                    <a:p>
                      <a:pPr algn="l" fontAlgn="b"/>
                      <a:r>
                        <a:rPr lang="en-IE" sz="1100" b="1" i="0" u="none" strike="noStrike">
                          <a:solidFill>
                            <a:srgbClr val="FF0000"/>
                          </a:solidFill>
                          <a:effectLst/>
                          <a:latin typeface="Calibri" panose="020F0502020204030204" pitchFamily="34" charset="0"/>
                        </a:rPr>
                        <a:t>Temporary layoff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r>
                        <a:rPr lang="en-IE" sz="1100" b="1" i="0" u="none" strike="noStrike" baseline="30000">
                          <a:solidFill>
                            <a:srgbClr val="FF0000"/>
                          </a:solidFill>
                          <a:effectLst/>
                          <a:latin typeface="Calibri" panose="020F0502020204030204" pitchFamily="34" charset="0"/>
                        </a:rPr>
                        <a:t>1</a:t>
                      </a:r>
                      <a:endParaRPr lang="en-IE" sz="1100" b="1" i="0" u="none" strike="noStrike">
                        <a:solidFill>
                          <a:srgbClr val="FF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54891457"/>
                  </a:ext>
                </a:extLst>
              </a:tr>
              <a:tr h="184598">
                <a:tc>
                  <a:txBody>
                    <a:bodyPr/>
                    <a:lstStyle/>
                    <a:p>
                      <a:pPr algn="l" fontAlgn="b"/>
                      <a:r>
                        <a:rPr lang="en-IE" sz="1100" b="1" i="0" u="none" strike="noStrike">
                          <a:solidFill>
                            <a:srgbClr val="FF0000"/>
                          </a:solidFill>
                          <a:effectLst/>
                          <a:latin typeface="Calibri" panose="020F0502020204030204" pitchFamily="34" charset="0"/>
                        </a:rPr>
                        <a:t>Other reason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18958624"/>
                  </a:ext>
                </a:extLst>
              </a:tr>
              <a:tr h="184598">
                <a:tc>
                  <a:txBody>
                    <a:bodyPr/>
                    <a:lstStyle/>
                    <a:p>
                      <a:pPr algn="l" fontAlgn="b"/>
                      <a:r>
                        <a:rPr lang="en-US" sz="1100" b="1" i="0" u="none" strike="noStrike">
                          <a:solidFill>
                            <a:srgbClr val="000000"/>
                          </a:solidFill>
                          <a:effectLst/>
                          <a:latin typeface="Calibri" panose="020F0502020204030204" pitchFamily="34" charset="0"/>
                        </a:rPr>
                        <a:t>Waiting to start a new job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32382666"/>
                  </a:ext>
                </a:extLst>
              </a:tr>
              <a:tr h="184598">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3835280"/>
                  </a:ext>
                </a:extLst>
              </a:tr>
              <a:tr h="212287">
                <a:tc>
                  <a:txBody>
                    <a:bodyPr/>
                    <a:lstStyle/>
                    <a:p>
                      <a:pPr algn="l" fontAlgn="b"/>
                      <a:r>
                        <a:rPr lang="en-US" sz="1000" b="1" i="0" u="none" strike="noStrike" baseline="30000" dirty="0">
                          <a:solidFill>
                            <a:srgbClr val="000000"/>
                          </a:solidFill>
                          <a:effectLst/>
                          <a:latin typeface="Calibri" panose="020F0502020204030204" pitchFamily="34" charset="0"/>
                        </a:rPr>
                        <a:t>1 </a:t>
                      </a:r>
                      <a:r>
                        <a:rPr lang="en-US" sz="1000" b="1" i="0" u="none" strike="noStrike" dirty="0">
                          <a:solidFill>
                            <a:srgbClr val="000000"/>
                          </a:solidFill>
                          <a:effectLst/>
                          <a:latin typeface="Calibri" panose="020F0502020204030204" pitchFamily="34" charset="0"/>
                        </a:rPr>
                        <a:t>Post-IESS include all layoffs</a:t>
                      </a:r>
                    </a:p>
                  </a:txBody>
                  <a:tcPr marL="0" marR="0" marT="0" marB="0" anchor="b">
                    <a:lnL>
                      <a:noFill/>
                    </a:lnL>
                    <a:lnR>
                      <a:noFill/>
                    </a:lnR>
                    <a:lnT>
                      <a:noFill/>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IE"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43871346"/>
                  </a:ext>
                </a:extLst>
              </a:tr>
            </a:tbl>
          </a:graphicData>
        </a:graphic>
      </p:graphicFrame>
      <p:graphicFrame>
        <p:nvGraphicFramePr>
          <p:cNvPr id="10" name="Content Placeholder 9">
            <a:extLst>
              <a:ext uri="{FF2B5EF4-FFF2-40B4-BE49-F238E27FC236}">
                <a16:creationId xmlns:a16="http://schemas.microsoft.com/office/drawing/2014/main" id="{E7A52115-3CCC-4888-BCE2-3B7CE3B36F0B}"/>
              </a:ext>
            </a:extLst>
          </p:cNvPr>
          <p:cNvGraphicFramePr>
            <a:graphicFrameLocks noGrp="1"/>
          </p:cNvGraphicFramePr>
          <p:nvPr>
            <p:ph sz="half" idx="2"/>
            <p:extLst>
              <p:ext uri="{D42A27DB-BD31-4B8C-83A1-F6EECF244321}">
                <p14:modId xmlns:p14="http://schemas.microsoft.com/office/powerpoint/2010/main" val="2604586278"/>
              </p:ext>
            </p:extLst>
          </p:nvPr>
        </p:nvGraphicFramePr>
        <p:xfrm>
          <a:off x="4499992" y="1419622"/>
          <a:ext cx="4186808" cy="2042392"/>
        </p:xfrm>
        <a:graphic>
          <a:graphicData uri="http://schemas.openxmlformats.org/drawingml/2006/table">
            <a:tbl>
              <a:tblPr/>
              <a:tblGrid>
                <a:gridCol w="1955999">
                  <a:extLst>
                    <a:ext uri="{9D8B030D-6E8A-4147-A177-3AD203B41FA5}">
                      <a16:colId xmlns:a16="http://schemas.microsoft.com/office/drawing/2014/main" val="336404754"/>
                    </a:ext>
                  </a:extLst>
                </a:gridCol>
                <a:gridCol w="2230809">
                  <a:extLst>
                    <a:ext uri="{9D8B030D-6E8A-4147-A177-3AD203B41FA5}">
                      <a16:colId xmlns:a16="http://schemas.microsoft.com/office/drawing/2014/main" val="3985849629"/>
                    </a:ext>
                  </a:extLst>
                </a:gridCol>
              </a:tblGrid>
              <a:tr h="170405">
                <a:tc gridSpan="2">
                  <a:txBody>
                    <a:bodyPr/>
                    <a:lstStyle/>
                    <a:p>
                      <a:pPr algn="l" fontAlgn="b"/>
                      <a:r>
                        <a:rPr lang="en-US" sz="1100" b="1" i="0" u="none" strike="noStrike" dirty="0">
                          <a:solidFill>
                            <a:srgbClr val="000000"/>
                          </a:solidFill>
                          <a:effectLst/>
                          <a:latin typeface="Calibri" panose="020F0502020204030204" pitchFamily="34" charset="0"/>
                        </a:rPr>
                        <a:t>Rules for attachment to job for absences from work </a:t>
                      </a:r>
                    </a:p>
                  </a:txBody>
                  <a:tcPr marL="0" marR="0" marT="0" marB="0" anchor="b">
                    <a:lnL>
                      <a:noFill/>
                    </a:lnL>
                    <a:lnR>
                      <a:noFill/>
                    </a:lnR>
                    <a:lnT>
                      <a:noFill/>
                    </a:lnT>
                    <a:lnB>
                      <a:noFill/>
                    </a:lnB>
                  </a:tcPr>
                </a:tc>
                <a:tc hMerge="1">
                  <a:txBody>
                    <a:bodyPr/>
                    <a:lstStyle/>
                    <a:p>
                      <a:endParaRPr lang="en-IE"/>
                    </a:p>
                  </a:txBody>
                  <a:tcPr/>
                </a:tc>
                <a:extLst>
                  <a:ext uri="{0D108BD9-81ED-4DB2-BD59-A6C34878D82A}">
                    <a16:rowId xmlns:a16="http://schemas.microsoft.com/office/drawing/2014/main" val="1781613441"/>
                  </a:ext>
                </a:extLst>
              </a:tr>
              <a:tr h="170405">
                <a:tc>
                  <a:txBody>
                    <a:bodyPr/>
                    <a:lstStyle/>
                    <a:p>
                      <a:pPr algn="l" fontAlgn="b"/>
                      <a:endParaRPr lang="en-IE"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036310"/>
                  </a:ext>
                </a:extLst>
              </a:tr>
              <a:tr h="213007">
                <a:tc>
                  <a:txBody>
                    <a:bodyPr/>
                    <a:lstStyle/>
                    <a:p>
                      <a:pPr algn="ctr" fontAlgn="ctr"/>
                      <a:r>
                        <a:rPr lang="en-IE" sz="1100" b="1" i="0" u="none" strike="noStrike" dirty="0">
                          <a:solidFill>
                            <a:srgbClr val="000000"/>
                          </a:solidFill>
                          <a:effectLst/>
                          <a:latin typeface="Calibri" panose="020F0502020204030204" pitchFamily="34" charset="0"/>
                        </a:rPr>
                        <a:t>Pre-IESS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E" sz="1100" b="1" i="0" u="none" strike="noStrike" dirty="0">
                          <a:solidFill>
                            <a:srgbClr val="000000"/>
                          </a:solidFill>
                          <a:effectLst/>
                          <a:latin typeface="Calibri" panose="020F0502020204030204" pitchFamily="34" charset="0"/>
                        </a:rPr>
                        <a:t>Post-IESS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99116622"/>
                  </a:ext>
                </a:extLst>
              </a:tr>
              <a:tr h="166263">
                <a:tc>
                  <a:txBody>
                    <a:bodyPr/>
                    <a:lstStyle/>
                    <a:p>
                      <a:pPr algn="l" fontAlgn="b"/>
                      <a:r>
                        <a:rPr lang="en-I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r>
                        <a:rPr lang="en-I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2225146921"/>
                  </a:ext>
                </a:extLst>
              </a:tr>
              <a:tr h="170405">
                <a:tc>
                  <a:txBody>
                    <a:bodyPr/>
                    <a:lstStyle/>
                    <a:p>
                      <a:pPr algn="l" fontAlgn="b"/>
                      <a:r>
                        <a:rPr lang="en-US" sz="900" b="1" i="0" u="none" strike="noStrike" dirty="0">
                          <a:solidFill>
                            <a:srgbClr val="000000"/>
                          </a:solidFill>
                          <a:effectLst/>
                          <a:latin typeface="Calibri" panose="020F0502020204030204" pitchFamily="34" charset="0"/>
                        </a:rPr>
                        <a:t>Length of absence and share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Length of absence and salary payment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804531668"/>
                  </a:ext>
                </a:extLst>
              </a:tr>
              <a:tr h="170405">
                <a:tc>
                  <a:txBody>
                    <a:bodyPr/>
                    <a:lstStyle/>
                    <a:p>
                      <a:pPr algn="l" fontAlgn="b"/>
                      <a:r>
                        <a:rPr lang="en-US" sz="900" b="1" i="0" u="none" strike="noStrike" dirty="0">
                          <a:solidFill>
                            <a:srgbClr val="000000"/>
                          </a:solidFill>
                          <a:effectLst/>
                          <a:latin typeface="Calibri" panose="020F0502020204030204" pitchFamily="34" charset="0"/>
                        </a:rPr>
                        <a:t>of salary paid applied to temporary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for parental leave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514553605"/>
                  </a:ext>
                </a:extLst>
              </a:tr>
              <a:tr h="170405">
                <a:tc>
                  <a:txBody>
                    <a:bodyPr/>
                    <a:lstStyle/>
                    <a:p>
                      <a:pPr algn="l" fontAlgn="b"/>
                      <a:r>
                        <a:rPr lang="en-IE" sz="900" b="1" i="0" u="none" strike="noStrike" dirty="0">
                          <a:solidFill>
                            <a:srgbClr val="000000"/>
                          </a:solidFill>
                          <a:effectLst/>
                          <a:latin typeface="Calibri" panose="020F0502020204030204" pitchFamily="34" charset="0"/>
                        </a:rPr>
                        <a:t>layoffs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123656373"/>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dirty="0">
                          <a:solidFill>
                            <a:srgbClr val="000000"/>
                          </a:solidFill>
                          <a:effectLst/>
                          <a:latin typeface="Calibri" panose="020F0502020204030204" pitchFamily="34" charset="0"/>
                        </a:rPr>
                        <a:t>Off-season - whether person does any occasional work for employer or not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539844031"/>
                  </a:ext>
                </a:extLst>
              </a:tr>
              <a:tr h="170405">
                <a:tc>
                  <a:txBody>
                    <a:bodyPr/>
                    <a:lstStyle/>
                    <a:p>
                      <a:pPr algn="l" fontAlgn="b"/>
                      <a:r>
                        <a:rPr lang="en-IE"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492823635"/>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Layoffs/Other reason - length of absence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161224505"/>
                  </a:ext>
                </a:extLst>
              </a:tr>
              <a:tr h="195967">
                <a:tc>
                  <a:txBody>
                    <a:bodyPr/>
                    <a:lstStyle/>
                    <a:p>
                      <a:pPr algn="l" fontAlgn="b"/>
                      <a:r>
                        <a:rPr lang="en-IE"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IE" sz="900" b="1" i="0" u="none" strike="noStrike" dirty="0">
                          <a:solidFill>
                            <a:srgbClr val="000000"/>
                          </a:solidFill>
                          <a:effectLst/>
                          <a:latin typeface="Calibri" panose="020F0502020204030204" pitchFamily="34" charset="0"/>
                        </a:rPr>
                        <a:t>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57175240"/>
                  </a:ext>
                </a:extLst>
              </a:tr>
            </a:tbl>
          </a:graphicData>
        </a:graphic>
      </p:graphicFrame>
      <p:sp>
        <p:nvSpPr>
          <p:cNvPr id="4" name="Slide Number Placeholder 3">
            <a:extLst>
              <a:ext uri="{FF2B5EF4-FFF2-40B4-BE49-F238E27FC236}">
                <a16:creationId xmlns:a16="http://schemas.microsoft.com/office/drawing/2014/main" id="{9B0A34A1-C80A-4820-B6D5-3B456CE75039}"/>
              </a:ext>
            </a:extLst>
          </p:cNvPr>
          <p:cNvSpPr>
            <a:spLocks noGrp="1"/>
          </p:cNvSpPr>
          <p:nvPr>
            <p:ph type="sldNum" sz="quarter" idx="4"/>
          </p:nvPr>
        </p:nvSpPr>
        <p:spPr/>
        <p:txBody>
          <a:bodyPr/>
          <a:lstStyle/>
          <a:p>
            <a:fld id="{517A7B32-69DB-4CF1-942C-111B3EAEDE95}" type="slidenum">
              <a:rPr lang="en-IE" smtClean="0"/>
              <a:t>29</a:t>
            </a:fld>
            <a:endParaRPr lang="en-IE" dirty="0"/>
          </a:p>
        </p:txBody>
      </p:sp>
    </p:spTree>
    <p:extLst>
      <p:ext uri="{BB962C8B-B14F-4D97-AF65-F5344CB8AC3E}">
        <p14:creationId xmlns:p14="http://schemas.microsoft.com/office/powerpoint/2010/main" val="189130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600" b="0" dirty="0"/>
              <a:t>Persons by employment status in 2 year intervals</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3</a:t>
            </a:fld>
            <a:endParaRPr lang="en-IE" dirty="0"/>
          </a:p>
        </p:txBody>
      </p:sp>
      <p:sp>
        <p:nvSpPr>
          <p:cNvPr id="9" name="TextBox 1">
            <a:extLst>
              <a:ext uri="{FF2B5EF4-FFF2-40B4-BE49-F238E27FC236}">
                <a16:creationId xmlns:a16="http://schemas.microsoft.com/office/drawing/2014/main" id="{FF87FD74-1E60-4370-BAC4-44A0A63C6A48}"/>
              </a:ext>
            </a:extLst>
          </p:cNvPr>
          <p:cNvSpPr txBox="1"/>
          <p:nvPr/>
        </p:nvSpPr>
        <p:spPr>
          <a:xfrm>
            <a:off x="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6" name="Chart 5">
            <a:extLst>
              <a:ext uri="{FF2B5EF4-FFF2-40B4-BE49-F238E27FC236}">
                <a16:creationId xmlns:a16="http://schemas.microsoft.com/office/drawing/2014/main" id="{BA0EC413-D054-4772-BE31-9BBB6FDABDBC}"/>
              </a:ext>
            </a:extLst>
          </p:cNvPr>
          <p:cNvGraphicFramePr>
            <a:graphicFrameLocks/>
          </p:cNvGraphicFramePr>
          <p:nvPr>
            <p:extLst>
              <p:ext uri="{D42A27DB-BD31-4B8C-83A1-F6EECF244321}">
                <p14:modId xmlns:p14="http://schemas.microsoft.com/office/powerpoint/2010/main" val="3438406982"/>
              </p:ext>
            </p:extLst>
          </p:nvPr>
        </p:nvGraphicFramePr>
        <p:xfrm>
          <a:off x="0" y="950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666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E48-89F2-407F-88E0-DCEA56D0EFF5}"/>
              </a:ext>
            </a:extLst>
          </p:cNvPr>
          <p:cNvSpPr>
            <a:spLocks noGrp="1"/>
          </p:cNvSpPr>
          <p:nvPr>
            <p:ph type="title"/>
          </p:nvPr>
        </p:nvSpPr>
        <p:spPr/>
        <p:txBody>
          <a:bodyPr/>
          <a:lstStyle/>
          <a:p>
            <a:r>
              <a:rPr lang="en-IE" dirty="0"/>
              <a:t>ILO classification in the LFS</a:t>
            </a:r>
          </a:p>
        </p:txBody>
      </p:sp>
      <p:sp>
        <p:nvSpPr>
          <p:cNvPr id="3" name="Content Placeholder 2">
            <a:extLst>
              <a:ext uri="{FF2B5EF4-FFF2-40B4-BE49-F238E27FC236}">
                <a16:creationId xmlns:a16="http://schemas.microsoft.com/office/drawing/2014/main" id="{42EC158D-8713-424D-8102-D6C923B3CE8C}"/>
              </a:ext>
            </a:extLst>
          </p:cNvPr>
          <p:cNvSpPr>
            <a:spLocks noGrp="1"/>
          </p:cNvSpPr>
          <p:nvPr>
            <p:ph idx="1"/>
          </p:nvPr>
        </p:nvSpPr>
        <p:spPr/>
        <p:txBody>
          <a:bodyPr>
            <a:normAutofit lnSpcReduction="10000"/>
          </a:bodyPr>
          <a:lstStyle/>
          <a:p>
            <a:r>
              <a:rPr lang="en-IE" sz="2800" b="1" dirty="0">
                <a:solidFill>
                  <a:srgbClr val="000000"/>
                </a:solidFill>
              </a:rPr>
              <a:t>Unemployment (15-74 years)</a:t>
            </a:r>
          </a:p>
          <a:p>
            <a:pPr lvl="1"/>
            <a:r>
              <a:rPr lang="en-US" sz="2000" dirty="0">
                <a:solidFill>
                  <a:srgbClr val="000000"/>
                </a:solidFill>
              </a:rPr>
              <a:t>Persons who in the week before the survey, were </a:t>
            </a:r>
          </a:p>
          <a:p>
            <a:pPr lvl="2"/>
            <a:r>
              <a:rPr lang="en-US" dirty="0">
                <a:solidFill>
                  <a:srgbClr val="000000"/>
                </a:solidFill>
              </a:rPr>
              <a:t>without work – i.e. did not meet criteria to be classified as employed under ILO</a:t>
            </a:r>
          </a:p>
          <a:p>
            <a:pPr lvl="2"/>
            <a:r>
              <a:rPr lang="en-US" dirty="0">
                <a:solidFill>
                  <a:srgbClr val="000000"/>
                </a:solidFill>
              </a:rPr>
              <a:t>available to start work within the next two weeks </a:t>
            </a:r>
          </a:p>
          <a:p>
            <a:pPr lvl="2"/>
            <a:r>
              <a:rPr lang="en-US" dirty="0">
                <a:solidFill>
                  <a:srgbClr val="000000"/>
                </a:solidFill>
              </a:rPr>
              <a:t>had taken specific steps, in the previous four weeks to find work </a:t>
            </a:r>
          </a:p>
          <a:p>
            <a:pPr lvl="2"/>
            <a:endParaRPr lang="en-IE" dirty="0"/>
          </a:p>
        </p:txBody>
      </p:sp>
      <p:sp>
        <p:nvSpPr>
          <p:cNvPr id="4" name="Slide Number Placeholder 3">
            <a:extLst>
              <a:ext uri="{FF2B5EF4-FFF2-40B4-BE49-F238E27FC236}">
                <a16:creationId xmlns:a16="http://schemas.microsoft.com/office/drawing/2014/main" id="{3606DDD9-9BA2-47DC-BC7F-2BE59AD88379}"/>
              </a:ext>
            </a:extLst>
          </p:cNvPr>
          <p:cNvSpPr>
            <a:spLocks noGrp="1"/>
          </p:cNvSpPr>
          <p:nvPr>
            <p:ph type="sldNum" sz="quarter" idx="4"/>
          </p:nvPr>
        </p:nvSpPr>
        <p:spPr/>
        <p:txBody>
          <a:bodyPr/>
          <a:lstStyle/>
          <a:p>
            <a:fld id="{517A7B32-69DB-4CF1-942C-111B3EAEDE95}" type="slidenum">
              <a:rPr lang="en-IE" smtClean="0"/>
              <a:t>30</a:t>
            </a:fld>
            <a:endParaRPr lang="en-IE" dirty="0"/>
          </a:p>
        </p:txBody>
      </p:sp>
    </p:spTree>
    <p:extLst>
      <p:ext uri="{BB962C8B-B14F-4D97-AF65-F5344CB8AC3E}">
        <p14:creationId xmlns:p14="http://schemas.microsoft.com/office/powerpoint/2010/main" val="440659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5501-49B8-487A-A6DE-B3C5FA3BDAEF}"/>
              </a:ext>
            </a:extLst>
          </p:cNvPr>
          <p:cNvSpPr>
            <a:spLocks noGrp="1"/>
          </p:cNvSpPr>
          <p:nvPr>
            <p:ph type="title"/>
          </p:nvPr>
        </p:nvSpPr>
        <p:spPr/>
        <p:txBody>
          <a:bodyPr/>
          <a:lstStyle/>
          <a:p>
            <a:r>
              <a:rPr lang="en-IE" dirty="0"/>
              <a:t>ILO classification and LFS	</a:t>
            </a:r>
          </a:p>
        </p:txBody>
      </p:sp>
      <p:sp>
        <p:nvSpPr>
          <p:cNvPr id="3" name="Content Placeholder 2">
            <a:extLst>
              <a:ext uri="{FF2B5EF4-FFF2-40B4-BE49-F238E27FC236}">
                <a16:creationId xmlns:a16="http://schemas.microsoft.com/office/drawing/2014/main" id="{01226503-49E3-47E5-9D48-FAB28A76B052}"/>
              </a:ext>
            </a:extLst>
          </p:cNvPr>
          <p:cNvSpPr>
            <a:spLocks noGrp="1"/>
          </p:cNvSpPr>
          <p:nvPr>
            <p:ph idx="1"/>
          </p:nvPr>
        </p:nvSpPr>
        <p:spPr/>
        <p:txBody>
          <a:bodyPr>
            <a:normAutofit/>
          </a:bodyPr>
          <a:lstStyle/>
          <a:p>
            <a:r>
              <a:rPr lang="en-IE" sz="2800" b="1" dirty="0">
                <a:solidFill>
                  <a:srgbClr val="000000"/>
                </a:solidFill>
              </a:rPr>
              <a:t>Inactive (15+ years)</a:t>
            </a:r>
          </a:p>
          <a:p>
            <a:pPr lvl="1"/>
            <a:r>
              <a:rPr lang="en-IE" dirty="0">
                <a:solidFill>
                  <a:srgbClr val="000000"/>
                </a:solidFill>
              </a:rPr>
              <a:t>All other persons</a:t>
            </a:r>
          </a:p>
        </p:txBody>
      </p:sp>
      <p:sp>
        <p:nvSpPr>
          <p:cNvPr id="4" name="Slide Number Placeholder 3">
            <a:extLst>
              <a:ext uri="{FF2B5EF4-FFF2-40B4-BE49-F238E27FC236}">
                <a16:creationId xmlns:a16="http://schemas.microsoft.com/office/drawing/2014/main" id="{F26B61FB-8343-4C2F-BF8D-EED7781FF88B}"/>
              </a:ext>
            </a:extLst>
          </p:cNvPr>
          <p:cNvSpPr>
            <a:spLocks noGrp="1"/>
          </p:cNvSpPr>
          <p:nvPr>
            <p:ph type="sldNum" sz="quarter" idx="4"/>
          </p:nvPr>
        </p:nvSpPr>
        <p:spPr/>
        <p:txBody>
          <a:bodyPr/>
          <a:lstStyle/>
          <a:p>
            <a:fld id="{517A7B32-69DB-4CF1-942C-111B3EAEDE95}" type="slidenum">
              <a:rPr lang="en-IE" smtClean="0"/>
              <a:t>31</a:t>
            </a:fld>
            <a:endParaRPr lang="en-IE" dirty="0"/>
          </a:p>
        </p:txBody>
      </p:sp>
    </p:spTree>
    <p:extLst>
      <p:ext uri="{BB962C8B-B14F-4D97-AF65-F5344CB8AC3E}">
        <p14:creationId xmlns:p14="http://schemas.microsoft.com/office/powerpoint/2010/main" val="2773601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a:xfrm>
            <a:off x="107504" y="205979"/>
            <a:ext cx="8928992" cy="857250"/>
          </a:xfrm>
        </p:spPr>
        <p:txBody>
          <a:bodyPr>
            <a:noAutofit/>
          </a:bodyPr>
          <a:lstStyle/>
          <a:p>
            <a:r>
              <a:rPr lang="en-IE" sz="2400" dirty="0"/>
              <a:t>Integration of European Social Statistics (IESS) Regulation</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107504" y="843558"/>
            <a:ext cx="8928992" cy="3204567"/>
          </a:xfrm>
        </p:spPr>
        <p:txBody>
          <a:bodyPr>
            <a:noAutofit/>
          </a:bodyPr>
          <a:lstStyle/>
          <a:p>
            <a:r>
              <a:rPr lang="en-US" sz="1600" dirty="0">
                <a:solidFill>
                  <a:srgbClr val="000000"/>
                </a:solidFill>
                <a:latin typeface="Roboto Slab Bold"/>
              </a:rPr>
              <a:t>New European regulation came into force on 01 January 2021</a:t>
            </a:r>
          </a:p>
          <a:p>
            <a:r>
              <a:rPr lang="en-US" sz="1600" dirty="0">
                <a:solidFill>
                  <a:srgbClr val="000000"/>
                </a:solidFill>
                <a:latin typeface="Roboto Slab Bold"/>
              </a:rPr>
              <a:t>Implications for Irish Labour Market Statistics :</a:t>
            </a:r>
          </a:p>
          <a:p>
            <a:pPr marL="457200" lvl="1" indent="0">
              <a:buNone/>
            </a:pPr>
            <a:r>
              <a:rPr lang="en-IE" sz="1600" dirty="0">
                <a:latin typeface="Roboto Slab Bold"/>
                <a:hlinkClick r:id="rId2"/>
              </a:rPr>
              <a:t>https://www.cso.ie/en/releasesandpublications/in/lfs/implicationsoftheimplementationoftheintegrationofeuropeansocialstatisticsiessframeworkregulationonlabourmarketstatisticsinirelandin2021/</a:t>
            </a:r>
            <a:endParaRPr lang="en-IE" sz="1600" dirty="0">
              <a:latin typeface="Roboto Slab Bold"/>
            </a:endParaRPr>
          </a:p>
          <a:p>
            <a:pPr indent="-285750"/>
            <a:r>
              <a:rPr lang="en-US" sz="1600" dirty="0">
                <a:solidFill>
                  <a:srgbClr val="000000"/>
                </a:solidFill>
                <a:latin typeface="Roboto Slab Bold"/>
              </a:rPr>
              <a:t>Impact of the regulation on the LFS series:</a:t>
            </a:r>
          </a:p>
          <a:p>
            <a:pPr marL="457200" lvl="1" indent="0">
              <a:buNone/>
            </a:pPr>
            <a:r>
              <a:rPr lang="en-IE" sz="1600" dirty="0">
                <a:latin typeface="Roboto Slab Bold"/>
                <a:hlinkClick r:id="rId3"/>
              </a:rPr>
              <a:t>https://www.cso.ie/en/releasesandpublications/ep/p-lfs/labourforcesurveyquarter12021/technicalnote/</a:t>
            </a:r>
            <a:endParaRPr lang="en-US" sz="1600" dirty="0">
              <a:latin typeface="Roboto Slab Bold"/>
            </a:endParaRPr>
          </a:p>
          <a:p>
            <a:r>
              <a:rPr lang="en-US" sz="1600" dirty="0">
                <a:solidFill>
                  <a:srgbClr val="000000"/>
                </a:solidFill>
                <a:latin typeface="Roboto Slab Bold"/>
              </a:rPr>
              <a:t>The LFS questionnaires for Ireland up to Q1 2022 are available here</a:t>
            </a:r>
            <a:r>
              <a:rPr lang="en-US" sz="1600" b="1" dirty="0">
                <a:solidFill>
                  <a:srgbClr val="000000"/>
                </a:solidFill>
                <a:latin typeface="Roboto Slab Bold"/>
              </a:rPr>
              <a:t>: </a:t>
            </a:r>
            <a:r>
              <a:rPr lang="en-US" sz="1600" dirty="0">
                <a:latin typeface="Roboto Slab Bold"/>
                <a:hlinkClick r:id="rId4"/>
              </a:rPr>
              <a:t>https://www.cso.ie/en/methods/surveyforms/labourforcesurvey/</a:t>
            </a:r>
            <a:endParaRPr lang="en-IE" sz="1600" dirty="0">
              <a:latin typeface="Roboto Slab Bold"/>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32</a:t>
            </a:fld>
            <a:endParaRPr lang="en-IE" dirty="0"/>
          </a:p>
        </p:txBody>
      </p:sp>
    </p:spTree>
    <p:extLst>
      <p:ext uri="{BB962C8B-B14F-4D97-AF65-F5344CB8AC3E}">
        <p14:creationId xmlns:p14="http://schemas.microsoft.com/office/powerpoint/2010/main" val="4144386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fontScale="90000"/>
          </a:bodyPr>
          <a:lstStyle/>
          <a:p>
            <a:r>
              <a:rPr lang="en-IE" dirty="0"/>
              <a:t>COVID-19 and the Labour Force Survey (LFS)</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251520" y="1063229"/>
            <a:ext cx="8496944" cy="2948681"/>
          </a:xfrm>
        </p:spPr>
        <p:txBody>
          <a:bodyPr>
            <a:normAutofit fontScale="77500" lnSpcReduction="20000"/>
          </a:bodyPr>
          <a:lstStyle/>
          <a:p>
            <a:r>
              <a:rPr lang="en-US" sz="2200" dirty="0">
                <a:solidFill>
                  <a:srgbClr val="000000"/>
                </a:solidFill>
                <a:latin typeface="Roboto Slab Bold"/>
              </a:rPr>
              <a:t>With the PUP scheme having finished on the 25 March 2022, COVID-19 Adjusted Measures of Employment and Unemployment in the LFS have been discontinued since the number of persons in receipt of the PUP at the end of the reference period is zero. </a:t>
            </a:r>
            <a:endParaRPr lang="en-IE" sz="2200" dirty="0">
              <a:solidFill>
                <a:srgbClr val="000000"/>
              </a:solidFill>
              <a:latin typeface="Roboto Slab Bold"/>
            </a:endParaRPr>
          </a:p>
          <a:p>
            <a:r>
              <a:rPr lang="en-IE" sz="2200" dirty="0">
                <a:solidFill>
                  <a:srgbClr val="000000"/>
                </a:solidFill>
                <a:latin typeface="Roboto Slab Bold"/>
              </a:rPr>
              <a:t>Users should note the following Information Note published with the Q2 2020 LFS results in August 2020 for information regarding these measures. Please see link</a:t>
            </a:r>
            <a:r>
              <a:rPr lang="en-IE" sz="2200" dirty="0">
                <a:solidFill>
                  <a:srgbClr val="FF0000"/>
                </a:solidFill>
              </a:rPr>
              <a:t> </a:t>
            </a:r>
            <a:r>
              <a:rPr lang="en-IE" u="sng" dirty="0">
                <a:hlinkClick r:id="rId2"/>
              </a:rPr>
              <a:t>https://www.cso.ie/en/releasesandpublications/in/lfs/informationnote-implicationsofcovid-19onthelabourforcesurvey-quarter22020update/</a:t>
            </a:r>
            <a:r>
              <a:rPr lang="en-IE" dirty="0">
                <a:hlinkClick r:id="rId2"/>
              </a:rPr>
              <a:t> </a:t>
            </a:r>
            <a:endParaRPr lang="en-IE" dirty="0"/>
          </a:p>
          <a:p>
            <a:r>
              <a:rPr lang="en-US" sz="2200" dirty="0">
                <a:solidFill>
                  <a:schemeClr val="bg1">
                    <a:lumMod val="50000"/>
                  </a:schemeClr>
                </a:solidFill>
              </a:rPr>
              <a:t>Labour Force Survey data for Quarter 2 2022 was collected by a combination of telephone and face-to-face interviews carried out by CSO Household Survey Interviewers.</a:t>
            </a:r>
            <a:endParaRPr lang="en-IE" sz="2200" dirty="0">
              <a:solidFill>
                <a:schemeClr val="bg1">
                  <a:lumMod val="50000"/>
                </a:schemeClr>
              </a:solidFill>
            </a:endParaRPr>
          </a:p>
          <a:p>
            <a:endParaRPr lang="en-IE" sz="2200" dirty="0">
              <a:solidFill>
                <a:srgbClr val="000000"/>
              </a:solidFill>
              <a:latin typeface="Roboto Slab Bold"/>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33</a:t>
            </a:fld>
            <a:endParaRPr lang="en-IE" dirty="0"/>
          </a:p>
        </p:txBody>
      </p:sp>
    </p:spTree>
    <p:extLst>
      <p:ext uri="{BB962C8B-B14F-4D97-AF65-F5344CB8AC3E}">
        <p14:creationId xmlns:p14="http://schemas.microsoft.com/office/powerpoint/2010/main" val="598476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a:bodyPr>
          <a:lstStyle/>
          <a:p>
            <a:r>
              <a:rPr lang="en-US" dirty="0"/>
              <a:t>Arrivals from Ukraine in Ireland </a:t>
            </a:r>
            <a:endParaRPr lang="en-IE" dirty="0"/>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251520" y="1063229"/>
            <a:ext cx="8496944" cy="2948681"/>
          </a:xfrm>
        </p:spPr>
        <p:txBody>
          <a:bodyPr>
            <a:normAutofit/>
          </a:bodyPr>
          <a:lstStyle/>
          <a:p>
            <a:r>
              <a:rPr lang="en-IE" sz="1800" dirty="0">
                <a:solidFill>
                  <a:srgbClr val="000000"/>
                </a:solidFill>
                <a:latin typeface="Roboto Slab Bold"/>
                <a:hlinkClick r:id="rId2"/>
              </a:rPr>
              <a:t>https://www.cso.ie/en/statistics/population/arrivalsfromukraineinireland/</a:t>
            </a:r>
            <a:r>
              <a:rPr lang="en-IE" sz="1800" dirty="0">
                <a:solidFill>
                  <a:srgbClr val="000000"/>
                </a:solidFill>
                <a:latin typeface="Roboto Slab Bold"/>
              </a:rPr>
              <a:t> </a:t>
            </a: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34</a:t>
            </a:fld>
            <a:endParaRPr lang="en-IE" dirty="0"/>
          </a:p>
        </p:txBody>
      </p:sp>
    </p:spTree>
    <p:extLst>
      <p:ext uri="{BB962C8B-B14F-4D97-AF65-F5344CB8AC3E}">
        <p14:creationId xmlns:p14="http://schemas.microsoft.com/office/powerpoint/2010/main" val="370935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6480720" cy="3350193"/>
          </a:xfrm>
        </p:spPr>
        <p:txBody>
          <a:bodyPr>
            <a:normAutofit/>
          </a:bodyPr>
          <a:lstStyle/>
          <a:p>
            <a:r>
              <a:rPr lang="en-US" sz="2800" dirty="0">
                <a:latin typeface="Roboto Slab"/>
              </a:rPr>
              <a:t>Section 2:</a:t>
            </a:r>
            <a:br>
              <a:rPr lang="en-US" sz="2800" dirty="0">
                <a:latin typeface="Roboto Slab"/>
              </a:rPr>
            </a:br>
            <a:r>
              <a:rPr lang="en-US" sz="2800" dirty="0">
                <a:latin typeface="Roboto Slab"/>
              </a:rPr>
              <a:t>In employment</a:t>
            </a:r>
            <a:br>
              <a:rPr lang="en-US" sz="2800" dirty="0">
                <a:latin typeface="Roboto Slab"/>
              </a:rPr>
            </a:br>
            <a:br>
              <a:rPr lang="en-US" sz="2800" dirty="0">
                <a:latin typeface="Roboto Slab"/>
              </a:rPr>
            </a:br>
            <a:r>
              <a:rPr lang="en-US" sz="2000" dirty="0">
                <a:latin typeface="Roboto Slab"/>
              </a:rPr>
              <a:t>Q2 2022:</a:t>
            </a:r>
            <a:br>
              <a:rPr lang="en-US" sz="2000" dirty="0">
                <a:latin typeface="Roboto Slab"/>
              </a:rPr>
            </a:br>
            <a:r>
              <a:rPr lang="en-US" sz="2000" dirty="0">
                <a:latin typeface="Roboto Slab"/>
              </a:rPr>
              <a:t>Persons in employment: 2,554,600 	(+8.7% YoY)</a:t>
            </a:r>
            <a:br>
              <a:rPr lang="en-US" sz="2000" dirty="0">
                <a:latin typeface="Roboto Slab"/>
              </a:rPr>
            </a:br>
            <a:r>
              <a:rPr lang="en-US" sz="2000" dirty="0">
                <a:latin typeface="Roboto Slab"/>
              </a:rPr>
              <a:t>Employment rate: 73.5% 		(+4.9 p.p. YoY)</a:t>
            </a:r>
            <a:br>
              <a:rPr lang="en-US" sz="2000" dirty="0">
                <a:latin typeface="Roboto Slab"/>
              </a:rPr>
            </a:br>
            <a:br>
              <a:rPr lang="en-US" sz="2000" dirty="0">
                <a:latin typeface="Roboto Slab"/>
              </a:rPr>
            </a:br>
            <a:r>
              <a:rPr lang="en-US" sz="2000" dirty="0">
                <a:latin typeface="Roboto Slab"/>
              </a:rPr>
              <a:t>Seasonally adjusted: 2,552,600 		(+1.0% </a:t>
            </a:r>
            <a:r>
              <a:rPr lang="en-US" sz="2000" dirty="0" err="1">
                <a:latin typeface="Roboto Slab"/>
              </a:rPr>
              <a:t>QoQ</a:t>
            </a:r>
            <a:r>
              <a:rPr lang="en-US" sz="2000" dirty="0">
                <a:latin typeface="Roboto Slab"/>
              </a:rPr>
              <a:t>)</a:t>
            </a:r>
            <a:endParaRPr lang="en-US" sz="2000" strike="sngStrike" dirty="0">
              <a:latin typeface="Roboto Slab"/>
            </a:endParaRPr>
          </a:p>
        </p:txBody>
      </p:sp>
    </p:spTree>
    <p:extLst>
      <p:ext uri="{BB962C8B-B14F-4D97-AF65-F5344CB8AC3E}">
        <p14:creationId xmlns:p14="http://schemas.microsoft.com/office/powerpoint/2010/main" val="155904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AF89A1C-934C-4482-B042-7E9EBDB6E8EF}"/>
              </a:ext>
            </a:extLst>
          </p:cNvPr>
          <p:cNvGraphicFramePr>
            <a:graphicFrameLocks/>
          </p:cNvGraphicFramePr>
          <p:nvPr>
            <p:extLst>
              <p:ext uri="{D42A27DB-BD31-4B8C-83A1-F6EECF244321}">
                <p14:modId xmlns:p14="http://schemas.microsoft.com/office/powerpoint/2010/main" val="3674273101"/>
              </p:ext>
            </p:extLst>
          </p:nvPr>
        </p:nvGraphicFramePr>
        <p:xfrm>
          <a:off x="0" y="964115"/>
          <a:ext cx="9144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a:normAutofit/>
          </a:bodyPr>
          <a:lstStyle/>
          <a:p>
            <a:r>
              <a:rPr lang="en-IE" sz="1800" b="0" dirty="0">
                <a:latin typeface="Roboto Slab"/>
              </a:rPr>
              <a:t>Employment rate by sex </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5</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35496" y="3795886"/>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391055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a:normAutofit/>
          </a:bodyPr>
          <a:lstStyle/>
          <a:p>
            <a:r>
              <a:rPr lang="en-IE" sz="1800" b="0" dirty="0">
                <a:latin typeface="Roboto Slab"/>
              </a:rPr>
              <a:t>Employment rate by age </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6</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35496" y="3795886"/>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7" name="Chart 6">
            <a:extLst>
              <a:ext uri="{FF2B5EF4-FFF2-40B4-BE49-F238E27FC236}">
                <a16:creationId xmlns:a16="http://schemas.microsoft.com/office/drawing/2014/main" id="{D6670704-7CF4-4403-97AD-E39407158155}"/>
              </a:ext>
            </a:extLst>
          </p:cNvPr>
          <p:cNvGraphicFramePr>
            <a:graphicFrameLocks/>
          </p:cNvGraphicFramePr>
          <p:nvPr>
            <p:extLst>
              <p:ext uri="{D42A27DB-BD31-4B8C-83A1-F6EECF244321}">
                <p14:modId xmlns:p14="http://schemas.microsoft.com/office/powerpoint/2010/main" val="1839358127"/>
              </p:ext>
            </p:extLst>
          </p:nvPr>
        </p:nvGraphicFramePr>
        <p:xfrm>
          <a:off x="0" y="987574"/>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63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271F7CE6-591D-4988-814B-829A12C10825}"/>
              </a:ext>
            </a:extLst>
          </p:cNvPr>
          <p:cNvGraphicFramePr>
            <a:graphicFrameLocks/>
          </p:cNvGraphicFramePr>
          <p:nvPr>
            <p:extLst>
              <p:ext uri="{D42A27DB-BD31-4B8C-83A1-F6EECF244321}">
                <p14:modId xmlns:p14="http://schemas.microsoft.com/office/powerpoint/2010/main" val="903188129"/>
              </p:ext>
            </p:extLst>
          </p:nvPr>
        </p:nvGraphicFramePr>
        <p:xfrm>
          <a:off x="0" y="978746"/>
          <a:ext cx="9144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800" b="0" dirty="0">
                <a:latin typeface="Roboto Slab"/>
              </a:rPr>
              <a:t>Persons in employment, by full time/part time (FTPT)</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7</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35496" y="3795886"/>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‘000</a:t>
            </a:r>
          </a:p>
          <a:p>
            <a:endParaRPr lang="en-IE" sz="800" dirty="0">
              <a:solidFill>
                <a:schemeClr val="accent4"/>
              </a:solidFill>
            </a:endParaRPr>
          </a:p>
        </p:txBody>
      </p:sp>
    </p:spTree>
    <p:extLst>
      <p:ext uri="{BB962C8B-B14F-4D97-AF65-F5344CB8AC3E}">
        <p14:creationId xmlns:p14="http://schemas.microsoft.com/office/powerpoint/2010/main" val="325093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600" b="0" dirty="0">
                <a:latin typeface="Roboto Slab"/>
              </a:rPr>
              <a:t>Persons </a:t>
            </a:r>
            <a:r>
              <a:rPr lang="en-IE" sz="1600" b="0" baseline="0" dirty="0">
                <a:latin typeface="Roboto Slab"/>
              </a:rPr>
              <a:t>in employment by NACE sector, Q2 2021 and Q2 2022</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8</a:t>
            </a:fld>
            <a:endParaRPr lang="en-IE" dirty="0"/>
          </a:p>
        </p:txBody>
      </p:sp>
      <p:sp>
        <p:nvSpPr>
          <p:cNvPr id="6" name="TextBox 1">
            <a:extLst>
              <a:ext uri="{FF2B5EF4-FFF2-40B4-BE49-F238E27FC236}">
                <a16:creationId xmlns:a16="http://schemas.microsoft.com/office/drawing/2014/main" id="{7D5FAEB4-260C-453A-BF9D-8AE807BD63E3}"/>
              </a:ext>
            </a:extLst>
          </p:cNvPr>
          <p:cNvSpPr txBox="1"/>
          <p:nvPr/>
        </p:nvSpPr>
        <p:spPr>
          <a:xfrm>
            <a:off x="8172400"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9" name="Chart 8">
            <a:extLst>
              <a:ext uri="{FF2B5EF4-FFF2-40B4-BE49-F238E27FC236}">
                <a16:creationId xmlns:a16="http://schemas.microsoft.com/office/drawing/2014/main" id="{F6749FA6-40D9-4B8A-ABA6-302571150C46}"/>
              </a:ext>
            </a:extLst>
          </p:cNvPr>
          <p:cNvGraphicFramePr>
            <a:graphicFrameLocks/>
          </p:cNvGraphicFramePr>
          <p:nvPr>
            <p:extLst>
              <p:ext uri="{D42A27DB-BD31-4B8C-83A1-F6EECF244321}">
                <p14:modId xmlns:p14="http://schemas.microsoft.com/office/powerpoint/2010/main" val="2941631177"/>
              </p:ext>
            </p:extLst>
          </p:nvPr>
        </p:nvGraphicFramePr>
        <p:xfrm>
          <a:off x="0" y="950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750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07AB3B-35AE-4841-8D57-B125D41621DE}"/>
              </a:ext>
            </a:extLst>
          </p:cNvPr>
          <p:cNvSpPr/>
          <p:nvPr/>
        </p:nvSpPr>
        <p:spPr>
          <a:xfrm>
            <a:off x="2530" y="1635646"/>
            <a:ext cx="432048" cy="23458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600" b="0" dirty="0">
                <a:latin typeface="Roboto Slab"/>
              </a:rPr>
              <a:t>Absences (as % of number employed)</a:t>
            </a:r>
            <a:r>
              <a:rPr lang="en-IE" sz="1600" b="0" baseline="0" dirty="0">
                <a:latin typeface="Roboto Slab"/>
              </a:rPr>
              <a:t>, by NACE sector, Q2 2021 and Q2 2022</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9</a:t>
            </a:fld>
            <a:endParaRPr lang="en-IE" dirty="0"/>
          </a:p>
        </p:txBody>
      </p:sp>
      <p:sp>
        <p:nvSpPr>
          <p:cNvPr id="9" name="Rectangle 8">
            <a:extLst>
              <a:ext uri="{FF2B5EF4-FFF2-40B4-BE49-F238E27FC236}">
                <a16:creationId xmlns:a16="http://schemas.microsoft.com/office/drawing/2014/main" id="{7C67EE2C-35AB-43CF-ADFA-15929951BCD2}"/>
              </a:ext>
            </a:extLst>
          </p:cNvPr>
          <p:cNvSpPr/>
          <p:nvPr/>
        </p:nvSpPr>
        <p:spPr>
          <a:xfrm>
            <a:off x="3203848" y="3651869"/>
            <a:ext cx="432048" cy="23458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11" name="Chart 10">
            <a:extLst>
              <a:ext uri="{FF2B5EF4-FFF2-40B4-BE49-F238E27FC236}">
                <a16:creationId xmlns:a16="http://schemas.microsoft.com/office/drawing/2014/main" id="{BA9246D7-52FD-4947-A930-300D03A98336}"/>
              </a:ext>
            </a:extLst>
          </p:cNvPr>
          <p:cNvGraphicFramePr>
            <a:graphicFrameLocks/>
          </p:cNvGraphicFramePr>
          <p:nvPr>
            <p:extLst>
              <p:ext uri="{D42A27DB-BD31-4B8C-83A1-F6EECF244321}">
                <p14:modId xmlns:p14="http://schemas.microsoft.com/office/powerpoint/2010/main" val="998428678"/>
              </p:ext>
            </p:extLst>
          </p:nvPr>
        </p:nvGraphicFramePr>
        <p:xfrm>
          <a:off x="0" y="95175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069434"/>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59214</TotalTime>
  <Words>1015</Words>
  <Application>Microsoft Office PowerPoint</Application>
  <PresentationFormat>On-screen Show (16:9)</PresentationFormat>
  <Paragraphs>184</Paragraphs>
  <Slides>34</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Cambria</vt:lpstr>
      <vt:lpstr>Roboto Slab</vt:lpstr>
      <vt:lpstr>Roboto Slab Bold</vt:lpstr>
      <vt:lpstr>Roboto Slab Light</vt:lpstr>
      <vt:lpstr>CSO Standard Text 2</vt:lpstr>
      <vt:lpstr>1_CSO Standard Text 2</vt:lpstr>
      <vt:lpstr>Labour Force Survey Quarter 2 2022 Results 25 August 2022</vt:lpstr>
      <vt:lpstr>Infographic</vt:lpstr>
      <vt:lpstr>Persons by employment status in 2 year intervals</vt:lpstr>
      <vt:lpstr>Section 2: In employment  Q2 2022: Persons in employment: 2,554,600  (+8.7% YoY) Employment rate: 73.5%   (+4.9 p.p. YoY)  Seasonally adjusted: 2,552,600   (+1.0% QoQ)</vt:lpstr>
      <vt:lpstr>Employment rate by sex </vt:lpstr>
      <vt:lpstr>Employment rate by age </vt:lpstr>
      <vt:lpstr>Persons in employment, by full time/part time (FTPT)</vt:lpstr>
      <vt:lpstr>Persons in employment by NACE sector, Q2 2021 and Q2 2022</vt:lpstr>
      <vt:lpstr>Absences (as % of number employed), by NACE sector, Q2 2021 and Q2 2022</vt:lpstr>
      <vt:lpstr>Total actual hours worked (millions) per week, by NACE sector, Q2 2021 and Q2 2022</vt:lpstr>
      <vt:lpstr>Employment status</vt:lpstr>
      <vt:lpstr>In employment (seasonally adjusted), number of persons </vt:lpstr>
      <vt:lpstr>% of employed working at home</vt:lpstr>
      <vt:lpstr>Section 3: Unemployment  Q2 2022: Persons unemployed: 119,900   (-64,200 YoY) Unemployment rate: 4.5%    (-2.8 p.p. YoY)  Seasonally adjusted: 116,400    (-12,100 QoQ) Seasonally adjusted unemployment rate: 4.4% (-0.5 p.p. QoQ)  </vt:lpstr>
      <vt:lpstr>Unemployed persons</vt:lpstr>
      <vt:lpstr>Unemployed by duration of unemployment </vt:lpstr>
      <vt:lpstr>Unemployment rate (seasonally adjusted)</vt:lpstr>
      <vt:lpstr>Section 4: Labour Force  Q2 2022: In labour force: 2,674,500   (+5.6% YoY) Participation rate: 65.2%   (+2.1 p.p. YoY)  Seasonally adjusted participation  rate: 65.3%    (+0.1 p.p. QoQ)  Outside the labour force: 1,424,800  (-3.9% YoY)</vt:lpstr>
      <vt:lpstr>Labour Force</vt:lpstr>
      <vt:lpstr>Participation rate by sex</vt:lpstr>
      <vt:lpstr>Participation rate by age</vt:lpstr>
      <vt:lpstr>Participation rate by NUTS3 region</vt:lpstr>
      <vt:lpstr>Participation rate (seasonally adjusted) </vt:lpstr>
      <vt:lpstr>Section 5: Summary</vt:lpstr>
      <vt:lpstr>Infographic</vt:lpstr>
      <vt:lpstr>PowerPoint Presentation</vt:lpstr>
      <vt:lpstr>Annex:  ILO Definitions and concepts   IESS Regulation  Impact of COVID-19 on LFS  Arrivals from Ukraine in Ireland </vt:lpstr>
      <vt:lpstr>ILO classification in the LFS</vt:lpstr>
      <vt:lpstr>Attachment to job </vt:lpstr>
      <vt:lpstr>ILO classification in the LFS</vt:lpstr>
      <vt:lpstr>ILO classification and LFS </vt:lpstr>
      <vt:lpstr>Integration of European Social Statistics (IESS) Regulation</vt:lpstr>
      <vt:lpstr>COVID-19 and the Labour Force Survey (LFS)</vt:lpstr>
      <vt:lpstr>Arrivals from Ukraine in Ireland </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Sam Scriven</cp:lastModifiedBy>
  <cp:revision>1615</cp:revision>
  <cp:lastPrinted>2022-08-12T15:26:43Z</cp:lastPrinted>
  <dcterms:created xsi:type="dcterms:W3CDTF">2017-12-13T09:54:14Z</dcterms:created>
  <dcterms:modified xsi:type="dcterms:W3CDTF">2022-08-24T15:34:08Z</dcterms:modified>
</cp:coreProperties>
</file>