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37"/>
  </p:notesMasterIdLst>
  <p:handoutMasterIdLst>
    <p:handoutMasterId r:id="rId38"/>
  </p:handoutMasterIdLst>
  <p:sldIdLst>
    <p:sldId id="256" r:id="rId3"/>
    <p:sldId id="765" r:id="rId4"/>
    <p:sldId id="766" r:id="rId5"/>
    <p:sldId id="300" r:id="rId6"/>
    <p:sldId id="728" r:id="rId7"/>
    <p:sldId id="767" r:id="rId8"/>
    <p:sldId id="687" r:id="rId9"/>
    <p:sldId id="688" r:id="rId10"/>
    <p:sldId id="768" r:id="rId11"/>
    <p:sldId id="702" r:id="rId12"/>
    <p:sldId id="769" r:id="rId13"/>
    <p:sldId id="301" r:id="rId14"/>
    <p:sldId id="760" r:id="rId15"/>
    <p:sldId id="661" r:id="rId16"/>
    <p:sldId id="770" r:id="rId17"/>
    <p:sldId id="761" r:id="rId18"/>
    <p:sldId id="302" r:id="rId19"/>
    <p:sldId id="757" r:id="rId20"/>
    <p:sldId id="758" r:id="rId21"/>
    <p:sldId id="756" r:id="rId22"/>
    <p:sldId id="748" r:id="rId23"/>
    <p:sldId id="752" r:id="rId24"/>
    <p:sldId id="725" r:id="rId25"/>
    <p:sldId id="774" r:id="rId26"/>
    <p:sldId id="690" r:id="rId27"/>
    <p:sldId id="513" r:id="rId28"/>
    <p:sldId id="512" r:id="rId29"/>
    <p:sldId id="459" r:id="rId30"/>
    <p:sldId id="462" r:id="rId31"/>
    <p:sldId id="755" r:id="rId32"/>
    <p:sldId id="753" r:id="rId33"/>
    <p:sldId id="772" r:id="rId34"/>
    <p:sldId id="771" r:id="rId35"/>
    <p:sldId id="773" r:id="rId3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828BA1-2D15-4581-9F75-6E10D5626921}">
          <p14:sldIdLst>
            <p14:sldId id="256"/>
            <p14:sldId id="765"/>
            <p14:sldId id="766"/>
            <p14:sldId id="300"/>
            <p14:sldId id="728"/>
            <p14:sldId id="767"/>
            <p14:sldId id="687"/>
            <p14:sldId id="688"/>
            <p14:sldId id="768"/>
            <p14:sldId id="702"/>
            <p14:sldId id="769"/>
            <p14:sldId id="301"/>
            <p14:sldId id="760"/>
            <p14:sldId id="661"/>
            <p14:sldId id="770"/>
            <p14:sldId id="761"/>
            <p14:sldId id="302"/>
            <p14:sldId id="757"/>
            <p14:sldId id="758"/>
            <p14:sldId id="756"/>
            <p14:sldId id="748"/>
            <p14:sldId id="752"/>
            <p14:sldId id="725"/>
            <p14:sldId id="774"/>
            <p14:sldId id="690"/>
            <p14:sldId id="513"/>
            <p14:sldId id="512"/>
            <p14:sldId id="459"/>
            <p14:sldId id="462"/>
            <p14:sldId id="755"/>
            <p14:sldId id="753"/>
            <p14:sldId id="772"/>
            <p14:sldId id="771"/>
            <p14:sldId id="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Davis" initials="TD" lastIdx="11" clrIdx="0">
    <p:extLst>
      <p:ext uri="{19B8F6BF-5375-455C-9EA6-DF929625EA0E}">
        <p15:presenceInfo xmlns:p15="http://schemas.microsoft.com/office/powerpoint/2012/main" userId="S::tara.davis@cso.ie::3a679252-3e27-4641-9950-78e7c0b46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C1BB"/>
    <a:srgbClr val="000000"/>
    <a:srgbClr val="57A3B5"/>
    <a:srgbClr val="3EC7CE"/>
    <a:srgbClr val="E9F4F4"/>
    <a:srgbClr val="52A6BA"/>
    <a:srgbClr val="63A9A1"/>
    <a:srgbClr val="40A7CC"/>
    <a:srgbClr val="49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964" autoAdjust="0"/>
  </p:normalViewPr>
  <p:slideViewPr>
    <p:cSldViewPr>
      <p:cViewPr varScale="1">
        <p:scale>
          <a:sx n="122" d="100"/>
          <a:sy n="122" d="100"/>
        </p:scale>
        <p:origin x="132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seminate\LME\Labour%20Market\ReleasesAndPublications\Labour%20Force%20Survey%20post%20COP%202022\Core%20Releases\2024Q3\Charts%20for%20Presentation\ILO%20by%20NUTS3%20-%20Q3%20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leyco\Downloads\QLF31.20241106T09113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seminate\LME\Labour%20Market\ReleasesAndPublications\Labour%20Force%20Survey%20post%20COP%202022\Core%20Releases\2024Q3\Charts%20for%20Presentation\ILO%20by%20age%20and%20sex%20-%20Q3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seminate\LME\Labour%20Market\ReleasesAndPublications\Labour%20Force%20Survey%20post%20COP%202022\Core%20Releases\2024Q3\Charts%20for%20Presentation\ILO%20by%20age%20and%20sex%20-%20Q3%20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seminate\LME\Labour%20Market\ReleasesAndPublications\Labour%20Force%20Survey%20post%20COP%202022\Core%20Releases\2024Q3\Charts%20for%20Presentation\Labour%20Market%20Utilisation%20-%20Q3%20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seminate\LME\Labour%20Market\ReleasesAndPublications\Labour%20Force%20Survey%20post%20COP%202022\Core%20Releases\2024Q3\Charts%20for%20Presentation\ILO%20by%20age%20and%20sex%20-%20Q3%202024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isseminate\LME\Labour%20Market\ReleasesAndPublications\Labour%20Force%20Survey%20post%20COP%202022\Core%20Releases\2024Q3\Charts%20for%20Presentation\ILO%20by%20NUTS3%20-%20Q3%20202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1351706036747E-2"/>
          <c:y val="4.1997354497354498E-2"/>
          <c:w val="0.92616087051618545"/>
          <c:h val="0.78209716209716207"/>
        </c:manualLayout>
      </c:layout>
      <c:lineChart>
        <c:grouping val="standard"/>
        <c:varyColors val="0"/>
        <c:ser>
          <c:idx val="0"/>
          <c:order val="0"/>
          <c:tx>
            <c:v>Persons in employment (15-89)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449-45DB-8647-EDD3344666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449-45DB-8647-EDD3344666A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49-45DB-8647-EDD3344666A1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449-45DB-8647-EDD3344666A1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449-45DB-8647-EDD334466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'Seasonally adjusted'!$D$4:$T$4</c:f>
              <c:strCache>
                <c:ptCount val="17"/>
                <c:pt idx="0">
                  <c:v>Q3 20</c:v>
                </c:pt>
                <c:pt idx="1">
                  <c:v>Q4 20</c:v>
                </c:pt>
                <c:pt idx="2">
                  <c:v>Q1 21</c:v>
                </c:pt>
                <c:pt idx="3">
                  <c:v>Q2 21</c:v>
                </c:pt>
                <c:pt idx="4">
                  <c:v>Q3 21</c:v>
                </c:pt>
                <c:pt idx="5">
                  <c:v>Q4 21</c:v>
                </c:pt>
                <c:pt idx="6">
                  <c:v>Q1 22</c:v>
                </c:pt>
                <c:pt idx="7">
                  <c:v>Q2 22</c:v>
                </c:pt>
                <c:pt idx="8">
                  <c:v>Q3 22</c:v>
                </c:pt>
                <c:pt idx="9">
                  <c:v>Q4 22</c:v>
                </c:pt>
                <c:pt idx="10">
                  <c:v>Q1 23</c:v>
                </c:pt>
                <c:pt idx="11">
                  <c:v>Q2 23</c:v>
                </c:pt>
                <c:pt idx="12">
                  <c:v>Q3 23</c:v>
                </c:pt>
                <c:pt idx="13">
                  <c:v>Q4 23</c:v>
                </c:pt>
                <c:pt idx="14">
                  <c:v>Q1 24</c:v>
                </c:pt>
                <c:pt idx="15">
                  <c:v>Q2 24</c:v>
                </c:pt>
                <c:pt idx="16">
                  <c:v>Q3 24</c:v>
                </c:pt>
              </c:strCache>
            </c:strRef>
          </c:cat>
          <c:val>
            <c:numRef>
              <c:f>'Seasonally adjusted'!$D$59:$T$59</c:f>
              <c:numCache>
                <c:formatCode>#,##0.0</c:formatCode>
                <c:ptCount val="17"/>
                <c:pt idx="0">
                  <c:v>2268.9</c:v>
                </c:pt>
                <c:pt idx="1">
                  <c:v>2299.6999999999998</c:v>
                </c:pt>
                <c:pt idx="2">
                  <c:v>2275.9</c:v>
                </c:pt>
                <c:pt idx="3">
                  <c:v>2376.1</c:v>
                </c:pt>
                <c:pt idx="4">
                  <c:v>2509.1999999999998</c:v>
                </c:pt>
                <c:pt idx="5">
                  <c:v>2547.1</c:v>
                </c:pt>
                <c:pt idx="6">
                  <c:v>2576.6999999999998</c:v>
                </c:pt>
                <c:pt idx="7">
                  <c:v>2594</c:v>
                </c:pt>
                <c:pt idx="8">
                  <c:v>2596</c:v>
                </c:pt>
                <c:pt idx="9">
                  <c:v>2613.6</c:v>
                </c:pt>
                <c:pt idx="10">
                  <c:v>2670.4</c:v>
                </c:pt>
                <c:pt idx="11">
                  <c:v>2675.4</c:v>
                </c:pt>
                <c:pt idx="12">
                  <c:v>2688.2</c:v>
                </c:pt>
                <c:pt idx="13">
                  <c:v>2703.6</c:v>
                </c:pt>
                <c:pt idx="14">
                  <c:v>2722.6</c:v>
                </c:pt>
                <c:pt idx="15">
                  <c:v>2747.6</c:v>
                </c:pt>
                <c:pt idx="16">
                  <c:v>2785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49-45DB-8647-EDD3344666A1}"/>
            </c:ext>
          </c:extLst>
        </c:ser>
        <c:ser>
          <c:idx val="1"/>
          <c:order val="1"/>
          <c:tx>
            <c:v>Persons unemployed (15-74)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449-45DB-8647-EDD3344666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449-45DB-8647-EDD3344666A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449-45DB-8647-EDD3344666A1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449-45DB-8647-EDD3344666A1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449-45DB-8647-EDD334466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'Seasonally adjusted'!$D$4:$T$4</c:f>
              <c:strCache>
                <c:ptCount val="17"/>
                <c:pt idx="0">
                  <c:v>Q3 20</c:v>
                </c:pt>
                <c:pt idx="1">
                  <c:v>Q4 20</c:v>
                </c:pt>
                <c:pt idx="2">
                  <c:v>Q1 21</c:v>
                </c:pt>
                <c:pt idx="3">
                  <c:v>Q2 21</c:v>
                </c:pt>
                <c:pt idx="4">
                  <c:v>Q3 21</c:v>
                </c:pt>
                <c:pt idx="5">
                  <c:v>Q4 21</c:v>
                </c:pt>
                <c:pt idx="6">
                  <c:v>Q1 22</c:v>
                </c:pt>
                <c:pt idx="7">
                  <c:v>Q2 22</c:v>
                </c:pt>
                <c:pt idx="8">
                  <c:v>Q3 22</c:v>
                </c:pt>
                <c:pt idx="9">
                  <c:v>Q4 22</c:v>
                </c:pt>
                <c:pt idx="10">
                  <c:v>Q1 23</c:v>
                </c:pt>
                <c:pt idx="11">
                  <c:v>Q2 23</c:v>
                </c:pt>
                <c:pt idx="12">
                  <c:v>Q3 23</c:v>
                </c:pt>
                <c:pt idx="13">
                  <c:v>Q4 23</c:v>
                </c:pt>
                <c:pt idx="14">
                  <c:v>Q1 24</c:v>
                </c:pt>
                <c:pt idx="15">
                  <c:v>Q2 24</c:v>
                </c:pt>
                <c:pt idx="16">
                  <c:v>Q3 24</c:v>
                </c:pt>
              </c:strCache>
            </c:strRef>
          </c:cat>
          <c:val>
            <c:numRef>
              <c:f>'Seasonally adjusted'!$D$76:$T$76</c:f>
              <c:numCache>
                <c:formatCode>#,##0.0</c:formatCode>
                <c:ptCount val="17"/>
                <c:pt idx="0">
                  <c:v>171.5</c:v>
                </c:pt>
                <c:pt idx="1">
                  <c:v>153</c:v>
                </c:pt>
                <c:pt idx="2">
                  <c:v>178.3</c:v>
                </c:pt>
                <c:pt idx="3">
                  <c:v>178.3</c:v>
                </c:pt>
                <c:pt idx="4">
                  <c:v>143.4</c:v>
                </c:pt>
                <c:pt idx="5">
                  <c:v>139.19999999999999</c:v>
                </c:pt>
                <c:pt idx="6">
                  <c:v>130.80000000000001</c:v>
                </c:pt>
                <c:pt idx="7">
                  <c:v>115.9</c:v>
                </c:pt>
                <c:pt idx="8">
                  <c:v>113.7</c:v>
                </c:pt>
                <c:pt idx="9">
                  <c:v>120.4</c:v>
                </c:pt>
                <c:pt idx="10">
                  <c:v>115.8</c:v>
                </c:pt>
                <c:pt idx="11">
                  <c:v>116.5</c:v>
                </c:pt>
                <c:pt idx="12">
                  <c:v>122.9</c:v>
                </c:pt>
                <c:pt idx="13">
                  <c:v>126.1</c:v>
                </c:pt>
                <c:pt idx="14">
                  <c:v>120.8</c:v>
                </c:pt>
                <c:pt idx="15">
                  <c:v>125.6</c:v>
                </c:pt>
                <c:pt idx="16">
                  <c:v>128.4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49-45DB-8647-EDD3344666A1}"/>
            </c:ext>
          </c:extLst>
        </c:ser>
        <c:ser>
          <c:idx val="2"/>
          <c:order val="2"/>
          <c:tx>
            <c:v>Not in the labour force (15+)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449-45DB-8647-EDD3344666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449-45DB-8647-EDD3344666A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449-45DB-8647-EDD3344666A1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449-45DB-8647-EDD3344666A1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49-45DB-8647-EDD334466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'Seasonally adjusted'!$D$4:$T$4</c:f>
              <c:strCache>
                <c:ptCount val="17"/>
                <c:pt idx="0">
                  <c:v>Q3 20</c:v>
                </c:pt>
                <c:pt idx="1">
                  <c:v>Q4 20</c:v>
                </c:pt>
                <c:pt idx="2">
                  <c:v>Q1 21</c:v>
                </c:pt>
                <c:pt idx="3">
                  <c:v>Q2 21</c:v>
                </c:pt>
                <c:pt idx="4">
                  <c:v>Q3 21</c:v>
                </c:pt>
                <c:pt idx="5">
                  <c:v>Q4 21</c:v>
                </c:pt>
                <c:pt idx="6">
                  <c:v>Q1 22</c:v>
                </c:pt>
                <c:pt idx="7">
                  <c:v>Q2 22</c:v>
                </c:pt>
                <c:pt idx="8">
                  <c:v>Q3 22</c:v>
                </c:pt>
                <c:pt idx="9">
                  <c:v>Q4 22</c:v>
                </c:pt>
                <c:pt idx="10">
                  <c:v>Q1 23</c:v>
                </c:pt>
                <c:pt idx="11">
                  <c:v>Q2 23</c:v>
                </c:pt>
                <c:pt idx="12">
                  <c:v>Q3 23</c:v>
                </c:pt>
                <c:pt idx="13">
                  <c:v>Q4 23</c:v>
                </c:pt>
                <c:pt idx="14">
                  <c:v>Q1 24</c:v>
                </c:pt>
                <c:pt idx="15">
                  <c:v>Q2 24</c:v>
                </c:pt>
                <c:pt idx="16">
                  <c:v>Q3 24</c:v>
                </c:pt>
              </c:strCache>
            </c:strRef>
          </c:cat>
          <c:val>
            <c:numRef>
              <c:f>'Seasonally adjusted'!$D$77:$T$77</c:f>
              <c:numCache>
                <c:formatCode>#,##0.0</c:formatCode>
                <c:ptCount val="17"/>
                <c:pt idx="0">
                  <c:v>1583.3</c:v>
                </c:pt>
                <c:pt idx="1">
                  <c:v>1594.5</c:v>
                </c:pt>
                <c:pt idx="2">
                  <c:v>1607.7</c:v>
                </c:pt>
                <c:pt idx="3">
                  <c:v>1504.6</c:v>
                </c:pt>
                <c:pt idx="4">
                  <c:v>1438</c:v>
                </c:pt>
                <c:pt idx="5">
                  <c:v>1430.6</c:v>
                </c:pt>
                <c:pt idx="6">
                  <c:v>1438.2</c:v>
                </c:pt>
                <c:pt idx="7">
                  <c:v>1454.7</c:v>
                </c:pt>
                <c:pt idx="8">
                  <c:v>1489.2</c:v>
                </c:pt>
                <c:pt idx="9">
                  <c:v>1489.9</c:v>
                </c:pt>
                <c:pt idx="10">
                  <c:v>1471.4</c:v>
                </c:pt>
                <c:pt idx="11">
                  <c:v>1473.2</c:v>
                </c:pt>
                <c:pt idx="12">
                  <c:v>1477.9</c:v>
                </c:pt>
                <c:pt idx="13">
                  <c:v>1489.9</c:v>
                </c:pt>
                <c:pt idx="14">
                  <c:v>1498.5</c:v>
                </c:pt>
                <c:pt idx="15">
                  <c:v>1492.7</c:v>
                </c:pt>
                <c:pt idx="16">
                  <c:v>1480.7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49-45DB-8647-EDD334466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542784"/>
        <c:axId val="914413600"/>
      </c:lineChart>
      <c:catAx>
        <c:axId val="11805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413600"/>
        <c:crosses val="autoZero"/>
        <c:auto val="1"/>
        <c:lblAlgn val="ctr"/>
        <c:lblOffset val="100"/>
        <c:noMultiLvlLbl val="0"/>
      </c:catAx>
      <c:valAx>
        <c:axId val="91441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54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 by sex and age'!$P$2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CE-462E-AB28-34109D6BFAA7}"/>
                </c:ext>
              </c:extLst>
            </c:dLbl>
            <c:dLbl>
              <c:idx val="3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2CE-462E-AB28-34109D6BFAA7}"/>
                </c:ext>
              </c:extLst>
            </c:dLbl>
            <c:dLbl>
              <c:idx val="4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2CE-462E-AB28-34109D6BFAA7}"/>
                </c:ext>
              </c:extLst>
            </c:dLbl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age'!$O$24:$O$28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'ILO by sex and age'!$P$24:$P$28</c:f>
              <c:numCache>
                <c:formatCode>0.0</c:formatCode>
                <c:ptCount val="5"/>
                <c:pt idx="0">
                  <c:v>8.4886237283932076E-2</c:v>
                </c:pt>
                <c:pt idx="1">
                  <c:v>-3.1156936772419908</c:v>
                </c:pt>
                <c:pt idx="2">
                  <c:v>-4.5378549365918168</c:v>
                </c:pt>
                <c:pt idx="3">
                  <c:v>0.85613869950705634</c:v>
                </c:pt>
                <c:pt idx="4">
                  <c:v>1.8119404504143608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E-462E-AB28-34109D6BFAA7}"/>
            </c:ext>
          </c:extLst>
        </c:ser>
        <c:ser>
          <c:idx val="1"/>
          <c:order val="1"/>
          <c:tx>
            <c:strRef>
              <c:f>'ILO by sex and age'!$Q$2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CE-462E-AB28-34109D6BFAA7}"/>
                </c:ext>
              </c:extLst>
            </c:dLbl>
            <c:dLbl>
              <c:idx val="3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2CE-462E-AB28-34109D6BFAA7}"/>
                </c:ext>
              </c:extLst>
            </c:dLbl>
            <c:dLbl>
              <c:idx val="4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2CE-462E-AB28-34109D6BFAA7}"/>
                </c:ext>
              </c:extLst>
            </c:dLbl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age'!$O$24:$O$28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'ILO by sex and age'!$Q$24:$Q$28</c:f>
              <c:numCache>
                <c:formatCode>0.0</c:formatCode>
                <c:ptCount val="5"/>
                <c:pt idx="0">
                  <c:v>-0.99956392876511302</c:v>
                </c:pt>
                <c:pt idx="1">
                  <c:v>6.1961542262854898</c:v>
                </c:pt>
                <c:pt idx="2">
                  <c:v>-5.3443478112378209</c:v>
                </c:pt>
                <c:pt idx="3">
                  <c:v>0.17352903361836258</c:v>
                </c:pt>
                <c:pt idx="4">
                  <c:v>3.5962121153842821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E-462E-AB28-34109D6BF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561448"/>
        <c:axId val="950569648"/>
      </c:barChart>
      <c:catAx>
        <c:axId val="95056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9648"/>
        <c:crosses val="autoZero"/>
        <c:auto val="1"/>
        <c:lblAlgn val="ctr"/>
        <c:lblOffset val="100"/>
        <c:noMultiLvlLbl val="0"/>
      </c:catAx>
      <c:valAx>
        <c:axId val="9505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'Unemployment rate'!$I$12</c:f>
              <c:strCache>
                <c:ptCount val="1"/>
                <c:pt idx="0">
                  <c:v>2024Q3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rate'!$G$13:$G$20</c:f>
              <c:strCache>
                <c:ptCount val="8"/>
                <c:pt idx="0">
                  <c:v>Border</c:v>
                </c:pt>
                <c:pt idx="1">
                  <c:v>West</c:v>
                </c:pt>
                <c:pt idx="2">
                  <c:v>Mid-West</c:v>
                </c:pt>
                <c:pt idx="3">
                  <c:v>South-East</c:v>
                </c:pt>
                <c:pt idx="4">
                  <c:v>South-West</c:v>
                </c:pt>
                <c:pt idx="5">
                  <c:v>Dublin</c:v>
                </c:pt>
                <c:pt idx="6">
                  <c:v>Mid-East</c:v>
                </c:pt>
                <c:pt idx="7">
                  <c:v>Midland</c:v>
                </c:pt>
              </c:strCache>
            </c:strRef>
          </c:cat>
          <c:val>
            <c:numRef>
              <c:f>'Unemployment rate'!$I$13:$I$20</c:f>
              <c:numCache>
                <c:formatCode>0.0%</c:formatCode>
                <c:ptCount val="8"/>
                <c:pt idx="0">
                  <c:v>3.4073525784462461E-2</c:v>
                </c:pt>
                <c:pt idx="1">
                  <c:v>4.6345482352235026E-2</c:v>
                </c:pt>
                <c:pt idx="2">
                  <c:v>4.5025047514952982E-2</c:v>
                </c:pt>
                <c:pt idx="3">
                  <c:v>3.8661749746461631E-2</c:v>
                </c:pt>
                <c:pt idx="4">
                  <c:v>4.5616668371299525E-2</c:v>
                </c:pt>
                <c:pt idx="5">
                  <c:v>4.9103229089899211E-2</c:v>
                </c:pt>
                <c:pt idx="6">
                  <c:v>3.8999760109782788E-2</c:v>
                </c:pt>
                <c:pt idx="7">
                  <c:v>5.164599233176545E-2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F-4B64-89F7-B1A2AA835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180704"/>
        <c:axId val="492184968"/>
      </c:barChart>
      <c:catAx>
        <c:axId val="4921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184968"/>
        <c:crosses val="autoZero"/>
        <c:auto val="1"/>
        <c:lblAlgn val="ctr"/>
        <c:lblOffset val="100"/>
        <c:noMultiLvlLbl val="0"/>
      </c:catAx>
      <c:valAx>
        <c:axId val="49218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1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Unpivoted!$H$1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159776902887146E-2"/>
                  <c:y val="-5.0636820330969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87-4A30-9411-853CB77A6F6F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87-4A30-9411-853CB77A6F6F}"/>
                </c:ext>
              </c:extLst>
            </c:dLbl>
            <c:dLbl>
              <c:idx val="4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87-4A30-9411-853CB77A6F6F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r>
                      <a:rPr lang="en-US" dirty="0"/>
                      <a:t>9.8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787-4A30-9411-853CB77A6F6F}"/>
                </c:ext>
              </c:extLst>
            </c:dLbl>
            <c:dLbl>
              <c:idx val="6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87-4A30-9411-853CB77A6F6F}"/>
                </c:ext>
              </c:extLst>
            </c:dLbl>
            <c:dLbl>
              <c:idx val="8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87-4A30-9411-853CB77A6F6F}"/>
                </c:ext>
              </c:extLst>
            </c:dLbl>
            <c:dLbl>
              <c:idx val="9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87-4A30-9411-853CB77A6F6F}"/>
                </c:ext>
              </c:extLst>
            </c:dLbl>
            <c:dLbl>
              <c:idx val="9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87-4A30-9411-853CB77A6F6F}"/>
                </c:ext>
              </c:extLst>
            </c:dLbl>
            <c:dLbl>
              <c:idx val="105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87-4A30-9411-853CB77A6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Unpivoted!$G$2:$G$107</c:f>
              <c:strCache>
                <c:ptCount val="106"/>
                <c:pt idx="0">
                  <c:v>1998Q1</c:v>
                </c:pt>
                <c:pt idx="1">
                  <c:v>1998Q2</c:v>
                </c:pt>
                <c:pt idx="2">
                  <c:v>1998Q3</c:v>
                </c:pt>
                <c:pt idx="3">
                  <c:v>1998Q4</c:v>
                </c:pt>
                <c:pt idx="4">
                  <c:v>1999Q1</c:v>
                </c:pt>
                <c:pt idx="5">
                  <c:v>1999Q2</c:v>
                </c:pt>
                <c:pt idx="6">
                  <c:v>1999Q3</c:v>
                </c:pt>
                <c:pt idx="7">
                  <c:v>1999Q4</c:v>
                </c:pt>
                <c:pt idx="8">
                  <c:v>2000Q1</c:v>
                </c:pt>
                <c:pt idx="9">
                  <c:v>2000Q2</c:v>
                </c:pt>
                <c:pt idx="10">
                  <c:v>2000Q3</c:v>
                </c:pt>
                <c:pt idx="11">
                  <c:v>2000Q4</c:v>
                </c:pt>
                <c:pt idx="12">
                  <c:v>2001Q1</c:v>
                </c:pt>
                <c:pt idx="13">
                  <c:v>2001Q2</c:v>
                </c:pt>
                <c:pt idx="14">
                  <c:v>2001Q3</c:v>
                </c:pt>
                <c:pt idx="15">
                  <c:v>2001Q4</c:v>
                </c:pt>
                <c:pt idx="16">
                  <c:v>2002Q1</c:v>
                </c:pt>
                <c:pt idx="17">
                  <c:v>2002Q2</c:v>
                </c:pt>
                <c:pt idx="18">
                  <c:v>2002Q3</c:v>
                </c:pt>
                <c:pt idx="19">
                  <c:v>2002Q4</c:v>
                </c:pt>
                <c:pt idx="20">
                  <c:v>2003Q1</c:v>
                </c:pt>
                <c:pt idx="21">
                  <c:v>2003Q2</c:v>
                </c:pt>
                <c:pt idx="22">
                  <c:v>2003Q3</c:v>
                </c:pt>
                <c:pt idx="23">
                  <c:v>2003Q4</c:v>
                </c:pt>
                <c:pt idx="24">
                  <c:v>2004Q1</c:v>
                </c:pt>
                <c:pt idx="25">
                  <c:v>2004Q2</c:v>
                </c:pt>
                <c:pt idx="26">
                  <c:v>2004Q3</c:v>
                </c:pt>
                <c:pt idx="27">
                  <c:v>2004Q4</c:v>
                </c:pt>
                <c:pt idx="28">
                  <c:v>2005Q1</c:v>
                </c:pt>
                <c:pt idx="29">
                  <c:v>2005Q2</c:v>
                </c:pt>
                <c:pt idx="30">
                  <c:v>2005Q3</c:v>
                </c:pt>
                <c:pt idx="31">
                  <c:v>2005Q4</c:v>
                </c:pt>
                <c:pt idx="32">
                  <c:v>2006Q1</c:v>
                </c:pt>
                <c:pt idx="33">
                  <c:v>2006Q2</c:v>
                </c:pt>
                <c:pt idx="34">
                  <c:v>2006Q3</c:v>
                </c:pt>
                <c:pt idx="35">
                  <c:v>2006Q4</c:v>
                </c:pt>
                <c:pt idx="36">
                  <c:v>2007Q1</c:v>
                </c:pt>
                <c:pt idx="37">
                  <c:v>2007Q2</c:v>
                </c:pt>
                <c:pt idx="38">
                  <c:v>2007Q3</c:v>
                </c:pt>
                <c:pt idx="39">
                  <c:v>2007Q4</c:v>
                </c:pt>
                <c:pt idx="40">
                  <c:v>2008Q1</c:v>
                </c:pt>
                <c:pt idx="41">
                  <c:v>2008Q2</c:v>
                </c:pt>
                <c:pt idx="42">
                  <c:v>2008Q3</c:v>
                </c:pt>
                <c:pt idx="43">
                  <c:v>2008Q4</c:v>
                </c:pt>
                <c:pt idx="44">
                  <c:v>2009Q1</c:v>
                </c:pt>
                <c:pt idx="45">
                  <c:v>2009Q2</c:v>
                </c:pt>
                <c:pt idx="46">
                  <c:v>2009Q3</c:v>
                </c:pt>
                <c:pt idx="47">
                  <c:v>2009Q4</c:v>
                </c:pt>
                <c:pt idx="48">
                  <c:v>2010Q1</c:v>
                </c:pt>
                <c:pt idx="49">
                  <c:v>2010Q2</c:v>
                </c:pt>
                <c:pt idx="50">
                  <c:v>2010Q3</c:v>
                </c:pt>
                <c:pt idx="51">
                  <c:v>2010Q4</c:v>
                </c:pt>
                <c:pt idx="52">
                  <c:v>2011Q1</c:v>
                </c:pt>
                <c:pt idx="53">
                  <c:v>2011Q2</c:v>
                </c:pt>
                <c:pt idx="54">
                  <c:v>2011Q3</c:v>
                </c:pt>
                <c:pt idx="55">
                  <c:v>2011Q4</c:v>
                </c:pt>
                <c:pt idx="56">
                  <c:v>2012Q1</c:v>
                </c:pt>
                <c:pt idx="57">
                  <c:v>2012Q2</c:v>
                </c:pt>
                <c:pt idx="58">
                  <c:v>2012Q3</c:v>
                </c:pt>
                <c:pt idx="59">
                  <c:v>2012Q4</c:v>
                </c:pt>
                <c:pt idx="60">
                  <c:v>2013Q1</c:v>
                </c:pt>
                <c:pt idx="61">
                  <c:v>2013Q2</c:v>
                </c:pt>
                <c:pt idx="62">
                  <c:v>2013Q3</c:v>
                </c:pt>
                <c:pt idx="63">
                  <c:v>2013Q4</c:v>
                </c:pt>
                <c:pt idx="64">
                  <c:v>2014Q1</c:v>
                </c:pt>
                <c:pt idx="65">
                  <c:v>2014Q2</c:v>
                </c:pt>
                <c:pt idx="66">
                  <c:v>2014Q3</c:v>
                </c:pt>
                <c:pt idx="67">
                  <c:v>2014Q4</c:v>
                </c:pt>
                <c:pt idx="68">
                  <c:v>2015Q1</c:v>
                </c:pt>
                <c:pt idx="69">
                  <c:v>2015Q2</c:v>
                </c:pt>
                <c:pt idx="70">
                  <c:v>2015Q3</c:v>
                </c:pt>
                <c:pt idx="71">
                  <c:v>2015Q4</c:v>
                </c:pt>
                <c:pt idx="72">
                  <c:v>2016Q1</c:v>
                </c:pt>
                <c:pt idx="73">
                  <c:v>2016Q2</c:v>
                </c:pt>
                <c:pt idx="74">
                  <c:v>2016Q3</c:v>
                </c:pt>
                <c:pt idx="75">
                  <c:v>2016Q4</c:v>
                </c:pt>
                <c:pt idx="76">
                  <c:v>2017Q1</c:v>
                </c:pt>
                <c:pt idx="77">
                  <c:v>2017Q2</c:v>
                </c:pt>
                <c:pt idx="78">
                  <c:v>2017Q3</c:v>
                </c:pt>
                <c:pt idx="79">
                  <c:v>2017Q4</c:v>
                </c:pt>
                <c:pt idx="80">
                  <c:v>2018Q1</c:v>
                </c:pt>
                <c:pt idx="81">
                  <c:v>2018Q2</c:v>
                </c:pt>
                <c:pt idx="82">
                  <c:v>2018Q3</c:v>
                </c:pt>
                <c:pt idx="83">
                  <c:v>2018Q4</c:v>
                </c:pt>
                <c:pt idx="84">
                  <c:v>2019Q1</c:v>
                </c:pt>
                <c:pt idx="85">
                  <c:v>2019Q2</c:v>
                </c:pt>
                <c:pt idx="86">
                  <c:v>2019Q3</c:v>
                </c:pt>
                <c:pt idx="87">
                  <c:v>2019Q4</c:v>
                </c:pt>
                <c:pt idx="88">
                  <c:v>2020Q1</c:v>
                </c:pt>
                <c:pt idx="89">
                  <c:v>2020Q2</c:v>
                </c:pt>
                <c:pt idx="90">
                  <c:v>2020Q3</c:v>
                </c:pt>
                <c:pt idx="91">
                  <c:v>2020Q4</c:v>
                </c:pt>
                <c:pt idx="92">
                  <c:v>2021Q1</c:v>
                </c:pt>
                <c:pt idx="93">
                  <c:v>2021Q2</c:v>
                </c:pt>
                <c:pt idx="94">
                  <c:v>2021Q3</c:v>
                </c:pt>
                <c:pt idx="95">
                  <c:v>2021Q4</c:v>
                </c:pt>
                <c:pt idx="96">
                  <c:v>2022Q1</c:v>
                </c:pt>
                <c:pt idx="97">
                  <c:v>2022Q2</c:v>
                </c:pt>
                <c:pt idx="98">
                  <c:v>2022Q3</c:v>
                </c:pt>
                <c:pt idx="99">
                  <c:v>2022Q4</c:v>
                </c:pt>
                <c:pt idx="100">
                  <c:v>2023Q1</c:v>
                </c:pt>
                <c:pt idx="101">
                  <c:v>2023Q2</c:v>
                </c:pt>
                <c:pt idx="102">
                  <c:v>2023Q3</c:v>
                </c:pt>
                <c:pt idx="103">
                  <c:v>2023Q4</c:v>
                </c:pt>
                <c:pt idx="104">
                  <c:v>2024Q1</c:v>
                </c:pt>
                <c:pt idx="105">
                  <c:v>2024Q2</c:v>
                </c:pt>
              </c:strCache>
            </c:strRef>
          </c:cat>
          <c:val>
            <c:numRef>
              <c:f>Unpivoted!$H$2:$H$107</c:f>
              <c:numCache>
                <c:formatCode>General</c:formatCode>
                <c:ptCount val="106"/>
                <c:pt idx="0">
                  <c:v>4.4000000000000004</c:v>
                </c:pt>
                <c:pt idx="1">
                  <c:v>3.8</c:v>
                </c:pt>
                <c:pt idx="2">
                  <c:v>3.5</c:v>
                </c:pt>
                <c:pt idx="3">
                  <c:v>3</c:v>
                </c:pt>
                <c:pt idx="4">
                  <c:v>2.8</c:v>
                </c:pt>
                <c:pt idx="5">
                  <c:v>2.4</c:v>
                </c:pt>
                <c:pt idx="6">
                  <c:v>2.1</c:v>
                </c:pt>
                <c:pt idx="7">
                  <c:v>2</c:v>
                </c:pt>
                <c:pt idx="8">
                  <c:v>1.7</c:v>
                </c:pt>
                <c:pt idx="9">
                  <c:v>1.6</c:v>
                </c:pt>
                <c:pt idx="10">
                  <c:v>1.4</c:v>
                </c:pt>
                <c:pt idx="11">
                  <c:v>1.3</c:v>
                </c:pt>
                <c:pt idx="12">
                  <c:v>1.4</c:v>
                </c:pt>
                <c:pt idx="13">
                  <c:v>1.2</c:v>
                </c:pt>
                <c:pt idx="14">
                  <c:v>1.3</c:v>
                </c:pt>
                <c:pt idx="15">
                  <c:v>1.2</c:v>
                </c:pt>
                <c:pt idx="16">
                  <c:v>1.3</c:v>
                </c:pt>
                <c:pt idx="17">
                  <c:v>1.2</c:v>
                </c:pt>
                <c:pt idx="18">
                  <c:v>1.3</c:v>
                </c:pt>
                <c:pt idx="19">
                  <c:v>1.6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1.7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1.4</c:v>
                </c:pt>
                <c:pt idx="31">
                  <c:v>1.3</c:v>
                </c:pt>
                <c:pt idx="32">
                  <c:v>1.4</c:v>
                </c:pt>
                <c:pt idx="33">
                  <c:v>1.5</c:v>
                </c:pt>
                <c:pt idx="34">
                  <c:v>1.4</c:v>
                </c:pt>
                <c:pt idx="35">
                  <c:v>1.3</c:v>
                </c:pt>
                <c:pt idx="36">
                  <c:v>1.3</c:v>
                </c:pt>
                <c:pt idx="37">
                  <c:v>1.5</c:v>
                </c:pt>
                <c:pt idx="38">
                  <c:v>1.4</c:v>
                </c:pt>
                <c:pt idx="39">
                  <c:v>1.4</c:v>
                </c:pt>
                <c:pt idx="40">
                  <c:v>1.5</c:v>
                </c:pt>
                <c:pt idx="41">
                  <c:v>1.6</c:v>
                </c:pt>
                <c:pt idx="42">
                  <c:v>1.9</c:v>
                </c:pt>
                <c:pt idx="43">
                  <c:v>1.8</c:v>
                </c:pt>
                <c:pt idx="44">
                  <c:v>2.5</c:v>
                </c:pt>
                <c:pt idx="45">
                  <c:v>3</c:v>
                </c:pt>
                <c:pt idx="46">
                  <c:v>3.6</c:v>
                </c:pt>
                <c:pt idx="47">
                  <c:v>5</c:v>
                </c:pt>
                <c:pt idx="48">
                  <c:v>5.9</c:v>
                </c:pt>
                <c:pt idx="49">
                  <c:v>6.5</c:v>
                </c:pt>
                <c:pt idx="50">
                  <c:v>7.1</c:v>
                </c:pt>
                <c:pt idx="51">
                  <c:v>8.1</c:v>
                </c:pt>
                <c:pt idx="52">
                  <c:v>8.4</c:v>
                </c:pt>
                <c:pt idx="53">
                  <c:v>8.3000000000000007</c:v>
                </c:pt>
                <c:pt idx="54">
                  <c:v>9</c:v>
                </c:pt>
                <c:pt idx="55">
                  <c:v>9.3000000000000007</c:v>
                </c:pt>
                <c:pt idx="56">
                  <c:v>9.6999999999999993</c:v>
                </c:pt>
                <c:pt idx="57">
                  <c:v>9.4</c:v>
                </c:pt>
                <c:pt idx="58">
                  <c:v>9.1</c:v>
                </c:pt>
                <c:pt idx="59">
                  <c:v>8.4</c:v>
                </c:pt>
                <c:pt idx="60">
                  <c:v>8.6</c:v>
                </c:pt>
                <c:pt idx="61">
                  <c:v>8.1</c:v>
                </c:pt>
                <c:pt idx="62">
                  <c:v>7.7</c:v>
                </c:pt>
                <c:pt idx="63">
                  <c:v>7.3</c:v>
                </c:pt>
                <c:pt idx="64">
                  <c:v>7.3</c:v>
                </c:pt>
                <c:pt idx="65">
                  <c:v>6.8</c:v>
                </c:pt>
                <c:pt idx="66">
                  <c:v>6.3</c:v>
                </c:pt>
                <c:pt idx="67">
                  <c:v>5.7</c:v>
                </c:pt>
                <c:pt idx="68">
                  <c:v>6</c:v>
                </c:pt>
                <c:pt idx="69">
                  <c:v>5.5</c:v>
                </c:pt>
                <c:pt idx="70">
                  <c:v>5</c:v>
                </c:pt>
                <c:pt idx="71">
                  <c:v>4.7</c:v>
                </c:pt>
                <c:pt idx="72">
                  <c:v>4.7</c:v>
                </c:pt>
                <c:pt idx="73">
                  <c:v>4.4000000000000004</c:v>
                </c:pt>
                <c:pt idx="74">
                  <c:v>4.0999999999999996</c:v>
                </c:pt>
                <c:pt idx="75">
                  <c:v>3.7</c:v>
                </c:pt>
                <c:pt idx="76">
                  <c:v>3.7</c:v>
                </c:pt>
                <c:pt idx="77">
                  <c:v>3.1</c:v>
                </c:pt>
                <c:pt idx="78">
                  <c:v>2.7</c:v>
                </c:pt>
                <c:pt idx="79">
                  <c:v>2.5</c:v>
                </c:pt>
                <c:pt idx="80">
                  <c:v>2.1</c:v>
                </c:pt>
                <c:pt idx="81">
                  <c:v>2</c:v>
                </c:pt>
                <c:pt idx="82">
                  <c:v>2.1</c:v>
                </c:pt>
                <c:pt idx="83">
                  <c:v>2.1</c:v>
                </c:pt>
                <c:pt idx="84">
                  <c:v>1.7</c:v>
                </c:pt>
                <c:pt idx="85">
                  <c:v>1.7</c:v>
                </c:pt>
                <c:pt idx="86">
                  <c:v>1.4</c:v>
                </c:pt>
                <c:pt idx="87">
                  <c:v>1.6</c:v>
                </c:pt>
                <c:pt idx="88">
                  <c:v>1.3</c:v>
                </c:pt>
                <c:pt idx="89">
                  <c:v>1.1000000000000001</c:v>
                </c:pt>
                <c:pt idx="90">
                  <c:v>1.4</c:v>
                </c:pt>
                <c:pt idx="91">
                  <c:v>1.5</c:v>
                </c:pt>
                <c:pt idx="92">
                  <c:v>1.7</c:v>
                </c:pt>
                <c:pt idx="93">
                  <c:v>2</c:v>
                </c:pt>
                <c:pt idx="94">
                  <c:v>1.7</c:v>
                </c:pt>
                <c:pt idx="95">
                  <c:v>1.7</c:v>
                </c:pt>
                <c:pt idx="96">
                  <c:v>1.6</c:v>
                </c:pt>
                <c:pt idx="97">
                  <c:v>1.2</c:v>
                </c:pt>
                <c:pt idx="98">
                  <c:v>1.1000000000000001</c:v>
                </c:pt>
                <c:pt idx="99">
                  <c:v>1.3</c:v>
                </c:pt>
                <c:pt idx="100">
                  <c:v>1.2</c:v>
                </c:pt>
                <c:pt idx="101">
                  <c:v>1.2</c:v>
                </c:pt>
                <c:pt idx="102">
                  <c:v>1.1000000000000001</c:v>
                </c:pt>
                <c:pt idx="103">
                  <c:v>1</c:v>
                </c:pt>
                <c:pt idx="104">
                  <c:v>1</c:v>
                </c:pt>
                <c:pt idx="10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7-4A30-9411-853CB77A6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434624"/>
        <c:axId val="590435704"/>
      </c:lineChart>
      <c:catAx>
        <c:axId val="59043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435704"/>
        <c:crosses val="autoZero"/>
        <c:auto val="1"/>
        <c:lblAlgn val="ctr"/>
        <c:lblOffset val="100"/>
        <c:noMultiLvlLbl val="0"/>
      </c:catAx>
      <c:valAx>
        <c:axId val="590435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43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 by sex and age'!$P$2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age'!$O$45:$O$50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age'!$P$45:$P$50</c:f>
              <c:numCache>
                <c:formatCode>0.0</c:formatCode>
                <c:ptCount val="6"/>
                <c:pt idx="0">
                  <c:v>10.581922118302145</c:v>
                </c:pt>
                <c:pt idx="1">
                  <c:v>7.6149422163786653</c:v>
                </c:pt>
                <c:pt idx="2">
                  <c:v>4.2474859142214427</c:v>
                </c:pt>
                <c:pt idx="3">
                  <c:v>16.750540222880545</c:v>
                </c:pt>
                <c:pt idx="4">
                  <c:v>1.0585679126859304</c:v>
                </c:pt>
                <c:pt idx="5">
                  <c:v>6.8772524717874717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A-40F7-A7FB-0B983A122459}"/>
            </c:ext>
          </c:extLst>
        </c:ser>
        <c:ser>
          <c:idx val="1"/>
          <c:order val="1"/>
          <c:tx>
            <c:strRef>
              <c:f>'ILO by sex and age'!$Q$2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CA-40F7-A7FB-0B983A122459}"/>
                </c:ext>
              </c:extLst>
            </c:dLbl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age'!$O$45:$O$50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age'!$Q$45:$Q$50</c:f>
              <c:numCache>
                <c:formatCode>0.0</c:formatCode>
                <c:ptCount val="6"/>
                <c:pt idx="0">
                  <c:v>6.6112258368882237</c:v>
                </c:pt>
                <c:pt idx="1">
                  <c:v>12.114631613413678</c:v>
                </c:pt>
                <c:pt idx="2">
                  <c:v>1.5886093623072952</c:v>
                </c:pt>
                <c:pt idx="3">
                  <c:v>14.503409753666062</c:v>
                </c:pt>
                <c:pt idx="4">
                  <c:v>16.424780386170255</c:v>
                </c:pt>
                <c:pt idx="5">
                  <c:v>-0.16522749637791634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A-40F7-A7FB-0B983A122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561448"/>
        <c:axId val="950569648"/>
      </c:barChart>
      <c:catAx>
        <c:axId val="95056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9648"/>
        <c:crosses val="autoZero"/>
        <c:auto val="1"/>
        <c:lblAlgn val="ctr"/>
        <c:lblOffset val="100"/>
        <c:noMultiLvlLbl val="0"/>
      </c:catAx>
      <c:valAx>
        <c:axId val="9505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 by sex and age'!$P$2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C3A-41CD-B8FA-1D58A7E1E99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C3A-41CD-B8FA-1D58A7E1E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age'!$O$151:$O$156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age'!$P$151:$P$156</c:f>
              <c:numCache>
                <c:formatCode>0.0</c:formatCode>
                <c:ptCount val="6"/>
                <c:pt idx="0">
                  <c:v>1.2299760743000121</c:v>
                </c:pt>
                <c:pt idx="1">
                  <c:v>-0.57275191644420431</c:v>
                </c:pt>
                <c:pt idx="2">
                  <c:v>0.67998853997133324</c:v>
                </c:pt>
                <c:pt idx="3">
                  <c:v>2.3074732360943102</c:v>
                </c:pt>
                <c:pt idx="4">
                  <c:v>-1.4684410881231287</c:v>
                </c:pt>
                <c:pt idx="5">
                  <c:v>1.0925546003947524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A-41CD-B8FA-1D58A7E1E99B}"/>
            </c:ext>
          </c:extLst>
        </c:ser>
        <c:ser>
          <c:idx val="1"/>
          <c:order val="1"/>
          <c:tx>
            <c:strRef>
              <c:f>'ILO by sex and age'!$Q$2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C3A-41CD-B8FA-1D58A7E1E99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C3A-41CD-B8FA-1D58A7E1E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age'!$O$151:$O$156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age'!$Q$151:$Q$156</c:f>
              <c:numCache>
                <c:formatCode>0.0</c:formatCode>
                <c:ptCount val="6"/>
                <c:pt idx="0">
                  <c:v>1.1106475883564357</c:v>
                </c:pt>
                <c:pt idx="1">
                  <c:v>2.1268747960822481</c:v>
                </c:pt>
                <c:pt idx="2">
                  <c:v>-0.13208692119155785</c:v>
                </c:pt>
                <c:pt idx="3">
                  <c:v>1.2945632719591345</c:v>
                </c:pt>
                <c:pt idx="4">
                  <c:v>3.7724399285813917</c:v>
                </c:pt>
                <c:pt idx="5">
                  <c:v>-0.32385455303899491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A-41CD-B8FA-1D58A7E1E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561448"/>
        <c:axId val="950569648"/>
      </c:barChart>
      <c:catAx>
        <c:axId val="95056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9648"/>
        <c:crosses val="autoZero"/>
        <c:auto val="1"/>
        <c:lblAlgn val="ctr"/>
        <c:lblOffset val="100"/>
        <c:noMultiLvlLbl val="0"/>
      </c:catAx>
      <c:valAx>
        <c:axId val="9505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'Tabulate 1 - Table 1'!$I$7</c:f>
              <c:strCache>
                <c:ptCount val="1"/>
                <c:pt idx="0">
                  <c:v>Potential Additional Labour 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'Tabulate 1 - Table 1'!$M$5:$N$6</c:f>
              <c:strCache>
                <c:ptCount val="2"/>
                <c:pt idx="0">
                  <c:v>2023Q3</c:v>
                </c:pt>
                <c:pt idx="1">
                  <c:v>2024Q3</c:v>
                </c:pt>
              </c:strCache>
              <c:extLst/>
            </c:strRef>
          </c:cat>
          <c:val>
            <c:numRef>
              <c:f>'Tabulate 1 - Table 1'!$M$7:$N$7</c:f>
              <c:numCache>
                <c:formatCode>0.0</c:formatCode>
                <c:ptCount val="2"/>
                <c:pt idx="0">
                  <c:v>91.625749639356442</c:v>
                </c:pt>
                <c:pt idx="1">
                  <c:v>129.40826321219271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BA8-4EB3-95D3-F6899E768B38}"/>
            </c:ext>
          </c:extLst>
        </c:ser>
        <c:ser>
          <c:idx val="1"/>
          <c:order val="1"/>
          <c:tx>
            <c:strRef>
              <c:f>'Tabulate 1 - Table 1'!$I$8</c:f>
              <c:strCache>
                <c:ptCount val="1"/>
                <c:pt idx="0">
                  <c:v>Wants job but not available and not seeking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'Tabulate 1 - Table 1'!$M$5:$N$6</c:f>
              <c:strCache>
                <c:ptCount val="2"/>
                <c:pt idx="0">
                  <c:v>2023Q3</c:v>
                </c:pt>
                <c:pt idx="1">
                  <c:v>2024Q3</c:v>
                </c:pt>
              </c:strCache>
              <c:extLst/>
            </c:strRef>
          </c:cat>
          <c:val>
            <c:numRef>
              <c:f>'Tabulate 1 - Table 1'!$M$8:$N$8</c:f>
              <c:numCache>
                <c:formatCode>0.0</c:formatCode>
                <c:ptCount val="2"/>
                <c:pt idx="0">
                  <c:v>82.782158142677488</c:v>
                </c:pt>
                <c:pt idx="1">
                  <c:v>89.441295976692189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BA8-4EB3-95D3-F6899E768B38}"/>
            </c:ext>
          </c:extLst>
        </c:ser>
        <c:ser>
          <c:idx val="2"/>
          <c:order val="2"/>
          <c:tx>
            <c:strRef>
              <c:f>'Tabulate 1 - Table 1'!$I$9</c:f>
              <c:strCache>
                <c:ptCount val="1"/>
                <c:pt idx="0">
                  <c:v>Other 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'Tabulate 1 - Table 1'!$M$5:$N$6</c:f>
              <c:strCache>
                <c:ptCount val="2"/>
                <c:pt idx="0">
                  <c:v>2023Q3</c:v>
                </c:pt>
                <c:pt idx="1">
                  <c:v>2024Q3</c:v>
                </c:pt>
              </c:strCache>
              <c:extLst/>
            </c:strRef>
          </c:cat>
          <c:val>
            <c:numRef>
              <c:f>'Tabulate 1 - Table 1'!$M$9:$N$9</c:f>
              <c:numCache>
                <c:formatCode>0.0</c:formatCode>
                <c:ptCount val="2"/>
                <c:pt idx="0">
                  <c:v>951.68617484712456</c:v>
                </c:pt>
                <c:pt idx="1">
                  <c:v>895.00531155869817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BA8-4EB3-95D3-F6899E768B38}"/>
            </c:ext>
          </c:extLst>
        </c:ser>
        <c:ser>
          <c:idx val="3"/>
          <c:order val="3"/>
          <c:tx>
            <c:strRef>
              <c:f>'Tabulate 1 - Table 1'!$I$10</c:f>
              <c:strCache>
                <c:ptCount val="1"/>
                <c:pt idx="0">
                  <c:v>Inactive 75+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'Tabulate 1 - Table 1'!$M$5:$N$6</c:f>
              <c:strCache>
                <c:ptCount val="2"/>
                <c:pt idx="0">
                  <c:v>2023Q3</c:v>
                </c:pt>
                <c:pt idx="1">
                  <c:v>2024Q3</c:v>
                </c:pt>
              </c:strCache>
              <c:extLst/>
            </c:strRef>
          </c:cat>
          <c:val>
            <c:numRef>
              <c:f>'Tabulate 1 - Table 1'!$M$10:$N$10</c:f>
              <c:numCache>
                <c:formatCode>0.0</c:formatCode>
                <c:ptCount val="2"/>
                <c:pt idx="0">
                  <c:v>338.49343398238256</c:v>
                </c:pt>
                <c:pt idx="1">
                  <c:v>351.24250555157994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BA8-4EB3-95D3-F6899E768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470424"/>
        <c:axId val="1345470784"/>
      </c:barChart>
      <c:catAx>
        <c:axId val="134547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470784"/>
        <c:crosses val="autoZero"/>
        <c:auto val="1"/>
        <c:lblAlgn val="ctr"/>
        <c:lblOffset val="100"/>
        <c:noMultiLvlLbl val="0"/>
      </c:catAx>
      <c:valAx>
        <c:axId val="1345470784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47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'Tabulate 1 - Table 1'!$J$44</c:f>
              <c:strCache>
                <c:ptCount val="1"/>
                <c:pt idx="0">
                  <c:v>2023Q3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'Tabulate 1 - Table 1'!$I$45:$I$47</c:f>
              <c:strCache>
                <c:ptCount val="3"/>
                <c:pt idx="0">
                  <c:v>Part-time underemployed</c:v>
                </c:pt>
                <c:pt idx="1">
                  <c:v>Unemployed</c:v>
                </c:pt>
                <c:pt idx="2">
                  <c:v>Potential Additional Labour Force</c:v>
                </c:pt>
              </c:strCache>
            </c:strRef>
          </c:cat>
          <c:val>
            <c:numRef>
              <c:f>'Tabulate 1 - Table 1'!$J$45:$J$47</c:f>
              <c:numCache>
                <c:formatCode>0.0</c:formatCode>
                <c:ptCount val="3"/>
                <c:pt idx="0">
                  <c:v>21.776827877113021</c:v>
                </c:pt>
                <c:pt idx="1">
                  <c:v>9.466261140498915</c:v>
                </c:pt>
                <c:pt idx="2">
                  <c:v>16.964853195444093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2-4261-812D-A960C92058C8}"/>
            </c:ext>
          </c:extLst>
        </c:ser>
        <c:ser>
          <c:idx val="1"/>
          <c:order val="1"/>
          <c:tx>
            <c:strRef>
              <c:f>'Tabulate 1 - Table 1'!$K$44</c:f>
              <c:strCache>
                <c:ptCount val="1"/>
                <c:pt idx="0">
                  <c:v>2024Q3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'Tabulate 1 - Table 1'!$I$45:$I$47</c:f>
              <c:strCache>
                <c:ptCount val="3"/>
                <c:pt idx="0">
                  <c:v>Part-time underemployed</c:v>
                </c:pt>
                <c:pt idx="1">
                  <c:v>Unemployed</c:v>
                </c:pt>
                <c:pt idx="2">
                  <c:v>Potential Additional Labour Force</c:v>
                </c:pt>
              </c:strCache>
            </c:strRef>
          </c:cat>
          <c:val>
            <c:numRef>
              <c:f>'Tabulate 1 - Table 1'!$K$45:$K$47</c:f>
              <c:numCache>
                <c:formatCode>0.0</c:formatCode>
                <c:ptCount val="3"/>
                <c:pt idx="0">
                  <c:v>-4.5424924542734431</c:v>
                </c:pt>
                <c:pt idx="1">
                  <c:v>-0.39157464192106772</c:v>
                </c:pt>
                <c:pt idx="2">
                  <c:v>37.782513572836265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2-4261-812D-A960C9205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011520"/>
        <c:axId val="1372011160"/>
      </c:barChart>
      <c:catAx>
        <c:axId val="13720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011160"/>
        <c:crosses val="autoZero"/>
        <c:auto val="1"/>
        <c:lblAlgn val="ctr"/>
        <c:lblOffset val="100"/>
        <c:noMultiLvlLbl val="0"/>
      </c:catAx>
      <c:valAx>
        <c:axId val="137201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0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'ILO by sex and age'!$U$2</c:f>
              <c:strCache>
                <c:ptCount val="1"/>
                <c:pt idx="0">
                  <c:v>In employment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age'!$T$24:$T$25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'ILO by sex and age'!$U$24:$U$25</c:f>
              <c:numCache>
                <c:formatCode>0.0</c:formatCode>
                <c:ptCount val="2"/>
                <c:pt idx="0">
                  <c:v>1477.8272530441764</c:v>
                </c:pt>
                <c:pt idx="1">
                  <c:v>1317.0130312900931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A-4422-AE17-12DE352DEF74}"/>
            </c:ext>
          </c:extLst>
        </c:ser>
        <c:ser>
          <c:idx val="1"/>
          <c:order val="1"/>
          <c:tx>
            <c:strRef>
              <c:f>'ILO by sex and age'!$V$2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age'!$T$24:$T$25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'ILO by sex and age'!$V$24:$V$25</c:f>
              <c:numCache>
                <c:formatCode>0.0</c:formatCode>
                <c:ptCount val="2"/>
                <c:pt idx="0">
                  <c:v>64.529510438563776</c:v>
                </c:pt>
                <c:pt idx="1">
                  <c:v>64.999828927992212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A-4422-AE17-12DE352DEF74}"/>
            </c:ext>
          </c:extLst>
        </c:ser>
        <c:ser>
          <c:idx val="2"/>
          <c:order val="2"/>
          <c:tx>
            <c:strRef>
              <c:f>'ILO by sex and age'!$W$2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age'!$T$24:$T$25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'ILO by sex and age'!$W$24:$W$25</c:f>
              <c:numCache>
                <c:formatCode>0.0</c:formatCode>
                <c:ptCount val="2"/>
                <c:pt idx="0">
                  <c:v>611.44623651724373</c:v>
                </c:pt>
                <c:pt idx="1">
                  <c:v>853.65113978191403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A-4422-AE17-12DE352DE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6897624"/>
        <c:axId val="876895824"/>
      </c:barChart>
      <c:catAx>
        <c:axId val="87689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95824"/>
        <c:crosses val="autoZero"/>
        <c:auto val="1"/>
        <c:lblAlgn val="ctr"/>
        <c:lblOffset val="100"/>
        <c:noMultiLvlLbl val="0"/>
      </c:catAx>
      <c:valAx>
        <c:axId val="87689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9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'ILO by sex and age'!$U$2</c:f>
              <c:strCache>
                <c:ptCount val="1"/>
                <c:pt idx="0">
                  <c:v>In employment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age'!$T$3:$T$8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age'!$U$3:$U$8</c:f>
              <c:numCache>
                <c:formatCode>0.0</c:formatCode>
                <c:ptCount val="6"/>
                <c:pt idx="0">
                  <c:v>349.10461528500809</c:v>
                </c:pt>
                <c:pt idx="1">
                  <c:v>551.97859257042069</c:v>
                </c:pt>
                <c:pt idx="2">
                  <c:v>699.45757823745373</c:v>
                </c:pt>
                <c:pt idx="3">
                  <c:v>649.3026686009847</c:v>
                </c:pt>
                <c:pt idx="4">
                  <c:v>422.69540166238255</c:v>
                </c:pt>
                <c:pt idx="5">
                  <c:v>122.30142797801287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9-4E7C-A09B-D225EE63161E}"/>
            </c:ext>
          </c:extLst>
        </c:ser>
        <c:ser>
          <c:idx val="1"/>
          <c:order val="1"/>
          <c:tx>
            <c:strRef>
              <c:f>'ILO by sex and age'!$V$2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age'!$T$3:$T$8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age'!$V$3:$V$8</c:f>
              <c:numCache>
                <c:formatCode>0.0</c:formatCode>
                <c:ptCount val="6"/>
                <c:pt idx="0">
                  <c:v>45.320110313290321</c:v>
                </c:pt>
                <c:pt idx="1">
                  <c:v>31.713402692288806</c:v>
                </c:pt>
                <c:pt idx="2">
                  <c:v>19.419439811754618</c:v>
                </c:pt>
                <c:pt idx="3">
                  <c:v>15.134249127370108</c:v>
                </c:pt>
                <c:pt idx="4">
                  <c:v>16.181486786757816</c:v>
                </c:pt>
                <c:pt idx="5">
                  <c:v>1.7606506350942677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9-4E7C-A09B-D225EE63161E}"/>
            </c:ext>
          </c:extLst>
        </c:ser>
        <c:ser>
          <c:idx val="2"/>
          <c:order val="2"/>
          <c:tx>
            <c:strRef>
              <c:f>'ILO by sex and age'!$W$2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age'!$T$3:$T$8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age'!$W$3:$W$8</c:f>
              <c:numCache>
                <c:formatCode>0.0</c:formatCode>
                <c:ptCount val="6"/>
                <c:pt idx="0">
                  <c:v>291.08527440169735</c:v>
                </c:pt>
                <c:pt idx="1">
                  <c:v>79.46100473728518</c:v>
                </c:pt>
                <c:pt idx="2">
                  <c:v>97.936981950788933</c:v>
                </c:pt>
                <c:pt idx="3">
                  <c:v>99.281082271638738</c:v>
                </c:pt>
                <c:pt idx="4">
                  <c:v>181.28011155085574</c:v>
                </c:pt>
                <c:pt idx="5">
                  <c:v>716.05292138689219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69-4E7C-A09B-D225EE631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6897624"/>
        <c:axId val="876895824"/>
      </c:barChart>
      <c:catAx>
        <c:axId val="87689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95824"/>
        <c:crosses val="autoZero"/>
        <c:auto val="1"/>
        <c:lblAlgn val="ctr"/>
        <c:lblOffset val="100"/>
        <c:noMultiLvlLbl val="0"/>
      </c:catAx>
      <c:valAx>
        <c:axId val="87689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9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'Employment rate'!$I$16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rate'!$H$17:$H$24</c:f>
              <c:strCache>
                <c:ptCount val="8"/>
                <c:pt idx="0">
                  <c:v>Border</c:v>
                </c:pt>
                <c:pt idx="1">
                  <c:v>West</c:v>
                </c:pt>
                <c:pt idx="2">
                  <c:v>Mid-West</c:v>
                </c:pt>
                <c:pt idx="3">
                  <c:v>South-East</c:v>
                </c:pt>
                <c:pt idx="4">
                  <c:v>South-West</c:v>
                </c:pt>
                <c:pt idx="5">
                  <c:v>Dublin</c:v>
                </c:pt>
                <c:pt idx="6">
                  <c:v>Mid-East</c:v>
                </c:pt>
                <c:pt idx="7">
                  <c:v>Midland</c:v>
                </c:pt>
              </c:strCache>
            </c:strRef>
          </c:cat>
          <c:val>
            <c:numRef>
              <c:f>'Employment rate'!$I$17:$I$24</c:f>
              <c:numCache>
                <c:formatCode>0.0</c:formatCode>
                <c:ptCount val="8"/>
                <c:pt idx="0">
                  <c:v>202.3614736718531</c:v>
                </c:pt>
                <c:pt idx="1">
                  <c:v>247.74898396388252</c:v>
                </c:pt>
                <c:pt idx="2">
                  <c:v>259.2587373791236</c:v>
                </c:pt>
                <c:pt idx="3">
                  <c:v>226.50349502452866</c:v>
                </c:pt>
                <c:pt idx="4">
                  <c:v>382.12850111980265</c:v>
                </c:pt>
                <c:pt idx="5">
                  <c:v>808.68709029864965</c:v>
                </c:pt>
                <c:pt idx="6">
                  <c:v>392.79567653695864</c:v>
                </c:pt>
                <c:pt idx="7">
                  <c:v>153.05489836146066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4-4A8C-A5FD-9F5D5373A42F}"/>
            </c:ext>
          </c:extLst>
        </c:ser>
        <c:ser>
          <c:idx val="1"/>
          <c:order val="1"/>
          <c:tx>
            <c:strRef>
              <c:f>'Employment rate'!$J$16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rate'!$H$17:$H$24</c:f>
              <c:strCache>
                <c:ptCount val="8"/>
                <c:pt idx="0">
                  <c:v>Border</c:v>
                </c:pt>
                <c:pt idx="1">
                  <c:v>West</c:v>
                </c:pt>
                <c:pt idx="2">
                  <c:v>Mid-West</c:v>
                </c:pt>
                <c:pt idx="3">
                  <c:v>South-East</c:v>
                </c:pt>
                <c:pt idx="4">
                  <c:v>South-West</c:v>
                </c:pt>
                <c:pt idx="5">
                  <c:v>Dublin</c:v>
                </c:pt>
                <c:pt idx="6">
                  <c:v>Mid-East</c:v>
                </c:pt>
                <c:pt idx="7">
                  <c:v>Midland</c:v>
                </c:pt>
              </c:strCache>
            </c:strRef>
          </c:cat>
          <c:val>
            <c:numRef>
              <c:f>'Employment rate'!$J$17:$J$24</c:f>
              <c:numCache>
                <c:formatCode>0.0</c:formatCode>
                <c:ptCount val="8"/>
                <c:pt idx="0">
                  <c:v>7.3309461593493346</c:v>
                </c:pt>
                <c:pt idx="1">
                  <c:v>12.499080770916274</c:v>
                </c:pt>
                <c:pt idx="2">
                  <c:v>12.702028824835192</c:v>
                </c:pt>
                <c:pt idx="3">
                  <c:v>9.3926457484654389</c:v>
                </c:pt>
                <c:pt idx="4">
                  <c:v>18.887434123482933</c:v>
                </c:pt>
                <c:pt idx="5">
                  <c:v>42.283799513728773</c:v>
                </c:pt>
                <c:pt idx="6">
                  <c:v>16.087596028880345</c:v>
                </c:pt>
                <c:pt idx="7">
                  <c:v>8.5851575618033493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4-4A8C-A5FD-9F5D5373A42F}"/>
            </c:ext>
          </c:extLst>
        </c:ser>
        <c:ser>
          <c:idx val="2"/>
          <c:order val="2"/>
          <c:tx>
            <c:strRef>
              <c:f>'Employment rate'!$K$16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rate'!$H$17:$H$24</c:f>
              <c:strCache>
                <c:ptCount val="8"/>
                <c:pt idx="0">
                  <c:v>Border</c:v>
                </c:pt>
                <c:pt idx="1">
                  <c:v>West</c:v>
                </c:pt>
                <c:pt idx="2">
                  <c:v>Mid-West</c:v>
                </c:pt>
                <c:pt idx="3">
                  <c:v>South-East</c:v>
                </c:pt>
                <c:pt idx="4">
                  <c:v>South-West</c:v>
                </c:pt>
                <c:pt idx="5">
                  <c:v>Dublin</c:v>
                </c:pt>
                <c:pt idx="6">
                  <c:v>Mid-East</c:v>
                </c:pt>
                <c:pt idx="7">
                  <c:v>Midland</c:v>
                </c:pt>
              </c:strCache>
            </c:strRef>
          </c:cat>
          <c:val>
            <c:numRef>
              <c:f>'Employment rate'!$K$17:$K$24</c:f>
              <c:numCache>
                <c:formatCode>0.0</c:formatCode>
                <c:ptCount val="8"/>
                <c:pt idx="0">
                  <c:v>64.661580168796561</c:v>
                </c:pt>
                <c:pt idx="1">
                  <c:v>71.811935265198841</c:v>
                </c:pt>
                <c:pt idx="2">
                  <c:v>75.914233796040492</c:v>
                </c:pt>
                <c:pt idx="3">
                  <c:v>71.900859227005313</c:v>
                </c:pt>
                <c:pt idx="4">
                  <c:v>104.48406475671206</c:v>
                </c:pt>
                <c:pt idx="5">
                  <c:v>197.44011018761822</c:v>
                </c:pt>
                <c:pt idx="6">
                  <c:v>107.62572743416123</c:v>
                </c:pt>
                <c:pt idx="7">
                  <c:v>55.205944076734774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4-4A8C-A5FD-9F5D5373A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3941808"/>
        <c:axId val="1203942888"/>
      </c:barChart>
      <c:catAx>
        <c:axId val="12039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942888"/>
        <c:crosses val="autoZero"/>
        <c:auto val="1"/>
        <c:lblAlgn val="ctr"/>
        <c:lblOffset val="100"/>
        <c:noMultiLvlLbl val="0"/>
      </c:catAx>
      <c:valAx>
        <c:axId val="120394288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94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 by sex and age'!$L$2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age'!$K$109:$K$113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'ILO by sex and age'!$L$109:$L$113</c:f>
              <c:numCache>
                <c:formatCode>0.0</c:formatCode>
                <c:ptCount val="5"/>
                <c:pt idx="0">
                  <c:v>50.712525304632145</c:v>
                </c:pt>
                <c:pt idx="1">
                  <c:v>86.829471729884801</c:v>
                </c:pt>
                <c:pt idx="2">
                  <c:v>91.809658959969553</c:v>
                </c:pt>
                <c:pt idx="3">
                  <c:v>90.106298310255056</c:v>
                </c:pt>
                <c:pt idx="4">
                  <c:v>75.063375063651975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1-438F-A230-054CD711363D}"/>
            </c:ext>
          </c:extLst>
        </c:ser>
        <c:ser>
          <c:idx val="1"/>
          <c:order val="1"/>
          <c:tx>
            <c:strRef>
              <c:f>'ILO by sex and age'!$M$2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age'!$K$109:$K$113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'ILO by sex and age'!$M$109:$M$113</c:f>
              <c:numCache>
                <c:formatCode>0.0</c:formatCode>
                <c:ptCount val="5"/>
                <c:pt idx="0">
                  <c:v>51.155438392432316</c:v>
                </c:pt>
                <c:pt idx="1">
                  <c:v>79.691873437358112</c:v>
                </c:pt>
                <c:pt idx="2">
                  <c:v>79.941685731799737</c:v>
                </c:pt>
                <c:pt idx="3">
                  <c:v>80.06903490825411</c:v>
                </c:pt>
                <c:pt idx="4">
                  <c:v>61.461218170467404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1-438F-A230-054CD7113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8914776"/>
        <c:axId val="848919696"/>
      </c:barChart>
      <c:catAx>
        <c:axId val="84891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19696"/>
        <c:crosses val="autoZero"/>
        <c:auto val="1"/>
        <c:lblAlgn val="ctr"/>
        <c:lblOffset val="100"/>
        <c:noMultiLvlLbl val="0"/>
      </c:catAx>
      <c:valAx>
        <c:axId val="8489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1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 by sex and age'!$P$2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4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E60-4FDB-989F-B337E9F65553}"/>
                </c:ext>
              </c:extLst>
            </c:dLbl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age'!$O$3:$O$8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age'!$P$3:$P$8</c:f>
              <c:numCache>
                <c:formatCode>0.0</c:formatCode>
                <c:ptCount val="6"/>
                <c:pt idx="0">
                  <c:v>10.497035881017524</c:v>
                </c:pt>
                <c:pt idx="1">
                  <c:v>10.730635893621127</c:v>
                </c:pt>
                <c:pt idx="2">
                  <c:v>8.7853408508133271</c:v>
                </c:pt>
                <c:pt idx="3">
                  <c:v>15.894401523373801</c:v>
                </c:pt>
                <c:pt idx="4">
                  <c:v>-0.75337253772826784</c:v>
                </c:pt>
                <c:pt idx="5">
                  <c:v>6.2945601893113405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0-4FDB-989F-B337E9F65553}"/>
            </c:ext>
          </c:extLst>
        </c:ser>
        <c:ser>
          <c:idx val="1"/>
          <c:order val="1"/>
          <c:tx>
            <c:strRef>
              <c:f>'ILO by sex and age'!$Q$2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numFmt formatCode="\+0.0;\-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60-4FDB-989F-B337E9F65553}"/>
                </c:ext>
              </c:extLst>
            </c:dLbl>
            <c:numFmt formatCode="\+0.0;\-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age'!$O$3:$O$8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'ILO by sex and age'!$Q$3:$Q$8</c:f>
              <c:numCache>
                <c:formatCode>0.0</c:formatCode>
                <c:ptCount val="6"/>
                <c:pt idx="0">
                  <c:v>7.6107897656524415</c:v>
                </c:pt>
                <c:pt idx="1">
                  <c:v>5.9184773871284051</c:v>
                </c:pt>
                <c:pt idx="2">
                  <c:v>6.9329571735456739</c:v>
                </c:pt>
                <c:pt idx="3">
                  <c:v>14.32988072004747</c:v>
                </c:pt>
                <c:pt idx="4">
                  <c:v>12.828568270785865</c:v>
                </c:pt>
                <c:pt idx="5">
                  <c:v>-0.46956016332385531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0-4FDB-989F-B337E9F65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561448"/>
        <c:axId val="950569648"/>
      </c:barChart>
      <c:catAx>
        <c:axId val="95056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rgbClr val="FFFFFF"/>
          </a:solidFill>
          <a:ln w="9525" cap="flat" cmpd="sng" algn="ctr">
            <a:solidFill>
              <a:schemeClr val="accent4">
                <a:alpha val="96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9648"/>
        <c:crosses val="autoZero"/>
        <c:auto val="1"/>
        <c:lblAlgn val="ctr"/>
        <c:lblOffset val="100"/>
        <c:noMultiLvlLbl val="0"/>
      </c:catAx>
      <c:valAx>
        <c:axId val="9505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56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'ftpt by age'!$I$2</c:f>
              <c:strCache>
                <c:ptCount val="1"/>
                <c:pt idx="0">
                  <c:v>Full-time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'ftpt by age'!$H$3:$H$8</c:f>
              <c:strCache>
                <c:ptCount val="6"/>
                <c:pt idx="0">
                  <c:v>15-24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  <c:pt idx="5">
                  <c:v>65+ years</c:v>
                </c:pt>
              </c:strCache>
              <c:extLst/>
            </c:strRef>
          </c:cat>
          <c:val>
            <c:numRef>
              <c:f>'ftpt by age'!$I$3:$I$8</c:f>
              <c:numCache>
                <c:formatCode>0.0</c:formatCode>
                <c:ptCount val="6"/>
                <c:pt idx="0">
                  <c:v>0.57741942284772563</c:v>
                </c:pt>
                <c:pt idx="1">
                  <c:v>12.344063232927624</c:v>
                </c:pt>
                <c:pt idx="2">
                  <c:v>26.660616101940718</c:v>
                </c:pt>
                <c:pt idx="3">
                  <c:v>33.556463169303811</c:v>
                </c:pt>
                <c:pt idx="4">
                  <c:v>21.115379008833202</c:v>
                </c:pt>
                <c:pt idx="5">
                  <c:v>0.54909204967402303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2-4446-A95D-8ACA2D699004}"/>
            </c:ext>
          </c:extLst>
        </c:ser>
        <c:ser>
          <c:idx val="1"/>
          <c:order val="1"/>
          <c:tx>
            <c:strRef>
              <c:f>'ftpt by age'!$J$2</c:f>
              <c:strCache>
                <c:ptCount val="1"/>
                <c:pt idx="0">
                  <c:v>Part-time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'ftpt by age'!$H$3:$H$8</c:f>
              <c:strCache>
                <c:ptCount val="6"/>
                <c:pt idx="0">
                  <c:v>15-24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  <c:pt idx="5">
                  <c:v>65+ years</c:v>
                </c:pt>
              </c:strCache>
              <c:extLst/>
            </c:strRef>
          </c:cat>
          <c:val>
            <c:numRef>
              <c:f>'ftpt by age'!$J$3:$J$8</c:f>
              <c:numCache>
                <c:formatCode>0.0</c:formatCode>
                <c:ptCount val="6"/>
                <c:pt idx="0">
                  <c:v>17.530406223822553</c:v>
                </c:pt>
                <c:pt idx="1">
                  <c:v>4.3050500478197833</c:v>
                </c:pt>
                <c:pt idx="2">
                  <c:v>-10.94231807758328</c:v>
                </c:pt>
                <c:pt idx="3">
                  <c:v>-3.3321809258916488</c:v>
                </c:pt>
                <c:pt idx="4">
                  <c:v>-9.0401832757745666</c:v>
                </c:pt>
                <c:pt idx="5">
                  <c:v>5.2759079763136043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2-4446-A95D-8ACA2D699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037376"/>
        <c:axId val="378029248"/>
      </c:barChart>
      <c:catAx>
        <c:axId val="4750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029248"/>
        <c:crosses val="autoZero"/>
        <c:auto val="1"/>
        <c:lblAlgn val="ctr"/>
        <c:lblOffset val="100"/>
        <c:noMultiLvlLbl val="0"/>
      </c:catAx>
      <c:valAx>
        <c:axId val="37802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0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12554680664917"/>
          <c:y val="0.10582683215130023"/>
          <c:w val="0.71631889763779533"/>
          <c:h val="0.78580614657210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'# in employment'!$F$5</c:f>
              <c:strCache>
                <c:ptCount val="1"/>
                <c:pt idx="0">
                  <c:v>2023Q3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876477541371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79-46D7-B251-82A7FAD35318}"/>
                </c:ext>
              </c:extLst>
            </c:dLbl>
            <c:dLbl>
              <c:idx val="2"/>
              <c:layout>
                <c:manualLayout>
                  <c:x val="-2.7777777777777779E-3"/>
                  <c:y val="1.125886524822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9-46D7-B251-82A7FAD35318}"/>
                </c:ext>
              </c:extLst>
            </c:dLbl>
            <c:dLbl>
              <c:idx val="3"/>
              <c:layout>
                <c:manualLayout>
                  <c:x val="-4.1666666666666666E-3"/>
                  <c:y val="2.627068557919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9-46D7-B251-82A7FAD35318}"/>
                </c:ext>
              </c:extLst>
            </c:dLbl>
            <c:dLbl>
              <c:idx val="4"/>
              <c:layout>
                <c:manualLayout>
                  <c:x val="-4.1666666666666666E-3"/>
                  <c:y val="1.876507092198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9-46D7-B251-82A7FAD35318}"/>
                </c:ext>
              </c:extLst>
            </c:dLbl>
            <c:dLbl>
              <c:idx val="5"/>
              <c:layout>
                <c:manualLayout>
                  <c:x val="2.777777777777676E-3"/>
                  <c:y val="7.505910165484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9-46D7-B251-82A7FAD35318}"/>
                </c:ext>
              </c:extLst>
            </c:dLbl>
            <c:dLbl>
              <c:idx val="6"/>
              <c:layout>
                <c:manualLayout>
                  <c:x val="-5.5555555555556572E-3"/>
                  <c:y val="7.505910165484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9-46D7-B251-82A7FAD35318}"/>
                </c:ext>
              </c:extLst>
            </c:dLbl>
            <c:dLbl>
              <c:idx val="7"/>
              <c:layout>
                <c:manualLayout>
                  <c:x val="-4.1666666666666666E-3"/>
                  <c:y val="1.87647754137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79-46D7-B251-82A7FAD35318}"/>
                </c:ext>
              </c:extLst>
            </c:dLbl>
            <c:dLbl>
              <c:idx val="9"/>
              <c:layout>
                <c:manualLayout>
                  <c:x val="9.7222222222222224E-3"/>
                  <c:y val="1.35694444444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79-46D7-B251-82A7FAD35318}"/>
                </c:ext>
              </c:extLst>
            </c:dLbl>
            <c:dLbl>
              <c:idx val="11"/>
              <c:layout>
                <c:manualLayout>
                  <c:x val="-1.3888888888889906E-3"/>
                  <c:y val="2.251773049645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79-46D7-B251-82A7FAD35318}"/>
                </c:ext>
              </c:extLst>
            </c:dLbl>
            <c:dLbl>
              <c:idx val="12"/>
              <c:layout>
                <c:manualLayout>
                  <c:x val="0"/>
                  <c:y val="1.501182033096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79-46D7-B251-82A7FAD35318}"/>
                </c:ext>
              </c:extLst>
            </c:dLbl>
            <c:dLbl>
              <c:idx val="13"/>
              <c:layout>
                <c:manualLayout>
                  <c:x val="1.3888888888888889E-3"/>
                  <c:y val="1.125945626477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79-46D7-B251-82A7FAD35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in employment'!$E$6:$E$19</c:f>
              <c:strCache>
                <c:ptCount val="14"/>
                <c:pt idx="0">
                  <c:v>A Agriculture, Forestry &amp; Fishing</c:v>
                </c:pt>
                <c:pt idx="1">
                  <c:v>B-E Industry</c:v>
                </c:pt>
                <c:pt idx="2">
                  <c:v>F Construction</c:v>
                </c:pt>
                <c:pt idx="3">
                  <c:v>G Wholesale &amp; Retail Trade</c:v>
                </c:pt>
                <c:pt idx="4">
                  <c:v>H Transportation &amp; Storage</c:v>
                </c:pt>
                <c:pt idx="5">
                  <c:v>I Accommodation &amp; Food Service Activities</c:v>
                </c:pt>
                <c:pt idx="6">
                  <c:v>J Information &amp; Communication</c:v>
                </c:pt>
                <c:pt idx="7">
                  <c:v>K-L Financial, Insurance &amp; Real Estate Activities</c:v>
                </c:pt>
                <c:pt idx="8">
                  <c:v>M Professional, Scientific &amp; Technical Activities</c:v>
                </c:pt>
                <c:pt idx="9">
                  <c:v>N Administrative &amp; Support Service Activities</c:v>
                </c:pt>
                <c:pt idx="10">
                  <c:v>O Public Administration &amp; Defence</c:v>
                </c:pt>
                <c:pt idx="11">
                  <c:v>P Education</c:v>
                </c:pt>
                <c:pt idx="12">
                  <c:v>Q Human Health &amp; Social Work Activities</c:v>
                </c:pt>
                <c:pt idx="13">
                  <c:v>R-U Other Services Activities</c:v>
                </c:pt>
              </c:strCache>
            </c:strRef>
          </c:cat>
          <c:val>
            <c:numRef>
              <c:f>'# in employment'!$F$6:$F$19</c:f>
              <c:numCache>
                <c:formatCode>0.0</c:formatCode>
                <c:ptCount val="14"/>
                <c:pt idx="0">
                  <c:v>114.67513211307443</c:v>
                </c:pt>
                <c:pt idx="1">
                  <c:v>325.21994534953558</c:v>
                </c:pt>
                <c:pt idx="2">
                  <c:v>169.39834610624115</c:v>
                </c:pt>
                <c:pt idx="3">
                  <c:v>324.23789767440223</c:v>
                </c:pt>
                <c:pt idx="4">
                  <c:v>116.4127169893771</c:v>
                </c:pt>
                <c:pt idx="5">
                  <c:v>183.10909648410598</c:v>
                </c:pt>
                <c:pt idx="6">
                  <c:v>179.50997153195445</c:v>
                </c:pt>
                <c:pt idx="7">
                  <c:v>134.73148336280016</c:v>
                </c:pt>
                <c:pt idx="8">
                  <c:v>180.77771810435343</c:v>
                </c:pt>
                <c:pt idx="9">
                  <c:v>111.73726628306675</c:v>
                </c:pt>
                <c:pt idx="10">
                  <c:v>137.13119019268603</c:v>
                </c:pt>
                <c:pt idx="11">
                  <c:v>222.85998912137143</c:v>
                </c:pt>
                <c:pt idx="12">
                  <c:v>362.74279629937672</c:v>
                </c:pt>
                <c:pt idx="13">
                  <c:v>124.73215596080024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9-46D7-B251-82A7FAD35318}"/>
            </c:ext>
          </c:extLst>
        </c:ser>
        <c:ser>
          <c:idx val="1"/>
          <c:order val="1"/>
          <c:tx>
            <c:strRef>
              <c:f>'# in employment'!$G$5</c:f>
              <c:strCache>
                <c:ptCount val="1"/>
                <c:pt idx="0">
                  <c:v>2024Q3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88888888889E-3"/>
                  <c:y val="-1.87647754137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9-46D7-B251-82A7FAD35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in employment'!$E$6:$E$19</c:f>
              <c:strCache>
                <c:ptCount val="14"/>
                <c:pt idx="0">
                  <c:v>A Agriculture, Forestry &amp; Fishing</c:v>
                </c:pt>
                <c:pt idx="1">
                  <c:v>B-E Industry</c:v>
                </c:pt>
                <c:pt idx="2">
                  <c:v>F Construction</c:v>
                </c:pt>
                <c:pt idx="3">
                  <c:v>G Wholesale &amp; Retail Trade</c:v>
                </c:pt>
                <c:pt idx="4">
                  <c:v>H Transportation &amp; Storage</c:v>
                </c:pt>
                <c:pt idx="5">
                  <c:v>I Accommodation &amp; Food Service Activities</c:v>
                </c:pt>
                <c:pt idx="6">
                  <c:v>J Information &amp; Communication</c:v>
                </c:pt>
                <c:pt idx="7">
                  <c:v>K-L Financial, Insurance &amp; Real Estate Activities</c:v>
                </c:pt>
                <c:pt idx="8">
                  <c:v>M Professional, Scientific &amp; Technical Activities</c:v>
                </c:pt>
                <c:pt idx="9">
                  <c:v>N Administrative &amp; Support Service Activities</c:v>
                </c:pt>
                <c:pt idx="10">
                  <c:v>O Public Administration &amp; Defence</c:v>
                </c:pt>
                <c:pt idx="11">
                  <c:v>P Education</c:v>
                </c:pt>
                <c:pt idx="12">
                  <c:v>Q Human Health &amp; Social Work Activities</c:v>
                </c:pt>
                <c:pt idx="13">
                  <c:v>R-U Other Services Activities</c:v>
                </c:pt>
              </c:strCache>
            </c:strRef>
          </c:cat>
          <c:val>
            <c:numRef>
              <c:f>'# in employment'!$G$6:$G$19</c:f>
              <c:numCache>
                <c:formatCode>0.0</c:formatCode>
                <c:ptCount val="14"/>
                <c:pt idx="0">
                  <c:v>112.91002485134476</c:v>
                </c:pt>
                <c:pt idx="1">
                  <c:v>343.08506452320228</c:v>
                </c:pt>
                <c:pt idx="2">
                  <c:v>176.2656900440858</c:v>
                </c:pt>
                <c:pt idx="3">
                  <c:v>323.47449112508548</c:v>
                </c:pt>
                <c:pt idx="4">
                  <c:v>118.35134005943776</c:v>
                </c:pt>
                <c:pt idx="5">
                  <c:v>199.97434794723924</c:v>
                </c:pt>
                <c:pt idx="6">
                  <c:v>188.56908786870636</c:v>
                </c:pt>
                <c:pt idx="7">
                  <c:v>137.04766934028223</c:v>
                </c:pt>
                <c:pt idx="8">
                  <c:v>202.16376997927205</c:v>
                </c:pt>
                <c:pt idx="9">
                  <c:v>103.42538273472721</c:v>
                </c:pt>
                <c:pt idx="10">
                  <c:v>153.56606885024678</c:v>
                </c:pt>
                <c:pt idx="11">
                  <c:v>228.19077847420306</c:v>
                </c:pt>
                <c:pt idx="12">
                  <c:v>379.22145382657857</c:v>
                </c:pt>
                <c:pt idx="13">
                  <c:v>124.14822277275678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9-46D7-B251-82A7FAD35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8177104"/>
        <c:axId val="818171856"/>
      </c:barChart>
      <c:catAx>
        <c:axId val="818177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71856"/>
        <c:crosses val="autoZero"/>
        <c:auto val="1"/>
        <c:lblAlgn val="ctr"/>
        <c:lblOffset val="100"/>
        <c:noMultiLvlLbl val="0"/>
      </c:catAx>
      <c:valAx>
        <c:axId val="8181718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'ftpt by NACE'!$I$3</c:f>
              <c:strCache>
                <c:ptCount val="1"/>
                <c:pt idx="0">
                  <c:v>Full-time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'ftpt by NACE'!$H$4:$H$17</c:f>
              <c:strCache>
                <c:ptCount val="14"/>
                <c:pt idx="0">
                  <c:v>A Agriculture, Forestry &amp; Fishing</c:v>
                </c:pt>
                <c:pt idx="1">
                  <c:v>B-E Industry</c:v>
                </c:pt>
                <c:pt idx="2">
                  <c:v>F Construction</c:v>
                </c:pt>
                <c:pt idx="3">
                  <c:v>G Wholesale &amp; Retail Trade</c:v>
                </c:pt>
                <c:pt idx="4">
                  <c:v>H Transportation &amp; Storage</c:v>
                </c:pt>
                <c:pt idx="5">
                  <c:v>I Accommodation &amp; Food Service Activities</c:v>
                </c:pt>
                <c:pt idx="6">
                  <c:v>J Information &amp; Communication</c:v>
                </c:pt>
                <c:pt idx="7">
                  <c:v>K-L Financial, Insurance &amp; Real Estate Activities</c:v>
                </c:pt>
                <c:pt idx="8">
                  <c:v>M Professional, Scientific &amp; Technical Activities</c:v>
                </c:pt>
                <c:pt idx="9">
                  <c:v>N Administrative &amp; Support Service Activities</c:v>
                </c:pt>
                <c:pt idx="10">
                  <c:v>O Public Administration &amp; Defence</c:v>
                </c:pt>
                <c:pt idx="11">
                  <c:v>P Education</c:v>
                </c:pt>
                <c:pt idx="12">
                  <c:v>Q Human Health &amp; Social Work Activities</c:v>
                </c:pt>
                <c:pt idx="13">
                  <c:v>R-U Other Services Activities</c:v>
                </c:pt>
              </c:strCache>
            </c:strRef>
          </c:cat>
          <c:val>
            <c:numRef>
              <c:f>'ftpt by NACE'!$I$4:$I$17</c:f>
              <c:numCache>
                <c:formatCode>0%</c:formatCode>
                <c:ptCount val="14"/>
                <c:pt idx="0">
                  <c:v>0.74600027925474321</c:v>
                </c:pt>
                <c:pt idx="1">
                  <c:v>0.92554729573047267</c:v>
                </c:pt>
                <c:pt idx="2">
                  <c:v>0.91585959346234547</c:v>
                </c:pt>
                <c:pt idx="3">
                  <c:v>0.65493911789591452</c:v>
                </c:pt>
                <c:pt idx="4">
                  <c:v>0.84802195160853544</c:v>
                </c:pt>
                <c:pt idx="5">
                  <c:v>0.52915498760392821</c:v>
                </c:pt>
                <c:pt idx="6">
                  <c:v>0.93603376482078549</c:v>
                </c:pt>
                <c:pt idx="7">
                  <c:v>0.90765658328066923</c:v>
                </c:pt>
                <c:pt idx="8">
                  <c:v>0.86621159606374531</c:v>
                </c:pt>
                <c:pt idx="9">
                  <c:v>0.71675280017810106</c:v>
                </c:pt>
                <c:pt idx="10">
                  <c:v>0.91209086215541402</c:v>
                </c:pt>
                <c:pt idx="11">
                  <c:v>0.77371880734407983</c:v>
                </c:pt>
                <c:pt idx="12">
                  <c:v>0.74732020643786878</c:v>
                </c:pt>
                <c:pt idx="13">
                  <c:v>0.59020136279691182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5-4D92-AB48-96EB3724BCFE}"/>
            </c:ext>
          </c:extLst>
        </c:ser>
        <c:ser>
          <c:idx val="1"/>
          <c:order val="1"/>
          <c:tx>
            <c:strRef>
              <c:f>'ftpt by NACE'!$J$3</c:f>
              <c:strCache>
                <c:ptCount val="1"/>
                <c:pt idx="0">
                  <c:v>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'ftpt by NACE'!$H$4:$H$17</c:f>
              <c:strCache>
                <c:ptCount val="14"/>
                <c:pt idx="0">
                  <c:v>A Agriculture, Forestry &amp; Fishing</c:v>
                </c:pt>
                <c:pt idx="1">
                  <c:v>B-E Industry</c:v>
                </c:pt>
                <c:pt idx="2">
                  <c:v>F Construction</c:v>
                </c:pt>
                <c:pt idx="3">
                  <c:v>G Wholesale &amp; Retail Trade</c:v>
                </c:pt>
                <c:pt idx="4">
                  <c:v>H Transportation &amp; Storage</c:v>
                </c:pt>
                <c:pt idx="5">
                  <c:v>I Accommodation &amp; Food Service Activities</c:v>
                </c:pt>
                <c:pt idx="6">
                  <c:v>J Information &amp; Communication</c:v>
                </c:pt>
                <c:pt idx="7">
                  <c:v>K-L Financial, Insurance &amp; Real Estate Activities</c:v>
                </c:pt>
                <c:pt idx="8">
                  <c:v>M Professional, Scientific &amp; Technical Activities</c:v>
                </c:pt>
                <c:pt idx="9">
                  <c:v>N Administrative &amp; Support Service Activities</c:v>
                </c:pt>
                <c:pt idx="10">
                  <c:v>O Public Administration &amp; Defence</c:v>
                </c:pt>
                <c:pt idx="11">
                  <c:v>P Education</c:v>
                </c:pt>
                <c:pt idx="12">
                  <c:v>Q Human Health &amp; Social Work Activities</c:v>
                </c:pt>
                <c:pt idx="13">
                  <c:v>R-U Other Services Activities</c:v>
                </c:pt>
              </c:strCache>
            </c:strRef>
          </c:cat>
          <c:val>
            <c:numRef>
              <c:f>'ftpt by NACE'!$J$4:$J$17</c:f>
              <c:numCache>
                <c:formatCode>0%</c:formatCode>
                <c:ptCount val="14"/>
                <c:pt idx="0">
                  <c:v>0.25399972074525679</c:v>
                </c:pt>
                <c:pt idx="1">
                  <c:v>7.4452704269527298E-2</c:v>
                </c:pt>
                <c:pt idx="2">
                  <c:v>8.4140406537654505E-2</c:v>
                </c:pt>
                <c:pt idx="3">
                  <c:v>0.34506088210408542</c:v>
                </c:pt>
                <c:pt idx="4">
                  <c:v>0.15197804839146459</c:v>
                </c:pt>
                <c:pt idx="5">
                  <c:v>0.47084501239607174</c:v>
                </c:pt>
                <c:pt idx="6">
                  <c:v>6.3966235179214459E-2</c:v>
                </c:pt>
                <c:pt idx="7">
                  <c:v>9.2343416719330745E-2</c:v>
                </c:pt>
                <c:pt idx="8">
                  <c:v>0.13378840393625474</c:v>
                </c:pt>
                <c:pt idx="9">
                  <c:v>0.28324719982189894</c:v>
                </c:pt>
                <c:pt idx="10">
                  <c:v>8.7909137844586066E-2</c:v>
                </c:pt>
                <c:pt idx="11">
                  <c:v>0.22628119265592017</c:v>
                </c:pt>
                <c:pt idx="12">
                  <c:v>0.25267979356213122</c:v>
                </c:pt>
                <c:pt idx="13">
                  <c:v>0.40979863720308807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5-4D92-AB48-96EB3724B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1966968"/>
        <c:axId val="871963368"/>
      </c:barChart>
      <c:catAx>
        <c:axId val="871966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963368"/>
        <c:crosses val="autoZero"/>
        <c:auto val="1"/>
        <c:lblAlgn val="ctr"/>
        <c:lblOffset val="100"/>
        <c:noMultiLvlLbl val="0"/>
      </c:catAx>
      <c:valAx>
        <c:axId val="8719633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96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'# hrs worked in m'!$H$21</c:f>
              <c:strCache>
                <c:ptCount val="1"/>
                <c:pt idx="0">
                  <c:v>Annual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rgbClr val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B12-4233-9F26-372FF52FBF98}"/>
                </c:ext>
              </c:extLst>
            </c:dLbl>
            <c:dLbl>
              <c:idx val="3"/>
              <c:spPr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12-4233-9F26-372FF52FBF98}"/>
                </c:ext>
              </c:extLst>
            </c:dLbl>
            <c:dLbl>
              <c:idx val="7"/>
              <c:spPr>
                <a:noFill/>
                <a:ln>
                  <a:solidFill>
                    <a:srgbClr val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12-4233-9F26-372FF52FBF98}"/>
                </c:ext>
              </c:extLst>
            </c:dLbl>
            <c:dLbl>
              <c:idx val="9"/>
              <c:spPr>
                <a:noFill/>
                <a:ln>
                  <a:solidFill>
                    <a:srgbClr val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B12-4233-9F26-372FF52FBF98}"/>
                </c:ext>
              </c:extLst>
            </c:dLbl>
            <c:dLbl>
              <c:idx val="11"/>
              <c:spPr>
                <a:noFill/>
                <a:ln>
                  <a:solidFill>
                    <a:srgbClr val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12-4233-9F26-372FF52FBF98}"/>
                </c:ext>
              </c:extLst>
            </c:dLbl>
            <c:dLbl>
              <c:idx val="13"/>
              <c:spPr>
                <a:noFill/>
                <a:ln>
                  <a:solidFill>
                    <a:srgbClr val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B12-4233-9F26-372FF52FBF98}"/>
                </c:ext>
              </c:extLst>
            </c:dLbl>
            <c:spPr>
              <a:noFill/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hrs worked in m'!$G$22:$G$35</c:f>
              <c:strCache>
                <c:ptCount val="14"/>
                <c:pt idx="0">
                  <c:v>A Agriculture, Forestry &amp; Fishing</c:v>
                </c:pt>
                <c:pt idx="1">
                  <c:v>B-E Industry</c:v>
                </c:pt>
                <c:pt idx="2">
                  <c:v>F Construction</c:v>
                </c:pt>
                <c:pt idx="3">
                  <c:v>G Wholesale &amp; Retail Trade</c:v>
                </c:pt>
                <c:pt idx="4">
                  <c:v>H Transportation &amp; Storage</c:v>
                </c:pt>
                <c:pt idx="5">
                  <c:v>I Accommodation &amp; Food Service Activities</c:v>
                </c:pt>
                <c:pt idx="6">
                  <c:v>J Information &amp; Communication</c:v>
                </c:pt>
                <c:pt idx="7">
                  <c:v>K-L Financial, Insurance &amp; Real Estate Activities</c:v>
                </c:pt>
                <c:pt idx="8">
                  <c:v>M Professional, Scientific &amp; Technical Activities</c:v>
                </c:pt>
                <c:pt idx="9">
                  <c:v>N Administrative &amp; Support Service Activities</c:v>
                </c:pt>
                <c:pt idx="10">
                  <c:v>O Public Administration &amp; Defence</c:v>
                </c:pt>
                <c:pt idx="11">
                  <c:v>P Education</c:v>
                </c:pt>
                <c:pt idx="12">
                  <c:v>Q Human Health &amp; Social Work Activities</c:v>
                </c:pt>
                <c:pt idx="13">
                  <c:v>R-U Other Services Activities</c:v>
                </c:pt>
              </c:strCache>
            </c:strRef>
          </c:cat>
          <c:val>
            <c:numRef>
              <c:f>'# hrs worked in m'!$H$22:$H$35</c:f>
              <c:numCache>
                <c:formatCode>0.0</c:formatCode>
                <c:ptCount val="14"/>
                <c:pt idx="0">
                  <c:v>-9.0338941154708863E-2</c:v>
                </c:pt>
                <c:pt idx="1">
                  <c:v>0.35754922398860778</c:v>
                </c:pt>
                <c:pt idx="2">
                  <c:v>0.29384990972194203</c:v>
                </c:pt>
                <c:pt idx="3">
                  <c:v>-6.7614580272973512E-2</c:v>
                </c:pt>
                <c:pt idx="4">
                  <c:v>8.0543860064762995E-2</c:v>
                </c:pt>
                <c:pt idx="5">
                  <c:v>0.76875922602629121</c:v>
                </c:pt>
                <c:pt idx="6">
                  <c:v>0.14566804807662681</c:v>
                </c:pt>
                <c:pt idx="7">
                  <c:v>-2.2333792453588686E-2</c:v>
                </c:pt>
                <c:pt idx="8">
                  <c:v>0.64628642967784966</c:v>
                </c:pt>
                <c:pt idx="9">
                  <c:v>-0.26178816720849385</c:v>
                </c:pt>
                <c:pt idx="10">
                  <c:v>0.40316122448647196</c:v>
                </c:pt>
                <c:pt idx="11">
                  <c:v>-2.0532205904049583E-2</c:v>
                </c:pt>
                <c:pt idx="12">
                  <c:v>0.60577515185559072</c:v>
                </c:pt>
                <c:pt idx="13">
                  <c:v>-0.11287558810398268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2-4233-9F26-372FF52FB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7098680"/>
        <c:axId val="1017102288"/>
      </c:barChart>
      <c:catAx>
        <c:axId val="1017098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102288"/>
        <c:crosses val="autoZero"/>
        <c:auto val="1"/>
        <c:lblAlgn val="ctr"/>
        <c:lblOffset val="100"/>
        <c:noMultiLvlLbl val="0"/>
      </c:catAx>
      <c:valAx>
        <c:axId val="10171022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09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'HW by sex'!$N$25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D0D-4CB8-B6FF-24E28E7E8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by sex'!$M$26:$M$28</c:f>
              <c:strCache>
                <c:ptCount val="3"/>
                <c:pt idx="0">
                  <c:v>Person usually works at home</c:v>
                </c:pt>
                <c:pt idx="1">
                  <c:v>Some work at home</c:v>
                </c:pt>
                <c:pt idx="2">
                  <c:v>Does not work from home</c:v>
                </c:pt>
              </c:strCache>
            </c:strRef>
          </c:cat>
          <c:val>
            <c:numRef>
              <c:f>'HW by sex'!$N$26:$N$28</c:f>
              <c:numCache>
                <c:formatCode>0.0</c:formatCode>
                <c:ptCount val="3"/>
                <c:pt idx="0">
                  <c:v>-27.598129623427894</c:v>
                </c:pt>
                <c:pt idx="1">
                  <c:v>13.238593200704173</c:v>
                </c:pt>
                <c:pt idx="2">
                  <c:v>58.791270825537708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D-4CB8-B6FF-24E28E7E8008}"/>
            </c:ext>
          </c:extLst>
        </c:ser>
        <c:ser>
          <c:idx val="1"/>
          <c:order val="1"/>
          <c:tx>
            <c:strRef>
              <c:f>'HW by sex'!$O$25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by sex'!$M$26:$M$28</c:f>
              <c:strCache>
                <c:ptCount val="3"/>
                <c:pt idx="0">
                  <c:v>Person usually works at home</c:v>
                </c:pt>
                <c:pt idx="1">
                  <c:v>Some work at home</c:v>
                </c:pt>
                <c:pt idx="2">
                  <c:v>Does not work from home</c:v>
                </c:pt>
              </c:strCache>
            </c:strRef>
          </c:cat>
          <c:val>
            <c:numRef>
              <c:f>'HW by sex'!$O$26:$O$28</c:f>
              <c:numCache>
                <c:formatCode>0.0</c:formatCode>
                <c:ptCount val="3"/>
                <c:pt idx="0">
                  <c:v>17.420536877705644</c:v>
                </c:pt>
                <c:pt idx="1">
                  <c:v>67.878738326565895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D-4CB8-B6FF-24E28E7E8008}"/>
            </c:ext>
          </c:extLst>
        </c:ser>
        <c:ser>
          <c:idx val="2"/>
          <c:order val="2"/>
          <c:tx>
            <c:strRef>
              <c:f>'HW by sex'!$P$25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D0D-4CB8-B6FF-24E28E7E8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'HW by sex'!$M$26:$M$28</c:f>
              <c:strCache>
                <c:ptCount val="3"/>
                <c:pt idx="0">
                  <c:v>Person usually works at home</c:v>
                </c:pt>
                <c:pt idx="1">
                  <c:v>Some work at home</c:v>
                </c:pt>
                <c:pt idx="2">
                  <c:v>Does not work from home</c:v>
                </c:pt>
              </c:strCache>
            </c:strRef>
          </c:cat>
          <c:val>
            <c:numRef>
              <c:f>'HW by sex'!$P$26:$P$28</c:f>
              <c:numCache>
                <c:formatCode>0.0</c:formatCode>
                <c:ptCount val="3"/>
                <c:pt idx="0">
                  <c:v>-10.177592745721995</c:v>
                </c:pt>
                <c:pt idx="1">
                  <c:v>81.117331527267766</c:v>
                </c:pt>
                <c:pt idx="2">
                  <c:v>62.507019854377631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0D-4CB8-B6FF-24E28E7E80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6734632"/>
        <c:axId val="826729232"/>
      </c:barChart>
      <c:catAx>
        <c:axId val="82673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729232"/>
        <c:crosses val="autoZero"/>
        <c:auto val="1"/>
        <c:lblAlgn val="ctr"/>
        <c:lblOffset val="100"/>
        <c:noMultiLvlLbl val="0"/>
      </c:catAx>
      <c:valAx>
        <c:axId val="82672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73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 by sex and age'!$L$2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age'!$K$130:$K$134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'ILO by sex and age'!$L$130:$L$134</c:f>
              <c:numCache>
                <c:formatCode>0.0</c:formatCode>
                <c:ptCount val="5"/>
                <c:pt idx="0">
                  <c:v>11.213459980458804</c:v>
                </c:pt>
                <c:pt idx="1">
                  <c:v>5.0177023141279928</c:v>
                </c:pt>
                <c:pt idx="2">
                  <c:v>2.7076437820814396</c:v>
                </c:pt>
                <c:pt idx="3">
                  <c:v>2.3318851672686027</c:v>
                </c:pt>
                <c:pt idx="4">
                  <c:v>3.2322348990984549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A-45C8-8020-1F57E33758D2}"/>
            </c:ext>
          </c:extLst>
        </c:ser>
        <c:ser>
          <c:idx val="1"/>
          <c:order val="1"/>
          <c:tx>
            <c:strRef>
              <c:f>'ILO by sex and age'!$M$2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'ILO by sex and age'!$K$130:$K$134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'ILO by sex and age'!$M$130:$M$134</c:f>
              <c:numCache>
                <c:formatCode>0.0</c:formatCode>
                <c:ptCount val="5"/>
                <c:pt idx="0">
                  <c:v>11.78243648650194</c:v>
                </c:pt>
                <c:pt idx="1">
                  <c:v>5.8756217850060493</c:v>
                </c:pt>
                <c:pt idx="2">
                  <c:v>2.6947061322745474</c:v>
                </c:pt>
                <c:pt idx="3">
                  <c:v>2.2184245338564637</c:v>
                </c:pt>
                <c:pt idx="4">
                  <c:v>4.2204024741860913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1A-45C8-8020-1F57E337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8914776"/>
        <c:axId val="848919696"/>
      </c:barChart>
      <c:catAx>
        <c:axId val="84891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19696"/>
        <c:crosses val="autoZero"/>
        <c:auto val="1"/>
        <c:lblAlgn val="ctr"/>
        <c:lblOffset val="100"/>
        <c:noMultiLvlLbl val="0"/>
      </c:catAx>
      <c:valAx>
        <c:axId val="8489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1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0.9201</cdr:y>
    </cdr:from>
    <cdr:to>
      <cdr:x>0.07067</cdr:x>
      <cdr:y>0.99036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E8EE8B3-CA59-A140-CFAB-98703EAFAAE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1277" y="3113617"/>
          <a:ext cx="646232" cy="23776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6" cy="496175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5" cy="496175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18/11/2024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880"/>
            <a:ext cx="2946346" cy="496175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5" y="9428880"/>
            <a:ext cx="2946345" cy="496175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285" tIns="45643" rIns="91285" bIns="45643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18/11/2024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3" rIns="91285" bIns="45643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85" tIns="45643" rIns="91285" bIns="4564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285" tIns="45643" rIns="91285" bIns="45643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286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01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158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028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230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6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2805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677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11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7822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477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1061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2714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3392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452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6221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5764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7812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400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782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057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665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193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537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349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779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Slab Light"/>
                <a:cs typeface="Roboto Slab Ligh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Slab Bold"/>
                <a:cs typeface="Roboto Slab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2A6BA"/>
                </a:solidFill>
              </a:defRPr>
            </a:lvl1pPr>
          </a:lstStyle>
          <a:p>
            <a:fld id="{517A7B32-69DB-4CF1-942C-111B3EAEDE95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2A6BA"/>
                </a:solidFill>
              </a:defRPr>
            </a:lvl1pPr>
          </a:lstStyle>
          <a:p>
            <a:fld id="{517A7B32-69DB-4CF1-942C-111B3EAEDE95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2991589B-38C6-42D8-989E-4CA3D4861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908" y="1605595"/>
            <a:ext cx="3810000" cy="2393156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4E41D856-8491-40B2-ADD6-CA9A74608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269" y="4073129"/>
            <a:ext cx="3806429" cy="525065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IE" dirty="0"/>
              <a:t>Name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E52B8E10-E7E7-4651-877F-71C8118E6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25" y="4674394"/>
            <a:ext cx="3810000" cy="371475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I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3526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troduction">
            <a:extLst>
              <a:ext uri="{FF2B5EF4-FFF2-40B4-BE49-F238E27FC236}">
                <a16:creationId xmlns:a16="http://schemas.microsoft.com/office/drawing/2014/main" id="{FDF3294A-1F59-427A-80AD-BBCE866F12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435" y="202407"/>
            <a:ext cx="8264128" cy="805299"/>
          </a:xfrm>
        </p:spPr>
        <p:txBody>
          <a:bodyPr lIns="0" tIns="0" rIns="0" bIns="0">
            <a:normAutofit/>
          </a:bodyPr>
          <a:lstStyle>
            <a:lvl1pPr algn="ctr">
              <a:defRPr sz="4050"/>
            </a:lvl1pPr>
          </a:lstStyle>
          <a:p>
            <a:pPr lvl="0"/>
            <a:r>
              <a:rPr lang="en-IE" dirty="0"/>
              <a:t>Introduction</a:t>
            </a:r>
          </a:p>
        </p:txBody>
      </p:sp>
      <p:sp>
        <p:nvSpPr>
          <p:cNvPr id="8" name="Intro points">
            <a:extLst>
              <a:ext uri="{FF2B5EF4-FFF2-40B4-BE49-F238E27FC236}">
                <a16:creationId xmlns:a16="http://schemas.microsoft.com/office/drawing/2014/main" id="{51DA4D61-1F5A-4465-9922-B370D41808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435" y="1196579"/>
            <a:ext cx="8264128" cy="2701528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IE" dirty="0"/>
              <a:t>Bullet point 1</a:t>
            </a:r>
          </a:p>
          <a:p>
            <a:pPr lvl="0"/>
            <a:r>
              <a:rPr lang="en-IE" dirty="0"/>
              <a:t>Bullet point 2</a:t>
            </a:r>
          </a:p>
          <a:p>
            <a:pPr lvl="0"/>
            <a:r>
              <a:rPr lang="en-IE" dirty="0"/>
              <a:t>Bullet point 3</a:t>
            </a:r>
          </a:p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11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parison Graph title">
            <a:extLst>
              <a:ext uri="{FF2B5EF4-FFF2-40B4-BE49-F238E27FC236}">
                <a16:creationId xmlns:a16="http://schemas.microsoft.com/office/drawing/2014/main" id="{BD89D54C-3170-4DE8-9349-F849F76397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031" y="189310"/>
            <a:ext cx="8543925" cy="62118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5" name="Comparison Graph">
            <a:extLst>
              <a:ext uri="{FF2B5EF4-FFF2-40B4-BE49-F238E27FC236}">
                <a16:creationId xmlns:a16="http://schemas.microsoft.com/office/drawing/2014/main" id="{DA1FC933-BD04-4A2E-899D-0A997BF643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794" y="1028036"/>
            <a:ext cx="8543925" cy="302842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Comparison Graph</a:t>
            </a:r>
          </a:p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32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xt Steps points">
            <a:extLst>
              <a:ext uri="{FF2B5EF4-FFF2-40B4-BE49-F238E27FC236}">
                <a16:creationId xmlns:a16="http://schemas.microsoft.com/office/drawing/2014/main" id="{51DA4D61-1F5A-4465-9922-B370D41808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435" y="1196579"/>
            <a:ext cx="8264128" cy="2701528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</a:lstStyle>
          <a:p>
            <a:pPr lvl="0"/>
            <a:r>
              <a:rPr lang="en-IE" dirty="0"/>
              <a:t>Bullet point 1</a:t>
            </a:r>
          </a:p>
          <a:p>
            <a:pPr lvl="0"/>
            <a:r>
              <a:rPr lang="en-IE" dirty="0"/>
              <a:t>Bullet point 2</a:t>
            </a:r>
          </a:p>
          <a:p>
            <a:pPr lvl="0"/>
            <a:r>
              <a:rPr lang="en-IE" dirty="0"/>
              <a:t>Bullet point 3</a:t>
            </a:r>
          </a:p>
          <a:p>
            <a:pPr lvl="0"/>
            <a:endParaRPr lang="en-IE" dirty="0"/>
          </a:p>
        </p:txBody>
      </p:sp>
      <p:sp>
        <p:nvSpPr>
          <p:cNvPr id="6" name="Next Steps Title">
            <a:extLst>
              <a:ext uri="{FF2B5EF4-FFF2-40B4-BE49-F238E27FC236}">
                <a16:creationId xmlns:a16="http://schemas.microsoft.com/office/drawing/2014/main" id="{FDF3294A-1F59-427A-80AD-BBCE866F12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435" y="202407"/>
            <a:ext cx="8264128" cy="805299"/>
          </a:xfrm>
        </p:spPr>
        <p:txBody>
          <a:bodyPr lIns="0" tIns="0" rIns="0" bIns="0">
            <a:normAutofit/>
          </a:bodyPr>
          <a:lstStyle>
            <a:lvl1pPr algn="ctr">
              <a:defRPr sz="4050"/>
            </a:lvl1pPr>
          </a:lstStyle>
          <a:p>
            <a:pPr lvl="0"/>
            <a:r>
              <a:rPr lang="en-IE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66492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03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9C13-5EBE-4D2F-86C4-EF6A8737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7B32-69DB-4CF1-942C-111B3EAEDE9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Slab Bold"/>
          <a:ea typeface="+mj-ea"/>
          <a:cs typeface="Roboto Slab Bold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Slab Light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Slab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Slab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Slab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Slab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4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01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0" indent="0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None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457189" indent="0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None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378" indent="0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None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371566" indent="0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None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1828754" indent="0" algn="l" defTabSz="914378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None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.ie/en/releasesandpublications/ep/p-lfs/labourforcesurveyquarter12021/technicalnote/" TargetMode="External"/><Relationship Id="rId2" Type="http://schemas.openxmlformats.org/officeDocument/2006/relationships/hyperlink" Target="https://www.cso.ie/en/releasesandpublications/in/lfs/implicationsoftheimplementationoftheintegrationofeuropeansocialstatisticsiessframeworkregulationonlabourmarketstatisticsinirelandin2021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so.ie/en/methods/surveyforms/labourforcesurvey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.ie/en/releasesandpublications/fp/p-aui/arrivalsfromukraineinirelandseries14/" TargetMode="External"/><Relationship Id="rId2" Type="http://schemas.openxmlformats.org/officeDocument/2006/relationships/hyperlink" Target="https://www.cso.ie/en/statistics/population/arrivalsfromukraineinireland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so.ie/en/releasesandpublications/ep/p-lr/liveregisteroctober2024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11421"/>
            <a:ext cx="5976664" cy="3436593"/>
          </a:xfrm>
        </p:spPr>
        <p:txBody>
          <a:bodyPr>
            <a:noAutofit/>
          </a:bodyPr>
          <a:lstStyle/>
          <a:p>
            <a:r>
              <a:rPr lang="en-IE" sz="2800" dirty="0">
                <a:latin typeface="Roboto Slab"/>
              </a:rPr>
              <a:t>Labour Force Survey</a:t>
            </a:r>
            <a:br>
              <a:rPr lang="en-IE" sz="2800" dirty="0">
                <a:latin typeface="Roboto Slab"/>
              </a:rPr>
            </a:br>
            <a:r>
              <a:rPr lang="en-IE" sz="1800" dirty="0">
                <a:latin typeface="Roboto Slab Medium" panose="020F0502020204030204" pitchFamily="2" charset="0"/>
                <a:ea typeface="Roboto Slab Medium" panose="020F0502020204030204" pitchFamily="2" charset="0"/>
                <a:cs typeface="Roboto Slab Medium" panose="020F0502020204030204" pitchFamily="2" charset="0"/>
              </a:rPr>
              <a:t>Quarter 3, 2024 </a:t>
            </a:r>
            <a:br>
              <a:rPr lang="en-IE" sz="2000" dirty="0">
                <a:latin typeface="Roboto Slab"/>
              </a:rPr>
            </a:br>
            <a:br>
              <a:rPr lang="en-IE" sz="2000" dirty="0">
                <a:latin typeface="Roboto Slab"/>
              </a:rPr>
            </a:br>
            <a:br>
              <a:rPr lang="en-IE" sz="2000" dirty="0">
                <a:latin typeface="Roboto Slab"/>
              </a:rPr>
            </a:br>
            <a:r>
              <a:rPr lang="en-IE" sz="2000" dirty="0">
                <a:latin typeface="Roboto Slab"/>
              </a:rPr>
              <a:t>20</a:t>
            </a:r>
            <a:r>
              <a:rPr lang="en-IE" sz="2000" baseline="30000" dirty="0">
                <a:latin typeface="Roboto Slab"/>
              </a:rPr>
              <a:t>th</a:t>
            </a:r>
            <a:r>
              <a:rPr lang="en-IE" sz="2000" dirty="0">
                <a:latin typeface="Roboto Slab"/>
              </a:rPr>
              <a:t> November 2024</a:t>
            </a:r>
            <a:endParaRPr lang="en-US" sz="2000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19256" cy="7815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in total actual hours worked per week by NACE Rev. 2 sector,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10</a:t>
            </a:fld>
            <a:endParaRPr lang="en-IE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D5FAEB4-260C-453A-BF9D-8AE807BD63E3}"/>
              </a:ext>
            </a:extLst>
          </p:cNvPr>
          <p:cNvSpPr txBox="1"/>
          <p:nvPr/>
        </p:nvSpPr>
        <p:spPr>
          <a:xfrm>
            <a:off x="57384" y="3961110"/>
            <a:ext cx="820319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m</a:t>
            </a:r>
            <a:r>
              <a:rPr lang="en-IE" sz="800" dirty="0" err="1">
                <a:solidFill>
                  <a:schemeClr val="accent4"/>
                </a:solidFill>
              </a:rPr>
              <a:t>illion</a:t>
            </a:r>
            <a:r>
              <a:rPr lang="en-IE" sz="800" dirty="0">
                <a:solidFill>
                  <a:schemeClr val="accent4"/>
                </a:solidFill>
              </a:rPr>
              <a:t> hours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D28340-CAA5-4FE7-A6E5-26E99A285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310819"/>
              </p:ext>
            </p:extLst>
          </p:nvPr>
        </p:nvGraphicFramePr>
        <p:xfrm>
          <a:off x="-27799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39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B3C8-01FB-FD88-0FF7-E71BFB26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93563"/>
          </a:xfrm>
        </p:spPr>
        <p:txBody>
          <a:bodyPr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(‘000s) in working from home status by sex and region,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D46A-847B-6EAE-2394-EF95CC48B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11</a:t>
            </a:fld>
            <a:endParaRPr lang="en-IE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28CFCBA-FC49-DE52-5AC3-693C47C6C04F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‘000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FD84348-EC03-F094-004B-CEF59D7CE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809594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029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97821"/>
            <a:ext cx="7704856" cy="335019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Unemployment</a:t>
            </a:r>
            <a:br>
              <a:rPr lang="en-US" sz="4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  <a:br>
              <a:rPr lang="en-US" sz="4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Q3 2024:</a:t>
            </a:r>
            <a:b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Persons unemployed: 	129,500		 -0.3%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Unemployment rate (15-74): 	4.5%		 -0.2 </a:t>
            </a:r>
            <a:r>
              <a:rPr lang="en-US" sz="1800" dirty="0" err="1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p.p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Seasonally adjusted rate: 	128,400		 +2.2% from Q2 2024</a:t>
            </a:r>
            <a:br>
              <a:rPr lang="en-US" sz="2000" dirty="0">
                <a:latin typeface="Roboto Slab"/>
              </a:rPr>
            </a:br>
            <a:br>
              <a:rPr lang="en-US" sz="2000" strike="sngStrike" dirty="0"/>
            </a:br>
            <a:br>
              <a:rPr lang="en-US" sz="2000" strike="sngStrike" dirty="0"/>
            </a:br>
            <a:endParaRPr lang="en-US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201294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19256" cy="7815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Unemployment rate (%) by age group and sex,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13</a:t>
            </a:fld>
            <a:endParaRPr lang="en-IE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456761F-7A05-C027-7E4D-DEAB923375DA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%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40D41B-1335-4EC9-96AD-A1C55D783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868878"/>
              </p:ext>
            </p:extLst>
          </p:nvPr>
        </p:nvGraphicFramePr>
        <p:xfrm>
          <a:off x="15652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99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in unemployment (‘000s) to Q3 2024, by age and sex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14</a:t>
            </a:fld>
            <a:endParaRPr lang="en-IE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AEEB4B9-B2B7-45A7-ACD8-45F70EB24462}"/>
              </a:ext>
            </a:extLst>
          </p:cNvPr>
          <p:cNvSpPr txBox="1"/>
          <p:nvPr/>
        </p:nvSpPr>
        <p:spPr>
          <a:xfrm>
            <a:off x="35496" y="3867894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800" dirty="0">
                <a:solidFill>
                  <a:schemeClr val="accent4"/>
                </a:solidFill>
              </a:rPr>
              <a:t>‘000s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1DB8A2-32C2-4311-BA2B-B860CFD0D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1197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579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Unemployment rate (%) </a:t>
            </a:r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by NUTS3 region,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15</a:t>
            </a:fld>
            <a:endParaRPr lang="en-IE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991A403-6382-D567-BE48-B3157E8F18A6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%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B8E4DD-D5EB-401F-A154-A45EECF2C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059100"/>
              </p:ext>
            </p:extLst>
          </p:nvPr>
        </p:nvGraphicFramePr>
        <p:xfrm>
          <a:off x="4276" y="771926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72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19256" cy="7815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Long term unemployment rate (%), Q1 1998 to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16</a:t>
            </a:fld>
            <a:endParaRPr lang="en-IE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D5FAEB4-260C-453A-BF9D-8AE807BD63E3}"/>
              </a:ext>
            </a:extLst>
          </p:cNvPr>
          <p:cNvSpPr txBox="1"/>
          <p:nvPr/>
        </p:nvSpPr>
        <p:spPr>
          <a:xfrm>
            <a:off x="107504" y="3967690"/>
            <a:ext cx="820319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800" dirty="0">
                <a:solidFill>
                  <a:schemeClr val="accent4"/>
                </a:solidFill>
              </a:rPr>
              <a:t>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491EF0-DCB6-B626-BFA9-7BA101C6C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56291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66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97821"/>
            <a:ext cx="7632848" cy="3494209"/>
          </a:xfrm>
        </p:spPr>
        <p:txBody>
          <a:bodyPr anchor="t">
            <a:normAutofit fontScale="90000"/>
          </a:bodyPr>
          <a:lstStyle/>
          <a:p>
            <a:r>
              <a:rPr lang="en-US" sz="31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Labour Force</a:t>
            </a:r>
            <a:b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  <a:b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Q3 2024:</a:t>
            </a:r>
            <a:b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Persons in labour force: 	2,924,400		+3.5%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Participation rate (15+): 	66.6%		+0.8 p.p.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Seasonally adjusted 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participation rate: 		66.3% 		+0.4 p.p. on Q2 2024</a:t>
            </a:r>
            <a:br>
              <a:rPr lang="en-US" sz="2000" dirty="0">
                <a:latin typeface="Roboto Slab"/>
              </a:rPr>
            </a:br>
            <a:br>
              <a:rPr lang="en-US" sz="2000" dirty="0">
                <a:latin typeface="Roboto Slab"/>
              </a:rPr>
            </a:br>
            <a:endParaRPr lang="en-US" sz="2000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7687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(‘000) in </a:t>
            </a:r>
            <a:r>
              <a:rPr lang="en-US" sz="1600" b="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labour</a:t>
            </a:r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force </a:t>
            </a:r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by age and sex,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18</a:t>
            </a:fld>
            <a:endParaRPr lang="en-IE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991A403-6382-D567-BE48-B3157E8F18A6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‘000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4F0D7B-2D3C-481F-8534-BA36A5CBD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248483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42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in Participation Rate (%) </a:t>
            </a:r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by sex and age group,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19</a:t>
            </a:fld>
            <a:endParaRPr lang="en-IE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50A121C-BE78-F2B4-1BA8-0271C3AF81DE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>
                <a:solidFill>
                  <a:schemeClr val="accent4"/>
                </a:solidFill>
              </a:rPr>
              <a:t>p.p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E93137-475C-46F9-9916-366F2F772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100286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87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C8464606-E991-ED48-86D9-025C9F2FD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7A7B32-69DB-4CF1-942C-111B3EAEDE95}" type="slidenum">
              <a:rPr lang="en-IE" smtClean="0"/>
              <a:pPr>
                <a:spcAft>
                  <a:spcPts val="600"/>
                </a:spcAft>
              </a:pPr>
              <a:t>2</a:t>
            </a:fld>
            <a:endParaRPr lang="en-IE"/>
          </a:p>
        </p:txBody>
      </p:sp>
      <p:pic>
        <p:nvPicPr>
          <p:cNvPr id="6" name="Picture 5" descr="A group of people with different occupations&#10;&#10;Description automatically generated with medium confidence">
            <a:extLst>
              <a:ext uri="{FF2B5EF4-FFF2-40B4-BE49-F238E27FC236}">
                <a16:creationId xmlns:a16="http://schemas.microsoft.com/office/drawing/2014/main" id="{5FCB8641-DF17-2192-A13F-796BEE1F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0" y="-10997"/>
            <a:ext cx="91562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3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33B9-4ED6-287E-91F0-3644C3A9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Labour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EA94-BB00-ECD2-A64B-60569A59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7614"/>
            <a:ext cx="8229600" cy="2811759"/>
          </a:xfrm>
        </p:spPr>
        <p:txBody>
          <a:bodyPr>
            <a:normAutofit fontScale="70000" lnSpcReduction="20000"/>
          </a:bodyPr>
          <a:lstStyle/>
          <a:p>
            <a:r>
              <a:rPr lang="en-IE" b="1" u="sng" dirty="0"/>
              <a:t>Unadjusted</a:t>
            </a:r>
          </a:p>
          <a:p>
            <a:pPr lvl="1"/>
            <a:r>
              <a:rPr lang="en-IE" dirty="0"/>
              <a:t>Increased by 98,200 (3.5%) over the year to 2,924,400 in Q3 2024</a:t>
            </a:r>
          </a:p>
          <a:p>
            <a:pPr lvl="1"/>
            <a:r>
              <a:rPr lang="en-IE" dirty="0"/>
              <a:t>Participation rate increased by 0.8p.p. to 66.6%</a:t>
            </a:r>
          </a:p>
          <a:p>
            <a:pPr lvl="1"/>
            <a:r>
              <a:rPr lang="en-IE" dirty="0"/>
              <a:t>Demographic effect +58,300</a:t>
            </a:r>
          </a:p>
          <a:p>
            <a:pPr lvl="1"/>
            <a:r>
              <a:rPr lang="en-IE" dirty="0"/>
              <a:t>Participation effect +40,000</a:t>
            </a:r>
          </a:p>
          <a:p>
            <a:r>
              <a:rPr lang="en-IE" b="1" u="sng" dirty="0"/>
              <a:t>Adjusted</a:t>
            </a:r>
          </a:p>
          <a:p>
            <a:pPr lvl="1"/>
            <a:r>
              <a:rPr lang="en-IE" dirty="0"/>
              <a:t>Increase of 38,800 or 1.4% over the quarter to 2,910,200 in Q3 2024</a:t>
            </a:r>
          </a:p>
          <a:p>
            <a:pPr lvl="1"/>
            <a:r>
              <a:rPr lang="en-IE" dirty="0"/>
              <a:t>Seasonally adjusted participation rate increased by 0.4p.p. to 66.3%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ED5B-11A6-0E4A-07CB-95DF8C474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46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97821"/>
            <a:ext cx="7632848" cy="3494209"/>
          </a:xfrm>
        </p:spPr>
        <p:txBody>
          <a:bodyPr anchor="t">
            <a:normAutofit fontScale="90000"/>
          </a:bodyPr>
          <a:lstStyle/>
          <a:p>
            <a:r>
              <a:rPr lang="en-US" sz="31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Not in the Labour Force</a:t>
            </a:r>
            <a:b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  <a:b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Q3 2024:</a:t>
            </a:r>
            <a:b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20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Persons Not in the Labour force: 	1,465,100		500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Persons Not in the Labour force: 	1,480,700		-0.8%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(Seasonally adjusted)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Potential additional labour force	129,400		+41.2%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2000" dirty="0">
                <a:latin typeface="Roboto Slab"/>
              </a:rPr>
            </a:br>
            <a:br>
              <a:rPr lang="en-US" sz="2000" dirty="0">
                <a:latin typeface="Roboto Slab"/>
              </a:rPr>
            </a:br>
            <a:endParaRPr lang="en-US" sz="2000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64449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43F8-A4FF-B07F-3A7B-10DC417E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Not in labour force (‘000), Q3 2023 &amp; Q3 2024</a:t>
            </a:r>
            <a:endParaRPr lang="en-I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8A04D-79BC-0DEC-B497-50EFBDCD3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22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B546A-AE69-2E40-4CC6-3958B79C0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" y="3939902"/>
            <a:ext cx="646232" cy="237765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C92A1BE-94C0-D942-B24B-77358DE75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70003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99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in labour market slack (‘000) for Q3 2022 to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23</a:t>
            </a:fld>
            <a:endParaRPr lang="en-I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D03BF6-5E94-9A08-7BC0-8884A1394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19159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8042F8-3AC6-598A-25E2-49878A660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" y="3939902"/>
            <a:ext cx="646232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1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C8464606-E991-ED48-86D9-025C9F2FD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17A7B32-69DB-4CF1-942C-111B3EAEDE95}" type="slidenum">
              <a:rPr lang="en-IE" smtClean="0"/>
              <a:pPr>
                <a:spcAft>
                  <a:spcPts val="600"/>
                </a:spcAft>
              </a:pPr>
              <a:t>24</a:t>
            </a:fld>
            <a:endParaRPr lang="en-IE"/>
          </a:p>
        </p:txBody>
      </p:sp>
      <p:pic>
        <p:nvPicPr>
          <p:cNvPr id="6" name="Picture 5" descr="A group of people with different occupations&#10;&#10;Description automatically generated with medium confidence">
            <a:extLst>
              <a:ext uri="{FF2B5EF4-FFF2-40B4-BE49-F238E27FC236}">
                <a16:creationId xmlns:a16="http://schemas.microsoft.com/office/drawing/2014/main" id="{5FCB8641-DF17-2192-A13F-796BEE1F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0" y="-10997"/>
            <a:ext cx="91562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5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97821"/>
            <a:ext cx="6408712" cy="2990153"/>
          </a:xfrm>
        </p:spPr>
        <p:txBody>
          <a:bodyPr>
            <a:noAutofit/>
          </a:bodyPr>
          <a:lstStyle/>
          <a:p>
            <a:r>
              <a:rPr lang="en-IE" sz="2800" dirty="0">
                <a:latin typeface="Roboto Slab"/>
              </a:rPr>
              <a:t>Labour Force Survey</a:t>
            </a:r>
            <a:br>
              <a:rPr lang="en-IE" sz="2800" dirty="0">
                <a:latin typeface="Roboto Slab"/>
              </a:rPr>
            </a:br>
            <a:r>
              <a:rPr lang="en-IE" sz="2000" dirty="0">
                <a:latin typeface="Roboto Slab"/>
              </a:rPr>
              <a:t>Quarter 3 2024 </a:t>
            </a:r>
            <a:br>
              <a:rPr lang="en-IE" sz="2000" dirty="0">
                <a:latin typeface="Roboto Slab"/>
              </a:rPr>
            </a:br>
            <a:br>
              <a:rPr lang="en-IE" sz="2000" dirty="0">
                <a:latin typeface="Roboto Slab"/>
              </a:rPr>
            </a:br>
            <a:r>
              <a:rPr lang="en-IE" sz="2000" dirty="0">
                <a:latin typeface="Roboto Slab"/>
              </a:rPr>
              <a:t>Thank you. </a:t>
            </a:r>
            <a:br>
              <a:rPr lang="en-IE" sz="2000" dirty="0">
                <a:latin typeface="Roboto Slab"/>
              </a:rPr>
            </a:br>
            <a:r>
              <a:rPr lang="en-US" sz="1400" dirty="0">
                <a:latin typeface="Roboto Slab"/>
              </a:rPr>
              <a:t>LFS Q4 2024 results provisionally due for publication on 20th Feb 2025</a:t>
            </a:r>
            <a:br>
              <a:rPr lang="en-US" sz="2000" dirty="0">
                <a:latin typeface="Roboto Slab"/>
              </a:rPr>
            </a:br>
            <a:br>
              <a:rPr lang="en-IE" sz="2000" dirty="0">
                <a:latin typeface="Roboto Slab"/>
              </a:rPr>
            </a:br>
            <a:endParaRPr lang="en-US" sz="2000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5312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B1C58-E9E3-48FA-9D5A-A07FAE4F5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597821"/>
            <a:ext cx="5040560" cy="3350193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chemeClr val="accent4"/>
                </a:solidFill>
              </a:rPr>
              <a:t>Annex:</a:t>
            </a:r>
            <a:br>
              <a:rPr lang="en-IE" dirty="0">
                <a:solidFill>
                  <a:srgbClr val="000000"/>
                </a:solidFill>
              </a:rPr>
            </a:br>
            <a:br>
              <a:rPr lang="en-IE" dirty="0">
                <a:solidFill>
                  <a:srgbClr val="000000"/>
                </a:solidFill>
              </a:rPr>
            </a:br>
            <a:r>
              <a:rPr lang="en-IE" sz="2000" b="1" dirty="0"/>
              <a:t>ILO Definitions and concepts </a:t>
            </a:r>
            <a:br>
              <a:rPr lang="en-IE" sz="2000" b="1" dirty="0"/>
            </a:br>
            <a:br>
              <a:rPr lang="en-IE" sz="2000" b="1" dirty="0"/>
            </a:br>
            <a:r>
              <a:rPr lang="en-IE" sz="2000" b="1" dirty="0"/>
              <a:t>IESS Regulation</a:t>
            </a:r>
            <a:br>
              <a:rPr lang="en-IE" sz="2000" b="1" dirty="0"/>
            </a:br>
            <a:br>
              <a:rPr lang="en-IE" sz="2000" b="1" dirty="0"/>
            </a:br>
            <a:r>
              <a:rPr lang="en-US" sz="2000" b="1" dirty="0"/>
              <a:t>Arrivals from Ukraine in Ireland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ILO Composition</a:t>
            </a:r>
            <a:br>
              <a:rPr lang="en-IE" sz="2800" b="1" dirty="0"/>
            </a:br>
            <a:endParaRPr lang="en-IE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6B56-FD9B-41E3-ABBE-0818F36066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00600"/>
            <a:ext cx="2057400" cy="274638"/>
          </a:xfrm>
        </p:spPr>
        <p:txBody>
          <a:bodyPr/>
          <a:lstStyle/>
          <a:p>
            <a:fld id="{517A7B32-69DB-4CF1-942C-111B3EAEDE95}" type="slidenum">
              <a:rPr lang="en-IE" smtClean="0"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665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85E557-423C-4E91-82B0-3AF12B5A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Attachment to job 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F2ADE43-BDE0-4362-8607-C8996E211FB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9552" y="1203598"/>
          <a:ext cx="3528392" cy="2908489"/>
        </p:xfrm>
        <a:graphic>
          <a:graphicData uri="http://schemas.openxmlformats.org/drawingml/2006/table">
            <a:tbl>
              <a:tblPr/>
              <a:tblGrid>
                <a:gridCol w="1959078">
                  <a:extLst>
                    <a:ext uri="{9D8B030D-6E8A-4147-A177-3AD203B41FA5}">
                      <a16:colId xmlns:a16="http://schemas.microsoft.com/office/drawing/2014/main" val="1707314378"/>
                    </a:ext>
                  </a:extLst>
                </a:gridCol>
                <a:gridCol w="769272">
                  <a:extLst>
                    <a:ext uri="{9D8B030D-6E8A-4147-A177-3AD203B41FA5}">
                      <a16:colId xmlns:a16="http://schemas.microsoft.com/office/drawing/2014/main" val="2639214027"/>
                    </a:ext>
                  </a:extLst>
                </a:gridCol>
                <a:gridCol w="800042">
                  <a:extLst>
                    <a:ext uri="{9D8B030D-6E8A-4147-A177-3AD203B41FA5}">
                      <a16:colId xmlns:a16="http://schemas.microsoft.com/office/drawing/2014/main" val="602199852"/>
                    </a:ext>
                  </a:extLst>
                </a:gridCol>
              </a:tblGrid>
              <a:tr h="1845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for Job attachment pre and post IESS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38808"/>
                  </a:ext>
                </a:extLst>
              </a:tr>
              <a:tr h="230747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109799"/>
                  </a:ext>
                </a:extLst>
              </a:tr>
              <a:tr h="19382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Pre-IESS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Post-IESS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0323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31726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time arrrangements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81887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Illness/disability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35339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Maternity/Paternity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928113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related training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0955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9006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Off season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17596"/>
                  </a:ext>
                </a:extLst>
              </a:tr>
              <a:tr h="212287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Temporary layoff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IE" sz="1100" b="1" i="0" u="none" strike="noStrike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91457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Other reason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58624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to start a new job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382666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35280"/>
                  </a:ext>
                </a:extLst>
              </a:tr>
              <a:tr h="21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Post-IESS include all layoffs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87134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7A52115-3CCC-4888-BCE2-3B7CE3B36F0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499992" y="1419622"/>
          <a:ext cx="4186808" cy="2042392"/>
        </p:xfrm>
        <a:graphic>
          <a:graphicData uri="http://schemas.openxmlformats.org/drawingml/2006/table">
            <a:tbl>
              <a:tblPr/>
              <a:tblGrid>
                <a:gridCol w="1955999">
                  <a:extLst>
                    <a:ext uri="{9D8B030D-6E8A-4147-A177-3AD203B41FA5}">
                      <a16:colId xmlns:a16="http://schemas.microsoft.com/office/drawing/2014/main" val="336404754"/>
                    </a:ext>
                  </a:extLst>
                </a:gridCol>
                <a:gridCol w="2230809">
                  <a:extLst>
                    <a:ext uri="{9D8B030D-6E8A-4147-A177-3AD203B41FA5}">
                      <a16:colId xmlns:a16="http://schemas.microsoft.com/office/drawing/2014/main" val="3985849629"/>
                    </a:ext>
                  </a:extLst>
                </a:gridCol>
              </a:tblGrid>
              <a:tr h="1704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Rules for attachment to job for absences from work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13441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36310"/>
                  </a:ext>
                </a:extLst>
              </a:tr>
              <a:tr h="213007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Pre-IESS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Post-IESS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16622"/>
                  </a:ext>
                </a:extLst>
              </a:tr>
              <a:tr h="166263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46921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absence and share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absence and salary payment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3166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salary paid applied to temporary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parental leave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53605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layoffs only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56373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Off-season - whether person does any occasional work for employer or not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44031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23635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Layoffs/Other reason - length of absence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24505"/>
                  </a:ext>
                </a:extLst>
              </a:tr>
              <a:tr h="195967"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752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A34A1-C80A-4820-B6D5-3B456CE75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1307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EE48-89F2-407F-88E0-DCEA56D0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ILO classification in the LFS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158D-8713-424D-8102-D6C923B3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800" b="1" dirty="0">
                <a:solidFill>
                  <a:srgbClr val="000000"/>
                </a:solidFill>
              </a:rPr>
              <a:t>Unemployment (15-74 years)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Persons who in the week before the survey, were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without work – i.e. did not meet criteria to be classified as employed under ILO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available to start work within the next two weeks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had taken specific steps, in the previous four weeks to find work </a:t>
            </a:r>
          </a:p>
          <a:p>
            <a:pPr lvl="2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DDD9-9BA2-47DC-BC7F-2BE59AD88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0659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501-49B8-487A-A6DE-B3C5FA3B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ILO classification and LFS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6503-49E3-47E5-9D48-FAB28A76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b="1" dirty="0">
                <a:solidFill>
                  <a:srgbClr val="000000"/>
                </a:solidFill>
              </a:rPr>
              <a:t>Inactive (15+ years)</a:t>
            </a:r>
          </a:p>
          <a:p>
            <a:pPr lvl="1"/>
            <a:r>
              <a:rPr lang="en-IE" dirty="0">
                <a:solidFill>
                  <a:srgbClr val="000000"/>
                </a:solidFill>
              </a:rPr>
              <a:t>All other persons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61FB-8343-4C2F-BF8D-EED7781F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360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Seasonally adjusted persons (‘000) in employment (15-89), unemployment (15-74), &amp; not in labour force (15+), Q3 2020 to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3</a:t>
            </a:fld>
            <a:endParaRPr lang="en-IE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991A403-6382-D567-BE48-B3157E8F18A6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‘000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9A22B7-02D5-E814-9C12-6A1BD75BE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42229"/>
              </p:ext>
            </p:extLst>
          </p:nvPr>
        </p:nvGraphicFramePr>
        <p:xfrm>
          <a:off x="0" y="908550"/>
          <a:ext cx="9144000" cy="332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5030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493B8-A24B-412C-99A6-A356A0DD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Autofit/>
          </a:bodyPr>
          <a:lstStyle/>
          <a:p>
            <a:r>
              <a:rPr lang="en-IE" sz="2400" b="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Integration of European Social Statistics (IESS) Regulation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9CE2A-25E0-48D1-B102-A515914F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43558"/>
            <a:ext cx="8928992" cy="320456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New European regulation came into force on 01 January 2021</a:t>
            </a:r>
          </a:p>
          <a:p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Implications for Irish Labour Market Statistics :</a:t>
            </a:r>
          </a:p>
          <a:p>
            <a:pPr marL="457200" lvl="1" indent="0">
              <a:buNone/>
            </a:pPr>
            <a:r>
              <a:rPr lang="en-IE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2"/>
              </a:rPr>
              <a:t>https://www.cso.ie/en/releasesandpublications/in/lfs/implicationsoftheimplementationoftheintegrationofeuropeansocialstatisticsiessframeworkregulationonlabourmarketstatisticsinirelandin2021/</a:t>
            </a:r>
            <a:endParaRPr lang="en-IE" sz="16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pPr indent="-285750"/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Impact of the regulation on the LFS series:</a:t>
            </a:r>
          </a:p>
          <a:p>
            <a:pPr marL="457200" lvl="1" indent="0">
              <a:buNone/>
            </a:pPr>
            <a:r>
              <a:rPr lang="en-IE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3"/>
              </a:rPr>
              <a:t>https://www.cso.ie/en/releasesandpublications/ep/p-lfs/labourforcesurveyquarter12021/technicalnote/</a:t>
            </a:r>
            <a:endParaRPr lang="en-US" sz="16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The LFS questionnaires for Ireland up to Q4 2023 are available here: </a:t>
            </a:r>
            <a: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4"/>
              </a:rPr>
              <a:t>https://www.cso.ie/en/methods/surveyforms/labourforcesurvey/</a:t>
            </a:r>
            <a:endParaRPr lang="en-IE" sz="160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93581-13AD-4C42-95CA-53C98F28E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30</a:t>
            </a:fld>
            <a:endParaRPr lang="en-IE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8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493B8-A24B-412C-99A6-A356A0DD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Arrivals from Ukraine in Ireland </a:t>
            </a:r>
            <a:endParaRPr lang="en-IE" b="0" dirty="0"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9CE2A-25E0-48D1-B102-A515914F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3229"/>
            <a:ext cx="8496944" cy="3092697"/>
          </a:xfrm>
        </p:spPr>
        <p:txBody>
          <a:bodyPr>
            <a:normAutofit fontScale="92500" lnSpcReduction="10000"/>
          </a:bodyPr>
          <a:lstStyle/>
          <a:p>
            <a:r>
              <a:rPr lang="en-IE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2"/>
              </a:rPr>
              <a:t>https://www.cso.ie/en/statistics/population/arrivalsfromukraineinireland/</a:t>
            </a:r>
            <a:endParaRPr lang="en-IE" sz="1600" dirty="0">
              <a:solidFill>
                <a:srgbClr val="000000"/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pPr marL="514350" indent="-514350" algn="just">
              <a:lnSpc>
                <a:spcPct val="90000"/>
              </a:lnSpc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As of the week ending 29</a:t>
            </a:r>
            <a:r>
              <a:rPr lang="en-US" sz="1600" baseline="300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th </a:t>
            </a: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September 2024 there had been 109,566 Beneficiaries of Temporary Protection from Ukraine in Ireland.</a:t>
            </a:r>
          </a:p>
          <a:p>
            <a:pPr marL="514350" indent="-514350" algn="just">
              <a:lnSpc>
                <a:spcPct val="90000"/>
              </a:lnSpc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Of these arrivals from Ukraine, 75% had activity in administrative data after 30 June 2024, based on data currently available to the Central Statistics Office (CSO).</a:t>
            </a:r>
          </a:p>
          <a:p>
            <a:pPr marL="514350" indent="-514350" algn="just">
              <a:lnSpc>
                <a:spcPct val="90000"/>
              </a:lnSpc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Women and men aged 20 year and over made up 46% and 25% of arrivals respectively, while 30% were people aged under 20 years.</a:t>
            </a:r>
          </a:p>
          <a:p>
            <a:pPr marL="914400" lvl="1" indent="-514350" algn="just">
              <a:lnSpc>
                <a:spcPct val="90000"/>
              </a:lnSpc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3"/>
              </a:rPr>
              <a:t>https://www.cso.ie/en/releasesandpublications/fp/p-aui/arrivalsfromukraineinirelandseries14/</a:t>
            </a:r>
            <a:endParaRPr lang="en-US" sz="1600" dirty="0">
              <a:solidFill>
                <a:srgbClr val="000000"/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  <a:p>
            <a:pPr marL="514350" indent="-514350" algn="just">
              <a:lnSpc>
                <a:spcPct val="90000"/>
              </a:lnSpc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Live Register figures for October 2024: 13,078 persons from Ukraine benefitting from Temporary Protection Directive:</a:t>
            </a:r>
          </a:p>
          <a:p>
            <a:pPr marL="914400" lvl="1" indent="-514350" algn="just">
              <a:lnSpc>
                <a:spcPct val="90000"/>
              </a:lnSpc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Slab Light" pitchFamily="2" charset="0"/>
                <a:ea typeface="Roboto Slab Light" pitchFamily="2" charset="0"/>
                <a:cs typeface="Roboto Slab Light" pitchFamily="2" charset="0"/>
                <a:hlinkClick r:id="rId4"/>
              </a:rPr>
              <a:t>https://www.cso.ie/en/releasesandpublications/ep/p-lr/liveregisteroctober2024/</a:t>
            </a:r>
            <a:endParaRPr lang="en-IE" sz="1600" dirty="0">
              <a:solidFill>
                <a:srgbClr val="000000"/>
              </a:solidFill>
              <a:latin typeface="Roboto Slab Light" pitchFamily="2" charset="0"/>
              <a:ea typeface="Roboto Slab Light" pitchFamily="2" charset="0"/>
              <a:cs typeface="Roboto Slab Light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93581-13AD-4C42-95CA-53C98F28E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850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8D76-6BD5-4983-AE9E-3090F41C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21555"/>
          </a:xfrm>
        </p:spPr>
        <p:txBody>
          <a:bodyPr>
            <a:normAutofit fontScale="90000"/>
          </a:bodyPr>
          <a:lstStyle/>
          <a:p>
            <a:r>
              <a:rPr lang="en-IE" dirty="0"/>
              <a:t>ILO composition (‘000s) by sex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225F6-8284-FD0B-4F36-2AD5F7FB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32</a:t>
            </a:fld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401484-64CF-47A8-ACF9-9E1B42688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186482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48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CB55-CCBB-2996-CE06-A6E048CE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565571"/>
          </a:xfrm>
        </p:spPr>
        <p:txBody>
          <a:bodyPr>
            <a:normAutofit fontScale="90000"/>
          </a:bodyPr>
          <a:lstStyle/>
          <a:p>
            <a:r>
              <a:rPr lang="en-IE" dirty="0"/>
              <a:t>ILO composition (‘000s)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ACF08-7A97-39E5-A9F4-14CA77AE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33</a:t>
            </a:fld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FC64DF-3269-280A-040D-F2D08B6B5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312190"/>
              </p:ext>
            </p:extLst>
          </p:nvPr>
        </p:nvGraphicFramePr>
        <p:xfrm>
          <a:off x="0" y="843558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462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5922-8AE0-DDAD-BB1B-40A82EEE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93563"/>
          </a:xfrm>
        </p:spPr>
        <p:txBody>
          <a:bodyPr>
            <a:normAutofit fontScale="90000"/>
          </a:bodyPr>
          <a:lstStyle/>
          <a:p>
            <a:r>
              <a:rPr lang="en-IE" dirty="0"/>
              <a:t>ILO composition (‘000s) by NUTS3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BDA8F-C2D8-C4FB-AF62-2F26BB71F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34</a:t>
            </a:fld>
            <a:endParaRPr lang="en-IE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C09C5B7-5BAE-EE16-AC4A-30253974D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05124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08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270" y="1598013"/>
            <a:ext cx="7848872" cy="33501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In employment</a:t>
            </a:r>
            <a:b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25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 </a:t>
            </a:r>
            <a:br>
              <a:rPr lang="en-US" sz="2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Q3 2024:</a:t>
            </a: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8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Persons in employment: 	2,794,800 	+3.7%</a:t>
            </a:r>
            <a:b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Employment rate (15-64):	75.3% 		+1.1 p.p.	</a:t>
            </a:r>
            <a:b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b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</a:br>
            <a:r>
              <a:rPr lang="en-US" sz="1600" dirty="0">
                <a:latin typeface="Roboto Slab Light" pitchFamily="2" charset="0"/>
                <a:ea typeface="Roboto Slab Light" pitchFamily="2" charset="0"/>
                <a:cs typeface="Roboto Slab Light" pitchFamily="2" charset="0"/>
              </a:rPr>
              <a:t>Seasonally adjusted: 	2,785,000 		+1.4% on Q2 2024	</a:t>
            </a:r>
            <a:br>
              <a:rPr lang="en-US" sz="1800" dirty="0">
                <a:latin typeface="Roboto Slab"/>
              </a:rPr>
            </a:br>
            <a:endParaRPr lang="en-US" sz="1800" strike="sngStrike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5590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Employment rate (%) in </a:t>
            </a:r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Q3 2024, by age group and sex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5</a:t>
            </a:fld>
            <a:endParaRPr lang="en-IE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991A403-6382-D567-BE48-B3157E8F18A6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%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70716E-85B0-4CAF-8FC2-A85BA23F0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161346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64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E876-10CE-65F7-5D96-F7320E20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93563"/>
          </a:xfrm>
        </p:spPr>
        <p:txBody>
          <a:bodyPr>
            <a:normAutofit/>
          </a:bodyPr>
          <a:lstStyle/>
          <a:p>
            <a:r>
              <a:rPr lang="en-US" sz="18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in employment volume (‘000) by age and sex, Q3 2024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98145-1A3E-54CB-939A-5522EFD35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6</a:t>
            </a:fld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01C418-19F1-46C2-A304-23778BB48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25646"/>
              </p:ext>
            </p:extLst>
          </p:nvPr>
        </p:nvGraphicFramePr>
        <p:xfrm>
          <a:off x="11277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32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Annual change in employment volume (‘000) by age and employment status, Q3 2024</a:t>
            </a:r>
            <a:endParaRPr lang="en-IE" sz="1600" b="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7</a:t>
            </a:fld>
            <a:endParaRPr lang="en-I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A3282A-AFE6-1A92-EDB2-0D4CB710B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26375"/>
              </p:ext>
            </p:extLst>
          </p:nvPr>
        </p:nvGraphicFramePr>
        <p:xfrm>
          <a:off x="0" y="879750"/>
          <a:ext cx="9144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B8F609DF-B863-8570-34D6-264423F0DE4E}"/>
              </a:ext>
            </a:extLst>
          </p:cNvPr>
          <p:cNvSpPr txBox="1"/>
          <p:nvPr/>
        </p:nvSpPr>
        <p:spPr>
          <a:xfrm>
            <a:off x="0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‘000</a:t>
            </a:r>
            <a:endParaRPr lang="en-IE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6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BF2C-4CC9-4FE0-A8F8-CAA6B135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81"/>
            <a:ext cx="8280000" cy="745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Employment volume (‘000) </a:t>
            </a:r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by NACE Rev 2. sector, Q3 2023 &amp;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ABA5-DC85-4C46-BF77-09FAA6C6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8</a:t>
            </a:fld>
            <a:endParaRPr lang="en-IE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46DCD4A-342A-D212-BE9B-966078AFF951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‘000</a:t>
            </a:r>
            <a:endParaRPr lang="en-IE" sz="8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F8A80A-32EC-4C6C-A89C-0BB40BEC0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020277"/>
              </p:ext>
            </p:extLst>
          </p:nvPr>
        </p:nvGraphicFramePr>
        <p:xfrm>
          <a:off x="0" y="483518"/>
          <a:ext cx="9144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1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3B96-B49E-AB02-7112-61B8259D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93563"/>
          </a:xfrm>
        </p:spPr>
        <p:txBody>
          <a:bodyPr>
            <a:normAutofit/>
          </a:bodyPr>
          <a:lstStyle/>
          <a:p>
            <a:r>
              <a:rPr lang="en-IE" sz="1600" b="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Employment status (%) by NACE Rev 2. Sector, Q3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C96D2-2818-F3DB-1F44-0DFDE9990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7A7B32-69DB-4CF1-942C-111B3EAEDE95}" type="slidenum">
              <a:rPr lang="en-IE" smtClean="0"/>
              <a:t>9</a:t>
            </a:fld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94E91A-30A0-6471-95C0-B144F5750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473505"/>
              </p:ext>
            </p:extLst>
          </p:nvPr>
        </p:nvGraphicFramePr>
        <p:xfrm>
          <a:off x="0" y="486477"/>
          <a:ext cx="9144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3E019A2F-5834-9C66-0FF2-61C6CF591921}"/>
              </a:ext>
            </a:extLst>
          </p:cNvPr>
          <p:cNvSpPr txBox="1"/>
          <p:nvPr/>
        </p:nvSpPr>
        <p:spPr>
          <a:xfrm>
            <a:off x="35496" y="3939902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%</a:t>
            </a:r>
            <a:endParaRPr lang="en-IE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75994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132587</TotalTime>
  <Words>1223</Words>
  <Application>Microsoft Office PowerPoint</Application>
  <PresentationFormat>On-screen Show (16:9)</PresentationFormat>
  <Paragraphs>239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Roboto Slab</vt:lpstr>
      <vt:lpstr>Roboto Slab Bold</vt:lpstr>
      <vt:lpstr>Roboto Slab Light</vt:lpstr>
      <vt:lpstr>Roboto Slab Medium</vt:lpstr>
      <vt:lpstr>Times New Roman</vt:lpstr>
      <vt:lpstr>CSO Standard Text 2</vt:lpstr>
      <vt:lpstr>1_CSO Standard Text 2</vt:lpstr>
      <vt:lpstr>Labour Force Survey Quarter 3, 2024    20th November 2024</vt:lpstr>
      <vt:lpstr>PowerPoint Presentation</vt:lpstr>
      <vt:lpstr>Seasonally adjusted persons (‘000) in employment (15-89), unemployment (15-74), &amp; not in labour force (15+), Q3 2020 to Q3 2024</vt:lpstr>
      <vt:lpstr>In employment   Q3 2024:  Persons in employment:  2,794,800  +3.7%  Employment rate (15-64): 75.3%   +1.1 p.p.   Seasonally adjusted:  2,785,000   +1.4% on Q2 2024  </vt:lpstr>
      <vt:lpstr>Employment rate (%) in Q3 2024, by age group and sex</vt:lpstr>
      <vt:lpstr>Annual change in employment volume (‘000) by age and sex, Q3 2024</vt:lpstr>
      <vt:lpstr>Annual change in employment volume (‘000) by age and employment status, Q3 2024</vt:lpstr>
      <vt:lpstr>Employment volume (‘000) by NACE Rev 2. sector, Q3 2023 &amp; 2024</vt:lpstr>
      <vt:lpstr>Employment status (%) by NACE Rev 2. Sector, Q3 2024</vt:lpstr>
      <vt:lpstr>Annual change in total actual hours worked per week by NACE Rev. 2 sector, Q3 2024</vt:lpstr>
      <vt:lpstr>Annual change (‘000s) in working from home status by sex and region, Q3 2024</vt:lpstr>
      <vt:lpstr>Unemployment   Q3 2024:  Persons unemployed:  129,500   -0.3%  Unemployment rate (15-74):  4.5%   -0.2 p.p  Seasonally adjusted rate:  128,400   +2.2% from Q2 2024   </vt:lpstr>
      <vt:lpstr>Unemployment rate (%) by age group and sex, Q3 2024</vt:lpstr>
      <vt:lpstr>Annual change in unemployment (‘000s) to Q3 2024, by age and sex</vt:lpstr>
      <vt:lpstr>Unemployment rate (%) by NUTS3 region, Q3 2024</vt:lpstr>
      <vt:lpstr>Long term unemployment rate (%), Q1 1998 to Q3 2024</vt:lpstr>
      <vt:lpstr>Labour Force   Q3 2024:  Persons in labour force:  2,924,400  +3.5%  Participation rate (15+):  66.6%  +0.8 p.p.  Seasonally adjusted  participation rate:   66.3%   +0.4 p.p. on Q2 2024  </vt:lpstr>
      <vt:lpstr>Annual change (‘000) in labour force by age and sex, Q3 2024</vt:lpstr>
      <vt:lpstr>Annual change in Participation Rate (%) by sex and age group, Q3 2024</vt:lpstr>
      <vt:lpstr>Labour Force</vt:lpstr>
      <vt:lpstr>Not in the Labour Force   Q3 2024:  Persons Not in the Labour force:  1,465,100  500  Persons Not in the Labour force:  1,480,700  -0.8% (Seasonally adjusted)  Potential additional labour force 129,400  +41.2%    </vt:lpstr>
      <vt:lpstr>Not in labour force (‘000), Q3 2023 &amp; Q3 2024</vt:lpstr>
      <vt:lpstr>Annual change in labour market slack (‘000) for Q3 2022 to Q3 2024</vt:lpstr>
      <vt:lpstr>PowerPoint Presentation</vt:lpstr>
      <vt:lpstr>Labour Force Survey Quarter 3 2024   Thank you.  LFS Q4 2024 results provisionally due for publication on 20th Feb 2025  </vt:lpstr>
      <vt:lpstr>Annex:  ILO Definitions and concepts   IESS Regulation  Arrivals from Ukraine in Ireland  ILO Composition </vt:lpstr>
      <vt:lpstr>Attachment to job </vt:lpstr>
      <vt:lpstr>ILO classification in the LFS</vt:lpstr>
      <vt:lpstr>ILO classification and LFS </vt:lpstr>
      <vt:lpstr>Integration of European Social Statistics (IESS) Regulation</vt:lpstr>
      <vt:lpstr>Arrivals from Ukraine in Ireland </vt:lpstr>
      <vt:lpstr>ILO composition (‘000s) by sex</vt:lpstr>
      <vt:lpstr>ILO composition (‘000s) by age</vt:lpstr>
      <vt:lpstr>ILO composition (‘000s) by NUTS3 region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Colin Hanley</cp:lastModifiedBy>
  <cp:revision>1889</cp:revision>
  <cp:lastPrinted>2024-11-06T14:25:35Z</cp:lastPrinted>
  <dcterms:created xsi:type="dcterms:W3CDTF">2017-12-13T09:54:14Z</dcterms:created>
  <dcterms:modified xsi:type="dcterms:W3CDTF">2024-11-18T13:58:43Z</dcterms:modified>
</cp:coreProperties>
</file>