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852" r:id="rId2"/>
    <p:sldId id="431" r:id="rId3"/>
    <p:sldId id="892" r:id="rId4"/>
    <p:sldId id="625" r:id="rId5"/>
    <p:sldId id="867" r:id="rId6"/>
    <p:sldId id="893" r:id="rId7"/>
    <p:sldId id="861" r:id="rId8"/>
    <p:sldId id="899" r:id="rId9"/>
    <p:sldId id="826" r:id="rId10"/>
    <p:sldId id="851" r:id="rId11"/>
    <p:sldId id="895" r:id="rId12"/>
    <p:sldId id="881" r:id="rId13"/>
    <p:sldId id="889" r:id="rId14"/>
    <p:sldId id="896" r:id="rId15"/>
    <p:sldId id="884" r:id="rId16"/>
    <p:sldId id="886" r:id="rId17"/>
    <p:sldId id="882" r:id="rId18"/>
    <p:sldId id="846" r:id="rId19"/>
    <p:sldId id="828" r:id="rId20"/>
    <p:sldId id="897" r:id="rId21"/>
    <p:sldId id="878" r:id="rId22"/>
    <p:sldId id="880" r:id="rId23"/>
    <p:sldId id="875" r:id="rId24"/>
    <p:sldId id="877" r:id="rId25"/>
    <p:sldId id="869" r:id="rId26"/>
    <p:sldId id="872" r:id="rId27"/>
    <p:sldId id="901" r:id="rId28"/>
    <p:sldId id="898" r:id="rId29"/>
    <p:sldId id="900" r:id="rId30"/>
    <p:sldId id="873" r:id="rId31"/>
    <p:sldId id="870" r:id="rId32"/>
    <p:sldId id="783" r:id="rId33"/>
    <p:sldId id="850" r:id="rId34"/>
    <p:sldId id="823" r:id="rId35"/>
    <p:sldId id="818" r:id="rId36"/>
    <p:sldId id="868" r:id="rId3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FA678-C3D3-423B-914B-F1ED989320CF}">
          <p14:sldIdLst>
            <p14:sldId id="852"/>
            <p14:sldId id="431"/>
            <p14:sldId id="892"/>
            <p14:sldId id="625"/>
            <p14:sldId id="867"/>
            <p14:sldId id="893"/>
            <p14:sldId id="861"/>
            <p14:sldId id="899"/>
            <p14:sldId id="826"/>
            <p14:sldId id="851"/>
            <p14:sldId id="895"/>
            <p14:sldId id="881"/>
            <p14:sldId id="889"/>
            <p14:sldId id="896"/>
            <p14:sldId id="884"/>
            <p14:sldId id="886"/>
            <p14:sldId id="882"/>
            <p14:sldId id="846"/>
            <p14:sldId id="828"/>
            <p14:sldId id="897"/>
            <p14:sldId id="878"/>
            <p14:sldId id="880"/>
            <p14:sldId id="875"/>
            <p14:sldId id="877"/>
            <p14:sldId id="869"/>
            <p14:sldId id="872"/>
            <p14:sldId id="901"/>
            <p14:sldId id="898"/>
            <p14:sldId id="900"/>
            <p14:sldId id="873"/>
            <p14:sldId id="870"/>
            <p14:sldId id="783"/>
            <p14:sldId id="850"/>
            <p14:sldId id="823"/>
            <p14:sldId id="818"/>
            <p14:sldId id="868"/>
          </p14:sldIdLst>
        </p14:section>
        <p14:section name="Default Section" id="{C157C53F-0011-4E2F-BAC8-4CE02FEC450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FFFFFF"/>
    <a:srgbClr val="B5E1D8"/>
    <a:srgbClr val="45C1C0"/>
    <a:srgbClr val="00B43C"/>
    <a:srgbClr val="00DE4A"/>
    <a:srgbClr val="66FF99"/>
    <a:srgbClr val="FF9999"/>
    <a:srgbClr val="D58105"/>
    <a:srgbClr val="885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5965" autoAdjust="0"/>
  </p:normalViewPr>
  <p:slideViewPr>
    <p:cSldViewPr>
      <p:cViewPr varScale="1">
        <p:scale>
          <a:sx n="86" d="100"/>
          <a:sy n="86" d="100"/>
        </p:scale>
        <p:origin x="90" y="10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824"/>
    </p:cViewPr>
  </p:sorterViewPr>
  <p:notesViewPr>
    <p:cSldViewPr showGuides="1">
      <p:cViewPr varScale="1">
        <p:scale>
          <a:sx n="45" d="100"/>
          <a:sy n="45" d="100"/>
        </p:scale>
        <p:origin x="2768" y="40"/>
      </p:cViewPr>
      <p:guideLst/>
    </p:cSldViewPr>
  </p:notes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Chart%20in%20Microsoft%20PowerPoint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1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sasfilesocan\svs\Data\Main\TEST_TABLE\REPORT%203\REPORT3%20CHAR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3.1'!$A$6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639F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3.1'!$B$4:$L$4</c:f>
              <c:strCache>
                <c:ptCount val="3"/>
                <c:pt idx="0">
                  <c:v>As an adult</c:v>
                </c:pt>
                <c:pt idx="1">
                  <c:v>As a child</c:v>
                </c:pt>
                <c:pt idx="2">
                  <c:v>In their lifetime</c:v>
                </c:pt>
              </c:strCache>
            </c:strRef>
          </c:cat>
          <c:val>
            <c:numRef>
              <c:f>'Table 3.1'!$B$6:$L$6</c:f>
              <c:numCache>
                <c:formatCode>General</c:formatCode>
                <c:ptCount val="3"/>
                <c:pt idx="0">
                  <c:v>26</c:v>
                </c:pt>
                <c:pt idx="1">
                  <c:v>29</c:v>
                </c:pt>
                <c:pt idx="2">
                  <c:v>40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930-474D-89BB-380BB5399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39406048"/>
        <c:axId val="8394067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'Table 3.1'!$A$7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'Table 3.1'!$B$4:$L$4</c15:sqref>
                        </c15:formulaRef>
                      </c:ext>
                    </c:extLst>
                    <c:strCache>
                      <c:ptCount val="3"/>
                      <c:pt idx="0">
                        <c:v>As an adult</c:v>
                      </c:pt>
                      <c:pt idx="1">
                        <c:v>As a child</c:v>
                      </c:pt>
                      <c:pt idx="2">
                        <c:v>In their lifetime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'Table 3.1'!$B$7:$L$7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930-474D-89BB-380BB5399E4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3.1'!$A$8</c15:sqref>
                        </c15:formulaRef>
                      </c:ext>
                    </c:extLst>
                    <c:strCache>
                      <c:ptCount val="1"/>
                      <c:pt idx="0">
                        <c:v>Sex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3.1'!$B$4:$L$4</c15:sqref>
                        </c15:formulaRef>
                      </c:ext>
                    </c:extLst>
                    <c:strCache>
                      <c:ptCount val="3"/>
                      <c:pt idx="0">
                        <c:v>As an adult</c:v>
                      </c:pt>
                      <c:pt idx="1">
                        <c:v>As a child</c:v>
                      </c:pt>
                      <c:pt idx="2">
                        <c:v>In their lifetime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3.1'!$B$8:$L$8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930-474D-89BB-380BB5399E4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3.1'!$A$9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3.1'!$B$4:$L$4</c15:sqref>
                        </c15:formulaRef>
                      </c:ext>
                    </c:extLst>
                    <c:strCache>
                      <c:ptCount val="3"/>
                      <c:pt idx="0">
                        <c:v>As an adult</c:v>
                      </c:pt>
                      <c:pt idx="1">
                        <c:v>As a child</c:v>
                      </c:pt>
                      <c:pt idx="2">
                        <c:v>In their lifetime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3.1'!$B$9:$L$9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12</c:v>
                      </c:pt>
                      <c:pt idx="1">
                        <c:v>22</c:v>
                      </c:pt>
                      <c:pt idx="2">
                        <c:v>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930-474D-89BB-380BB5399E4D}"/>
                  </c:ext>
                </c:extLst>
              </c15:ser>
            </c15:filteredBarSeries>
          </c:ext>
        </c:extLst>
      </c:barChart>
      <c:catAx>
        <c:axId val="83940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/>
                <a:ea typeface="+mn-ea"/>
                <a:cs typeface="+mn-cs"/>
              </a:defRPr>
            </a:pPr>
            <a:endParaRPr lang="en-US"/>
          </a:p>
        </c:txPr>
        <c:crossAx val="839406704"/>
        <c:crosses val="autoZero"/>
        <c:auto val="1"/>
        <c:lblAlgn val="ctr"/>
        <c:lblOffset val="100"/>
        <c:noMultiLvlLbl val="0"/>
      </c:catAx>
      <c:valAx>
        <c:axId val="8394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/>
                    <a:ea typeface="+mn-ea"/>
                    <a:cs typeface="+mn-cs"/>
                  </a:defRPr>
                </a:pPr>
                <a:r>
                  <a:rPr lang="en-IE"/>
                  <a:t>% of persons aged 18 and over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/>
                <a:ea typeface="+mn-ea"/>
                <a:cs typeface="+mn-cs"/>
              </a:defRPr>
            </a:pPr>
            <a:endParaRPr lang="en-US"/>
          </a:p>
        </c:txPr>
        <c:crossAx val="83940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'P-SVSCE2022TBL5.3'!$A$12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('P-SVSCE2022TBL5.3'!$B$4,'P-SVSCE2022TBL5.3'!$D$4,'P-SVSCE2022TBL5.3'!$F$4,'P-SVSCE2022TBL5.3'!$H$4)</c:f>
              <c:strCache>
                <c:ptCount val="4"/>
                <c:pt idx="0">
                  <c:v>A child (0-12 years)</c:v>
                </c:pt>
                <c:pt idx="1">
                  <c:v>An adolescent (13-17 years)</c:v>
                </c:pt>
                <c:pt idx="2">
                  <c:v>An adult  (18 years or older)</c:v>
                </c:pt>
                <c:pt idx="3">
                  <c:v>Not stated</c:v>
                </c:pt>
              </c:strCache>
              <c:extLst/>
            </c:strRef>
          </c:cat>
          <c:val>
            <c:numRef>
              <c:f>('P-SVSCE2022TBL5.3'!$B$12,'P-SVSCE2022TBL5.3'!$D$12,'P-SVSCE2022TBL5.3'!$F$12,'P-SVSCE2022TBL5.3'!$H$12)</c:f>
              <c:numCache>
                <c:formatCode>General</c:formatCode>
                <c:ptCount val="4"/>
                <c:pt idx="0">
                  <c:v>7</c:v>
                </c:pt>
                <c:pt idx="1">
                  <c:v>62</c:v>
                </c:pt>
                <c:pt idx="2">
                  <c:v>20</c:v>
                </c:pt>
                <c:pt idx="3">
                  <c:v>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6A4-4EF5-8A79-9921EB89A252}"/>
            </c:ext>
          </c:extLst>
        </c:ser>
        <c:ser>
          <c:idx val="4"/>
          <c:order val="5"/>
          <c:tx>
            <c:strRef>
              <c:f>'P-SVSCE2022TBL5.3'!$A$17</c:f>
              <c:strCache>
                <c:ptCount val="1"/>
                <c:pt idx="0">
                  <c:v>65 years and over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('P-SVSCE2022TBL5.3'!$B$4,'P-SVSCE2022TBL5.3'!$D$4,'P-SVSCE2022TBL5.3'!$F$4,'P-SVSCE2022TBL5.3'!$H$4)</c:f>
              <c:strCache>
                <c:ptCount val="4"/>
                <c:pt idx="0">
                  <c:v>A child (0-12 years)</c:v>
                </c:pt>
                <c:pt idx="1">
                  <c:v>An adolescent (13-17 years)</c:v>
                </c:pt>
                <c:pt idx="2">
                  <c:v>An adult  (18 years or older)</c:v>
                </c:pt>
                <c:pt idx="3">
                  <c:v>Not stated</c:v>
                </c:pt>
              </c:strCache>
              <c:extLst/>
            </c:strRef>
          </c:cat>
          <c:val>
            <c:numRef>
              <c:f>('P-SVSCE2022TBL5.3'!$B$17,'P-SVSCE2022TBL5.3'!$D$17,'P-SVSCE2022TBL5.3'!$F$17,'P-SVSCE2022TBL5.3'!$H$17)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68</c:v>
                </c:pt>
                <c:pt idx="3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6A4-4EF5-8A79-9921EB89A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'P-SVSCE2022TBL5.3'!$A$13</c15:sqref>
                        </c15:formulaRef>
                      </c:ext>
                    </c:extLst>
                    <c:strCache>
                      <c:ptCount val="1"/>
                      <c:pt idx="0">
                        <c:v>25-34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('P-SVSCE2022TBL5.3'!$B$4,'P-SVSCE2022TBL5.3'!$D$4,'P-SVSCE2022TBL5.3'!$F$4,'P-SVSCE2022TBL5.3'!$H$4)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('P-SVSCE2022TBL5.3'!$B$13,'P-SVSCE2022TBL5.3'!$D$13,'P-SVSCE2022TBL5.3'!$F$13,'P-SVSCE2022TBL5.3'!$H$13)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</c:v>
                      </c:pt>
                      <c:pt idx="1">
                        <c:v>41</c:v>
                      </c:pt>
                      <c:pt idx="2">
                        <c:v>35</c:v>
                      </c:pt>
                      <c:pt idx="3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6A4-4EF5-8A79-9921EB89A252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'P-SVSCE2022TBL5.3'!$A$14</c15:sqref>
                        </c15:formulaRef>
                      </c:ext>
                    </c:extLst>
                    <c:strCache>
                      <c:ptCount val="1"/>
                      <c:pt idx="0">
                        <c:v>35-44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('P-SVSCE2022TBL5.3'!$B$4,'P-SVSCE2022TBL5.3'!$D$4,'P-SVSCE2022TBL5.3'!$F$4,'P-SVSCE2022TBL5.3'!$H$4)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('P-SVSCE2022TBL5.3'!$B$14,'P-SVSCE2022TBL5.3'!$D$14,'P-SVSCE2022TBL5.3'!$F$14,'P-SVSCE2022TBL5.3'!$H$14)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</c:v>
                      </c:pt>
                      <c:pt idx="1">
                        <c:v>28</c:v>
                      </c:pt>
                      <c:pt idx="2">
                        <c:v>49</c:v>
                      </c:pt>
                      <c:pt idx="3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6A4-4EF5-8A79-9921EB89A252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'P-SVSCE2022TBL5.3'!$A$15</c15:sqref>
                        </c15:formulaRef>
                      </c:ext>
                    </c:extLst>
                    <c:strCache>
                      <c:ptCount val="1"/>
                      <c:pt idx="0">
                        <c:v>45-54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('P-SVSCE2022TBL5.3'!$B$4,'P-SVSCE2022TBL5.3'!$D$4,'P-SVSCE2022TBL5.3'!$F$4,'P-SVSCE2022TBL5.3'!$H$4)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('P-SVSCE2022TBL5.3'!$B$15,'P-SVSCE2022TBL5.3'!$D$15,'P-SVSCE2022TBL5.3'!$F$15,'P-SVSCE2022TBL5.3'!$H$15)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</c:v>
                      </c:pt>
                      <c:pt idx="1">
                        <c:v>25</c:v>
                      </c:pt>
                      <c:pt idx="2">
                        <c:v>59</c:v>
                      </c:pt>
                      <c:pt idx="3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6A4-4EF5-8A79-9921EB89A252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'P-SVSCE2022TBL5.3'!$A$16</c15:sqref>
                        </c15:formulaRef>
                      </c:ext>
                    </c:extLst>
                    <c:strCache>
                      <c:ptCount val="1"/>
                      <c:pt idx="0">
                        <c:v>55-64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('P-SVSCE2022TBL5.3'!$B$4,'P-SVSCE2022TBL5.3'!$D$4,'P-SVSCE2022TBL5.3'!$F$4,'P-SVSCE2022TBL5.3'!$H$4)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('P-SVSCE2022TBL5.3'!$B$16,'P-SVSCE2022TBL5.3'!$D$16,'P-SVSCE2022TBL5.3'!$F$16,'P-SVSCE2022TBL5.3'!$H$16)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21</c:v>
                      </c:pt>
                      <c:pt idx="2">
                        <c:v>66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6A4-4EF5-8A79-9921EB89A252}"/>
                  </c:ext>
                </c:extLst>
              </c15:ser>
            </c15:filteredBarSeries>
          </c:ext>
        </c:extLst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who experienced non-contact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'P-SVSCE2022TBL5.4'!$A$12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'P-SVSCE2022TBL5.4'!$B$4:$E$4</c:f>
              <c:strCache>
                <c:ptCount val="4"/>
                <c:pt idx="0">
                  <c:v>9 years and under</c:v>
                </c:pt>
                <c:pt idx="1">
                  <c:v> 10-14</c:v>
                </c:pt>
                <c:pt idx="2">
                  <c:v> 15-16</c:v>
                </c:pt>
                <c:pt idx="3">
                  <c:v>Not stated</c:v>
                </c:pt>
              </c:strCache>
            </c:strRef>
          </c:cat>
          <c:val>
            <c:numRef>
              <c:f>'P-SVSCE2022TBL5.4'!$B$12:$E$12</c:f>
              <c:numCache>
                <c:formatCode>General</c:formatCode>
                <c:ptCount val="4"/>
                <c:pt idx="0">
                  <c:v>6</c:v>
                </c:pt>
                <c:pt idx="1">
                  <c:v>37</c:v>
                </c:pt>
                <c:pt idx="2">
                  <c:v>49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C-4A08-AEA1-13935A5C3BD4}"/>
            </c:ext>
          </c:extLst>
        </c:ser>
        <c:ser>
          <c:idx val="4"/>
          <c:order val="5"/>
          <c:tx>
            <c:strRef>
              <c:f>'P-SVSCE2022TBL5.4'!$A$17</c:f>
              <c:strCache>
                <c:ptCount val="1"/>
                <c:pt idx="0">
                  <c:v>65 years and over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'P-SVSCE2022TBL5.4'!$B$4:$E$4</c:f>
              <c:strCache>
                <c:ptCount val="4"/>
                <c:pt idx="0">
                  <c:v>9 years and under</c:v>
                </c:pt>
                <c:pt idx="1">
                  <c:v> 10-14</c:v>
                </c:pt>
                <c:pt idx="2">
                  <c:v> 15-16</c:v>
                </c:pt>
                <c:pt idx="3">
                  <c:v>Not stated</c:v>
                </c:pt>
              </c:strCache>
            </c:strRef>
          </c:cat>
          <c:val>
            <c:numRef>
              <c:f>'P-SVSCE2022TBL5.4'!$B$17:$E$17</c:f>
              <c:numCache>
                <c:formatCode>General</c:formatCode>
                <c:ptCount val="4"/>
                <c:pt idx="0">
                  <c:v>18</c:v>
                </c:pt>
                <c:pt idx="1">
                  <c:v>43</c:v>
                </c:pt>
                <c:pt idx="2">
                  <c:v>23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C-4A08-AEA1-13935A5C3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'P-SVSCE2022TBL5.4'!$A$13</c15:sqref>
                        </c15:formulaRef>
                      </c:ext>
                    </c:extLst>
                    <c:strCache>
                      <c:ptCount val="1"/>
                      <c:pt idx="0">
                        <c:v>25-34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'P-SVSCE2022TBL5.4'!$B$4:$E$4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'P-SVSCE2022TBL5.4'!$B$13:$E$13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</c:v>
                      </c:pt>
                      <c:pt idx="1">
                        <c:v>32</c:v>
                      </c:pt>
                      <c:pt idx="2">
                        <c:v>39</c:v>
                      </c:pt>
                      <c:pt idx="3">
                        <c:v>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79C-4A08-AEA1-13935A5C3BD4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'P-SVSCE2022TBL5.4'!$A$14</c15:sqref>
                        </c15:formulaRef>
                      </c:ext>
                    </c:extLst>
                    <c:strCache>
                      <c:ptCount val="1"/>
                      <c:pt idx="0">
                        <c:v>35-44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'P-SVSCE2022TBL5.4'!$B$14:$E$14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</c:v>
                      </c:pt>
                      <c:pt idx="1">
                        <c:v>42</c:v>
                      </c:pt>
                      <c:pt idx="2">
                        <c:v>29</c:v>
                      </c:pt>
                      <c:pt idx="3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79C-4A08-AEA1-13935A5C3BD4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'P-SVSCE2022TBL5.4'!$A$15</c15:sqref>
                        </c15:formulaRef>
                      </c:ext>
                    </c:extLst>
                    <c:strCache>
                      <c:ptCount val="1"/>
                      <c:pt idx="0">
                        <c:v>45-54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'P-SVSCE2022TBL5.4'!$B$15:$E$15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</c:v>
                      </c:pt>
                      <c:pt idx="1">
                        <c:v>39</c:v>
                      </c:pt>
                      <c:pt idx="2">
                        <c:v>28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79C-4A08-AEA1-13935A5C3BD4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'P-SVSCE2022TBL5.4'!$A$16</c15:sqref>
                        </c15:formulaRef>
                      </c:ext>
                    </c:extLst>
                    <c:strCache>
                      <c:ptCount val="1"/>
                      <c:pt idx="0">
                        <c:v>55-64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'P-SVSCE2022TBL5.4'!$B$16:$E$16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22</c:v>
                      </c:pt>
                      <c:pt idx="1">
                        <c:v>40</c:v>
                      </c:pt>
                      <c:pt idx="2">
                        <c:v>28</c:v>
                      </c:pt>
                      <c:pt idx="3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79C-4A08-AEA1-13935A5C3BD4}"/>
                  </c:ext>
                </c:extLst>
              </c15:ser>
            </c15:filteredBarSeries>
          </c:ext>
        </c:extLst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who experienced non-contact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A2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368-4B49-9E1D-40B8FD5D4357}"/>
              </c:ext>
            </c:extLst>
          </c:dPt>
          <c:dPt>
            <c:idx val="1"/>
            <c:invertIfNegative val="0"/>
            <c:bubble3D val="0"/>
            <c:spPr>
              <a:solidFill>
                <a:srgbClr val="45C1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8-4B49-9E1D-40B8FD5D43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'P-SVSCE2022TBL6.1'!$A$8:$A$9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'P-SVSCE2022TBL6.1'!$B$8:$B$9</c:f>
              <c:numCache>
                <c:formatCode>General</c:formatCode>
                <c:ptCount val="2"/>
                <c:pt idx="0">
                  <c:v>12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B-43EF-BE17-BD941AC7B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'P-SVSCE2022TBL6.1'!$A$20:$A$24</c:f>
              <c:strCache>
                <c:ptCount val="5"/>
                <c:pt idx="0">
                  <c:v>Primary or below</c:v>
                </c:pt>
                <c:pt idx="1">
                  <c:v>Lower secondary</c:v>
                </c:pt>
                <c:pt idx="2">
                  <c:v>Higher secondary</c:v>
                </c:pt>
                <c:pt idx="3">
                  <c:v>Post leaving certificate</c:v>
                </c:pt>
                <c:pt idx="4">
                  <c:v>Third level</c:v>
                </c:pt>
              </c:strCache>
            </c:strRef>
          </c:cat>
          <c:val>
            <c:numRef>
              <c:f>'P-SVSCE2022TBL6.1'!$B$20:$B$24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20</c:v>
                </c:pt>
                <c:pt idx="3">
                  <c:v>20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1-4FA9-B7DD-53BCFC4FA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spPr>
            <a:solidFill>
              <a:srgbClr val="FAA2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('P-SVSCE2022TBL6.2'!$B$4,'P-SVSCE2022TBL6.2'!$F$4,'P-SVSCE2022TBL6.2'!$J$4,'P-SVSCE2022TBL6.2'!$N$4)</c:f>
              <c:strCache>
                <c:ptCount val="4"/>
                <c:pt idx="0">
                  <c:v>Sexual intercourse</c:v>
                </c:pt>
                <c:pt idx="1">
                  <c:v>Attempted sexual intercourse</c:v>
                </c:pt>
                <c:pt idx="2">
                  <c:v>Sexual touching</c:v>
                </c:pt>
                <c:pt idx="3">
                  <c:v>Other sexual contact</c:v>
                </c:pt>
              </c:strCache>
            </c:strRef>
          </c:cat>
          <c:val>
            <c:numRef>
              <c:f>('P-SVSCE2022TBL6.2'!$B$9,'P-SVSCE2022TBL6.2'!$F$9,'P-SVSCE2022TBL6.2'!$J$9,'P-SVSCE2022TBL6.2'!$N$9)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F-486C-B725-C574B7F4D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spPr>
            <a:solidFill>
              <a:srgbClr val="45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('P-SVSCE2022TBL6.2'!$B$4,'P-SVSCE2022TBL6.2'!$F$4,'P-SVSCE2022TBL6.2'!$J$4,'P-SVSCE2022TBL6.2'!$N$4)</c:f>
              <c:strCache>
                <c:ptCount val="4"/>
                <c:pt idx="0">
                  <c:v>Sexual intercourse</c:v>
                </c:pt>
                <c:pt idx="1">
                  <c:v>Attempted sexual intercourse</c:v>
                </c:pt>
                <c:pt idx="2">
                  <c:v>Sexual touching</c:v>
                </c:pt>
                <c:pt idx="3">
                  <c:v>Other sexual contact</c:v>
                </c:pt>
              </c:strCache>
            </c:strRef>
          </c:cat>
          <c:val>
            <c:numRef>
              <c:f>('P-SVSCE2022TBL6.2'!$B$10,'P-SVSCE2022TBL6.2'!$F$10,'P-SVSCE2022TBL6.2'!$J$10,'P-SVSCE2022TBL6.2'!$N$10)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24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D-4DB4-9E5E-B72E81F1F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'P-SVSCE2022TBL7.1'!$A$8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AA2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'P-SVSCE2022TBL7.1'!$B$4:$D$4</c:f>
              <c:strCache>
                <c:ptCount val="3"/>
                <c:pt idx="0">
                  <c:v>Once</c:v>
                </c:pt>
                <c:pt idx="1">
                  <c:v>More than once</c:v>
                </c:pt>
                <c:pt idx="2">
                  <c:v>Not stated</c:v>
                </c:pt>
              </c:strCache>
            </c:strRef>
          </c:cat>
          <c:val>
            <c:numRef>
              <c:f>'P-SVSCE2022TBL7.1'!$B$8:$D$8</c:f>
              <c:numCache>
                <c:formatCode>General</c:formatCode>
                <c:ptCount val="3"/>
                <c:pt idx="0">
                  <c:v>57</c:v>
                </c:pt>
                <c:pt idx="1">
                  <c:v>37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C-48D7-9120-B9E3B855D367}"/>
            </c:ext>
          </c:extLst>
        </c:ser>
        <c:ser>
          <c:idx val="0"/>
          <c:order val="1"/>
          <c:tx>
            <c:strRef>
              <c:f>'P-SVSCE2022TBL7.1'!$A$9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45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'P-SVSCE2022TBL7.1'!$B$4:$D$4</c:f>
              <c:strCache>
                <c:ptCount val="3"/>
                <c:pt idx="0">
                  <c:v>Once</c:v>
                </c:pt>
                <c:pt idx="1">
                  <c:v>More than once</c:v>
                </c:pt>
                <c:pt idx="2">
                  <c:v>Not stated</c:v>
                </c:pt>
              </c:strCache>
            </c:strRef>
          </c:cat>
          <c:val>
            <c:numRef>
              <c:f>'P-SVSCE2022TBL7.1'!$B$9:$D$9</c:f>
              <c:numCache>
                <c:formatCode>General</c:formatCode>
                <c:ptCount val="3"/>
                <c:pt idx="0">
                  <c:v>43</c:v>
                </c:pt>
                <c:pt idx="1">
                  <c:v>50</c:v>
                </c:pt>
                <c:pt idx="2">
                  <c:v>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F27C-48D7-9120-B9E3B855D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who experienced 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'[Chart in Microsoft PowerPoint]P-SVSCE2022TBL7.2'!$A$8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27272"/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PowerPoint]P-SVSCE2022TBL7.2'!$B$4:$C$4</c:f>
              <c:strCache>
                <c:ptCount val="2"/>
                <c:pt idx="0">
                  <c:v>Male perpretrator</c:v>
                </c:pt>
                <c:pt idx="1">
                  <c:v>Female perpretrator</c:v>
                </c:pt>
              </c:strCache>
            </c:strRef>
          </c:cat>
          <c:val>
            <c:numRef>
              <c:f>'[Chart in Microsoft PowerPoint]P-SVSCE2022TBL7.2'!$B$8:$C$8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5-4FFC-B46B-A5B244512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27272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27272"/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who experienced 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27272"/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27272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727272"/>
          </a:solidFill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PowerPoint]P-SVSCE2022TBL7.2'!$A$9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45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PowerPoint]P-SVSCE2022TBL7.2'!$B$4:$C$4</c:f>
              <c:strCache>
                <c:ptCount val="2"/>
                <c:pt idx="0">
                  <c:v>Male perpretrator</c:v>
                </c:pt>
                <c:pt idx="1">
                  <c:v>Female perpretrator</c:v>
                </c:pt>
              </c:strCache>
            </c:strRef>
          </c:cat>
          <c:val>
            <c:numRef>
              <c:f>'[Chart in Microsoft PowerPoint]P-SVSCE2022TBL7.2'!$B$9:$C$9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457-4210-AC81-8CCA0DC19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who experienced 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'P-SVSCE2022TBL7.3'!$A$12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'P-SVSCE2022TBL7.3'!$B$4:$E$4</c:f>
              <c:strCache>
                <c:ptCount val="4"/>
                <c:pt idx="0">
                  <c:v>A child (0-12 years)</c:v>
                </c:pt>
                <c:pt idx="1">
                  <c:v>An adolescent (13-17 years)</c:v>
                </c:pt>
                <c:pt idx="2">
                  <c:v>An adult  (18 years or older)</c:v>
                </c:pt>
                <c:pt idx="3">
                  <c:v>Not stated</c:v>
                </c:pt>
              </c:strCache>
            </c:strRef>
          </c:cat>
          <c:val>
            <c:numRef>
              <c:f>'P-SVSCE2022TBL7.3'!$B$12:$E$12</c:f>
              <c:numCache>
                <c:formatCode>General</c:formatCode>
                <c:ptCount val="4"/>
                <c:pt idx="0">
                  <c:v>4</c:v>
                </c:pt>
                <c:pt idx="1">
                  <c:v>69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9-4034-8992-9A7FA61F25DE}"/>
            </c:ext>
          </c:extLst>
        </c:ser>
        <c:ser>
          <c:idx val="4"/>
          <c:order val="5"/>
          <c:tx>
            <c:strRef>
              <c:f>'P-SVSCE2022TBL7.3'!$A$17</c:f>
              <c:strCache>
                <c:ptCount val="1"/>
                <c:pt idx="0">
                  <c:v>65 years and over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'P-SVSCE2022TBL7.3'!$B$4:$E$4</c:f>
              <c:strCache>
                <c:ptCount val="4"/>
                <c:pt idx="0">
                  <c:v>A child (0-12 years)</c:v>
                </c:pt>
                <c:pt idx="1">
                  <c:v>An adolescent (13-17 years)</c:v>
                </c:pt>
                <c:pt idx="2">
                  <c:v>An adult  (18 years or older)</c:v>
                </c:pt>
                <c:pt idx="3">
                  <c:v>Not stated</c:v>
                </c:pt>
              </c:strCache>
            </c:strRef>
          </c:cat>
          <c:val>
            <c:numRef>
              <c:f>'P-SVSCE2022TBL7.3'!$B$17:$E$17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  <c:pt idx="2">
                  <c:v>65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9-4034-8992-9A7FA61F2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'P-SVSCE2022TBL7.3'!$A$13</c15:sqref>
                        </c15:formulaRef>
                      </c:ext>
                    </c:extLst>
                    <c:strCache>
                      <c:ptCount val="1"/>
                      <c:pt idx="0">
                        <c:v>25-34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'P-SVSCE2022TBL7.3'!$B$4:$E$4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'P-SVSCE2022TBL7.3'!$B$13:$E$13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</c:v>
                      </c:pt>
                      <c:pt idx="1">
                        <c:v>52</c:v>
                      </c:pt>
                      <c:pt idx="2">
                        <c:v>23</c:v>
                      </c:pt>
                      <c:pt idx="3">
                        <c:v>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D29-4034-8992-9A7FA61F25DE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'P-SVSCE2022TBL7.3'!$A$14</c15:sqref>
                        </c15:formulaRef>
                      </c:ext>
                    </c:extLst>
                    <c:strCache>
                      <c:ptCount val="1"/>
                      <c:pt idx="0">
                        <c:v>35-44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'P-SVSCE2022TBL7.3'!$B$4:$E$4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'P-SVSCE2022TBL7.3'!$B$14:$E$14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</c:v>
                      </c:pt>
                      <c:pt idx="1">
                        <c:v>32</c:v>
                      </c:pt>
                      <c:pt idx="2">
                        <c:v>52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D29-4034-8992-9A7FA61F25DE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'P-SVSCE2022TBL7.3'!$A$15</c15:sqref>
                        </c15:formulaRef>
                      </c:ext>
                    </c:extLst>
                    <c:strCache>
                      <c:ptCount val="1"/>
                      <c:pt idx="0">
                        <c:v>45-54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'P-SVSCE2022TBL7.3'!$B$4:$E$4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'P-SVSCE2022TBL7.3'!$B$15:$E$15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</c:v>
                      </c:pt>
                      <c:pt idx="1">
                        <c:v>29</c:v>
                      </c:pt>
                      <c:pt idx="2">
                        <c:v>56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D29-4034-8992-9A7FA61F25DE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'P-SVSCE2022TBL7.3'!$A$16</c15:sqref>
                        </c15:formulaRef>
                      </c:ext>
                    </c:extLst>
                    <c:strCache>
                      <c:ptCount val="1"/>
                      <c:pt idx="0">
                        <c:v>55-64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'P-SVSCE2022TBL7.3'!$B$4:$E$4</c15:sqref>
                        </c15:formulaRef>
                      </c:ext>
                    </c:extLst>
                    <c:strCache>
                      <c:ptCount val="4"/>
                      <c:pt idx="0">
                        <c:v>A child (0-12 years)</c:v>
                      </c:pt>
                      <c:pt idx="1">
                        <c:v>An adolescent (13-17 years)</c:v>
                      </c:pt>
                      <c:pt idx="2">
                        <c:v>An adult  (18 years or older)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'P-SVSCE2022TBL7.3'!$B$16:$E$16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20</c:v>
                      </c:pt>
                      <c:pt idx="2">
                        <c:v>70</c:v>
                      </c:pt>
                      <c:pt idx="3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D29-4034-8992-9A7FA61F25DE}"/>
                  </c:ext>
                </c:extLst>
              </c15:ser>
            </c15:filteredBarSeries>
          </c:ext>
        </c:extLst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 sz="1600"/>
                  <a:t>% of persons aged 18 and over who experienced 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'Table 3.1'!$A$9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AA2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3.1'!$B$4:$L$4</c:f>
              <c:strCache>
                <c:ptCount val="3"/>
                <c:pt idx="0">
                  <c:v>As an adult</c:v>
                </c:pt>
                <c:pt idx="1">
                  <c:v>As a child</c:v>
                </c:pt>
                <c:pt idx="2">
                  <c:v>In their lifetime</c:v>
                </c:pt>
              </c:strCache>
            </c:strRef>
          </c:cat>
          <c:val>
            <c:numRef>
              <c:f>'Table 3.1'!$B$9:$L$9</c:f>
              <c:numCache>
                <c:formatCode>General</c:formatCode>
                <c:ptCount val="3"/>
                <c:pt idx="0">
                  <c:v>12</c:v>
                </c:pt>
                <c:pt idx="1">
                  <c:v>22</c:v>
                </c:pt>
                <c:pt idx="2">
                  <c:v>28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6B5-4388-8FB2-467866FC3812}"/>
            </c:ext>
          </c:extLst>
        </c:ser>
        <c:ser>
          <c:idx val="4"/>
          <c:order val="4"/>
          <c:tx>
            <c:strRef>
              <c:f>'Table 3.1'!$A$10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45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3.1'!$B$4:$L$4</c:f>
              <c:strCache>
                <c:ptCount val="3"/>
                <c:pt idx="0">
                  <c:v>As an adult</c:v>
                </c:pt>
                <c:pt idx="1">
                  <c:v>As a child</c:v>
                </c:pt>
                <c:pt idx="2">
                  <c:v>In their lifetime</c:v>
                </c:pt>
              </c:strCache>
            </c:strRef>
          </c:cat>
          <c:val>
            <c:numRef>
              <c:f>'Table 3.1'!$B$10:$L$10</c:f>
              <c:numCache>
                <c:formatCode>General</c:formatCode>
                <c:ptCount val="3"/>
                <c:pt idx="0">
                  <c:v>39</c:v>
                </c:pt>
                <c:pt idx="1">
                  <c:v>36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5-4388-8FB2-467866FC3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39406048"/>
        <c:axId val="8394067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'Table 3.1'!$A$6</c15:sqref>
                        </c15:formulaRef>
                      </c:ext>
                    </c:extLst>
                    <c:strCache>
                      <c:ptCount val="1"/>
                      <c:pt idx="0">
                        <c:v>State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Slab Ligh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'Table 3.1'!$B$4:$L$4</c15:sqref>
                        </c15:formulaRef>
                      </c:ext>
                    </c:extLst>
                    <c:strCache>
                      <c:ptCount val="3"/>
                      <c:pt idx="0">
                        <c:v>As an adult</c:v>
                      </c:pt>
                      <c:pt idx="1">
                        <c:v>As a child</c:v>
                      </c:pt>
                      <c:pt idx="2">
                        <c:v>In their lifetime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'Table 3.1'!$B$6:$L$6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26</c:v>
                      </c:pt>
                      <c:pt idx="1">
                        <c:v>29</c:v>
                      </c:pt>
                      <c:pt idx="2">
                        <c:v>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6B5-4388-8FB2-467866FC381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3.1'!$B$4:$L$4</c15:sqref>
                        </c15:formulaRef>
                      </c:ext>
                    </c:extLst>
                    <c:strCache>
                      <c:ptCount val="3"/>
                      <c:pt idx="0">
                        <c:v>As an adult</c:v>
                      </c:pt>
                      <c:pt idx="1">
                        <c:v>As a child</c:v>
                      </c:pt>
                      <c:pt idx="2">
                        <c:v>In their lifetime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3.1'!$B$7:$L$7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6B5-4388-8FB2-467866FC381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3.1'!$A$8</c15:sqref>
                        </c15:formulaRef>
                      </c:ext>
                    </c:extLst>
                    <c:strCache>
                      <c:ptCount val="1"/>
                      <c:pt idx="0">
                        <c:v>Sex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3.1'!$B$4:$L$4</c15:sqref>
                        </c15:formulaRef>
                      </c:ext>
                    </c:extLst>
                    <c:strCache>
                      <c:ptCount val="3"/>
                      <c:pt idx="0">
                        <c:v>As an adult</c:v>
                      </c:pt>
                      <c:pt idx="1">
                        <c:v>As a child</c:v>
                      </c:pt>
                      <c:pt idx="2">
                        <c:v>In their lifetime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3.1'!$B$8:$L$8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6B5-4388-8FB2-467866FC3812}"/>
                  </c:ext>
                </c:extLst>
              </c15:ser>
            </c15:filteredBarSeries>
          </c:ext>
        </c:extLst>
      </c:barChart>
      <c:catAx>
        <c:axId val="83940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/>
                <a:ea typeface="+mn-ea"/>
                <a:cs typeface="+mn-cs"/>
              </a:defRPr>
            </a:pPr>
            <a:endParaRPr lang="en-US"/>
          </a:p>
        </c:txPr>
        <c:crossAx val="839406704"/>
        <c:crosses val="autoZero"/>
        <c:auto val="1"/>
        <c:lblAlgn val="ctr"/>
        <c:lblOffset val="100"/>
        <c:noMultiLvlLbl val="0"/>
      </c:catAx>
      <c:valAx>
        <c:axId val="8394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/>
                    <a:ea typeface="+mn-ea"/>
                    <a:cs typeface="+mn-cs"/>
                  </a:defRPr>
                </a:pPr>
                <a:r>
                  <a:rPr lang="en-IE"/>
                  <a:t>% of persons aged 18 and over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/>
                <a:ea typeface="+mn-ea"/>
                <a:cs typeface="+mn-cs"/>
              </a:defRPr>
            </a:pPr>
            <a:endParaRPr lang="en-US"/>
          </a:p>
        </c:txPr>
        <c:crossAx val="83940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 Ligh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'P-SVSCE2022TBL7.4'!$A$12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'P-SVSCE2022TBL7.4'!$B$4:$E$4</c:f>
              <c:strCache>
                <c:ptCount val="4"/>
                <c:pt idx="0">
                  <c:v>9 years and under</c:v>
                </c:pt>
                <c:pt idx="1">
                  <c:v> 10-14</c:v>
                </c:pt>
                <c:pt idx="2">
                  <c:v> 15-16</c:v>
                </c:pt>
                <c:pt idx="3">
                  <c:v>Not stated</c:v>
                </c:pt>
              </c:strCache>
            </c:strRef>
          </c:cat>
          <c:val>
            <c:numRef>
              <c:f>'P-SVSCE2022TBL7.4'!$B$12:$E$12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58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1-476C-829F-BC7D367D71E1}"/>
            </c:ext>
          </c:extLst>
        </c:ser>
        <c:ser>
          <c:idx val="4"/>
          <c:order val="5"/>
          <c:tx>
            <c:strRef>
              <c:f>'P-SVSCE2022TBL7.4'!$A$17</c:f>
              <c:strCache>
                <c:ptCount val="1"/>
                <c:pt idx="0">
                  <c:v>65 years and over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'P-SVSCE2022TBL7.4'!$B$4:$E$4</c:f>
              <c:strCache>
                <c:ptCount val="4"/>
                <c:pt idx="0">
                  <c:v>9 years and under</c:v>
                </c:pt>
                <c:pt idx="1">
                  <c:v> 10-14</c:v>
                </c:pt>
                <c:pt idx="2">
                  <c:v> 15-16</c:v>
                </c:pt>
                <c:pt idx="3">
                  <c:v>Not stated</c:v>
                </c:pt>
              </c:strCache>
            </c:strRef>
          </c:cat>
          <c:val>
            <c:numRef>
              <c:f>'P-SVSCE2022TBL7.4'!$B$17:$E$17</c:f>
              <c:numCache>
                <c:formatCode>General</c:formatCode>
                <c:ptCount val="4"/>
                <c:pt idx="0">
                  <c:v>23</c:v>
                </c:pt>
                <c:pt idx="1">
                  <c:v>45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1-476C-829F-BC7D367D7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'P-SVSCE2022TBL7.4'!$A$13</c15:sqref>
                        </c15:formulaRef>
                      </c:ext>
                    </c:extLst>
                    <c:strCache>
                      <c:ptCount val="1"/>
                      <c:pt idx="0">
                        <c:v>25-34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'P-SVSCE2022TBL7.4'!$B$4:$E$4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'P-SVSCE2022TBL7.4'!$B$13:$E$13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28</c:v>
                      </c:pt>
                      <c:pt idx="1">
                        <c:v>26</c:v>
                      </c:pt>
                      <c:pt idx="2">
                        <c:v>32</c:v>
                      </c:pt>
                      <c:pt idx="3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811-476C-829F-BC7D367D71E1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'P-SVSCE2022TBL7.4'!$A$14</c15:sqref>
                        </c15:formulaRef>
                      </c:ext>
                    </c:extLst>
                    <c:strCache>
                      <c:ptCount val="1"/>
                      <c:pt idx="0">
                        <c:v>35-44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'P-SVSCE2022TBL7.4'!$B$14:$E$14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29</c:v>
                      </c:pt>
                      <c:pt idx="1">
                        <c:v>31</c:v>
                      </c:pt>
                      <c:pt idx="2">
                        <c:v>30</c:v>
                      </c:pt>
                      <c:pt idx="3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811-476C-829F-BC7D367D71E1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'P-SVSCE2022TBL7.4'!$A$15</c15:sqref>
                        </c15:formulaRef>
                      </c:ext>
                    </c:extLst>
                    <c:strCache>
                      <c:ptCount val="1"/>
                      <c:pt idx="0">
                        <c:v>45-54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'P-SVSCE2022TBL7.4'!$B$15:$E$15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25</c:v>
                      </c:pt>
                      <c:pt idx="1">
                        <c:v>44</c:v>
                      </c:pt>
                      <c:pt idx="2">
                        <c:v>23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811-476C-829F-BC7D367D71E1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'P-SVSCE2022TBL7.4'!$A$16</c15:sqref>
                        </c15:formulaRef>
                      </c:ext>
                    </c:extLst>
                    <c:strCache>
                      <c:ptCount val="1"/>
                      <c:pt idx="0">
                        <c:v>55-64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'P-SVSCE2022TBL7.4'!$B$4:$E$4</c15:sqref>
                        </c15:formulaRef>
                      </c:ext>
                    </c:extLst>
                    <c:strCache>
                      <c:ptCount val="4"/>
                      <c:pt idx="0">
                        <c:v>9 years and under</c:v>
                      </c:pt>
                      <c:pt idx="1">
                        <c:v> 10-14</c:v>
                      </c:pt>
                      <c:pt idx="2">
                        <c:v> 15-16</c:v>
                      </c:pt>
                      <c:pt idx="3">
                        <c:v>Not stated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'P-SVSCE2022TBL7.4'!$B$16:$E$16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</c:v>
                      </c:pt>
                      <c:pt idx="1">
                        <c:v>46</c:v>
                      </c:pt>
                      <c:pt idx="2">
                        <c:v>24</c:v>
                      </c:pt>
                      <c:pt idx="3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811-476C-829F-BC7D367D71E1}"/>
                  </c:ext>
                </c:extLst>
              </c15:ser>
            </c15:filteredBarSeries>
          </c:ext>
        </c:extLst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who experienced 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'P-SVSCE2022TBL7.5'!$A$5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B5E1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'P-SVSCE2022TBL7.5'!$B$4:$G$4</c:f>
              <c:strCache>
                <c:ptCount val="6"/>
                <c:pt idx="0">
                  <c:v>In your home</c:v>
                </c:pt>
                <c:pt idx="1">
                  <c:v>In the home of the person /people who did this to you</c:v>
                </c:pt>
                <c:pt idx="2">
                  <c:v>In a public place /outdoors</c:v>
                </c:pt>
                <c:pt idx="3">
                  <c:v>At school</c:v>
                </c:pt>
                <c:pt idx="4">
                  <c:v>Another place(s)</c:v>
                </c:pt>
                <c:pt idx="5">
                  <c:v>Not stated</c:v>
                </c:pt>
              </c:strCache>
            </c:strRef>
          </c:cat>
          <c:val>
            <c:numRef>
              <c:f>'P-SVSCE2022TBL7.5'!$B$5:$G$5</c:f>
              <c:numCache>
                <c:formatCode>General</c:formatCode>
                <c:ptCount val="6"/>
                <c:pt idx="0">
                  <c:v>19</c:v>
                </c:pt>
                <c:pt idx="1">
                  <c:v>24</c:v>
                </c:pt>
                <c:pt idx="2">
                  <c:v>32</c:v>
                </c:pt>
                <c:pt idx="3">
                  <c:v>6</c:v>
                </c:pt>
                <c:pt idx="4">
                  <c:v>21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C-49E7-9A10-F839E8ABA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 sz="1600"/>
                  <a:t>% of persons aged 18 and over who experienced 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4"/>
          <c:order val="0"/>
          <c:tx>
            <c:strRef>
              <c:f>'P-SVSCE2022TBL7.6'!$A$5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35456B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'P-SVSCE2022TBL7.6'!$B$4:$J$4</c:f>
              <c:strCache>
                <c:ptCount val="9"/>
                <c:pt idx="0">
                  <c:v>You told somebody about it</c:v>
                </c:pt>
                <c:pt idx="1">
                  <c:v>Someone became aware of the abuse and it stopped</c:v>
                </c:pt>
                <c:pt idx="2">
                  <c:v>You reached puberty</c:v>
                </c:pt>
                <c:pt idx="3">
                  <c:v>The person* moved away</c:v>
                </c:pt>
                <c:pt idx="4">
                  <c:v>The person* was investigated by the Gardaí</c:v>
                </c:pt>
                <c:pt idx="5">
                  <c:v>Other circumstances changed</c:v>
                </c:pt>
                <c:pt idx="6">
                  <c:v>Another reason</c:v>
                </c:pt>
                <c:pt idx="7">
                  <c:v>You do not know why</c:v>
                </c:pt>
                <c:pt idx="8">
                  <c:v>Not stated</c:v>
                </c:pt>
              </c:strCache>
            </c:strRef>
          </c:cat>
          <c:val>
            <c:numRef>
              <c:f>'P-SVSCE2022TBL7.6'!$B$5:$J$5</c:f>
              <c:numCache>
                <c:formatCode>General</c:formatCode>
                <c:ptCount val="9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17</c:v>
                </c:pt>
                <c:pt idx="6">
                  <c:v>31</c:v>
                </c:pt>
                <c:pt idx="7">
                  <c:v>20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6-40F7-B46F-6898F614A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932177088"/>
        <c:axId val="932177416"/>
        <c:extLst/>
      </c:barChart>
      <c:catAx>
        <c:axId val="932177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 dirty="0"/>
                  <a:t>% of persons aged 18 and over</a:t>
                </a:r>
              </a:p>
              <a:p>
                <a:pPr>
                  <a:defRPr/>
                </a:pPr>
                <a:r>
                  <a:rPr lang="en-IE" dirty="0"/>
                  <a:t> who </a:t>
                </a:r>
                <a:r>
                  <a:rPr lang="en-IE"/>
                  <a:t>experienced contact </a:t>
                </a:r>
                <a:endParaRPr lang="en-IE" dirty="0"/>
              </a:p>
              <a:p>
                <a:pPr>
                  <a:defRPr/>
                </a:pPr>
                <a:r>
                  <a:rPr lang="en-IE" dirty="0"/>
                  <a:t>sexual violence as a child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'P-SVSCE2022TBL3.1'!$A$20:$A$24</c:f>
              <c:strCache>
                <c:ptCount val="5"/>
                <c:pt idx="0">
                  <c:v>Primary or below</c:v>
                </c:pt>
                <c:pt idx="1">
                  <c:v>Lower secondary</c:v>
                </c:pt>
                <c:pt idx="2">
                  <c:v>Higher secondary</c:v>
                </c:pt>
                <c:pt idx="3">
                  <c:v>Post leaving certificate</c:v>
                </c:pt>
                <c:pt idx="4">
                  <c:v>Third level</c:v>
                </c:pt>
              </c:strCache>
            </c:strRef>
          </c:cat>
          <c:val>
            <c:numRef>
              <c:f>'P-SVSCE2022TBL3.1'!$B$20:$B$24</c:f>
              <c:numCache>
                <c:formatCode>General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30</c:v>
                </c:pt>
                <c:pt idx="3">
                  <c:v>29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F-4677-A5F0-6007A3808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39F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'P-SVSCE2022TBL3.1'!$A$58:$A$62</c:f>
              <c:strCache>
                <c:ptCount val="5"/>
                <c:pt idx="0">
                  <c:v>Heterosexual</c:v>
                </c:pt>
                <c:pt idx="1">
                  <c:v>Bisexual</c:v>
                </c:pt>
                <c:pt idx="2">
                  <c:v>Gay/lesbian</c:v>
                </c:pt>
                <c:pt idx="3">
                  <c:v>Other including asexual /questioning /unsure</c:v>
                </c:pt>
                <c:pt idx="4">
                  <c:v>Will not say /cannot say</c:v>
                </c:pt>
              </c:strCache>
            </c:strRef>
          </c:cat>
          <c:val>
            <c:numRef>
              <c:f>'P-SVSCE2022TBL3.1'!$B$58:$B$62</c:f>
              <c:numCache>
                <c:formatCode>General</c:formatCode>
                <c:ptCount val="5"/>
                <c:pt idx="0">
                  <c:v>28</c:v>
                </c:pt>
                <c:pt idx="1">
                  <c:v>58</c:v>
                </c:pt>
                <c:pt idx="2">
                  <c:v>39</c:v>
                </c:pt>
                <c:pt idx="3">
                  <c:v>35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C-4C6A-B624-B420E0809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A2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C8-4F6A-884B-5922C537165D}"/>
              </c:ext>
            </c:extLst>
          </c:dPt>
          <c:dPt>
            <c:idx val="1"/>
            <c:invertIfNegative val="0"/>
            <c:bubble3D val="0"/>
            <c:spPr>
              <a:solidFill>
                <a:srgbClr val="5BC1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8-4F6A-884B-5922C5371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'P-SVSCE2022TBL4.1'!$A$8:$A$9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'P-SVSCE2022TBL4.1'!$B$8:$B$9</c:f>
              <c:numCache>
                <c:formatCode>General</c:formatCode>
                <c:ptCount val="2"/>
                <c:pt idx="0">
                  <c:v>16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C-4CE3-B96D-6E0C45AEB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5456B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'P-SVSCE2022TBL4.1'!$A$46:$A$47</c:f>
              <c:strCache>
                <c:ptCount val="2"/>
                <c:pt idx="0">
                  <c:v>Have a disability</c:v>
                </c:pt>
                <c:pt idx="1">
                  <c:v>Do not have a disability</c:v>
                </c:pt>
              </c:strCache>
            </c:strRef>
          </c:cat>
          <c:val>
            <c:numRef>
              <c:f>'P-SVSCE2022TBL4.1'!$B$46:$B$47</c:f>
              <c:numCache>
                <c:formatCode>General</c:formatCode>
                <c:ptCount val="2"/>
                <c:pt idx="0">
                  <c:v>26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6-42DD-BEF2-A7F61BDC5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spPr>
            <a:solidFill>
              <a:srgbClr val="FAA2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('P-SVSCE2022TBL4.2'!$B$4,'P-SVSCE2022TBL4.2'!$F$4,'P-SVSCE2022TBL4.2'!$J$4,'P-SVSCE2022TBL4.2'!$N$4)</c:f>
              <c:strCache>
                <c:ptCount val="4"/>
                <c:pt idx="0">
                  <c:v>Showed pornagraphic material</c:v>
                </c:pt>
                <c:pt idx="1">
                  <c:v>Undress or pose for photos or videos</c:v>
                </c:pt>
                <c:pt idx="2">
                  <c:v>Physical exposure by somebody</c:v>
                </c:pt>
                <c:pt idx="3">
                  <c:v>Somebody masturbated in front of them</c:v>
                </c:pt>
              </c:strCache>
            </c:strRef>
          </c:cat>
          <c:val>
            <c:numRef>
              <c:f>('P-SVSCE2022TBL4.2'!$B$9,'P-SVSCE2022TBL4.2'!$F$9,'P-SVSCE2022TBL4.2'!$J$9,'P-SVSCE2022TBL4.2'!$N$9)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B-4C36-A7A4-8CD33643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spPr>
            <a:solidFill>
              <a:srgbClr val="45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('P-SVSCE2022TBL4.2'!$B$4,'P-SVSCE2022TBL4.2'!$F$4,'P-SVSCE2022TBL4.2'!$J$4,'P-SVSCE2022TBL4.2'!$N$4)</c:f>
              <c:strCache>
                <c:ptCount val="4"/>
                <c:pt idx="0">
                  <c:v>Showed pornagraphic material</c:v>
                </c:pt>
                <c:pt idx="1">
                  <c:v>Undress or pose for photos or videos</c:v>
                </c:pt>
                <c:pt idx="2">
                  <c:v>Physical exposure by somebody</c:v>
                </c:pt>
                <c:pt idx="3">
                  <c:v>Somebody masturbated in front of them</c:v>
                </c:pt>
              </c:strCache>
            </c:strRef>
          </c:cat>
          <c:val>
            <c:numRef>
              <c:f>('P-SVSCE2022TBL4.2'!$B$10,'P-SVSCE2022TBL4.2'!$F$10,'P-SVSCE2022TBL4.2'!$J$10,'P-SVSCE2022TBL4.2'!$N$10)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9-4966-B78C-DB3F46B02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4"/>
          <c:order val="0"/>
          <c:tx>
            <c:strRef>
              <c:f>'P-SVSCE2022TBL5.1'!$A$8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'P-SVSCE2022TBL5.1'!$B$4:$D$4</c:f>
              <c:strCache>
                <c:ptCount val="3"/>
                <c:pt idx="0">
                  <c:v>Once</c:v>
                </c:pt>
                <c:pt idx="1">
                  <c:v>More than once</c:v>
                </c:pt>
                <c:pt idx="2">
                  <c:v>Not stated</c:v>
                </c:pt>
              </c:strCache>
            </c:strRef>
          </c:cat>
          <c:val>
            <c:numRef>
              <c:f>'P-SVSCE2022TBL5.1'!$B$8:$D$8</c:f>
              <c:numCache>
                <c:formatCode>General</c:formatCode>
                <c:ptCount val="3"/>
                <c:pt idx="0">
                  <c:v>53</c:v>
                </c:pt>
                <c:pt idx="1">
                  <c:v>42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0-414A-BBFA-248BA77FFE37}"/>
            </c:ext>
          </c:extLst>
        </c:ser>
        <c:ser>
          <c:idx val="0"/>
          <c:order val="1"/>
          <c:tx>
            <c:strRef>
              <c:f>'P-SVSCE2022TBL5.1'!$A$9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45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'P-SVSCE2022TBL5.1'!$B$4:$D$4</c:f>
              <c:strCache>
                <c:ptCount val="3"/>
                <c:pt idx="0">
                  <c:v>Once</c:v>
                </c:pt>
                <c:pt idx="1">
                  <c:v>More than once</c:v>
                </c:pt>
                <c:pt idx="2">
                  <c:v>Not stated</c:v>
                </c:pt>
              </c:strCache>
            </c:strRef>
          </c:cat>
          <c:val>
            <c:numRef>
              <c:f>'P-SVSCE2022TBL5.1'!$B$9:$D$9</c:f>
              <c:numCache>
                <c:formatCode>General</c:formatCode>
                <c:ptCount val="3"/>
                <c:pt idx="0">
                  <c:v>48</c:v>
                </c:pt>
                <c:pt idx="1">
                  <c:v>47</c:v>
                </c:pt>
                <c:pt idx="2">
                  <c:v>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1F00-414A-BBFA-248BA77FF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32177088"/>
        <c:axId val="932177416"/>
        <c:extLst/>
      </c:barChart>
      <c:catAx>
        <c:axId val="93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416"/>
        <c:crosses val="autoZero"/>
        <c:auto val="1"/>
        <c:lblAlgn val="ctr"/>
        <c:lblOffset val="100"/>
        <c:noMultiLvlLbl val="0"/>
      </c:catAx>
      <c:valAx>
        <c:axId val="932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 Light" pitchFamily="2" charset="0"/>
                    <a:ea typeface="Roboto Slab Light" pitchFamily="2" charset="0"/>
                    <a:cs typeface="Roboto Slab Light" pitchFamily="2" charset="0"/>
                  </a:defRPr>
                </a:pPr>
                <a:r>
                  <a:rPr lang="en-IE"/>
                  <a:t>% of persons aged 18 and over who experienced non-contact sexual violence as a child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 Light" pitchFamily="2" charset="0"/>
                  <a:ea typeface="Roboto Slab Light" pitchFamily="2" charset="0"/>
                  <a:cs typeface="Roboto Slab Light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defRPr>
            </a:pPr>
            <a:endParaRPr lang="en-US"/>
          </a:p>
        </c:txPr>
        <c:crossAx val="9321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Roboto Slab Light" pitchFamily="2" charset="0"/>
          <a:ea typeface="Roboto Slab Light" pitchFamily="2" charset="0"/>
          <a:cs typeface="Roboto Slab Light" pitchFamily="2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20/06/2023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20/06/2023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7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9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346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344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813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596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923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088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7066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856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762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9247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0487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441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080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5159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2271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9182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1208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8558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3462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886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0221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992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2781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2034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003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85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4204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027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18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291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854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471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42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347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vs@cso.i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rapecrisis.ie/" TargetMode="External"/><Relationship Id="rId4" Type="http://schemas.openxmlformats.org/officeDocument/2006/relationships/hyperlink" Target="mailto:Helen.mcgrath@cso.i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.ie/en/methods/crime/sexualviolencesurvey/sexualviolencesurveymethodologywebina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so.ie/en/statistics/crimeandjustice/sexualviolencesurvey/sexualviolencesurvey-adultexperiences/" TargetMode="External"/><Relationship Id="rId4" Type="http://schemas.openxmlformats.org/officeDocument/2006/relationships/hyperlink" Target="https://www.cso.ie/en/statistics/crimeandjustice/sexualviolencesurvey/sexualviolencesurvey2022mainresul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393C-53BB-4A13-8332-217D55FA2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3" y="1597822"/>
            <a:ext cx="5328592" cy="21260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Roboto Slab Light"/>
              </a:rPr>
              <a:t>Sexual Violence Survey 2022 – </a:t>
            </a:r>
            <a:br>
              <a:rPr lang="en-US" b="1" dirty="0">
                <a:latin typeface="Roboto Slab Light"/>
              </a:rPr>
            </a:br>
            <a:r>
              <a:rPr lang="en-US" sz="4000" b="1" dirty="0">
                <a:latin typeface="Roboto Slab Light"/>
              </a:rPr>
              <a:t>Childhood Experiences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B458A-6E0B-4932-BF02-4E927AA5B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3" y="3554550"/>
            <a:ext cx="8478448" cy="133976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endParaRPr lang="en-IE" dirty="0">
              <a:solidFill>
                <a:schemeClr val="tx1"/>
              </a:solidFill>
              <a:latin typeface="Roboto Slab Light"/>
            </a:endParaRPr>
          </a:p>
          <a:p>
            <a:pPr>
              <a:lnSpc>
                <a:spcPct val="100000"/>
              </a:lnSpc>
            </a:pPr>
            <a:r>
              <a:rPr lang="en-IE" dirty="0">
                <a:solidFill>
                  <a:schemeClr val="accent3">
                    <a:lumMod val="60000"/>
                    <a:lumOff val="40000"/>
                  </a:schemeClr>
                </a:solidFill>
                <a:latin typeface="Roboto Slab Light"/>
              </a:rPr>
              <a:t>Key findings</a:t>
            </a:r>
          </a:p>
          <a:p>
            <a:pPr>
              <a:lnSpc>
                <a:spcPct val="100000"/>
              </a:lnSpc>
            </a:pPr>
            <a:r>
              <a:rPr lang="en-IE" dirty="0">
                <a:solidFill>
                  <a:schemeClr val="accent3">
                    <a:lumMod val="60000"/>
                    <a:lumOff val="40000"/>
                  </a:schemeClr>
                </a:solidFill>
                <a:latin typeface="Roboto Slab Light"/>
              </a:rPr>
              <a:t>22 June 2023 </a:t>
            </a:r>
            <a:r>
              <a:rPr lang="en-IE" dirty="0">
                <a:solidFill>
                  <a:schemeClr val="tx1"/>
                </a:solidFill>
                <a:latin typeface="Roboto Slab Ligh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5008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60992-C8F5-4136-898C-69215F2AD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C862128-D719-41DE-B7C4-7AB779F61EAF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Main Results - Experience of sexual violence by sex,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8CF81C-99CC-4956-B18A-8A97D334D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456102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FE75BB0-5375-4AC2-A103-1A6C8D2BA5CE}"/>
              </a:ext>
            </a:extLst>
          </p:cNvPr>
          <p:cNvSpPr/>
          <p:nvPr/>
        </p:nvSpPr>
        <p:spPr>
          <a:xfrm>
            <a:off x="4338000" y="1063229"/>
            <a:ext cx="2246400" cy="3638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407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6118-1A74-4383-84F9-A9724C9D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Key themes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E30F1-7EAA-4C43-BCA3-5CAEAC4F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Roboto Slab Light"/>
              </a:rPr>
              <a:t>Women more likely to experience sexual violence as a child more than once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Roboto Slab Light"/>
              </a:rPr>
              <a:t>For example, 50% of women who experienced contact sexual violence as a child experienced it more than once compared with 37% of men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latin typeface="Roboto Slab Light"/>
              </a:rPr>
              <a:t>The perpetrator of the non-contact and contact sexual violence as a child is most likely to be male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Roboto Slab Light"/>
              </a:rPr>
              <a:t>For example, 91% of those who experienced non-contact sexual violence as a child note that the perpetrator is male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latin typeface="Roboto Slab Light"/>
              </a:rPr>
              <a:t>Patterns in the age of perpetrator differ between age groups. 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Roboto Slab Light"/>
              </a:rPr>
              <a:t>For example, 69% of those aged 18-24 who experienced contact sexual violence experienced it with an adolescent (aged 13-17) compared with 65% of those aged 65 and over who experienced contact sexual violence experienced it with an adult</a:t>
            </a:r>
          </a:p>
          <a:p>
            <a:pPr>
              <a:lnSpc>
                <a:spcPct val="110000"/>
              </a:lnSpc>
            </a:pPr>
            <a:r>
              <a:rPr lang="en-IE" sz="1200" dirty="0">
                <a:latin typeface="Roboto Slab Light"/>
              </a:rPr>
              <a:t>The most prevalent location for sexual violence as a child is a public place/outdoors 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Roboto Slab Light"/>
              </a:rPr>
              <a:t>For example, </a:t>
            </a:r>
            <a:r>
              <a:rPr lang="en-IE" sz="1200" dirty="0">
                <a:latin typeface="Roboto Slab Light"/>
              </a:rPr>
              <a:t>32% of those who experienced contact sexual violence as a child noted it occurred there </a:t>
            </a:r>
          </a:p>
        </p:txBody>
      </p:sp>
    </p:spTree>
    <p:extLst>
      <p:ext uri="{BB962C8B-B14F-4D97-AF65-F5344CB8AC3E}">
        <p14:creationId xmlns:p14="http://schemas.microsoft.com/office/powerpoint/2010/main" val="139424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36287-E139-4DC3-A83F-CC4F277E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B1FB48A-224A-4032-8C4E-F608B213883F}"/>
              </a:ext>
            </a:extLst>
          </p:cNvPr>
          <p:cNvSpPr txBox="1">
            <a:spLocks/>
          </p:cNvSpPr>
          <p:nvPr/>
        </p:nvSpPr>
        <p:spPr>
          <a:xfrm>
            <a:off x="467544" y="205978"/>
            <a:ext cx="8219256" cy="9617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400" dirty="0">
                <a:latin typeface="Roboto Slab Light"/>
              </a:rPr>
              <a:t>Experience of unwanted sexual violence as a child by highest level of education attained,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9F3331-4002-4B9C-959D-12F300CFA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882156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188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36287-E139-4DC3-A83F-CC4F277E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B1FB48A-224A-4032-8C4E-F608B213883F}"/>
              </a:ext>
            </a:extLst>
          </p:cNvPr>
          <p:cNvSpPr txBox="1">
            <a:spLocks/>
          </p:cNvSpPr>
          <p:nvPr/>
        </p:nvSpPr>
        <p:spPr>
          <a:xfrm>
            <a:off x="467544" y="205978"/>
            <a:ext cx="8219256" cy="9617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400" dirty="0">
                <a:latin typeface="Roboto Slab Light"/>
              </a:rPr>
              <a:t>Experience of unwanted sexual violence as a child by sexual orientation,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C086B8-A6C6-46C8-A32E-9E7CC2945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653389"/>
              </p:ext>
            </p:extLst>
          </p:nvPr>
        </p:nvGraphicFramePr>
        <p:xfrm>
          <a:off x="720000" y="1080000"/>
          <a:ext cx="795645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923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11DDF17-9DE6-46B9-9753-6785F05FF7CB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Experience of unwanted non-contact sexual violence as a child by sex,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C442DF-B69E-47BB-9B23-E0AC72F8F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833098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30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36287-E139-4DC3-A83F-CC4F277E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B1FB48A-224A-4032-8C4E-F608B213883F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Experience of unwanted non-contact sexual violence as a child by disability status,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371616-6567-448F-BCAA-7754C6CB2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205179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122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36287-E139-4DC3-A83F-CC4F277E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B1FB48A-224A-4032-8C4E-F608B213883F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400" dirty="0">
                <a:latin typeface="Roboto Slab Light"/>
              </a:rPr>
              <a:t>Experience of unwanted non-contact sexual violence as a child by type of experience, 2022 - Men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B713FA-5E96-4562-953B-45237EF9E7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608790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92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36287-E139-4DC3-A83F-CC4F277E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B1FB48A-224A-4032-8C4E-F608B213883F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400" dirty="0">
                <a:latin typeface="Roboto Slab Light"/>
              </a:rPr>
              <a:t>Experience of unwanted non-contact sexual violence as a child by type of experience, 2022 - Women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D0E5D07-0BF2-4478-95CF-4ED83011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294790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576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36287-E139-4DC3-A83F-CC4F277E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B1FB48A-224A-4032-8C4E-F608B213883F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Occurrence of experience of non-contact sexual violence as a child by sex,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E47AC3-BCFF-478A-AEDC-8D1518007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18201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78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BF9FC-EF02-4EC3-A00A-0C1FAFA96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79F8D64-1AA5-40BE-ABE4-D9FC3B2AE30E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400" dirty="0">
                <a:latin typeface="Roboto Slab Light"/>
              </a:rPr>
              <a:t>Experience of non-contact sexual violence as a child by the age of perpetrator involved by age group,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9423460-D928-42EE-8B6D-C7138A411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041117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12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CE6-FA35-44BC-B1B8-C96E1764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Roboto Slab Ligh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D394-F677-41BF-806E-C01DEF46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1800" dirty="0">
                <a:latin typeface="Roboto Slab Light"/>
              </a:rPr>
              <a:t>Background</a:t>
            </a:r>
          </a:p>
          <a:p>
            <a:r>
              <a:rPr lang="en-IE" sz="1800" dirty="0">
                <a:latin typeface="Roboto Slab Light"/>
              </a:rPr>
              <a:t>Presentation of results</a:t>
            </a:r>
          </a:p>
          <a:p>
            <a:r>
              <a:rPr lang="en-IE" sz="1800" dirty="0">
                <a:latin typeface="Roboto Slab Light"/>
              </a:rPr>
              <a:t>Publication plan for remaining publications</a:t>
            </a:r>
          </a:p>
          <a:p>
            <a:r>
              <a:rPr lang="en-IE" sz="1800" dirty="0">
                <a:latin typeface="Roboto Slab Light"/>
              </a:rPr>
              <a:t>Concluding remarks</a:t>
            </a:r>
          </a:p>
          <a:p>
            <a:pPr marL="0" indent="0">
              <a:buNone/>
            </a:pPr>
            <a:endParaRPr lang="en-IE" sz="1800" dirty="0">
              <a:latin typeface="Roboto Slab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2A41-F62F-4AD3-B80A-8A51BD641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7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BF9FC-EF02-4EC3-A00A-0C1FAFA96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79F8D64-1AA5-40BE-ABE4-D9FC3B2AE30E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200" dirty="0">
                <a:latin typeface="Roboto Slab Light"/>
              </a:rPr>
              <a:t>Experience of non-contact sexual violence as a child by age of respondent when experience first occurred by age group,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769D0D-18B1-44E2-AE65-1A8E6B83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768431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797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11DDF17-9DE6-46B9-9753-6785F05FF7CB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Experience of unwanted contact sexual violence as a child by sex, 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FBEEB-E954-466D-AA6F-EEFD5FD38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441533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06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11DDF17-9DE6-46B9-9753-6785F05FF7CB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Experience of unwanted contact sexual violence as a child by highest level of education attained,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D7D735-9305-4423-89D4-9F37B6A36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938395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459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A001236-6A4F-4E02-982B-E1F1D4770AA3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Experience of unwanted contact sexual violence as a child by type of experience, 2022  - Men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6D3413-C81D-461F-B557-FAC3C2B5E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475972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51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A001236-6A4F-4E02-982B-E1F1D4770AA3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Experience of unwanted contact sexual violence as a child by type of experience, 2022  - Women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0CEFED-19B1-4953-B9E9-DB98AEF15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46600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514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B3002B6-EA10-4B69-BEC4-BA7706642E1D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400" dirty="0">
                <a:latin typeface="Roboto Slab Light"/>
              </a:rPr>
              <a:t>Occurrence of experience of contact sexual violence as a child by sex,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C403E7C-3F54-4DFE-8AA3-B7A55F302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147945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053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B3002B6-EA10-4B69-BEC4-BA7706642E1D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363256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300" dirty="0">
                <a:latin typeface="Roboto Slab Light"/>
              </a:rPr>
              <a:t>Experience of contact sexual violence as a child by sex of perpetrator involved, 2022 - Men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A9BA22-1C16-4359-BEEB-282CD7099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860806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177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B3002B6-EA10-4B69-BEC4-BA7706642E1D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363256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300" dirty="0">
                <a:latin typeface="Roboto Slab Light"/>
              </a:rPr>
              <a:t>Experience of contact sexual violence as a child by sex of perpetrator involved, 2022 - Women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82579EA-43E1-4AF0-ABF5-5F14C1826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21158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6460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B3002B6-EA10-4B69-BEC4-BA7706642E1D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363256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300" dirty="0">
                <a:latin typeface="Roboto Slab Light"/>
              </a:rPr>
              <a:t>Experience of contact sexual violence as a child by age of perpetrator involved by age group, 2022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08880AC-84C8-4CDF-A78D-3008714C6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233012"/>
              </p:ext>
            </p:extLst>
          </p:nvPr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756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B3002B6-EA10-4B69-BEC4-BA7706642E1D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363256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300" dirty="0">
                <a:latin typeface="Roboto Slab Light"/>
              </a:rPr>
              <a:t>Experience of contact sexual violence as a child by age of respondent when experience first occurred by age group, 2022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ADA2AC-29D0-4673-8339-E0989BCF4472}"/>
              </a:ext>
            </a:extLst>
          </p:cNvPr>
          <p:cNvGraphicFramePr>
            <a:graphicFrameLocks/>
          </p:cNvGraphicFramePr>
          <p:nvPr/>
        </p:nvGraphicFramePr>
        <p:xfrm>
          <a:off x="720000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240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CE6-FA35-44BC-B1B8-C96E1764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Roboto Slab Ligh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D394-F677-41BF-806E-C01DEF46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Roboto Slab Light"/>
              </a:rPr>
              <a:t>Report of the Scoping Group on Sexual Violence Data 2018</a:t>
            </a:r>
          </a:p>
          <a:p>
            <a:pPr lvl="1"/>
            <a:r>
              <a:rPr lang="en-IE" sz="1800" dirty="0">
                <a:latin typeface="Roboto Slab Light"/>
              </a:rPr>
              <a:t>A key recommendation and supported by Government decision:</a:t>
            </a:r>
          </a:p>
          <a:p>
            <a:pPr marL="857250" lvl="2" indent="0">
              <a:buNone/>
            </a:pPr>
            <a:r>
              <a:rPr lang="en-US" sz="1800" dirty="0">
                <a:latin typeface="Roboto Slab Light"/>
              </a:rPr>
              <a:t>“…A comprehensive national survey on the prevalence of sexual violence, with a substantial number of participants should be undertaken…”</a:t>
            </a:r>
            <a:endParaRPr lang="en-IE" sz="1800" dirty="0">
              <a:latin typeface="Roboto Slab Light"/>
            </a:endParaRPr>
          </a:p>
          <a:p>
            <a:r>
              <a:rPr lang="en-IE" sz="1800" dirty="0">
                <a:latin typeface="Roboto Slab Light"/>
              </a:rPr>
              <a:t>20 years since the last data for Ireland in this area; strong societal and policy interest in knowing more about the prevalence levels of sexual violence in Ireland </a:t>
            </a:r>
          </a:p>
          <a:p>
            <a:r>
              <a:rPr lang="en-IE" sz="1800" dirty="0">
                <a:latin typeface="Roboto Slab Light"/>
              </a:rPr>
              <a:t>Official statistics, embedded in workplan for repeat in 10 years’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2A41-F62F-4AD3-B80A-8A51BD641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8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B3002B6-EA10-4B69-BEC4-BA7706642E1D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800" dirty="0">
                <a:latin typeface="Roboto Slab Light"/>
              </a:rPr>
              <a:t>Experience of contact sexual violence as a child by location of experience,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1C1B7D4-D17A-4FA7-8469-5F3D6A36E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392877"/>
              </p:ext>
            </p:extLst>
          </p:nvPr>
        </p:nvGraphicFramePr>
        <p:xfrm>
          <a:off x="720000" y="1080000"/>
          <a:ext cx="821925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667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694DA-C6DA-40D2-A8EF-07516049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B3002B6-EA10-4B69-BEC4-BA7706642E1D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sz="2800" dirty="0">
                <a:latin typeface="Roboto Slab Light"/>
              </a:rPr>
              <a:t>Experience of contact sexual violence as a child by the reasons why they thought that experience stopped, 2022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CFD9F26-F713-4A85-8E57-AFC13C71D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804521"/>
              </p:ext>
            </p:extLst>
          </p:nvPr>
        </p:nvGraphicFramePr>
        <p:xfrm>
          <a:off x="192087" y="1080000"/>
          <a:ext cx="9434313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FDCDDF-289F-4F3A-876B-D6BDF7A16DBD}"/>
              </a:ext>
            </a:extLst>
          </p:cNvPr>
          <p:cNvSpPr txBox="1"/>
          <p:nvPr/>
        </p:nvSpPr>
        <p:spPr>
          <a:xfrm>
            <a:off x="1296000" y="4566116"/>
            <a:ext cx="346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27272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* The person or persons who did this</a:t>
            </a:r>
            <a:endParaRPr lang="en-IE" sz="1400" dirty="0">
              <a:solidFill>
                <a:srgbClr val="727272"/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37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0E1738-23FE-43BD-854B-13AB147CD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latin typeface="Roboto Slab Light"/>
              </a:rPr>
              <a:t>Publication schedule</a:t>
            </a:r>
          </a:p>
        </p:txBody>
      </p:sp>
    </p:spTree>
    <p:extLst>
      <p:ext uri="{BB962C8B-B14F-4D97-AF65-F5344CB8AC3E}">
        <p14:creationId xmlns:p14="http://schemas.microsoft.com/office/powerpoint/2010/main" val="3081699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2A41-F62F-4AD3-B80A-8A51BD641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5"/>
            <a:fld id="{F074DFA7-C613-284F-BE8A-46920CEE1047}" type="slidenum">
              <a:rPr lang="en-US" sz="1100">
                <a:solidFill>
                  <a:prstClr val="white">
                    <a:tint val="75000"/>
                  </a:prstClr>
                </a:solidFill>
              </a:rPr>
              <a:pPr defTabSz="914355"/>
              <a:t>33</a:t>
            </a:fld>
            <a:endParaRPr lang="en-US" sz="11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CCE6-FA35-44BC-B1B8-C96E1764E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2163" y="206375"/>
            <a:ext cx="8351837" cy="857250"/>
          </a:xfrm>
        </p:spPr>
        <p:txBody>
          <a:bodyPr>
            <a:noAutofit/>
          </a:bodyPr>
          <a:lstStyle/>
          <a:p>
            <a:r>
              <a:rPr lang="en-IE" dirty="0">
                <a:latin typeface="Roboto Slab Light"/>
              </a:rPr>
              <a:t>Timeline – Subsequent publications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130F25D-76D2-488C-8175-0094E2EB02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3395629"/>
              </p:ext>
            </p:extLst>
          </p:nvPr>
        </p:nvGraphicFramePr>
        <p:xfrm>
          <a:off x="457200" y="1063624"/>
          <a:ext cx="8229600" cy="31461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3600">
                  <a:extLst>
                    <a:ext uri="{9D8B030D-6E8A-4147-A177-3AD203B41FA5}">
                      <a16:colId xmlns:a16="http://schemas.microsoft.com/office/drawing/2014/main" val="2628631970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528238337"/>
                    </a:ext>
                  </a:extLst>
                </a:gridCol>
                <a:gridCol w="5612400">
                  <a:extLst>
                    <a:ext uri="{9D8B030D-6E8A-4147-A177-3AD203B41FA5}">
                      <a16:colId xmlns:a16="http://schemas.microsoft.com/office/drawing/2014/main" val="1754512680"/>
                    </a:ext>
                  </a:extLst>
                </a:gridCol>
              </a:tblGrid>
              <a:tr h="1204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Roboto Slab Light"/>
                        </a:rPr>
                        <a:t>Disclosure</a:t>
                      </a:r>
                    </a:p>
                    <a:p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Roboto Slab Light"/>
                        </a:rPr>
                        <a:t>July 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Roboto Slab Light"/>
                        </a:rPr>
                        <a:t>Information broken down by adult and childhood experiences; who was told, how long it took to do so, the reasons why the person disclosed or not, whether the person disclosed to the gardai, if they used any services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24031"/>
                  </a:ext>
                </a:extLst>
              </a:tr>
              <a:tr h="737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Roboto Slab Light"/>
                        </a:rPr>
                        <a:t>Harassment </a:t>
                      </a:r>
                    </a:p>
                    <a:p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Roboto Slab Light"/>
                        </a:rPr>
                        <a:t>September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Roboto Slab Light"/>
                        </a:rPr>
                        <a:t>Information on sexual harassment that occurred in the last 12 months. 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623242"/>
                  </a:ext>
                </a:extLst>
              </a:tr>
              <a:tr h="1204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Roboto Slab Light"/>
                        </a:rPr>
                        <a:t>Attitudes</a:t>
                      </a:r>
                    </a:p>
                    <a:p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Roboto Slab Light"/>
                        </a:rPr>
                        <a:t>September/October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Roboto Slab Light"/>
                        </a:rPr>
                        <a:t>Information based on responses from those who did not disclose sexual harassment or violence in the survey; public opinion on so-called ‘rape myths’, perception of the frequency of sexual violence in the community.</a:t>
                      </a:r>
                      <a:endParaRPr lang="en-IE" sz="1400" dirty="0">
                        <a:latin typeface="Roboto Slab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5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6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0F04E3-9BDE-4870-9416-331B7D1DE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Roboto Slab Light"/>
              </a:rPr>
              <a:t>Sincere thanks to the respondents – really strong engagement on a very sensitive survey</a:t>
            </a:r>
          </a:p>
          <a:p>
            <a:r>
              <a:rPr lang="en-IE" dirty="0">
                <a:latin typeface="Roboto Slab Light"/>
              </a:rPr>
              <a:t>Real team effort within CSO and across the system, in particular from the Dept. Justice</a:t>
            </a:r>
          </a:p>
          <a:p>
            <a:r>
              <a:rPr lang="en-IE" dirty="0">
                <a:latin typeface="Roboto Slab Light"/>
              </a:rPr>
              <a:t>Strong support from the NGO support service community throughout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CCE6-FA35-44BC-B1B8-C96E1764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352928" cy="857250"/>
          </a:xfrm>
        </p:spPr>
        <p:txBody>
          <a:bodyPr>
            <a:noAutofit/>
          </a:bodyPr>
          <a:lstStyle/>
          <a:p>
            <a:r>
              <a:rPr lang="en-IE" dirty="0">
                <a:latin typeface="Roboto Slab Light"/>
              </a:rPr>
              <a:t>Concluding 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2A41-F62F-4AD3-B80A-8A51BD641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5"/>
            <a:fld id="{F074DFA7-C613-284F-BE8A-46920CEE1047}" type="slidenum">
              <a:rPr lang="en-US" sz="1100">
                <a:solidFill>
                  <a:prstClr val="white">
                    <a:tint val="75000"/>
                  </a:prstClr>
                </a:solidFill>
              </a:rPr>
              <a:pPr defTabSz="914355"/>
              <a:t>34</a:t>
            </a:fld>
            <a:endParaRPr lang="en-US" sz="11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8188CF-C5F9-400A-B48D-C856F29B3C83}"/>
              </a:ext>
            </a:extLst>
          </p:cNvPr>
          <p:cNvSpPr txBox="1"/>
          <p:nvPr/>
        </p:nvSpPr>
        <p:spPr>
          <a:xfrm>
            <a:off x="640800" y="1448550"/>
            <a:ext cx="847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4000" b="1" dirty="0">
                <a:latin typeface="Roboto Slab Light"/>
              </a:rPr>
              <a:t>	</a:t>
            </a:r>
            <a:r>
              <a:rPr lang="en-IE" sz="4400" b="1" dirty="0">
                <a:latin typeface="Roboto Slab Light"/>
              </a:rPr>
              <a:t>Questions?</a:t>
            </a:r>
            <a:endParaRPr lang="en-IE" sz="4000" b="1" dirty="0">
              <a:latin typeface="Roboto Slab Light"/>
            </a:endParaRPr>
          </a:p>
          <a:p>
            <a:pPr algn="r"/>
            <a:r>
              <a:rPr lang="en-IE" sz="3200" b="1" dirty="0">
                <a:latin typeface="Roboto Slab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svs@cso.ie</a:t>
            </a:r>
            <a:endParaRPr lang="en-IE" sz="3200" b="1" dirty="0">
              <a:latin typeface="Roboto Slab Light"/>
            </a:endParaRPr>
          </a:p>
          <a:p>
            <a:pPr algn="r"/>
            <a:r>
              <a:rPr lang="en-IE" sz="3200" b="1" dirty="0">
                <a:latin typeface="Roboto Slab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Helen.mcgrath@cso.ie</a:t>
            </a:r>
            <a:endParaRPr lang="en-IE" sz="3200" b="1" dirty="0">
              <a:latin typeface="Roboto Slab Light"/>
            </a:endParaRPr>
          </a:p>
          <a:p>
            <a:pPr algn="r"/>
            <a:r>
              <a:rPr lang="en-IE" sz="3200" b="1" dirty="0">
                <a:latin typeface="Roboto Slab Light"/>
              </a:rPr>
              <a:t>021 453 5108</a:t>
            </a:r>
          </a:p>
          <a:p>
            <a:pPr algn="r"/>
            <a:endParaRPr lang="en-IE" sz="4000" b="1" dirty="0">
              <a:latin typeface="Roboto Slab Light"/>
            </a:endParaRPr>
          </a:p>
          <a:p>
            <a:pPr algn="r"/>
            <a:endParaRPr lang="en-IE" sz="1600" b="1" dirty="0">
              <a:latin typeface="Roboto Slab Light"/>
            </a:endParaRPr>
          </a:p>
          <a:p>
            <a:pPr algn="r"/>
            <a:r>
              <a:rPr lang="en-IE" sz="1600" b="1" dirty="0">
                <a:latin typeface="Roboto Slab Light"/>
              </a:rPr>
              <a:t>If you have been affected by any of the issues raised, </a:t>
            </a:r>
            <a:r>
              <a:rPr lang="en-US" sz="1600" b="1" dirty="0">
                <a:latin typeface="Roboto Slab Light"/>
              </a:rPr>
              <a:t>you can contact the Rape Crisis Centre 24-hour national helpline on 1800 77 88 88 or by visiting </a:t>
            </a:r>
            <a:r>
              <a:rPr lang="en-US" sz="1600" b="1" dirty="0">
                <a:latin typeface="Roboto Slab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www.rapecrisishelp.ie</a:t>
            </a:r>
            <a:r>
              <a:rPr lang="en-US" sz="1600" b="1" dirty="0">
                <a:latin typeface="Roboto Slab Light"/>
              </a:rPr>
              <a:t> </a:t>
            </a:r>
            <a:endParaRPr lang="en-IE" sz="2400" b="1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6139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thing, screenshot, flyer&#10;&#10;Description automatically generated">
            <a:extLst>
              <a:ext uri="{FF2B5EF4-FFF2-40B4-BE49-F238E27FC236}">
                <a16:creationId xmlns:a16="http://schemas.microsoft.com/office/drawing/2014/main" id="{BAD2273F-DCE7-4FEE-A4D0-A492D26A2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8" y="0"/>
            <a:ext cx="88073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EFE9BE-444B-4DE9-87A9-C5FF3B8F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/>
          <a:lstStyle/>
          <a:p>
            <a:r>
              <a:rPr lang="en-IE" dirty="0">
                <a:latin typeface="Roboto Slab Light"/>
              </a:rPr>
              <a:t>Key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6509-CEFF-46C5-8B55-E685C139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27783"/>
          </a:xfrm>
        </p:spPr>
        <p:txBody>
          <a:bodyPr>
            <a:noAutofit/>
          </a:bodyPr>
          <a:lstStyle/>
          <a:p>
            <a:r>
              <a:rPr lang="en-IE" sz="1750" dirty="0">
                <a:latin typeface="Roboto Slab Light"/>
              </a:rPr>
              <a:t>Surveys on sexual violence </a:t>
            </a:r>
            <a:r>
              <a:rPr lang="en-IE" sz="1750" b="1" dirty="0">
                <a:latin typeface="Roboto Slab Light"/>
              </a:rPr>
              <a:t>only</a:t>
            </a:r>
            <a:r>
              <a:rPr lang="en-IE" sz="1750" dirty="0">
                <a:latin typeface="Roboto Slab Light"/>
              </a:rPr>
              <a:t> are few</a:t>
            </a:r>
          </a:p>
          <a:p>
            <a:r>
              <a:rPr lang="en-IE" sz="1750" dirty="0">
                <a:latin typeface="Roboto Slab Light"/>
              </a:rPr>
              <a:t>Clearly a sensitive topic </a:t>
            </a:r>
          </a:p>
          <a:p>
            <a:pPr lvl="1"/>
            <a:r>
              <a:rPr lang="en-IE" sz="1600" dirty="0">
                <a:latin typeface="Roboto Slab Light"/>
              </a:rPr>
              <a:t>Under-reporting risk has to be managed throughout survey</a:t>
            </a:r>
          </a:p>
          <a:p>
            <a:pPr lvl="1"/>
            <a:r>
              <a:rPr lang="en-IE" sz="1600" dirty="0">
                <a:latin typeface="Roboto Slab Light"/>
              </a:rPr>
              <a:t>Must be careful in how you ask questions in this sensitive topic </a:t>
            </a:r>
          </a:p>
          <a:p>
            <a:r>
              <a:rPr lang="en-IE" sz="1750" dirty="0">
                <a:latin typeface="Roboto Slab Light"/>
              </a:rPr>
              <a:t>Research shows that societies awareness of violence can impact on the reported or disclosed levels of violence in society</a:t>
            </a:r>
          </a:p>
          <a:p>
            <a:r>
              <a:rPr lang="en-IE" sz="1750" dirty="0">
                <a:latin typeface="Roboto Slab Light"/>
                <a:ea typeface="Calibri" panose="020F0502020204030204" pitchFamily="34" charset="0"/>
              </a:rPr>
              <a:t>CSO </a:t>
            </a:r>
            <a:r>
              <a:rPr lang="en-IE" sz="1750" dirty="0">
                <a:effectLst/>
                <a:latin typeface="Roboto Slab Light"/>
                <a:ea typeface="Calibri" panose="020F0502020204030204" pitchFamily="34" charset="0"/>
              </a:rPr>
              <a:t>appreciates that behind the data in today’s publication are a range of individual stories, which speak to the lived experience of those who have, and those who have not, experienced sexual violence. </a:t>
            </a:r>
            <a:endParaRPr lang="en-IE" sz="1750" dirty="0">
              <a:latin typeface="Roboto Slab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AC793-5642-4FBA-B8AB-36C058ED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3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E70C-D062-4698-B44E-02DB9865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Slab Light"/>
              </a:rPr>
              <a:t>Data collection summary</a:t>
            </a:r>
            <a:endParaRPr lang="en-IE" dirty="0">
              <a:latin typeface="Roboto Slab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A10B-E51E-4D3D-88AF-D1CD79F8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Roboto Slab Light"/>
              </a:rPr>
              <a:t>Prevalence not incidence</a:t>
            </a:r>
          </a:p>
          <a:p>
            <a:r>
              <a:rPr lang="en-US" dirty="0">
                <a:latin typeface="Roboto Slab Light"/>
              </a:rPr>
              <a:t>National representative sample</a:t>
            </a:r>
          </a:p>
          <a:p>
            <a:r>
              <a:rPr lang="en-US" dirty="0">
                <a:latin typeface="Roboto Slab Light"/>
              </a:rPr>
              <a:t>Individual based survey – asked of those aged 18 and over </a:t>
            </a:r>
          </a:p>
          <a:p>
            <a:r>
              <a:rPr lang="en-US" dirty="0">
                <a:latin typeface="Roboto Slab Light"/>
              </a:rPr>
              <a:t>Three modes – online, self completion on a tablet facilitated by interviewer, paper survey </a:t>
            </a:r>
          </a:p>
          <a:p>
            <a:pPr lvl="1"/>
            <a:r>
              <a:rPr lang="en-US" dirty="0">
                <a:latin typeface="Roboto Slab Light"/>
              </a:rPr>
              <a:t>Self completion – common factor</a:t>
            </a:r>
          </a:p>
          <a:p>
            <a:r>
              <a:rPr lang="en-US" dirty="0">
                <a:latin typeface="Roboto Slab Light"/>
              </a:rPr>
              <a:t>4,500 responses</a:t>
            </a:r>
          </a:p>
          <a:p>
            <a:pPr marL="0" indent="0">
              <a:buNone/>
            </a:pPr>
            <a:endParaRPr lang="en-US" dirty="0">
              <a:latin typeface="Roboto Slab Light"/>
            </a:endParaRPr>
          </a:p>
          <a:p>
            <a:endParaRPr lang="en-US" dirty="0">
              <a:latin typeface="Roboto Slab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BDB0D-1538-41D5-89A3-916641584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3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E70C-D062-4698-B44E-02DB9865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Roboto Slab Light"/>
              </a:rPr>
              <a:t>Concepts in SVS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A10B-E51E-4D3D-88AF-D1CD79F8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62799"/>
          </a:xfrm>
        </p:spPr>
        <p:txBody>
          <a:bodyPr>
            <a:normAutofit lnSpcReduction="10000"/>
          </a:bodyPr>
          <a:lstStyle/>
          <a:p>
            <a:r>
              <a:rPr lang="en-IE" sz="1800" dirty="0">
                <a:latin typeface="Roboto Slab Light"/>
              </a:rPr>
              <a:t>Consent principle is used to gather people’s experiences</a:t>
            </a:r>
          </a:p>
          <a:p>
            <a:r>
              <a:rPr lang="en-IE" sz="1800" dirty="0">
                <a:latin typeface="Roboto Slab Light"/>
              </a:rPr>
              <a:t>The age of consent, 17, is the cut off point between adult and childhood experiences</a:t>
            </a:r>
          </a:p>
          <a:p>
            <a:pPr lvl="1"/>
            <a:r>
              <a:rPr lang="en-IE" sz="1800" dirty="0">
                <a:latin typeface="Roboto Slab Light"/>
              </a:rPr>
              <a:t>Non-consensual versus unwanted - for childhood experiences, consent is not appropriate as they are under the age of consent</a:t>
            </a:r>
          </a:p>
          <a:p>
            <a:r>
              <a:rPr lang="en-IE" sz="1800" dirty="0">
                <a:latin typeface="Roboto Slab Light"/>
              </a:rPr>
              <a:t>Childhood sexual violence includes non-contact experiences </a:t>
            </a:r>
          </a:p>
          <a:p>
            <a:r>
              <a:rPr lang="en-US" sz="1800" dirty="0">
                <a:latin typeface="Roboto Slab Light"/>
              </a:rPr>
              <a:t>Survey asked of adults and asked on child sexual violence experienced in the past – it does not provide insights on current levels of child sexual violence</a:t>
            </a:r>
            <a:endParaRPr lang="en-IE" sz="1800" dirty="0">
              <a:latin typeface="Roboto Slab Light"/>
            </a:endParaRPr>
          </a:p>
          <a:p>
            <a:endParaRPr lang="en-IE" sz="1800" dirty="0">
              <a:latin typeface="Roboto Slab Light"/>
            </a:endParaRPr>
          </a:p>
          <a:p>
            <a:pPr marL="0" indent="0">
              <a:buNone/>
            </a:pPr>
            <a:endParaRPr lang="en-US" sz="1800" dirty="0">
              <a:latin typeface="Roboto Slab Light"/>
            </a:endParaRPr>
          </a:p>
          <a:p>
            <a:endParaRPr lang="en-US" sz="1800" dirty="0">
              <a:latin typeface="Roboto Slab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BDB0D-1538-41D5-89A3-916641584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EFE9BE-444B-4DE9-87A9-C5FF3B8F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rmAutofit/>
          </a:bodyPr>
          <a:lstStyle/>
          <a:p>
            <a:r>
              <a:rPr lang="en-IE" dirty="0">
                <a:latin typeface="Roboto Slab Light"/>
              </a:rPr>
              <a:t>Sexual violence as a child 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6509-CEFF-46C5-8B55-E685C139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27783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Sexual violence as a child is defined as a range of unwanted experiences, from non-contact experiences to unwanted sexual intercourse (based on national &amp; international research)</a:t>
            </a:r>
          </a:p>
          <a:p>
            <a:pPr lvl="1"/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Unwanted sexual intercourse is defined as sexual intercourse where the child was persuaded, made to or forced into having sex. </a:t>
            </a:r>
          </a:p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“Violence” is sometimes associated with the use of force but can also mean having a marked or powerful effect on someone. This includes:</a:t>
            </a:r>
          </a:p>
          <a:p>
            <a:pPr lvl="1"/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a teenager persuading a friend to watch a pornographic video on their phone when they didn’t want to see it</a:t>
            </a:r>
          </a:p>
          <a:p>
            <a:pPr lvl="1"/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someone being persuaded to undress or pose in a sexually suggestive way for photographs as a child</a:t>
            </a:r>
          </a:p>
          <a:p>
            <a:pPr lvl="1"/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a young woman being made to touch another person’s genitals when they didn’t want to do that</a:t>
            </a:r>
          </a:p>
          <a:p>
            <a:pPr lvl="1"/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A man persuaded to have sexual intercourse as a child when it was unwanted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AC793-5642-4FBA-B8AB-36C058ED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5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EFE9BE-444B-4DE9-87A9-C5FF3B8F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Autofit/>
          </a:bodyPr>
          <a:lstStyle/>
          <a:p>
            <a:r>
              <a:rPr lang="en-IE" dirty="0">
                <a:latin typeface="Roboto Slab Light"/>
              </a:rPr>
              <a:t>Further information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6509-CEFF-46C5-8B55-E685C139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2778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Methodology seminar </a:t>
            </a:r>
          </a:p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3"/>
              </a:rPr>
              <a:t>https://www.cso.ie/en/methods/crime/sexualviolencesurvey/sexualviolencesurveymethodologywebinar/</a:t>
            </a:r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 </a:t>
            </a:r>
          </a:p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Sexual Violence Survey 2022 – Main Results</a:t>
            </a:r>
          </a:p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4"/>
              </a:rPr>
              <a:t>https://www.cso.ie/en/statistics/crimeandjustice/sexualviolencesurvey/sexualviolencesurvey2022mainresults/</a:t>
            </a:r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 </a:t>
            </a:r>
          </a:p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Sexual Violence Survey 2022 – Adult experiences</a:t>
            </a:r>
          </a:p>
          <a:p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5"/>
              </a:rPr>
              <a:t>https://www.cso.ie/en/statistics/crimeandjustice/sexualviolencesurvey/sexualviolencesurvey-adultexperiences/</a:t>
            </a:r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 </a:t>
            </a:r>
          </a:p>
          <a:p>
            <a:endParaRPr lang="en-US" sz="200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  <a:p>
            <a:endParaRPr lang="en-US" sz="200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  <a:p>
            <a:endParaRPr lang="en-US" sz="200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  <a:p>
            <a:endParaRPr lang="en-US" sz="200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AC793-5642-4FBA-B8AB-36C058ED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7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60992-C8F5-4136-898C-69215F2AD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1DC36EC-E55D-4274-99BF-FBFF5EF4CF18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US" dirty="0">
                <a:latin typeface="Roboto Slab Light"/>
              </a:rPr>
              <a:t>Main Results - Experience of sexual violence,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37DA69D-77AD-4772-8136-86E8D61E6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211929"/>
              </p:ext>
            </p:extLst>
          </p:nvPr>
        </p:nvGraphicFramePr>
        <p:xfrm>
          <a:off x="719999" y="1080000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75EC0B8-B166-4ED8-9934-FD34F4155FC4}"/>
              </a:ext>
            </a:extLst>
          </p:cNvPr>
          <p:cNvSpPr/>
          <p:nvPr/>
        </p:nvSpPr>
        <p:spPr>
          <a:xfrm>
            <a:off x="4244400" y="1672200"/>
            <a:ext cx="2480399" cy="3471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367171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On-screen Show (16:9)</PresentationFormat>
  <Paragraphs>195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</vt:lpstr>
      <vt:lpstr>Roboto Slab Light</vt:lpstr>
      <vt:lpstr>Roboto Slab Regular</vt:lpstr>
      <vt:lpstr>CSO Standard Text 2</vt:lpstr>
      <vt:lpstr>Sexual Violence Survey 2022 –  Childhood Experiences</vt:lpstr>
      <vt:lpstr>Overview</vt:lpstr>
      <vt:lpstr>Background</vt:lpstr>
      <vt:lpstr>Key observations</vt:lpstr>
      <vt:lpstr>Data collection summary</vt:lpstr>
      <vt:lpstr>Concepts in SVS </vt:lpstr>
      <vt:lpstr>Sexual violence as a child definition</vt:lpstr>
      <vt:lpstr>Further information </vt:lpstr>
      <vt:lpstr>PowerPoint Presentation</vt:lpstr>
      <vt:lpstr>PowerPoint Presentation</vt:lpstr>
      <vt:lpstr>Key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Publication schedule</vt:lpstr>
      <vt:lpstr>Timeline – Subsequent publications</vt:lpstr>
      <vt:lpstr>Concluding 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2023-01-31T17:29:34Z</dcterms:created>
  <dcterms:modified xsi:type="dcterms:W3CDTF">2023-06-20T11:34:07Z</dcterms:modified>
</cp:coreProperties>
</file>